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1" r:id="rId2"/>
  </p:sldMasterIdLst>
  <p:notesMasterIdLst>
    <p:notesMasterId r:id="rId99"/>
  </p:notesMasterIdLst>
  <p:sldIdLst>
    <p:sldId id="256" r:id="rId3"/>
    <p:sldId id="1079" r:id="rId4"/>
    <p:sldId id="1073" r:id="rId5"/>
    <p:sldId id="1074" r:id="rId6"/>
    <p:sldId id="1075" r:id="rId7"/>
    <p:sldId id="1076" r:id="rId8"/>
    <p:sldId id="1078" r:id="rId9"/>
    <p:sldId id="1080" r:id="rId10"/>
    <p:sldId id="935" r:id="rId11"/>
    <p:sldId id="1072" r:id="rId12"/>
    <p:sldId id="993" r:id="rId13"/>
    <p:sldId id="990" r:id="rId14"/>
    <p:sldId id="995" r:id="rId15"/>
    <p:sldId id="1007" r:id="rId16"/>
    <p:sldId id="1005" r:id="rId17"/>
    <p:sldId id="1010" r:id="rId18"/>
    <p:sldId id="998" r:id="rId19"/>
    <p:sldId id="999" r:id="rId20"/>
    <p:sldId id="1000" r:id="rId21"/>
    <p:sldId id="1008" r:id="rId22"/>
    <p:sldId id="1011" r:id="rId23"/>
    <p:sldId id="1009" r:id="rId24"/>
    <p:sldId id="1120" r:id="rId25"/>
    <p:sldId id="1015" r:id="rId26"/>
    <p:sldId id="1019" r:id="rId27"/>
    <p:sldId id="1020" r:id="rId28"/>
    <p:sldId id="1081" r:id="rId29"/>
    <p:sldId id="1003" r:id="rId30"/>
    <p:sldId id="1004" r:id="rId31"/>
    <p:sldId id="855" r:id="rId32"/>
    <p:sldId id="1025" r:id="rId33"/>
    <p:sldId id="1039" r:id="rId34"/>
    <p:sldId id="1059" r:id="rId35"/>
    <p:sldId id="1043" r:id="rId36"/>
    <p:sldId id="1088" r:id="rId37"/>
    <p:sldId id="1089" r:id="rId38"/>
    <p:sldId id="1090" r:id="rId39"/>
    <p:sldId id="1091" r:id="rId40"/>
    <p:sldId id="1068" r:id="rId41"/>
    <p:sldId id="1067" r:id="rId42"/>
    <p:sldId id="1047" r:id="rId43"/>
    <p:sldId id="1049" r:id="rId44"/>
    <p:sldId id="1050" r:id="rId45"/>
    <p:sldId id="1070" r:id="rId46"/>
    <p:sldId id="1083" r:id="rId47"/>
    <p:sldId id="1052" r:id="rId48"/>
    <p:sldId id="1053" r:id="rId49"/>
    <p:sldId id="1092" r:id="rId50"/>
    <p:sldId id="1060" r:id="rId51"/>
    <p:sldId id="1061" r:id="rId52"/>
    <p:sldId id="1055" r:id="rId53"/>
    <p:sldId id="1085" r:id="rId54"/>
    <p:sldId id="1063" r:id="rId55"/>
    <p:sldId id="1086" r:id="rId56"/>
    <p:sldId id="1087" r:id="rId57"/>
    <p:sldId id="1093" r:id="rId58"/>
    <p:sldId id="1094" r:id="rId59"/>
    <p:sldId id="1095" r:id="rId60"/>
    <p:sldId id="1096" r:id="rId61"/>
    <p:sldId id="1097" r:id="rId62"/>
    <p:sldId id="1098" r:id="rId63"/>
    <p:sldId id="1099" r:id="rId64"/>
    <p:sldId id="1100" r:id="rId65"/>
    <p:sldId id="1101" r:id="rId66"/>
    <p:sldId id="1102" r:id="rId67"/>
    <p:sldId id="1103" r:id="rId68"/>
    <p:sldId id="1104" r:id="rId69"/>
    <p:sldId id="1105" r:id="rId70"/>
    <p:sldId id="1106" r:id="rId71"/>
    <p:sldId id="1107" r:id="rId72"/>
    <p:sldId id="1108" r:id="rId73"/>
    <p:sldId id="1109" r:id="rId74"/>
    <p:sldId id="1110" r:id="rId75"/>
    <p:sldId id="1114" r:id="rId76"/>
    <p:sldId id="1115" r:id="rId77"/>
    <p:sldId id="1116" r:id="rId78"/>
    <p:sldId id="1117" r:id="rId79"/>
    <p:sldId id="1118" r:id="rId80"/>
    <p:sldId id="1119" r:id="rId81"/>
    <p:sldId id="902" r:id="rId82"/>
    <p:sldId id="1028" r:id="rId83"/>
    <p:sldId id="1026" r:id="rId84"/>
    <p:sldId id="1065" r:id="rId85"/>
    <p:sldId id="1066" r:id="rId86"/>
    <p:sldId id="1017" r:id="rId87"/>
    <p:sldId id="1022" r:id="rId88"/>
    <p:sldId id="1024" r:id="rId89"/>
    <p:sldId id="1032" r:id="rId90"/>
    <p:sldId id="1033" r:id="rId91"/>
    <p:sldId id="1071" r:id="rId92"/>
    <p:sldId id="1034" r:id="rId93"/>
    <p:sldId id="1035" r:id="rId94"/>
    <p:sldId id="1023" r:id="rId95"/>
    <p:sldId id="1069" r:id="rId96"/>
    <p:sldId id="1121" r:id="rId97"/>
    <p:sldId id="1013" r:id="rId9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4400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33"/>
    <a:srgbClr val="292929"/>
    <a:srgbClr val="FFFF99"/>
    <a:srgbClr val="0033CC"/>
    <a:srgbClr val="000000"/>
    <a:srgbClr val="CC0000"/>
    <a:srgbClr val="FF3300"/>
    <a:srgbClr val="33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6" autoAdjust="0"/>
    <p:restoredTop sz="99436" autoAdjust="0"/>
  </p:normalViewPr>
  <p:slideViewPr>
    <p:cSldViewPr>
      <p:cViewPr>
        <p:scale>
          <a:sx n="70" d="100"/>
          <a:sy n="70" d="100"/>
        </p:scale>
        <p:origin x="-7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8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171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1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1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 b="0">
                <a:effectLst/>
              </a:defRPr>
            </a:lvl1pPr>
          </a:lstStyle>
          <a:p>
            <a:endParaRPr lang="en-US"/>
          </a:p>
        </p:txBody>
      </p:sp>
      <p:sp>
        <p:nvSpPr>
          <p:cNvPr id="171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effectLst/>
              </a:defRPr>
            </a:lvl1pPr>
          </a:lstStyle>
          <a:p>
            <a:fld id="{D8A71947-C0A0-499D-B5D7-995D8B8E89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30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0" name="Freeform 4"/>
          <p:cNvSpPr>
            <a:spLocks/>
          </p:cNvSpPr>
          <p:nvPr/>
        </p:nvSpPr>
        <p:spPr bwMode="hidden">
          <a:xfrm>
            <a:off x="911225" y="981075"/>
            <a:ext cx="8232775" cy="5876925"/>
          </a:xfrm>
          <a:custGeom>
            <a:avLst/>
            <a:gdLst>
              <a:gd name="T0" fmla="*/ 0 w 5184"/>
              <a:gd name="T1" fmla="*/ 3159 h 3159"/>
              <a:gd name="T2" fmla="*/ 5184 w 5184"/>
              <a:gd name="T3" fmla="*/ 3159 h 3159"/>
              <a:gd name="T4" fmla="*/ 5184 w 5184"/>
              <a:gd name="T5" fmla="*/ 0 h 3159"/>
              <a:gd name="T6" fmla="*/ 0 w 5184"/>
              <a:gd name="T7" fmla="*/ 0 h 3159"/>
              <a:gd name="T8" fmla="*/ 0 w 5184"/>
              <a:gd name="T9" fmla="*/ 3159 h 3159"/>
              <a:gd name="T10" fmla="*/ 0 w 5184"/>
              <a:gd name="T11" fmla="*/ 3159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4" h="3159">
                <a:moveTo>
                  <a:pt x="0" y="3159"/>
                </a:moveTo>
                <a:lnTo>
                  <a:pt x="5184" y="3159"/>
                </a:lnTo>
                <a:lnTo>
                  <a:pt x="5184" y="0"/>
                </a:lnTo>
                <a:lnTo>
                  <a:pt x="0" y="0"/>
                </a:lnTo>
                <a:lnTo>
                  <a:pt x="0" y="3159"/>
                </a:lnTo>
                <a:lnTo>
                  <a:pt x="0" y="315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1" name="Freeform 5"/>
          <p:cNvSpPr>
            <a:spLocks/>
          </p:cNvSpPr>
          <p:nvPr/>
        </p:nvSpPr>
        <p:spPr bwMode="hidden">
          <a:xfrm>
            <a:off x="0" y="981075"/>
            <a:ext cx="911225" cy="5876925"/>
          </a:xfrm>
          <a:custGeom>
            <a:avLst/>
            <a:gdLst>
              <a:gd name="T0" fmla="*/ 0 w 556"/>
              <a:gd name="T1" fmla="*/ 0 h 3159"/>
              <a:gd name="T2" fmla="*/ 0 w 556"/>
              <a:gd name="T3" fmla="*/ 3159 h 3159"/>
              <a:gd name="T4" fmla="*/ 556 w 556"/>
              <a:gd name="T5" fmla="*/ 3159 h 3159"/>
              <a:gd name="T6" fmla="*/ 556 w 556"/>
              <a:gd name="T7" fmla="*/ 0 h 3159"/>
              <a:gd name="T8" fmla="*/ 0 w 556"/>
              <a:gd name="T9" fmla="*/ 0 h 3159"/>
              <a:gd name="T10" fmla="*/ 0 w 556"/>
              <a:gd name="T11" fmla="*/ 0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3159">
                <a:moveTo>
                  <a:pt x="0" y="0"/>
                </a:moveTo>
                <a:lnTo>
                  <a:pt x="0" y="3159"/>
                </a:lnTo>
                <a:lnTo>
                  <a:pt x="556" y="3159"/>
                </a:lnTo>
                <a:lnTo>
                  <a:pt x="556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Freeform 6"/>
          <p:cNvSpPr>
            <a:spLocks/>
          </p:cNvSpPr>
          <p:nvPr/>
        </p:nvSpPr>
        <p:spPr bwMode="ltGray">
          <a:xfrm>
            <a:off x="893763" y="639763"/>
            <a:ext cx="19050" cy="681037"/>
          </a:xfrm>
          <a:custGeom>
            <a:avLst/>
            <a:gdLst>
              <a:gd name="T0" fmla="*/ 0 w 12"/>
              <a:gd name="T1" fmla="*/ 0 h 420"/>
              <a:gd name="T2" fmla="*/ 0 w 12"/>
              <a:gd name="T3" fmla="*/ 420 h 420"/>
              <a:gd name="T4" fmla="*/ 12 w 12"/>
              <a:gd name="T5" fmla="*/ 420 h 420"/>
              <a:gd name="T6" fmla="*/ 12 w 12"/>
              <a:gd name="T7" fmla="*/ 0 h 420"/>
              <a:gd name="T8" fmla="*/ 0 w 12"/>
              <a:gd name="T9" fmla="*/ 0 h 420"/>
              <a:gd name="T10" fmla="*/ 0 w 12"/>
              <a:gd name="T11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420">
                <a:moveTo>
                  <a:pt x="0" y="0"/>
                </a:moveTo>
                <a:lnTo>
                  <a:pt x="0" y="420"/>
                </a:lnTo>
                <a:lnTo>
                  <a:pt x="12" y="420"/>
                </a:lnTo>
                <a:lnTo>
                  <a:pt x="1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Freeform 7"/>
          <p:cNvSpPr>
            <a:spLocks/>
          </p:cNvSpPr>
          <p:nvPr/>
        </p:nvSpPr>
        <p:spPr bwMode="ltGray">
          <a:xfrm>
            <a:off x="1241425" y="969963"/>
            <a:ext cx="409575" cy="20637"/>
          </a:xfrm>
          <a:custGeom>
            <a:avLst/>
            <a:gdLst>
              <a:gd name="T0" fmla="*/ 251 w 251"/>
              <a:gd name="T1" fmla="*/ 0 h 12"/>
              <a:gd name="T2" fmla="*/ 0 w 251"/>
              <a:gd name="T3" fmla="*/ 0 h 12"/>
              <a:gd name="T4" fmla="*/ 0 w 251"/>
              <a:gd name="T5" fmla="*/ 12 h 12"/>
              <a:gd name="T6" fmla="*/ 251 w 251"/>
              <a:gd name="T7" fmla="*/ 12 h 12"/>
              <a:gd name="T8" fmla="*/ 251 w 251"/>
              <a:gd name="T9" fmla="*/ 0 h 12"/>
              <a:gd name="T10" fmla="*/ 251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251" y="0"/>
                </a:moveTo>
                <a:lnTo>
                  <a:pt x="0" y="0"/>
                </a:ln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251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4" name="Freeform 8"/>
          <p:cNvSpPr>
            <a:spLocks/>
          </p:cNvSpPr>
          <p:nvPr/>
        </p:nvSpPr>
        <p:spPr bwMode="ltGray">
          <a:xfrm>
            <a:off x="0" y="969963"/>
            <a:ext cx="568325" cy="20637"/>
          </a:xfrm>
          <a:custGeom>
            <a:avLst/>
            <a:gdLst>
              <a:gd name="T0" fmla="*/ 0 w 251"/>
              <a:gd name="T1" fmla="*/ 0 h 12"/>
              <a:gd name="T2" fmla="*/ 0 w 251"/>
              <a:gd name="T3" fmla="*/ 12 h 12"/>
              <a:gd name="T4" fmla="*/ 251 w 251"/>
              <a:gd name="T5" fmla="*/ 12 h 12"/>
              <a:gd name="T6" fmla="*/ 251 w 251"/>
              <a:gd name="T7" fmla="*/ 0 h 12"/>
              <a:gd name="T8" fmla="*/ 0 w 251"/>
              <a:gd name="T9" fmla="*/ 0 h 12"/>
              <a:gd name="T10" fmla="*/ 0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0" y="0"/>
                </a:move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1625" name="Group 9"/>
          <p:cNvGrpSpPr>
            <a:grpSpLocks/>
          </p:cNvGrpSpPr>
          <p:nvPr/>
        </p:nvGrpSpPr>
        <p:grpSpPr bwMode="auto">
          <a:xfrm>
            <a:off x="563563" y="-892175"/>
            <a:ext cx="8761412" cy="6985000"/>
            <a:chOff x="348" y="4"/>
            <a:chExt cx="5410" cy="4316"/>
          </a:xfrm>
        </p:grpSpPr>
        <p:sp>
          <p:nvSpPr>
            <p:cNvPr id="111626" name="Freeform 10"/>
            <p:cNvSpPr>
              <a:spLocks/>
            </p:cNvSpPr>
            <p:nvPr/>
          </p:nvSpPr>
          <p:spPr bwMode="ltGray">
            <a:xfrm>
              <a:off x="552" y="4"/>
              <a:ext cx="12" cy="695"/>
            </a:xfrm>
            <a:custGeom>
              <a:avLst/>
              <a:gdLst>
                <a:gd name="T0" fmla="*/ 12 w 12"/>
                <a:gd name="T1" fmla="*/ 0 h 695"/>
                <a:gd name="T2" fmla="*/ 0 w 12"/>
                <a:gd name="T3" fmla="*/ 0 h 695"/>
                <a:gd name="T4" fmla="*/ 0 w 12"/>
                <a:gd name="T5" fmla="*/ 695 h 695"/>
                <a:gd name="T6" fmla="*/ 12 w 12"/>
                <a:gd name="T7" fmla="*/ 695 h 695"/>
                <a:gd name="T8" fmla="*/ 12 w 12"/>
                <a:gd name="T9" fmla="*/ 0 h 695"/>
                <a:gd name="T10" fmla="*/ 12 w 1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95">
                  <a:moveTo>
                    <a:pt x="12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12" y="69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7" name="Freeform 11"/>
            <p:cNvSpPr>
              <a:spLocks/>
            </p:cNvSpPr>
            <p:nvPr/>
          </p:nvSpPr>
          <p:spPr bwMode="ltGray">
            <a:xfrm>
              <a:off x="552" y="1623"/>
              <a:ext cx="12" cy="2697"/>
            </a:xfrm>
            <a:custGeom>
              <a:avLst/>
              <a:gdLst>
                <a:gd name="T0" fmla="*/ 0 w 12"/>
                <a:gd name="T1" fmla="*/ 2697 h 2697"/>
                <a:gd name="T2" fmla="*/ 12 w 12"/>
                <a:gd name="T3" fmla="*/ 2697 h 2697"/>
                <a:gd name="T4" fmla="*/ 12 w 12"/>
                <a:gd name="T5" fmla="*/ 0 h 2697"/>
                <a:gd name="T6" fmla="*/ 0 w 12"/>
                <a:gd name="T7" fmla="*/ 0 h 2697"/>
                <a:gd name="T8" fmla="*/ 0 w 12"/>
                <a:gd name="T9" fmla="*/ 2697 h 2697"/>
                <a:gd name="T10" fmla="*/ 0 w 12"/>
                <a:gd name="T11" fmla="*/ 269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97">
                  <a:moveTo>
                    <a:pt x="0" y="2697"/>
                  </a:moveTo>
                  <a:lnTo>
                    <a:pt x="12" y="269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97"/>
                  </a:lnTo>
                  <a:lnTo>
                    <a:pt x="0" y="269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8" name="Freeform 12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>
                <a:gd name="T0" fmla="*/ 4724 w 4724"/>
                <a:gd name="T1" fmla="*/ 0 h 12"/>
                <a:gd name="T2" fmla="*/ 0 w 4724"/>
                <a:gd name="T3" fmla="*/ 0 h 12"/>
                <a:gd name="T4" fmla="*/ 0 w 4724"/>
                <a:gd name="T5" fmla="*/ 12 h 12"/>
                <a:gd name="T6" fmla="*/ 4724 w 4724"/>
                <a:gd name="T7" fmla="*/ 12 h 12"/>
                <a:gd name="T8" fmla="*/ 4724 w 4724"/>
                <a:gd name="T9" fmla="*/ 0 h 12"/>
                <a:gd name="T10" fmla="*/ 4724 w 47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29" name="Freeform 13"/>
            <p:cNvSpPr>
              <a:spLocks/>
            </p:cNvSpPr>
            <p:nvPr/>
          </p:nvSpPr>
          <p:spPr bwMode="ltGray">
            <a:xfrm>
              <a:off x="552" y="1371"/>
              <a:ext cx="12" cy="252"/>
            </a:xfrm>
            <a:custGeom>
              <a:avLst/>
              <a:gdLst>
                <a:gd name="T0" fmla="*/ 0 w 12"/>
                <a:gd name="T1" fmla="*/ 252 h 252"/>
                <a:gd name="T2" fmla="*/ 12 w 12"/>
                <a:gd name="T3" fmla="*/ 252 h 252"/>
                <a:gd name="T4" fmla="*/ 12 w 12"/>
                <a:gd name="T5" fmla="*/ 0 h 252"/>
                <a:gd name="T6" fmla="*/ 0 w 12"/>
                <a:gd name="T7" fmla="*/ 0 h 252"/>
                <a:gd name="T8" fmla="*/ 0 w 12"/>
                <a:gd name="T9" fmla="*/ 252 h 252"/>
                <a:gd name="T10" fmla="*/ 0 w 12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0" y="252"/>
                  </a:moveTo>
                  <a:lnTo>
                    <a:pt x="12" y="2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0" name="Freeform 14"/>
            <p:cNvSpPr>
              <a:spLocks/>
            </p:cNvSpPr>
            <p:nvPr/>
          </p:nvSpPr>
          <p:spPr bwMode="ltGray">
            <a:xfrm>
              <a:off x="552" y="699"/>
              <a:ext cx="12" cy="252"/>
            </a:xfrm>
            <a:custGeom>
              <a:avLst/>
              <a:gdLst>
                <a:gd name="T0" fmla="*/ 12 w 12"/>
                <a:gd name="T1" fmla="*/ 0 h 252"/>
                <a:gd name="T2" fmla="*/ 0 w 12"/>
                <a:gd name="T3" fmla="*/ 0 h 252"/>
                <a:gd name="T4" fmla="*/ 0 w 12"/>
                <a:gd name="T5" fmla="*/ 252 h 252"/>
                <a:gd name="T6" fmla="*/ 12 w 12"/>
                <a:gd name="T7" fmla="*/ 252 h 252"/>
                <a:gd name="T8" fmla="*/ 12 w 12"/>
                <a:gd name="T9" fmla="*/ 0 h 252"/>
                <a:gd name="T10" fmla="*/ 12 w 12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12" y="0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" y="25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631" name="Freeform 15"/>
            <p:cNvSpPr>
              <a:spLocks/>
            </p:cNvSpPr>
            <p:nvPr/>
          </p:nvSpPr>
          <p:spPr bwMode="ltGray">
            <a:xfrm>
              <a:off x="348" y="1155"/>
              <a:ext cx="419" cy="12"/>
            </a:xfrm>
            <a:custGeom>
              <a:avLst/>
              <a:gdLst>
                <a:gd name="T0" fmla="*/ 0 w 418"/>
                <a:gd name="T1" fmla="*/ 0 h 12"/>
                <a:gd name="T2" fmla="*/ 0 w 418"/>
                <a:gd name="T3" fmla="*/ 12 h 12"/>
                <a:gd name="T4" fmla="*/ 418 w 418"/>
                <a:gd name="T5" fmla="*/ 12 h 12"/>
                <a:gd name="T6" fmla="*/ 418 w 418"/>
                <a:gd name="T7" fmla="*/ 0 h 12"/>
                <a:gd name="T8" fmla="*/ 0 w 418"/>
                <a:gd name="T9" fmla="*/ 0 h 12"/>
                <a:gd name="T10" fmla="*/ 0 w 4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12">
                  <a:moveTo>
                    <a:pt x="0" y="0"/>
                  </a:moveTo>
                  <a:lnTo>
                    <a:pt x="0" y="12"/>
                  </a:lnTo>
                  <a:lnTo>
                    <a:pt x="418" y="12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632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endParaRPr lang="en-GB" noProof="0" smtClean="0"/>
          </a:p>
        </p:txBody>
      </p:sp>
      <p:sp>
        <p:nvSpPr>
          <p:cNvPr id="11163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27AF18-6111-4CE8-8C7A-9C87F01941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32961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7225" y="260350"/>
            <a:ext cx="1939925" cy="6264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7450" y="260350"/>
            <a:ext cx="5667375" cy="6264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FFBE5F-CC9E-47E9-8684-D7237744CA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29595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87450" y="260350"/>
            <a:ext cx="7759700" cy="626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88350" y="6237288"/>
            <a:ext cx="582613" cy="457200"/>
          </a:xfrm>
        </p:spPr>
        <p:txBody>
          <a:bodyPr/>
          <a:lstStyle>
            <a:lvl1pPr>
              <a:defRPr/>
            </a:lvl1pPr>
          </a:lstStyle>
          <a:p>
            <a:fld id="{4005DCC9-4E58-4B83-BAC9-342D079305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16749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543800" cy="5318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341438"/>
            <a:ext cx="3703638" cy="518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43488" y="1341438"/>
            <a:ext cx="3705225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43488" y="4008438"/>
            <a:ext cx="3705225" cy="2516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8350" y="6237288"/>
            <a:ext cx="582613" cy="457200"/>
          </a:xfrm>
        </p:spPr>
        <p:txBody>
          <a:bodyPr/>
          <a:lstStyle>
            <a:lvl1pPr>
              <a:defRPr/>
            </a:lvl1pPr>
          </a:lstStyle>
          <a:p>
            <a:fld id="{077548C6-38C1-4725-A1CD-7D1AB020C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85883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139" name="Group 3"/>
          <p:cNvGrpSpPr>
            <a:grpSpLocks/>
          </p:cNvGrpSpPr>
          <p:nvPr/>
        </p:nvGrpSpPr>
        <p:grpSpPr bwMode="auto">
          <a:xfrm>
            <a:off x="0" y="1017588"/>
            <a:ext cx="9140825" cy="5840412"/>
            <a:chOff x="0" y="1161"/>
            <a:chExt cx="5758" cy="3159"/>
          </a:xfrm>
        </p:grpSpPr>
        <p:sp>
          <p:nvSpPr>
            <p:cNvPr id="347140" name="Freeform 4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184 w 5184"/>
                <a:gd name="T3" fmla="*/ 3159 h 3159"/>
                <a:gd name="T4" fmla="*/ 5184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41" name="Freeform 5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56 w 556"/>
                <a:gd name="T5" fmla="*/ 3159 h 3159"/>
                <a:gd name="T6" fmla="*/ 556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7142" name="Freeform 6"/>
          <p:cNvSpPr>
            <a:spLocks/>
          </p:cNvSpPr>
          <p:nvPr/>
        </p:nvSpPr>
        <p:spPr bwMode="ltGray">
          <a:xfrm>
            <a:off x="876300" y="684213"/>
            <a:ext cx="19050" cy="666750"/>
          </a:xfrm>
          <a:custGeom>
            <a:avLst/>
            <a:gdLst>
              <a:gd name="T0" fmla="*/ 0 w 12"/>
              <a:gd name="T1" fmla="*/ 0 h 420"/>
              <a:gd name="T2" fmla="*/ 0 w 12"/>
              <a:gd name="T3" fmla="*/ 420 h 420"/>
              <a:gd name="T4" fmla="*/ 12 w 12"/>
              <a:gd name="T5" fmla="*/ 420 h 420"/>
              <a:gd name="T6" fmla="*/ 12 w 12"/>
              <a:gd name="T7" fmla="*/ 0 h 420"/>
              <a:gd name="T8" fmla="*/ 0 w 12"/>
              <a:gd name="T9" fmla="*/ 0 h 420"/>
              <a:gd name="T10" fmla="*/ 0 w 12"/>
              <a:gd name="T11" fmla="*/ 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420">
                <a:moveTo>
                  <a:pt x="0" y="0"/>
                </a:moveTo>
                <a:lnTo>
                  <a:pt x="0" y="420"/>
                </a:lnTo>
                <a:lnTo>
                  <a:pt x="12" y="420"/>
                </a:lnTo>
                <a:lnTo>
                  <a:pt x="1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43" name="Freeform 7"/>
          <p:cNvSpPr>
            <a:spLocks/>
          </p:cNvSpPr>
          <p:nvPr/>
        </p:nvSpPr>
        <p:spPr bwMode="ltGray">
          <a:xfrm>
            <a:off x="1217613" y="1008063"/>
            <a:ext cx="400050" cy="19050"/>
          </a:xfrm>
          <a:custGeom>
            <a:avLst/>
            <a:gdLst>
              <a:gd name="T0" fmla="*/ 251 w 251"/>
              <a:gd name="T1" fmla="*/ 0 h 12"/>
              <a:gd name="T2" fmla="*/ 0 w 251"/>
              <a:gd name="T3" fmla="*/ 0 h 12"/>
              <a:gd name="T4" fmla="*/ 0 w 251"/>
              <a:gd name="T5" fmla="*/ 12 h 12"/>
              <a:gd name="T6" fmla="*/ 251 w 251"/>
              <a:gd name="T7" fmla="*/ 12 h 12"/>
              <a:gd name="T8" fmla="*/ 251 w 251"/>
              <a:gd name="T9" fmla="*/ 0 h 12"/>
              <a:gd name="T10" fmla="*/ 251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251" y="0"/>
                </a:moveTo>
                <a:lnTo>
                  <a:pt x="0" y="0"/>
                </a:ln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251" y="0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7144" name="Freeform 8"/>
          <p:cNvSpPr>
            <a:spLocks/>
          </p:cNvSpPr>
          <p:nvPr/>
        </p:nvSpPr>
        <p:spPr bwMode="ltGray">
          <a:xfrm>
            <a:off x="0" y="1008063"/>
            <a:ext cx="557213" cy="19050"/>
          </a:xfrm>
          <a:custGeom>
            <a:avLst/>
            <a:gdLst>
              <a:gd name="T0" fmla="*/ 0 w 251"/>
              <a:gd name="T1" fmla="*/ 0 h 12"/>
              <a:gd name="T2" fmla="*/ 0 w 251"/>
              <a:gd name="T3" fmla="*/ 12 h 12"/>
              <a:gd name="T4" fmla="*/ 251 w 251"/>
              <a:gd name="T5" fmla="*/ 12 h 12"/>
              <a:gd name="T6" fmla="*/ 251 w 251"/>
              <a:gd name="T7" fmla="*/ 0 h 12"/>
              <a:gd name="T8" fmla="*/ 0 w 251"/>
              <a:gd name="T9" fmla="*/ 0 h 12"/>
              <a:gd name="T10" fmla="*/ 0 w 251"/>
              <a:gd name="T11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1" h="12">
                <a:moveTo>
                  <a:pt x="0" y="0"/>
                </a:moveTo>
                <a:lnTo>
                  <a:pt x="0" y="12"/>
                </a:lnTo>
                <a:lnTo>
                  <a:pt x="251" y="12"/>
                </a:lnTo>
                <a:lnTo>
                  <a:pt x="25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7145" name="Group 9"/>
          <p:cNvGrpSpPr>
            <a:grpSpLocks/>
          </p:cNvGrpSpPr>
          <p:nvPr/>
        </p:nvGrpSpPr>
        <p:grpSpPr bwMode="auto">
          <a:xfrm>
            <a:off x="552450" y="-819150"/>
            <a:ext cx="8588375" cy="6851650"/>
            <a:chOff x="348" y="4"/>
            <a:chExt cx="5410" cy="4316"/>
          </a:xfrm>
        </p:grpSpPr>
        <p:sp>
          <p:nvSpPr>
            <p:cNvPr id="347146" name="Freeform 10"/>
            <p:cNvSpPr>
              <a:spLocks/>
            </p:cNvSpPr>
            <p:nvPr/>
          </p:nvSpPr>
          <p:spPr bwMode="ltGray">
            <a:xfrm>
              <a:off x="552" y="4"/>
              <a:ext cx="12" cy="695"/>
            </a:xfrm>
            <a:custGeom>
              <a:avLst/>
              <a:gdLst>
                <a:gd name="T0" fmla="*/ 12 w 12"/>
                <a:gd name="T1" fmla="*/ 0 h 695"/>
                <a:gd name="T2" fmla="*/ 0 w 12"/>
                <a:gd name="T3" fmla="*/ 0 h 695"/>
                <a:gd name="T4" fmla="*/ 0 w 12"/>
                <a:gd name="T5" fmla="*/ 695 h 695"/>
                <a:gd name="T6" fmla="*/ 12 w 12"/>
                <a:gd name="T7" fmla="*/ 695 h 695"/>
                <a:gd name="T8" fmla="*/ 12 w 12"/>
                <a:gd name="T9" fmla="*/ 0 h 695"/>
                <a:gd name="T10" fmla="*/ 12 w 1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95">
                  <a:moveTo>
                    <a:pt x="12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12" y="69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47" name="Freeform 11"/>
            <p:cNvSpPr>
              <a:spLocks/>
            </p:cNvSpPr>
            <p:nvPr/>
          </p:nvSpPr>
          <p:spPr bwMode="ltGray">
            <a:xfrm>
              <a:off x="552" y="1623"/>
              <a:ext cx="12" cy="2697"/>
            </a:xfrm>
            <a:custGeom>
              <a:avLst/>
              <a:gdLst>
                <a:gd name="T0" fmla="*/ 0 w 12"/>
                <a:gd name="T1" fmla="*/ 2697 h 2697"/>
                <a:gd name="T2" fmla="*/ 12 w 12"/>
                <a:gd name="T3" fmla="*/ 2697 h 2697"/>
                <a:gd name="T4" fmla="*/ 12 w 12"/>
                <a:gd name="T5" fmla="*/ 0 h 2697"/>
                <a:gd name="T6" fmla="*/ 0 w 12"/>
                <a:gd name="T7" fmla="*/ 0 h 2697"/>
                <a:gd name="T8" fmla="*/ 0 w 12"/>
                <a:gd name="T9" fmla="*/ 2697 h 2697"/>
                <a:gd name="T10" fmla="*/ 0 w 12"/>
                <a:gd name="T11" fmla="*/ 269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97">
                  <a:moveTo>
                    <a:pt x="0" y="2697"/>
                  </a:moveTo>
                  <a:lnTo>
                    <a:pt x="12" y="269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97"/>
                  </a:lnTo>
                  <a:lnTo>
                    <a:pt x="0" y="269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48" name="Freeform 12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>
                <a:gd name="T0" fmla="*/ 4724 w 4724"/>
                <a:gd name="T1" fmla="*/ 0 h 12"/>
                <a:gd name="T2" fmla="*/ 0 w 4724"/>
                <a:gd name="T3" fmla="*/ 0 h 12"/>
                <a:gd name="T4" fmla="*/ 0 w 4724"/>
                <a:gd name="T5" fmla="*/ 12 h 12"/>
                <a:gd name="T6" fmla="*/ 4724 w 4724"/>
                <a:gd name="T7" fmla="*/ 12 h 12"/>
                <a:gd name="T8" fmla="*/ 4724 w 4724"/>
                <a:gd name="T9" fmla="*/ 0 h 12"/>
                <a:gd name="T10" fmla="*/ 4724 w 47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49" name="Freeform 13"/>
            <p:cNvSpPr>
              <a:spLocks/>
            </p:cNvSpPr>
            <p:nvPr/>
          </p:nvSpPr>
          <p:spPr bwMode="ltGray">
            <a:xfrm>
              <a:off x="552" y="1371"/>
              <a:ext cx="12" cy="252"/>
            </a:xfrm>
            <a:custGeom>
              <a:avLst/>
              <a:gdLst>
                <a:gd name="T0" fmla="*/ 0 w 12"/>
                <a:gd name="T1" fmla="*/ 252 h 252"/>
                <a:gd name="T2" fmla="*/ 12 w 12"/>
                <a:gd name="T3" fmla="*/ 252 h 252"/>
                <a:gd name="T4" fmla="*/ 12 w 12"/>
                <a:gd name="T5" fmla="*/ 0 h 252"/>
                <a:gd name="T6" fmla="*/ 0 w 12"/>
                <a:gd name="T7" fmla="*/ 0 h 252"/>
                <a:gd name="T8" fmla="*/ 0 w 12"/>
                <a:gd name="T9" fmla="*/ 252 h 252"/>
                <a:gd name="T10" fmla="*/ 0 w 12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0" y="252"/>
                  </a:moveTo>
                  <a:lnTo>
                    <a:pt x="12" y="2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50" name="Freeform 14"/>
            <p:cNvSpPr>
              <a:spLocks/>
            </p:cNvSpPr>
            <p:nvPr/>
          </p:nvSpPr>
          <p:spPr bwMode="ltGray">
            <a:xfrm>
              <a:off x="552" y="699"/>
              <a:ext cx="12" cy="252"/>
            </a:xfrm>
            <a:custGeom>
              <a:avLst/>
              <a:gdLst>
                <a:gd name="T0" fmla="*/ 12 w 12"/>
                <a:gd name="T1" fmla="*/ 0 h 252"/>
                <a:gd name="T2" fmla="*/ 0 w 12"/>
                <a:gd name="T3" fmla="*/ 0 h 252"/>
                <a:gd name="T4" fmla="*/ 0 w 12"/>
                <a:gd name="T5" fmla="*/ 252 h 252"/>
                <a:gd name="T6" fmla="*/ 12 w 12"/>
                <a:gd name="T7" fmla="*/ 252 h 252"/>
                <a:gd name="T8" fmla="*/ 12 w 12"/>
                <a:gd name="T9" fmla="*/ 0 h 252"/>
                <a:gd name="T10" fmla="*/ 12 w 12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12" y="0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" y="25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151" name="Freeform 15"/>
            <p:cNvSpPr>
              <a:spLocks/>
            </p:cNvSpPr>
            <p:nvPr/>
          </p:nvSpPr>
          <p:spPr bwMode="ltGray">
            <a:xfrm>
              <a:off x="348" y="1155"/>
              <a:ext cx="419" cy="12"/>
            </a:xfrm>
            <a:custGeom>
              <a:avLst/>
              <a:gdLst>
                <a:gd name="T0" fmla="*/ 0 w 418"/>
                <a:gd name="T1" fmla="*/ 0 h 12"/>
                <a:gd name="T2" fmla="*/ 0 w 418"/>
                <a:gd name="T3" fmla="*/ 12 h 12"/>
                <a:gd name="T4" fmla="*/ 418 w 418"/>
                <a:gd name="T5" fmla="*/ 12 h 12"/>
                <a:gd name="T6" fmla="*/ 418 w 418"/>
                <a:gd name="T7" fmla="*/ 0 h 12"/>
                <a:gd name="T8" fmla="*/ 0 w 418"/>
                <a:gd name="T9" fmla="*/ 0 h 12"/>
                <a:gd name="T10" fmla="*/ 0 w 4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12">
                  <a:moveTo>
                    <a:pt x="0" y="0"/>
                  </a:moveTo>
                  <a:lnTo>
                    <a:pt x="0" y="12"/>
                  </a:lnTo>
                  <a:lnTo>
                    <a:pt x="418" y="12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7152" name="Rectangle 16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066800" y="1997075"/>
            <a:ext cx="7086600" cy="143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47153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0668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347162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677863" cy="76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86246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9481397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21117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36031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1463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F1D110-44FD-4C0D-8BFA-162B024C0B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95185"/>
      </p:ext>
    </p:extLst>
  </p:cSld>
  <p:clrMapOvr>
    <a:masterClrMapping/>
  </p:clrMapOvr>
  <p:transition spd="slow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450412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3880286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542158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05725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64350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9A05BF-D390-49D3-990D-A4AD6ED06C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47709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450" y="1341438"/>
            <a:ext cx="3703638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341438"/>
            <a:ext cx="3705225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98425B6-4F3C-4A1D-B35D-040B18ACA6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13283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ED1F14F-F981-4C72-981B-9F6AB854FC2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3992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A0D79C-DF3F-4659-96A8-885B113284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66085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81119F-686D-4A2A-83E6-119F3FA359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4336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D1A759-17B3-463F-939C-C8352EA171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4405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7EEFC4-6837-4FE6-98DA-9A0862BCB4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11695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Freeform 3"/>
          <p:cNvSpPr>
            <a:spLocks/>
          </p:cNvSpPr>
          <p:nvPr/>
        </p:nvSpPr>
        <p:spPr bwMode="hidden">
          <a:xfrm>
            <a:off x="889000" y="1017588"/>
            <a:ext cx="8255000" cy="5840412"/>
          </a:xfrm>
          <a:custGeom>
            <a:avLst/>
            <a:gdLst>
              <a:gd name="T0" fmla="*/ 0 w 5184"/>
              <a:gd name="T1" fmla="*/ 3159 h 3159"/>
              <a:gd name="T2" fmla="*/ 5184 w 5184"/>
              <a:gd name="T3" fmla="*/ 3159 h 3159"/>
              <a:gd name="T4" fmla="*/ 5184 w 5184"/>
              <a:gd name="T5" fmla="*/ 0 h 3159"/>
              <a:gd name="T6" fmla="*/ 0 w 5184"/>
              <a:gd name="T7" fmla="*/ 0 h 3159"/>
              <a:gd name="T8" fmla="*/ 0 w 5184"/>
              <a:gd name="T9" fmla="*/ 3159 h 3159"/>
              <a:gd name="T10" fmla="*/ 0 w 5184"/>
              <a:gd name="T11" fmla="*/ 3159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4" h="3159">
                <a:moveTo>
                  <a:pt x="0" y="3159"/>
                </a:moveTo>
                <a:lnTo>
                  <a:pt x="5184" y="3159"/>
                </a:lnTo>
                <a:lnTo>
                  <a:pt x="5184" y="0"/>
                </a:lnTo>
                <a:lnTo>
                  <a:pt x="0" y="0"/>
                </a:lnTo>
                <a:lnTo>
                  <a:pt x="0" y="3159"/>
                </a:lnTo>
                <a:lnTo>
                  <a:pt x="0" y="315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6" name="Freeform 4"/>
          <p:cNvSpPr>
            <a:spLocks/>
          </p:cNvSpPr>
          <p:nvPr/>
        </p:nvSpPr>
        <p:spPr bwMode="hidden">
          <a:xfrm>
            <a:off x="3175" y="1017588"/>
            <a:ext cx="885825" cy="5840412"/>
          </a:xfrm>
          <a:custGeom>
            <a:avLst/>
            <a:gdLst>
              <a:gd name="T0" fmla="*/ 0 w 556"/>
              <a:gd name="T1" fmla="*/ 0 h 3159"/>
              <a:gd name="T2" fmla="*/ 0 w 556"/>
              <a:gd name="T3" fmla="*/ 3159 h 3159"/>
              <a:gd name="T4" fmla="*/ 556 w 556"/>
              <a:gd name="T5" fmla="*/ 3159 h 3159"/>
              <a:gd name="T6" fmla="*/ 556 w 556"/>
              <a:gd name="T7" fmla="*/ 0 h 3159"/>
              <a:gd name="T8" fmla="*/ 0 w 556"/>
              <a:gd name="T9" fmla="*/ 0 h 3159"/>
              <a:gd name="T10" fmla="*/ 0 w 556"/>
              <a:gd name="T11" fmla="*/ 0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3159">
                <a:moveTo>
                  <a:pt x="0" y="0"/>
                </a:moveTo>
                <a:lnTo>
                  <a:pt x="0" y="3159"/>
                </a:lnTo>
                <a:lnTo>
                  <a:pt x="556" y="3159"/>
                </a:lnTo>
                <a:lnTo>
                  <a:pt x="556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0597" name="Group 5"/>
          <p:cNvGrpSpPr>
            <a:grpSpLocks/>
          </p:cNvGrpSpPr>
          <p:nvPr/>
        </p:nvGrpSpPr>
        <p:grpSpPr bwMode="auto">
          <a:xfrm>
            <a:off x="3175" y="-819150"/>
            <a:ext cx="9140825" cy="6851650"/>
            <a:chOff x="0" y="4"/>
            <a:chExt cx="5758" cy="4316"/>
          </a:xfrm>
        </p:grpSpPr>
        <p:sp>
          <p:nvSpPr>
            <p:cNvPr id="110598" name="Freeform 6"/>
            <p:cNvSpPr>
              <a:spLocks/>
            </p:cNvSpPr>
            <p:nvPr/>
          </p:nvSpPr>
          <p:spPr bwMode="ltGray">
            <a:xfrm>
              <a:off x="552" y="4"/>
              <a:ext cx="12" cy="695"/>
            </a:xfrm>
            <a:custGeom>
              <a:avLst/>
              <a:gdLst>
                <a:gd name="T0" fmla="*/ 12 w 12"/>
                <a:gd name="T1" fmla="*/ 0 h 695"/>
                <a:gd name="T2" fmla="*/ 0 w 12"/>
                <a:gd name="T3" fmla="*/ 0 h 695"/>
                <a:gd name="T4" fmla="*/ 0 w 12"/>
                <a:gd name="T5" fmla="*/ 695 h 695"/>
                <a:gd name="T6" fmla="*/ 12 w 12"/>
                <a:gd name="T7" fmla="*/ 695 h 695"/>
                <a:gd name="T8" fmla="*/ 12 w 12"/>
                <a:gd name="T9" fmla="*/ 0 h 695"/>
                <a:gd name="T10" fmla="*/ 12 w 1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95">
                  <a:moveTo>
                    <a:pt x="12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12" y="69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599" name="Freeform 7"/>
            <p:cNvSpPr>
              <a:spLocks/>
            </p:cNvSpPr>
            <p:nvPr/>
          </p:nvSpPr>
          <p:spPr bwMode="ltGray">
            <a:xfrm>
              <a:off x="552" y="1623"/>
              <a:ext cx="12" cy="2697"/>
            </a:xfrm>
            <a:custGeom>
              <a:avLst/>
              <a:gdLst>
                <a:gd name="T0" fmla="*/ 0 w 12"/>
                <a:gd name="T1" fmla="*/ 2697 h 2697"/>
                <a:gd name="T2" fmla="*/ 12 w 12"/>
                <a:gd name="T3" fmla="*/ 2697 h 2697"/>
                <a:gd name="T4" fmla="*/ 12 w 12"/>
                <a:gd name="T5" fmla="*/ 0 h 2697"/>
                <a:gd name="T6" fmla="*/ 0 w 12"/>
                <a:gd name="T7" fmla="*/ 0 h 2697"/>
                <a:gd name="T8" fmla="*/ 0 w 12"/>
                <a:gd name="T9" fmla="*/ 2697 h 2697"/>
                <a:gd name="T10" fmla="*/ 0 w 12"/>
                <a:gd name="T11" fmla="*/ 269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97">
                  <a:moveTo>
                    <a:pt x="0" y="2697"/>
                  </a:moveTo>
                  <a:lnTo>
                    <a:pt x="12" y="269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97"/>
                  </a:lnTo>
                  <a:lnTo>
                    <a:pt x="0" y="269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0" name="Freeform 8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>
                <a:gd name="T0" fmla="*/ 4724 w 4724"/>
                <a:gd name="T1" fmla="*/ 0 h 12"/>
                <a:gd name="T2" fmla="*/ 0 w 4724"/>
                <a:gd name="T3" fmla="*/ 0 h 12"/>
                <a:gd name="T4" fmla="*/ 0 w 4724"/>
                <a:gd name="T5" fmla="*/ 12 h 12"/>
                <a:gd name="T6" fmla="*/ 4724 w 4724"/>
                <a:gd name="T7" fmla="*/ 12 h 12"/>
                <a:gd name="T8" fmla="*/ 4724 w 4724"/>
                <a:gd name="T9" fmla="*/ 0 h 12"/>
                <a:gd name="T10" fmla="*/ 4724 w 47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1" name="Freeform 9"/>
            <p:cNvSpPr>
              <a:spLocks/>
            </p:cNvSpPr>
            <p:nvPr/>
          </p:nvSpPr>
          <p:spPr bwMode="ltGray">
            <a:xfrm>
              <a:off x="552" y="1371"/>
              <a:ext cx="12" cy="252"/>
            </a:xfrm>
            <a:custGeom>
              <a:avLst/>
              <a:gdLst>
                <a:gd name="T0" fmla="*/ 0 w 12"/>
                <a:gd name="T1" fmla="*/ 252 h 252"/>
                <a:gd name="T2" fmla="*/ 12 w 12"/>
                <a:gd name="T3" fmla="*/ 252 h 252"/>
                <a:gd name="T4" fmla="*/ 12 w 12"/>
                <a:gd name="T5" fmla="*/ 0 h 252"/>
                <a:gd name="T6" fmla="*/ 0 w 12"/>
                <a:gd name="T7" fmla="*/ 0 h 252"/>
                <a:gd name="T8" fmla="*/ 0 w 12"/>
                <a:gd name="T9" fmla="*/ 252 h 252"/>
                <a:gd name="T10" fmla="*/ 0 w 12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0" y="252"/>
                  </a:moveTo>
                  <a:lnTo>
                    <a:pt x="12" y="2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2" name="Freeform 10"/>
            <p:cNvSpPr>
              <a:spLocks/>
            </p:cNvSpPr>
            <p:nvPr/>
          </p:nvSpPr>
          <p:spPr bwMode="ltGray">
            <a:xfrm>
              <a:off x="552" y="699"/>
              <a:ext cx="12" cy="252"/>
            </a:xfrm>
            <a:custGeom>
              <a:avLst/>
              <a:gdLst>
                <a:gd name="T0" fmla="*/ 12 w 12"/>
                <a:gd name="T1" fmla="*/ 0 h 252"/>
                <a:gd name="T2" fmla="*/ 0 w 12"/>
                <a:gd name="T3" fmla="*/ 0 h 252"/>
                <a:gd name="T4" fmla="*/ 0 w 12"/>
                <a:gd name="T5" fmla="*/ 252 h 252"/>
                <a:gd name="T6" fmla="*/ 12 w 12"/>
                <a:gd name="T7" fmla="*/ 252 h 252"/>
                <a:gd name="T8" fmla="*/ 12 w 12"/>
                <a:gd name="T9" fmla="*/ 0 h 252"/>
                <a:gd name="T10" fmla="*/ 12 w 12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12" y="0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" y="25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3" name="Freeform 11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4" name="Freeform 12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5" name="Freeform 13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606" name="Freeform 14"/>
            <p:cNvSpPr>
              <a:spLocks/>
            </p:cNvSpPr>
            <p:nvPr/>
          </p:nvSpPr>
          <p:spPr bwMode="ltGray">
            <a:xfrm>
              <a:off x="348" y="1155"/>
              <a:ext cx="419" cy="12"/>
            </a:xfrm>
            <a:custGeom>
              <a:avLst/>
              <a:gdLst>
                <a:gd name="T0" fmla="*/ 0 w 418"/>
                <a:gd name="T1" fmla="*/ 0 h 12"/>
                <a:gd name="T2" fmla="*/ 0 w 418"/>
                <a:gd name="T3" fmla="*/ 12 h 12"/>
                <a:gd name="T4" fmla="*/ 418 w 418"/>
                <a:gd name="T5" fmla="*/ 12 h 12"/>
                <a:gd name="T6" fmla="*/ 418 w 418"/>
                <a:gd name="T7" fmla="*/ 0 h 12"/>
                <a:gd name="T8" fmla="*/ 0 w 418"/>
                <a:gd name="T9" fmla="*/ 0 h 12"/>
                <a:gd name="T10" fmla="*/ 0 w 4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12">
                  <a:moveTo>
                    <a:pt x="0" y="0"/>
                  </a:moveTo>
                  <a:lnTo>
                    <a:pt x="0" y="12"/>
                  </a:lnTo>
                  <a:lnTo>
                    <a:pt x="418" y="12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060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260350"/>
            <a:ext cx="7543800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060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7450" y="1341438"/>
            <a:ext cx="7561263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0611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237288"/>
            <a:ext cx="582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9B9EC746-C871-4A60-82AC-20720098ACEE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23" r:id="rId12"/>
    <p:sldLayoutId id="2147483724" r:id="rId13"/>
  </p:sldLayoutIdLst>
  <p:transition spd="slow">
    <p:wipe dir="r"/>
  </p:transition>
  <p:txStyles>
    <p:titleStyle>
      <a:lvl1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5" name="Freeform 3"/>
          <p:cNvSpPr>
            <a:spLocks/>
          </p:cNvSpPr>
          <p:nvPr/>
        </p:nvSpPr>
        <p:spPr bwMode="hidden">
          <a:xfrm>
            <a:off x="468313" y="1017588"/>
            <a:ext cx="8672512" cy="5840412"/>
          </a:xfrm>
          <a:custGeom>
            <a:avLst/>
            <a:gdLst>
              <a:gd name="T0" fmla="*/ 0 w 5184"/>
              <a:gd name="T1" fmla="*/ 3159 h 3159"/>
              <a:gd name="T2" fmla="*/ 5184 w 5184"/>
              <a:gd name="T3" fmla="*/ 3159 h 3159"/>
              <a:gd name="T4" fmla="*/ 5184 w 5184"/>
              <a:gd name="T5" fmla="*/ 0 h 3159"/>
              <a:gd name="T6" fmla="*/ 0 w 5184"/>
              <a:gd name="T7" fmla="*/ 0 h 3159"/>
              <a:gd name="T8" fmla="*/ 0 w 5184"/>
              <a:gd name="T9" fmla="*/ 3159 h 3159"/>
              <a:gd name="T10" fmla="*/ 0 w 5184"/>
              <a:gd name="T11" fmla="*/ 3159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184" h="3159">
                <a:moveTo>
                  <a:pt x="0" y="3159"/>
                </a:moveTo>
                <a:lnTo>
                  <a:pt x="5184" y="3159"/>
                </a:lnTo>
                <a:lnTo>
                  <a:pt x="5184" y="0"/>
                </a:lnTo>
                <a:lnTo>
                  <a:pt x="0" y="0"/>
                </a:lnTo>
                <a:lnTo>
                  <a:pt x="0" y="3159"/>
                </a:lnTo>
                <a:lnTo>
                  <a:pt x="0" y="3159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6116" name="Freeform 4"/>
          <p:cNvSpPr>
            <a:spLocks/>
          </p:cNvSpPr>
          <p:nvPr/>
        </p:nvSpPr>
        <p:spPr bwMode="hidden">
          <a:xfrm>
            <a:off x="0" y="1017588"/>
            <a:ext cx="539750" cy="5840412"/>
          </a:xfrm>
          <a:custGeom>
            <a:avLst/>
            <a:gdLst>
              <a:gd name="T0" fmla="*/ 0 w 556"/>
              <a:gd name="T1" fmla="*/ 0 h 3159"/>
              <a:gd name="T2" fmla="*/ 0 w 556"/>
              <a:gd name="T3" fmla="*/ 3159 h 3159"/>
              <a:gd name="T4" fmla="*/ 556 w 556"/>
              <a:gd name="T5" fmla="*/ 3159 h 3159"/>
              <a:gd name="T6" fmla="*/ 556 w 556"/>
              <a:gd name="T7" fmla="*/ 0 h 3159"/>
              <a:gd name="T8" fmla="*/ 0 w 556"/>
              <a:gd name="T9" fmla="*/ 0 h 3159"/>
              <a:gd name="T10" fmla="*/ 0 w 556"/>
              <a:gd name="T11" fmla="*/ 0 h 3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6" h="3159">
                <a:moveTo>
                  <a:pt x="0" y="0"/>
                </a:moveTo>
                <a:lnTo>
                  <a:pt x="0" y="3159"/>
                </a:lnTo>
                <a:lnTo>
                  <a:pt x="556" y="3159"/>
                </a:lnTo>
                <a:lnTo>
                  <a:pt x="556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6117" name="Group 5"/>
          <p:cNvGrpSpPr>
            <a:grpSpLocks/>
          </p:cNvGrpSpPr>
          <p:nvPr/>
        </p:nvGrpSpPr>
        <p:grpSpPr bwMode="auto">
          <a:xfrm>
            <a:off x="-396875" y="-819150"/>
            <a:ext cx="9140825" cy="6851650"/>
            <a:chOff x="0" y="4"/>
            <a:chExt cx="5758" cy="4316"/>
          </a:xfrm>
        </p:grpSpPr>
        <p:sp>
          <p:nvSpPr>
            <p:cNvPr id="346118" name="Freeform 6"/>
            <p:cNvSpPr>
              <a:spLocks/>
            </p:cNvSpPr>
            <p:nvPr/>
          </p:nvSpPr>
          <p:spPr bwMode="ltGray">
            <a:xfrm>
              <a:off x="552" y="4"/>
              <a:ext cx="12" cy="695"/>
            </a:xfrm>
            <a:custGeom>
              <a:avLst/>
              <a:gdLst>
                <a:gd name="T0" fmla="*/ 12 w 12"/>
                <a:gd name="T1" fmla="*/ 0 h 695"/>
                <a:gd name="T2" fmla="*/ 0 w 12"/>
                <a:gd name="T3" fmla="*/ 0 h 695"/>
                <a:gd name="T4" fmla="*/ 0 w 12"/>
                <a:gd name="T5" fmla="*/ 695 h 695"/>
                <a:gd name="T6" fmla="*/ 12 w 12"/>
                <a:gd name="T7" fmla="*/ 695 h 695"/>
                <a:gd name="T8" fmla="*/ 12 w 12"/>
                <a:gd name="T9" fmla="*/ 0 h 695"/>
                <a:gd name="T10" fmla="*/ 12 w 12"/>
                <a:gd name="T11" fmla="*/ 0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95">
                  <a:moveTo>
                    <a:pt x="12" y="0"/>
                  </a:moveTo>
                  <a:lnTo>
                    <a:pt x="0" y="0"/>
                  </a:lnTo>
                  <a:lnTo>
                    <a:pt x="0" y="695"/>
                  </a:lnTo>
                  <a:lnTo>
                    <a:pt x="12" y="695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19" name="Freeform 7"/>
            <p:cNvSpPr>
              <a:spLocks/>
            </p:cNvSpPr>
            <p:nvPr/>
          </p:nvSpPr>
          <p:spPr bwMode="ltGray">
            <a:xfrm>
              <a:off x="552" y="1623"/>
              <a:ext cx="12" cy="2697"/>
            </a:xfrm>
            <a:custGeom>
              <a:avLst/>
              <a:gdLst>
                <a:gd name="T0" fmla="*/ 0 w 12"/>
                <a:gd name="T1" fmla="*/ 2697 h 2697"/>
                <a:gd name="T2" fmla="*/ 12 w 12"/>
                <a:gd name="T3" fmla="*/ 2697 h 2697"/>
                <a:gd name="T4" fmla="*/ 12 w 12"/>
                <a:gd name="T5" fmla="*/ 0 h 2697"/>
                <a:gd name="T6" fmla="*/ 0 w 12"/>
                <a:gd name="T7" fmla="*/ 0 h 2697"/>
                <a:gd name="T8" fmla="*/ 0 w 12"/>
                <a:gd name="T9" fmla="*/ 2697 h 2697"/>
                <a:gd name="T10" fmla="*/ 0 w 12"/>
                <a:gd name="T11" fmla="*/ 269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697">
                  <a:moveTo>
                    <a:pt x="0" y="2697"/>
                  </a:moveTo>
                  <a:lnTo>
                    <a:pt x="12" y="269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97"/>
                  </a:lnTo>
                  <a:lnTo>
                    <a:pt x="0" y="269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0" name="Freeform 8"/>
            <p:cNvSpPr>
              <a:spLocks/>
            </p:cNvSpPr>
            <p:nvPr/>
          </p:nvSpPr>
          <p:spPr bwMode="ltGray">
            <a:xfrm>
              <a:off x="1019" y="1155"/>
              <a:ext cx="4739" cy="12"/>
            </a:xfrm>
            <a:custGeom>
              <a:avLst/>
              <a:gdLst>
                <a:gd name="T0" fmla="*/ 4724 w 4724"/>
                <a:gd name="T1" fmla="*/ 0 h 12"/>
                <a:gd name="T2" fmla="*/ 0 w 4724"/>
                <a:gd name="T3" fmla="*/ 0 h 12"/>
                <a:gd name="T4" fmla="*/ 0 w 4724"/>
                <a:gd name="T5" fmla="*/ 12 h 12"/>
                <a:gd name="T6" fmla="*/ 4724 w 4724"/>
                <a:gd name="T7" fmla="*/ 12 h 12"/>
                <a:gd name="T8" fmla="*/ 4724 w 4724"/>
                <a:gd name="T9" fmla="*/ 0 h 12"/>
                <a:gd name="T10" fmla="*/ 4724 w 47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4" h="12">
                  <a:moveTo>
                    <a:pt x="472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4724" y="12"/>
                  </a:lnTo>
                  <a:lnTo>
                    <a:pt x="4724" y="0"/>
                  </a:lnTo>
                  <a:lnTo>
                    <a:pt x="472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1" name="Freeform 9"/>
            <p:cNvSpPr>
              <a:spLocks/>
            </p:cNvSpPr>
            <p:nvPr/>
          </p:nvSpPr>
          <p:spPr bwMode="ltGray">
            <a:xfrm>
              <a:off x="552" y="1371"/>
              <a:ext cx="12" cy="252"/>
            </a:xfrm>
            <a:custGeom>
              <a:avLst/>
              <a:gdLst>
                <a:gd name="T0" fmla="*/ 0 w 12"/>
                <a:gd name="T1" fmla="*/ 252 h 252"/>
                <a:gd name="T2" fmla="*/ 12 w 12"/>
                <a:gd name="T3" fmla="*/ 252 h 252"/>
                <a:gd name="T4" fmla="*/ 12 w 12"/>
                <a:gd name="T5" fmla="*/ 0 h 252"/>
                <a:gd name="T6" fmla="*/ 0 w 12"/>
                <a:gd name="T7" fmla="*/ 0 h 252"/>
                <a:gd name="T8" fmla="*/ 0 w 12"/>
                <a:gd name="T9" fmla="*/ 252 h 252"/>
                <a:gd name="T10" fmla="*/ 0 w 12"/>
                <a:gd name="T11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0" y="252"/>
                  </a:moveTo>
                  <a:lnTo>
                    <a:pt x="12" y="25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2" name="Freeform 10"/>
            <p:cNvSpPr>
              <a:spLocks/>
            </p:cNvSpPr>
            <p:nvPr/>
          </p:nvSpPr>
          <p:spPr bwMode="ltGray">
            <a:xfrm>
              <a:off x="552" y="699"/>
              <a:ext cx="12" cy="252"/>
            </a:xfrm>
            <a:custGeom>
              <a:avLst/>
              <a:gdLst>
                <a:gd name="T0" fmla="*/ 12 w 12"/>
                <a:gd name="T1" fmla="*/ 0 h 252"/>
                <a:gd name="T2" fmla="*/ 0 w 12"/>
                <a:gd name="T3" fmla="*/ 0 h 252"/>
                <a:gd name="T4" fmla="*/ 0 w 12"/>
                <a:gd name="T5" fmla="*/ 252 h 252"/>
                <a:gd name="T6" fmla="*/ 12 w 12"/>
                <a:gd name="T7" fmla="*/ 252 h 252"/>
                <a:gd name="T8" fmla="*/ 12 w 12"/>
                <a:gd name="T9" fmla="*/ 0 h 252"/>
                <a:gd name="T10" fmla="*/ 12 w 12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2">
                  <a:moveTo>
                    <a:pt x="12" y="0"/>
                  </a:moveTo>
                  <a:lnTo>
                    <a:pt x="0" y="0"/>
                  </a:lnTo>
                  <a:lnTo>
                    <a:pt x="0" y="252"/>
                  </a:lnTo>
                  <a:lnTo>
                    <a:pt x="12" y="25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3" name="Freeform 11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4" name="Freeform 12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251 w 251"/>
                <a:gd name="T5" fmla="*/ 12 h 12"/>
                <a:gd name="T6" fmla="*/ 25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5" name="Freeform 13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1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1 w 251"/>
                <a:gd name="T7" fmla="*/ 12 h 12"/>
                <a:gd name="T8" fmla="*/ 251 w 251"/>
                <a:gd name="T9" fmla="*/ 0 h 12"/>
                <a:gd name="T10" fmla="*/ 251 w 25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126" name="Freeform 14"/>
            <p:cNvSpPr>
              <a:spLocks/>
            </p:cNvSpPr>
            <p:nvPr/>
          </p:nvSpPr>
          <p:spPr bwMode="ltGray">
            <a:xfrm>
              <a:off x="348" y="1155"/>
              <a:ext cx="419" cy="12"/>
            </a:xfrm>
            <a:custGeom>
              <a:avLst/>
              <a:gdLst>
                <a:gd name="T0" fmla="*/ 0 w 418"/>
                <a:gd name="T1" fmla="*/ 0 h 12"/>
                <a:gd name="T2" fmla="*/ 0 w 418"/>
                <a:gd name="T3" fmla="*/ 12 h 12"/>
                <a:gd name="T4" fmla="*/ 418 w 418"/>
                <a:gd name="T5" fmla="*/ 12 h 12"/>
                <a:gd name="T6" fmla="*/ 418 w 418"/>
                <a:gd name="T7" fmla="*/ 0 h 12"/>
                <a:gd name="T8" fmla="*/ 0 w 418"/>
                <a:gd name="T9" fmla="*/ 0 h 12"/>
                <a:gd name="T10" fmla="*/ 0 w 4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8" h="12">
                  <a:moveTo>
                    <a:pt x="0" y="0"/>
                  </a:moveTo>
                  <a:lnTo>
                    <a:pt x="0" y="12"/>
                  </a:lnTo>
                  <a:lnTo>
                    <a:pt x="418" y="12"/>
                  </a:lnTo>
                  <a:lnTo>
                    <a:pt x="4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ipe dir="r"/>
  </p:transition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4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79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20047" y="2420888"/>
            <a:ext cx="7992888" cy="2879725"/>
          </a:xfrm>
        </p:spPr>
        <p:txBody>
          <a:bodyPr/>
          <a:lstStyle/>
          <a:p>
            <a:r>
              <a:rPr lang="en-US" sz="6000" dirty="0" smtClean="0"/>
              <a:t>NEUTRINOS </a:t>
            </a:r>
            <a:br>
              <a:rPr lang="en-US" sz="60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3200" dirty="0" smtClean="0"/>
              <a:t>A NEW WINDOW TO THE UNIVERSE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br>
              <a:rPr lang="en-US" sz="3200" dirty="0" smtClean="0"/>
            </a:br>
            <a:endParaRPr lang="en-US" sz="3200" dirty="0">
              <a:solidFill>
                <a:srgbClr val="FFFF99"/>
              </a:solidFill>
            </a:endParaRP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36738" y="5275263"/>
            <a:ext cx="7105650" cy="1582737"/>
          </a:xfrm>
        </p:spPr>
        <p:txBody>
          <a:bodyPr/>
          <a:lstStyle/>
          <a:p>
            <a:r>
              <a:rPr lang="en-US" sz="2400" dirty="0"/>
              <a:t>C. </a:t>
            </a:r>
            <a:r>
              <a:rPr lang="en-US" sz="2400" dirty="0" err="1"/>
              <a:t>Spiering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Yerevan, </a:t>
            </a:r>
            <a:r>
              <a:rPr lang="en-US" sz="2400" dirty="0" smtClean="0"/>
              <a:t>30</a:t>
            </a:r>
            <a:r>
              <a:rPr lang="en-US" sz="2400" dirty="0" smtClean="0"/>
              <a:t>.5.2013</a:t>
            </a:r>
            <a:endParaRPr lang="en-US" sz="2400" dirty="0"/>
          </a:p>
        </p:txBody>
      </p:sp>
      <p:pic>
        <p:nvPicPr>
          <p:cNvPr id="132103" name="Picture 7" descr="Desylogo_cyan_trans_kle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47" y="4941169"/>
            <a:ext cx="1065053" cy="10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6" name="Rectangle 10"/>
          <p:cNvSpPr>
            <a:spLocks noChangeArrowheads="1"/>
          </p:cNvSpPr>
          <p:nvPr/>
        </p:nvSpPr>
        <p:spPr bwMode="auto">
          <a:xfrm>
            <a:off x="0" y="0"/>
            <a:ext cx="863600" cy="908050"/>
          </a:xfrm>
          <a:prstGeom prst="rect">
            <a:avLst/>
          </a:prstGeom>
          <a:solidFill>
            <a:schemeClr val="bg1"/>
          </a:solidFill>
          <a:ln w="3175" algn="ctr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4" descr="neutri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2232248" cy="22322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ex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604" y="1268760"/>
            <a:ext cx="7992888" cy="5183187"/>
          </a:xfrm>
        </p:spPr>
        <p:txBody>
          <a:bodyPr/>
          <a:lstStyle/>
          <a:p>
            <a:r>
              <a:rPr lang="de-DE" dirty="0" smtClean="0">
                <a:effectLst/>
                <a:latin typeface="Arial Narrow" pitchFamily="34" charset="0"/>
              </a:rPr>
              <a:t>Weak </a:t>
            </a:r>
            <a:r>
              <a:rPr lang="de-DE" dirty="0">
                <a:effectLst/>
                <a:latin typeface="Arial Narrow" pitchFamily="34" charset="0"/>
              </a:rPr>
              <a:t>interactions:   </a:t>
            </a:r>
            <a:r>
              <a:rPr lang="de-DE" dirty="0">
                <a:effectLst/>
                <a:latin typeface="Arial Narrow" pitchFamily="34" charset="0"/>
                <a:sym typeface="Symbol" pitchFamily="18" charset="2"/>
              </a:rPr>
              <a:t></a:t>
            </a:r>
            <a:r>
              <a:rPr lang="de-DE" baseline="-25000" dirty="0">
                <a:effectLst/>
                <a:latin typeface="Arial Narrow" pitchFamily="34" charset="0"/>
                <a:sym typeface="Symbol" pitchFamily="18" charset="2"/>
              </a:rPr>
              <a:t>N</a:t>
            </a:r>
            <a:r>
              <a:rPr lang="de-DE" dirty="0">
                <a:effectLst/>
                <a:latin typeface="Arial Narrow" pitchFamily="34" charset="0"/>
                <a:sym typeface="Symbol" pitchFamily="18" charset="2"/>
              </a:rPr>
              <a:t> ~ 10</a:t>
            </a:r>
            <a:r>
              <a:rPr lang="de-DE" baseline="30000" dirty="0">
                <a:effectLst/>
                <a:latin typeface="Arial Narrow" pitchFamily="34" charset="0"/>
                <a:sym typeface="Symbol" pitchFamily="18" charset="2"/>
              </a:rPr>
              <a:t>-38 </a:t>
            </a:r>
            <a:r>
              <a:rPr lang="de-DE" dirty="0">
                <a:effectLst/>
                <a:latin typeface="Arial Narrow" pitchFamily="34" charset="0"/>
                <a:sym typeface="Symbol" pitchFamily="18" charset="2"/>
              </a:rPr>
              <a:t> E</a:t>
            </a:r>
            <a:r>
              <a:rPr lang="de-DE" baseline="-25000" dirty="0">
                <a:effectLst/>
                <a:latin typeface="Arial Narrow" pitchFamily="34" charset="0"/>
                <a:sym typeface="Symbol" pitchFamily="18" charset="2"/>
              </a:rPr>
              <a:t></a:t>
            </a:r>
            <a:r>
              <a:rPr lang="de-DE" dirty="0">
                <a:effectLst/>
                <a:latin typeface="Arial Narrow" pitchFamily="34" charset="0"/>
                <a:sym typeface="Symbol" pitchFamily="18" charset="2"/>
              </a:rPr>
              <a:t>/GeV  cm² </a:t>
            </a:r>
            <a:endParaRPr lang="de-DE" dirty="0" smtClean="0">
              <a:effectLst/>
              <a:latin typeface="Arial Narrow" pitchFamily="34" charset="0"/>
              <a:sym typeface="Symbol" pitchFamily="18" charset="2"/>
            </a:endParaRPr>
          </a:p>
          <a:p>
            <a:endParaRPr lang="de-DE" dirty="0">
              <a:effectLst/>
              <a:latin typeface="Arial Narrow" pitchFamily="34" charset="0"/>
              <a:sym typeface="Symbol" pitchFamily="18" charset="2"/>
            </a:endParaRPr>
          </a:p>
          <a:p>
            <a:pPr marL="0" indent="0">
              <a:buNone/>
            </a:pPr>
            <a:endParaRPr lang="de-DE" sz="1600" dirty="0">
              <a:effectLst/>
              <a:latin typeface="Arial Narrow" pitchFamily="34" charset="0"/>
              <a:sym typeface="Symbol" pitchFamily="18" charset="2"/>
            </a:endParaRPr>
          </a:p>
          <a:p>
            <a:r>
              <a:rPr lang="de-DE" dirty="0" smtClean="0">
                <a:effectLst/>
                <a:latin typeface="Arial Narrow" pitchFamily="34" charset="0"/>
              </a:rPr>
              <a:t>Interaction probability when crossing the full  Earth</a:t>
            </a:r>
          </a:p>
          <a:p>
            <a:endParaRPr lang="de-DE" sz="1000" dirty="0">
              <a:effectLst/>
              <a:latin typeface="Arial Narrow" pitchFamily="34" charset="0"/>
              <a:sym typeface="Symbol" pitchFamily="18" charset="2"/>
            </a:endParaRPr>
          </a:p>
          <a:p>
            <a:pPr lvl="1"/>
            <a:r>
              <a:rPr lang="de-DE" dirty="0">
                <a:effectLst/>
                <a:latin typeface="Arial Narrow" pitchFamily="34" charset="0"/>
                <a:sym typeface="Symbol" pitchFamily="18" charset="2"/>
              </a:rPr>
              <a:t>s</a:t>
            </a:r>
            <a:r>
              <a:rPr lang="de-DE" dirty="0" smtClean="0">
                <a:effectLst/>
                <a:latin typeface="Arial Narrow" pitchFamily="34" charset="0"/>
                <a:sym typeface="Symbol" pitchFamily="18" charset="2"/>
              </a:rPr>
              <a:t>olar neutrinos (</a:t>
            </a:r>
            <a:r>
              <a:rPr lang="de-DE" dirty="0" smtClean="0">
                <a:effectLst/>
                <a:latin typeface="Arial Narrow" pitchFamily="34" charset="0"/>
                <a:sym typeface="Symbol" pitchFamily="18" charset="2"/>
              </a:rPr>
              <a:t>keV/MeV range): 	</a:t>
            </a:r>
            <a:r>
              <a:rPr lang="de-DE" dirty="0" smtClean="0">
                <a:effectLst/>
                <a:latin typeface="Arial Narrow" pitchFamily="34" charset="0"/>
              </a:rPr>
              <a:t>~ </a:t>
            </a:r>
            <a:r>
              <a:rPr lang="de-DE" dirty="0">
                <a:effectLst/>
                <a:latin typeface="Arial Narrow" pitchFamily="34" charset="0"/>
              </a:rPr>
              <a:t>10</a:t>
            </a:r>
            <a:r>
              <a:rPr lang="de-DE" baseline="30000" dirty="0">
                <a:effectLst/>
                <a:latin typeface="Arial Narrow" pitchFamily="34" charset="0"/>
              </a:rPr>
              <a:t>-10</a:t>
            </a:r>
            <a:endParaRPr lang="de-DE" dirty="0">
              <a:effectLst/>
              <a:latin typeface="Arial Narrow" pitchFamily="34" charset="0"/>
            </a:endParaRPr>
          </a:p>
          <a:p>
            <a:pPr lvl="1"/>
            <a:r>
              <a:rPr lang="de-DE" dirty="0" smtClean="0">
                <a:effectLst/>
                <a:latin typeface="Arial Narrow" pitchFamily="34" charset="0"/>
              </a:rPr>
              <a:t>1 TeV  neutrinos</a:t>
            </a:r>
            <a:r>
              <a:rPr lang="de-DE" dirty="0">
                <a:effectLst/>
                <a:latin typeface="Arial Narrow" pitchFamily="34" charset="0"/>
              </a:rPr>
              <a:t>:                           </a:t>
            </a:r>
            <a:r>
              <a:rPr lang="de-DE" dirty="0" smtClean="0">
                <a:effectLst/>
                <a:latin typeface="Arial Narrow" pitchFamily="34" charset="0"/>
              </a:rPr>
              <a:t>	~ </a:t>
            </a:r>
            <a:r>
              <a:rPr lang="de-DE" dirty="0">
                <a:effectLst/>
                <a:latin typeface="Arial Narrow" pitchFamily="34" charset="0"/>
              </a:rPr>
              <a:t>10</a:t>
            </a:r>
            <a:r>
              <a:rPr lang="de-DE" baseline="30000" dirty="0">
                <a:effectLst/>
                <a:latin typeface="Arial Narrow" pitchFamily="34" charset="0"/>
              </a:rPr>
              <a:t>-2</a:t>
            </a:r>
            <a:r>
              <a:rPr lang="de-DE" dirty="0">
                <a:effectLst/>
                <a:latin typeface="Arial Narrow" pitchFamily="34" charset="0"/>
              </a:rPr>
              <a:t> </a:t>
            </a:r>
          </a:p>
          <a:p>
            <a:pPr lvl="1"/>
            <a:r>
              <a:rPr lang="de-DE" dirty="0" smtClean="0">
                <a:effectLst/>
                <a:latin typeface="Arial Narrow" pitchFamily="34" charset="0"/>
              </a:rPr>
              <a:t>100 TeV neutrinos</a:t>
            </a:r>
            <a:r>
              <a:rPr lang="de-DE" dirty="0">
                <a:effectLst/>
                <a:latin typeface="Arial Narrow" pitchFamily="34" charset="0"/>
              </a:rPr>
              <a:t>:                        </a:t>
            </a:r>
            <a:r>
              <a:rPr lang="de-DE" dirty="0" smtClean="0">
                <a:effectLst/>
                <a:latin typeface="Arial Narrow" pitchFamily="34" charset="0"/>
              </a:rPr>
              <a:t>	~ 0.8</a:t>
            </a:r>
          </a:p>
          <a:p>
            <a:pPr lvl="1"/>
            <a:endParaRPr lang="de-DE" dirty="0">
              <a:effectLst/>
              <a:latin typeface="Arial Narrow" pitchFamily="34" charset="0"/>
            </a:endParaRPr>
          </a:p>
          <a:p>
            <a:pPr lvl="1"/>
            <a:endParaRPr lang="de-DE" dirty="0" smtClean="0">
              <a:effectLst/>
              <a:latin typeface="Arial Narrow" pitchFamily="34" charset="0"/>
            </a:endParaRPr>
          </a:p>
          <a:p>
            <a:pPr marL="457200" lvl="1" indent="0">
              <a:buNone/>
            </a:pPr>
            <a:r>
              <a:rPr lang="de-DE" dirty="0">
                <a:effectLst/>
                <a:latin typeface="Arial Narrow" pitchFamily="34" charset="0"/>
              </a:rPr>
              <a:t> </a:t>
            </a:r>
            <a:r>
              <a:rPr lang="de-DE" dirty="0" smtClean="0">
                <a:effectLst/>
                <a:latin typeface="Arial Narrow" pitchFamily="34" charset="0"/>
              </a:rPr>
              <a:t>                          </a:t>
            </a:r>
            <a:r>
              <a:rPr lang="de-DE" b="1" dirty="0">
                <a:effectLst/>
                <a:latin typeface="Arial Narrow" pitchFamily="34" charset="0"/>
              </a:rPr>
              <a:t>n</a:t>
            </a:r>
            <a:r>
              <a:rPr lang="de-DE" b="1" dirty="0" smtClean="0">
                <a:effectLst/>
                <a:latin typeface="Arial Narrow" pitchFamily="34" charset="0"/>
              </a:rPr>
              <a:t>eed huge detectors</a:t>
            </a:r>
            <a:endParaRPr lang="en-GB" b="1" dirty="0">
              <a:effectLst/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 bwMode="auto">
          <a:xfrm>
            <a:off x="4658436" y="2060848"/>
            <a:ext cx="576064" cy="648072"/>
          </a:xfrm>
          <a:prstGeom prst="downArrow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4684820" y="5085184"/>
            <a:ext cx="576064" cy="648072"/>
          </a:xfrm>
          <a:prstGeom prst="downArrow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419872" y="5949280"/>
            <a:ext cx="3528392" cy="72008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416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268760"/>
            <a:ext cx="8100392" cy="5183187"/>
          </a:xfrm>
        </p:spPr>
        <p:txBody>
          <a:bodyPr/>
          <a:lstStyle/>
          <a:p>
            <a:pPr marL="0" indent="0">
              <a:buNone/>
            </a:pPr>
            <a:r>
              <a:rPr lang="de-DE" sz="3600" b="1" dirty="0" smtClean="0"/>
              <a:t>Neutrinos ...</a:t>
            </a:r>
          </a:p>
          <a:p>
            <a:r>
              <a:rPr lang="de-DE" sz="3600" dirty="0" smtClean="0"/>
              <a:t>... can escape dense celestial bodies</a:t>
            </a:r>
          </a:p>
          <a:p>
            <a:pPr lvl="1"/>
            <a:endParaRPr lang="de-DE" sz="800" dirty="0" smtClean="0"/>
          </a:p>
          <a:p>
            <a:pPr lvl="1"/>
            <a:r>
              <a:rPr lang="de-DE" sz="2400" dirty="0" smtClean="0"/>
              <a:t>the Sun</a:t>
            </a:r>
          </a:p>
          <a:p>
            <a:pPr lvl="1"/>
            <a:r>
              <a:rPr lang="de-DE" sz="2400" dirty="0" smtClean="0"/>
              <a:t>fresh neutrons star</a:t>
            </a:r>
          </a:p>
          <a:p>
            <a:pPr lvl="1"/>
            <a:r>
              <a:rPr lang="de-DE" sz="2400" dirty="0" smtClean="0"/>
              <a:t>dense regions close to black holes</a:t>
            </a:r>
          </a:p>
          <a:p>
            <a:pPr lvl="1"/>
            <a:r>
              <a:rPr lang="de-DE" sz="2400" dirty="0" smtClean="0"/>
              <a:t>interior of the Earth</a:t>
            </a:r>
          </a:p>
          <a:p>
            <a:pPr lvl="1"/>
            <a:r>
              <a:rPr lang="de-DE" sz="2400" dirty="0"/>
              <a:t>c</a:t>
            </a:r>
            <a:r>
              <a:rPr lang="de-DE" sz="2400" dirty="0" smtClean="0"/>
              <a:t>ore of nuclear reactors</a:t>
            </a:r>
          </a:p>
          <a:p>
            <a:pPr lvl="1"/>
            <a:endParaRPr lang="de-DE" sz="1000" dirty="0" smtClean="0"/>
          </a:p>
          <a:p>
            <a:r>
              <a:rPr lang="de-DE" sz="3600" dirty="0" smtClean="0"/>
              <a:t>... are not absorbed on their journey</a:t>
            </a:r>
          </a:p>
          <a:p>
            <a:endParaRPr lang="de-DE" sz="1000" dirty="0" smtClean="0"/>
          </a:p>
          <a:p>
            <a:r>
              <a:rPr lang="de-DE" sz="3600" dirty="0" smtClean="0"/>
              <a:t>... travel straight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18342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500" name="Rectangle 4"/>
          <p:cNvSpPr>
            <a:spLocks noChangeArrowheads="1"/>
          </p:cNvSpPr>
          <p:nvPr/>
        </p:nvSpPr>
        <p:spPr bwMode="auto">
          <a:xfrm>
            <a:off x="6948488" y="1052513"/>
            <a:ext cx="2519362" cy="5805487"/>
          </a:xfrm>
          <a:prstGeom prst="rect">
            <a:avLst/>
          </a:prstGeom>
          <a:solidFill>
            <a:schemeClr val="tx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74501" name="Picture 5" descr="flux_neutrino_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52513"/>
            <a:ext cx="72009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4502" name="Rectangle 6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7975600" cy="531813"/>
          </a:xfrm>
          <a:noFill/>
          <a:ln/>
        </p:spPr>
        <p:txBody>
          <a:bodyPr/>
          <a:lstStyle/>
          <a:p>
            <a:r>
              <a:rPr lang="de-DE" dirty="0" smtClean="0"/>
              <a:t>Neutrinos are everywhere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592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988840"/>
            <a:ext cx="7772400" cy="1362075"/>
          </a:xfrm>
        </p:spPr>
        <p:txBody>
          <a:bodyPr/>
          <a:lstStyle/>
          <a:p>
            <a:r>
              <a:rPr lang="de-DE" sz="6000" dirty="0" smtClean="0"/>
              <a:t>Supernova 1987A </a:t>
            </a:r>
            <a:br>
              <a:rPr lang="de-DE" sz="6000" dirty="0" smtClean="0"/>
            </a:br>
            <a:r>
              <a:rPr lang="de-DE" sz="6000" dirty="0"/>
              <a:t/>
            </a:r>
            <a:br>
              <a:rPr lang="de-DE" sz="6000" dirty="0"/>
            </a:br>
            <a:r>
              <a:rPr lang="de-DE" sz="4800" dirty="0" smtClean="0"/>
              <a:t>The </a:t>
            </a:r>
            <a:r>
              <a:rPr lang="de-DE" sz="4800" dirty="0"/>
              <a:t>birth of neutrino astronomy 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858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sn1987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53971" b="13981"/>
          <a:stretch/>
        </p:blipFill>
        <p:spPr bwMode="auto">
          <a:xfrm>
            <a:off x="226853" y="1412776"/>
            <a:ext cx="434894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39" name="Text Box 3"/>
          <p:cNvSpPr txBox="1">
            <a:spLocks noChangeArrowheads="1"/>
          </p:cNvSpPr>
          <p:nvPr/>
        </p:nvSpPr>
        <p:spPr bwMode="auto">
          <a:xfrm>
            <a:off x="4399352" y="-99392"/>
            <a:ext cx="4540024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de-DE" sz="3600" baseline="0" dirty="0" smtClean="0">
                <a:latin typeface="+mj-lt"/>
              </a:rPr>
              <a:t>   </a:t>
            </a:r>
            <a:r>
              <a:rPr lang="de-DE" sz="3200" baseline="0" dirty="0" smtClean="0">
                <a:latin typeface="+mj-lt"/>
              </a:rPr>
              <a:t>Supernova 1987A</a:t>
            </a:r>
            <a:endParaRPr lang="de-DE" sz="3200" baseline="0" dirty="0">
              <a:latin typeface="+mj-lt"/>
            </a:endParaRPr>
          </a:p>
          <a:p>
            <a:pPr algn="r" eaLnBrk="1" hangingPunct="1"/>
            <a:r>
              <a:rPr lang="de-DE" sz="2400" baseline="0" dirty="0">
                <a:latin typeface="+mj-lt"/>
              </a:rPr>
              <a:t>in </a:t>
            </a:r>
            <a:r>
              <a:rPr lang="de-DE" sz="2400" dirty="0" smtClean="0">
                <a:latin typeface="+mj-lt"/>
              </a:rPr>
              <a:t>the Large</a:t>
            </a:r>
            <a:r>
              <a:rPr lang="de-DE" sz="2400" baseline="0" dirty="0" smtClean="0">
                <a:latin typeface="+mj-lt"/>
              </a:rPr>
              <a:t> Magellanic Cloud</a:t>
            </a:r>
            <a:endParaRPr lang="en-US" sz="2400" baseline="0" dirty="0">
              <a:latin typeface="+mj-lt"/>
            </a:endParaRPr>
          </a:p>
        </p:txBody>
      </p:sp>
      <p:pic>
        <p:nvPicPr>
          <p:cNvPr id="5" name="Picture 2" descr="sn1987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2" t="7139" b="13981"/>
          <a:stretch/>
        </p:blipFill>
        <p:spPr bwMode="auto">
          <a:xfrm>
            <a:off x="4599190" y="1412775"/>
            <a:ext cx="4340186" cy="495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4740" name="Text Box 4"/>
          <p:cNvSpPr txBox="1">
            <a:spLocks noChangeArrowheads="1"/>
          </p:cNvSpPr>
          <p:nvPr/>
        </p:nvSpPr>
        <p:spPr bwMode="auto">
          <a:xfrm rot="-498607">
            <a:off x="5821219" y="5827589"/>
            <a:ext cx="2348746" cy="6463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de-DE" sz="3600" baseline="0" dirty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</a:rPr>
              <a:t>23.2.1987</a:t>
            </a:r>
            <a:endParaRPr lang="en-US" sz="3600" baseline="0" dirty="0">
              <a:solidFill>
                <a:schemeClr val="bg1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038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018" name="Picture 2" descr="C:\Documents and Settings\nb166\My Documents\Eigene Dateien\ppt\Neu-general\Popular\SN-trav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67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What happened?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S</a:t>
            </a:r>
            <a:r>
              <a:rPr lang="de-DE" sz="2800" dirty="0" smtClean="0"/>
              <a:t>tar exhausts its nuclear fission power and collapses to a neutron star, </a:t>
            </a:r>
            <a:r>
              <a:rPr lang="de-DE" sz="2800" dirty="0" smtClean="0">
                <a:sym typeface="Symbol"/>
              </a:rPr>
              <a:t> ~ 30 km</a:t>
            </a:r>
          </a:p>
          <a:p>
            <a:endParaRPr lang="de-DE" sz="2800" dirty="0">
              <a:sym typeface="Symbol"/>
            </a:endParaRPr>
          </a:p>
          <a:p>
            <a:r>
              <a:rPr lang="de-DE" sz="2800" i="1" dirty="0" smtClean="0">
                <a:solidFill>
                  <a:srgbClr val="FFFF00"/>
                </a:solidFill>
                <a:sym typeface="Symbol"/>
              </a:rPr>
              <a:t>proton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 + e</a:t>
            </a:r>
            <a:r>
              <a:rPr lang="de-DE" sz="2800" baseline="30000" dirty="0" smtClean="0">
                <a:solidFill>
                  <a:srgbClr val="FFFF00"/>
                </a:solidFill>
                <a:sym typeface="Symbol"/>
              </a:rPr>
              <a:t>- 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 </a:t>
            </a:r>
            <a:r>
              <a:rPr lang="de-DE" sz="2800" i="1" dirty="0" smtClean="0">
                <a:solidFill>
                  <a:srgbClr val="FFFF00"/>
                </a:solidFill>
                <a:sym typeface="Symbol"/>
              </a:rPr>
              <a:t>neutron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 + </a:t>
            </a:r>
            <a:r>
              <a:rPr lang="de-DE" sz="3600" dirty="0" smtClean="0">
                <a:solidFill>
                  <a:srgbClr val="FFFF00"/>
                </a:solidFill>
                <a:sym typeface="Symbol"/>
              </a:rPr>
              <a:t></a:t>
            </a:r>
            <a:r>
              <a:rPr lang="de-DE" sz="2800" baseline="-25000" dirty="0" smtClean="0">
                <a:solidFill>
                  <a:srgbClr val="FFFF00"/>
                </a:solidFill>
                <a:sym typeface="Symbol"/>
              </a:rPr>
              <a:t>e</a:t>
            </a:r>
          </a:p>
          <a:p>
            <a:endParaRPr lang="de-DE" sz="2800" baseline="-25000" dirty="0">
              <a:sym typeface="Symbol"/>
            </a:endParaRPr>
          </a:p>
          <a:p>
            <a:endParaRPr lang="de-DE" sz="2800" baseline="-25000" dirty="0" smtClean="0">
              <a:sym typeface="Symbol"/>
            </a:endParaRPr>
          </a:p>
          <a:p>
            <a:r>
              <a:rPr lang="de-DE" sz="2800" dirty="0" smtClean="0"/>
              <a:t>Short pulse of electron neutrinos                               (~ 10 msec)</a:t>
            </a:r>
          </a:p>
          <a:p>
            <a:endParaRPr lang="de-DE" sz="2800" dirty="0"/>
          </a:p>
          <a:p>
            <a:r>
              <a:rPr lang="de-DE" sz="2800" dirty="0" smtClean="0"/>
              <a:t>Neutron star cools down over ~10 sec                  (99% of the energy emission via neutrinos!)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860032" y="3429000"/>
            <a:ext cx="576064" cy="648072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865996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skam_icrr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3246971" y="5101055"/>
            <a:ext cx="532870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de-DE" sz="4400" baseline="0" dirty="0">
                <a:latin typeface="+mj-lt"/>
              </a:rPr>
              <a:t>Super-Kamiokande</a:t>
            </a:r>
          </a:p>
          <a:p>
            <a:pPr algn="r" eaLnBrk="1" hangingPunct="1"/>
            <a:r>
              <a:rPr lang="de-DE" sz="3600" baseline="0" dirty="0">
                <a:latin typeface="+mj-lt"/>
              </a:rPr>
              <a:t>Japan</a:t>
            </a:r>
            <a:endParaRPr lang="en-GB" sz="36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71928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724128" y="2476501"/>
            <a:ext cx="3312368" cy="2456929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pPr algn="r"/>
            <a:r>
              <a:rPr lang="de-DE" sz="4800" dirty="0">
                <a:solidFill>
                  <a:schemeClr val="tx1"/>
                </a:solidFill>
              </a:rPr>
              <a:t>Neutrinos in Kamiokande</a:t>
            </a:r>
            <a:endParaRPr lang="en-GB" sz="4800" dirty="0">
              <a:solidFill>
                <a:schemeClr val="tx1"/>
              </a:solidFill>
            </a:endParaRPr>
          </a:p>
        </p:txBody>
      </p:sp>
      <p:graphicFrame>
        <p:nvGraphicFramePr>
          <p:cNvPr id="315445" name="Object 5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1664384"/>
              </p:ext>
            </p:extLst>
          </p:nvPr>
        </p:nvGraphicFramePr>
        <p:xfrm>
          <a:off x="5990691" y="2873464"/>
          <a:ext cx="2779241" cy="16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990" name="Equation" r:id="rId3" imgW="736560" imgH="457200" progId="Equation.3">
                  <p:embed/>
                </p:oleObj>
              </mc:Choice>
              <mc:Fallback>
                <p:oleObj name="Equation" r:id="rId3" imgW="73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0691" y="2873464"/>
                        <a:ext cx="2779241" cy="16604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5395" name="Oval 3"/>
          <p:cNvSpPr>
            <a:spLocks noChangeArrowheads="1"/>
          </p:cNvSpPr>
          <p:nvPr/>
        </p:nvSpPr>
        <p:spPr bwMode="auto">
          <a:xfrm>
            <a:off x="1333500" y="1562101"/>
            <a:ext cx="4114800" cy="18288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8575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1333500" y="2552701"/>
            <a:ext cx="4114800" cy="38862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5397" name="Line 5"/>
          <p:cNvSpPr>
            <a:spLocks noChangeShapeType="1"/>
          </p:cNvSpPr>
          <p:nvPr/>
        </p:nvSpPr>
        <p:spPr bwMode="auto">
          <a:xfrm>
            <a:off x="1333500" y="6438901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398" name="Line 6"/>
          <p:cNvSpPr>
            <a:spLocks noChangeShapeType="1"/>
          </p:cNvSpPr>
          <p:nvPr/>
        </p:nvSpPr>
        <p:spPr bwMode="auto">
          <a:xfrm flipH="1">
            <a:off x="5448300" y="2476501"/>
            <a:ext cx="0" cy="396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15399" name="Group 7"/>
          <p:cNvGrpSpPr>
            <a:grpSpLocks/>
          </p:cNvGrpSpPr>
          <p:nvPr/>
        </p:nvGrpSpPr>
        <p:grpSpPr bwMode="auto">
          <a:xfrm>
            <a:off x="1333500" y="2552701"/>
            <a:ext cx="152400" cy="3886200"/>
            <a:chOff x="720" y="1728"/>
            <a:chExt cx="96" cy="2448"/>
          </a:xfrm>
        </p:grpSpPr>
        <p:sp>
          <p:nvSpPr>
            <p:cNvPr id="315400" name="Line 8"/>
            <p:cNvSpPr>
              <a:spLocks noChangeShapeType="1"/>
            </p:cNvSpPr>
            <p:nvPr/>
          </p:nvSpPr>
          <p:spPr bwMode="auto">
            <a:xfrm>
              <a:off x="720" y="1728"/>
              <a:ext cx="0" cy="24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401" name="AutoShape 9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2" name="AutoShape 10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3" name="AutoShape 11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4" name="AutoShape 12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5" name="AutoShape 13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6" name="AutoShape 14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7" name="AutoShape 15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8" name="AutoShape 16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09" name="AutoShape 17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0" name="AutoShape 18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5411" name="Group 19"/>
          <p:cNvGrpSpPr>
            <a:grpSpLocks/>
          </p:cNvGrpSpPr>
          <p:nvPr/>
        </p:nvGrpSpPr>
        <p:grpSpPr bwMode="auto">
          <a:xfrm flipH="1">
            <a:off x="5295900" y="2705101"/>
            <a:ext cx="152400" cy="3657600"/>
            <a:chOff x="720" y="1824"/>
            <a:chExt cx="96" cy="2304"/>
          </a:xfrm>
        </p:grpSpPr>
        <p:sp>
          <p:nvSpPr>
            <p:cNvPr id="315412" name="AutoShape 20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3" name="AutoShape 21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4" name="AutoShape 22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5" name="AutoShape 23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6" name="AutoShape 24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7" name="AutoShape 25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8" name="AutoShape 26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19" name="AutoShape 27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0" name="AutoShape 28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1" name="AutoShape 29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5422" name="Group 30"/>
          <p:cNvGrpSpPr>
            <a:grpSpLocks/>
          </p:cNvGrpSpPr>
          <p:nvPr/>
        </p:nvGrpSpPr>
        <p:grpSpPr bwMode="auto">
          <a:xfrm rot="16200000">
            <a:off x="3314700" y="4533901"/>
            <a:ext cx="152400" cy="3657600"/>
            <a:chOff x="720" y="1824"/>
            <a:chExt cx="96" cy="2304"/>
          </a:xfrm>
        </p:grpSpPr>
        <p:sp>
          <p:nvSpPr>
            <p:cNvPr id="315423" name="AutoShape 31"/>
            <p:cNvSpPr>
              <a:spLocks noChangeArrowheads="1"/>
            </p:cNvSpPr>
            <p:nvPr/>
          </p:nvSpPr>
          <p:spPr bwMode="auto">
            <a:xfrm>
              <a:off x="720" y="18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4" name="AutoShape 32"/>
            <p:cNvSpPr>
              <a:spLocks noChangeArrowheads="1"/>
            </p:cNvSpPr>
            <p:nvPr/>
          </p:nvSpPr>
          <p:spPr bwMode="auto">
            <a:xfrm>
              <a:off x="720" y="20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5" name="AutoShape 33"/>
            <p:cNvSpPr>
              <a:spLocks noChangeArrowheads="1"/>
            </p:cNvSpPr>
            <p:nvPr/>
          </p:nvSpPr>
          <p:spPr bwMode="auto">
            <a:xfrm>
              <a:off x="720" y="23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6" name="AutoShape 34"/>
            <p:cNvSpPr>
              <a:spLocks noChangeArrowheads="1"/>
            </p:cNvSpPr>
            <p:nvPr/>
          </p:nvSpPr>
          <p:spPr bwMode="auto">
            <a:xfrm>
              <a:off x="720" y="25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7" name="AutoShape 35"/>
            <p:cNvSpPr>
              <a:spLocks noChangeArrowheads="1"/>
            </p:cNvSpPr>
            <p:nvPr/>
          </p:nvSpPr>
          <p:spPr bwMode="auto">
            <a:xfrm>
              <a:off x="720" y="27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8" name="AutoShape 36"/>
            <p:cNvSpPr>
              <a:spLocks noChangeArrowheads="1"/>
            </p:cNvSpPr>
            <p:nvPr/>
          </p:nvSpPr>
          <p:spPr bwMode="auto">
            <a:xfrm>
              <a:off x="720" y="302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29" name="AutoShape 37"/>
            <p:cNvSpPr>
              <a:spLocks noChangeArrowheads="1"/>
            </p:cNvSpPr>
            <p:nvPr/>
          </p:nvSpPr>
          <p:spPr bwMode="auto">
            <a:xfrm>
              <a:off x="720" y="326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30" name="AutoShape 38"/>
            <p:cNvSpPr>
              <a:spLocks noChangeArrowheads="1"/>
            </p:cNvSpPr>
            <p:nvPr/>
          </p:nvSpPr>
          <p:spPr bwMode="auto">
            <a:xfrm>
              <a:off x="720" y="398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31" name="AutoShape 39"/>
            <p:cNvSpPr>
              <a:spLocks noChangeArrowheads="1"/>
            </p:cNvSpPr>
            <p:nvPr/>
          </p:nvSpPr>
          <p:spPr bwMode="auto">
            <a:xfrm>
              <a:off x="720" y="374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32" name="AutoShape 40"/>
            <p:cNvSpPr>
              <a:spLocks noChangeArrowheads="1"/>
            </p:cNvSpPr>
            <p:nvPr/>
          </p:nvSpPr>
          <p:spPr bwMode="auto">
            <a:xfrm>
              <a:off x="720" y="3504"/>
              <a:ext cx="96" cy="144"/>
            </a:xfrm>
            <a:prstGeom prst="flowChartDelay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5433" name="AutoShape 41"/>
          <p:cNvSpPr>
            <a:spLocks noChangeArrowheads="1"/>
          </p:cNvSpPr>
          <p:nvPr/>
        </p:nvSpPr>
        <p:spPr bwMode="auto">
          <a:xfrm rot="7515066">
            <a:off x="5081612" y="2015292"/>
            <a:ext cx="117640" cy="167368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4" name="AutoShape 42"/>
          <p:cNvSpPr>
            <a:spLocks noChangeArrowheads="1"/>
          </p:cNvSpPr>
          <p:nvPr/>
        </p:nvSpPr>
        <p:spPr bwMode="auto">
          <a:xfrm rot="6534850">
            <a:off x="4648200" y="17526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5" name="AutoShape 43"/>
          <p:cNvSpPr>
            <a:spLocks noChangeArrowheads="1"/>
          </p:cNvSpPr>
          <p:nvPr/>
        </p:nvSpPr>
        <p:spPr bwMode="auto">
          <a:xfrm rot="5877059">
            <a:off x="4038600" y="16002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6" name="AutoShape 44"/>
          <p:cNvSpPr>
            <a:spLocks noChangeArrowheads="1"/>
          </p:cNvSpPr>
          <p:nvPr/>
        </p:nvSpPr>
        <p:spPr bwMode="auto">
          <a:xfrm rot="5400000">
            <a:off x="3505200" y="15240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7" name="AutoShape 45"/>
          <p:cNvSpPr>
            <a:spLocks noChangeArrowheads="1"/>
          </p:cNvSpPr>
          <p:nvPr/>
        </p:nvSpPr>
        <p:spPr bwMode="auto">
          <a:xfrm rot="5400000">
            <a:off x="3124200" y="15240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8" name="AutoShape 46"/>
          <p:cNvSpPr>
            <a:spLocks noChangeArrowheads="1"/>
          </p:cNvSpPr>
          <p:nvPr/>
        </p:nvSpPr>
        <p:spPr bwMode="auto">
          <a:xfrm rot="4859711">
            <a:off x="2590800" y="16002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39" name="AutoShape 47"/>
          <p:cNvSpPr>
            <a:spLocks noChangeArrowheads="1"/>
          </p:cNvSpPr>
          <p:nvPr/>
        </p:nvSpPr>
        <p:spPr bwMode="auto">
          <a:xfrm rot="2908011">
            <a:off x="1562100" y="20193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440" name="AutoShape 48"/>
          <p:cNvSpPr>
            <a:spLocks noChangeArrowheads="1"/>
          </p:cNvSpPr>
          <p:nvPr/>
        </p:nvSpPr>
        <p:spPr bwMode="auto">
          <a:xfrm rot="3885782">
            <a:off x="1981200" y="1752601"/>
            <a:ext cx="152400" cy="228600"/>
          </a:xfrm>
          <a:prstGeom prst="flowChartDelay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5441" name="Group 49"/>
          <p:cNvGrpSpPr>
            <a:grpSpLocks/>
          </p:cNvGrpSpPr>
          <p:nvPr/>
        </p:nvGrpSpPr>
        <p:grpSpPr bwMode="auto">
          <a:xfrm rot="968364">
            <a:off x="3390900" y="3924301"/>
            <a:ext cx="1752600" cy="1524000"/>
            <a:chOff x="1776" y="2160"/>
            <a:chExt cx="1104" cy="960"/>
          </a:xfrm>
        </p:grpSpPr>
        <p:sp>
          <p:nvSpPr>
            <p:cNvPr id="315442" name="AutoShape 50"/>
            <p:cNvSpPr>
              <a:spLocks noChangeArrowheads="1"/>
            </p:cNvSpPr>
            <p:nvPr/>
          </p:nvSpPr>
          <p:spPr bwMode="auto">
            <a:xfrm rot="-5400000">
              <a:off x="1800" y="2136"/>
              <a:ext cx="960" cy="100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57001"/>
                  </a:schemeClr>
                </a:gs>
                <a:gs pos="100000">
                  <a:schemeClr val="accent1">
                    <a:gamma/>
                    <a:shade val="46275"/>
                    <a:invGamma/>
                    <a:alpha val="55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5443" name="Oval 51"/>
            <p:cNvSpPr>
              <a:spLocks noChangeArrowheads="1"/>
            </p:cNvSpPr>
            <p:nvPr/>
          </p:nvSpPr>
          <p:spPr bwMode="auto">
            <a:xfrm>
              <a:off x="2688" y="2160"/>
              <a:ext cx="192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5444" name="Line 52"/>
          <p:cNvSpPr>
            <a:spLocks noChangeShapeType="1"/>
          </p:cNvSpPr>
          <p:nvPr/>
        </p:nvSpPr>
        <p:spPr bwMode="auto">
          <a:xfrm>
            <a:off x="723900" y="3619501"/>
            <a:ext cx="2743200" cy="838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46" name="Line 54"/>
          <p:cNvSpPr>
            <a:spLocks noChangeShapeType="1"/>
          </p:cNvSpPr>
          <p:nvPr/>
        </p:nvSpPr>
        <p:spPr bwMode="auto">
          <a:xfrm>
            <a:off x="3467100" y="4457701"/>
            <a:ext cx="4572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47" name="Text Box 55"/>
          <p:cNvSpPr txBox="1">
            <a:spLocks noChangeArrowheads="1"/>
          </p:cNvSpPr>
          <p:nvPr/>
        </p:nvSpPr>
        <p:spPr bwMode="auto">
          <a:xfrm>
            <a:off x="2171700" y="3162301"/>
            <a:ext cx="7954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6000" i="1" baseline="0" dirty="0">
                <a:latin typeface="Arial" charset="0"/>
                <a:sym typeface="Symbol" pitchFamily="18" charset="2"/>
              </a:rPr>
              <a:t></a:t>
            </a:r>
            <a:r>
              <a:rPr lang="en-GB" i="1" baseline="-25000" dirty="0">
                <a:sym typeface="Symbol" pitchFamily="18" charset="2"/>
              </a:rPr>
              <a:t>e</a:t>
            </a:r>
          </a:p>
        </p:txBody>
      </p:sp>
      <p:sp>
        <p:nvSpPr>
          <p:cNvPr id="315448" name="Text Box 56"/>
          <p:cNvSpPr txBox="1">
            <a:spLocks noChangeArrowheads="1"/>
          </p:cNvSpPr>
          <p:nvPr/>
        </p:nvSpPr>
        <p:spPr bwMode="auto">
          <a:xfrm>
            <a:off x="4000500" y="4229101"/>
            <a:ext cx="685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4800" b="1" i="1" baseline="0">
                <a:solidFill>
                  <a:srgbClr val="FF0000"/>
                </a:solidFill>
              </a:rPr>
              <a:t>e</a:t>
            </a:r>
            <a:r>
              <a:rPr lang="de-DE" sz="4800" b="1" i="1" baseline="30000">
                <a:solidFill>
                  <a:srgbClr val="FF0000"/>
                </a:solidFill>
              </a:rPr>
              <a:t>+</a:t>
            </a:r>
            <a:endParaRPr lang="en-GB" sz="4800" b="1" i="1" baseline="30000">
              <a:solidFill>
                <a:srgbClr val="FF0000"/>
              </a:solidFill>
            </a:endParaRPr>
          </a:p>
        </p:txBody>
      </p:sp>
      <p:sp>
        <p:nvSpPr>
          <p:cNvPr id="315449" name="Line 57"/>
          <p:cNvSpPr>
            <a:spLocks noChangeShapeType="1"/>
          </p:cNvSpPr>
          <p:nvPr/>
        </p:nvSpPr>
        <p:spPr bwMode="auto">
          <a:xfrm>
            <a:off x="2400300" y="3543301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035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AutoShape 2"/>
          <p:cNvSpPr>
            <a:spLocks noChangeArrowheads="1"/>
          </p:cNvSpPr>
          <p:nvPr/>
        </p:nvSpPr>
        <p:spPr bwMode="auto">
          <a:xfrm>
            <a:off x="1048013" y="1186520"/>
            <a:ext cx="7897753" cy="548284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84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54340"/>
              </p:ext>
            </p:extLst>
          </p:nvPr>
        </p:nvGraphicFramePr>
        <p:xfrm>
          <a:off x="1478166" y="1670360"/>
          <a:ext cx="69342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014" name="CorelPhotoPaint.Image.9" r:id="rId3" imgW="2720115" imgH="1767619" progId="CorelPhotoPaint.Image.9">
                  <p:embed/>
                </p:oleObj>
              </mc:Choice>
              <mc:Fallback>
                <p:oleObj name="CorelPhotoPaint.Image.9" r:id="rId3" imgW="2720115" imgH="176761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166" y="1670360"/>
                        <a:ext cx="6934200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68" name="AutoShape 4"/>
          <p:cNvSpPr>
            <a:spLocks noChangeArrowheads="1"/>
          </p:cNvSpPr>
          <p:nvPr/>
        </p:nvSpPr>
        <p:spPr bwMode="auto">
          <a:xfrm>
            <a:off x="3992766" y="2051360"/>
            <a:ext cx="1447800" cy="428625"/>
          </a:xfrm>
          <a:prstGeom prst="wedgeRectCallout">
            <a:avLst>
              <a:gd name="adj1" fmla="val -71069"/>
              <a:gd name="adj2" fmla="val 357292"/>
            </a:avLst>
          </a:prstGeom>
          <a:solidFill>
            <a:schemeClr val="tx1"/>
          </a:solidFill>
          <a:ln>
            <a:noFill/>
          </a:ln>
          <a:effectLst/>
        </p:spPr>
        <p:txBody>
          <a:bodyPr lIns="91434" tIns="45717" rIns="91434" bIns="45717" anchor="ctr"/>
          <a:lstStyle/>
          <a:p>
            <a:pPr algn="ctr" eaLnBrk="1" hangingPunct="1"/>
            <a:r>
              <a:rPr lang="en-US" sz="19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SN 1987A</a:t>
            </a:r>
          </a:p>
        </p:txBody>
      </p:sp>
      <p:sp>
        <p:nvSpPr>
          <p:cNvPr id="318469" name="Rectangle 5"/>
          <p:cNvSpPr>
            <a:spLocks noChangeArrowheads="1"/>
          </p:cNvSpPr>
          <p:nvPr/>
        </p:nvSpPr>
        <p:spPr bwMode="auto">
          <a:xfrm>
            <a:off x="5592966" y="3956360"/>
            <a:ext cx="2428875" cy="4286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lIns="91434" tIns="45717" rIns="91434" bIns="45717" anchor="ctr"/>
          <a:lstStyle/>
          <a:p>
            <a:pPr algn="ctr" eaLnBrk="1" hangingPunct="1"/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Noise</a:t>
            </a:r>
            <a:endParaRPr lang="en-US" sz="19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2051050" y="15875"/>
            <a:ext cx="68865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en-US" sz="3200" baseline="0" dirty="0" smtClean="0">
                <a:latin typeface="+mj-lt"/>
              </a:rPr>
              <a:t>Neutrino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baseline="0" dirty="0" smtClean="0">
                <a:latin typeface="+mj-lt"/>
              </a:rPr>
              <a:t>Signal </a:t>
            </a:r>
            <a:r>
              <a:rPr lang="en-US" sz="3200" dirty="0" smtClean="0">
                <a:latin typeface="+mj-lt"/>
              </a:rPr>
              <a:t>from</a:t>
            </a:r>
            <a:r>
              <a:rPr lang="en-US" sz="3200" baseline="0" dirty="0" smtClean="0">
                <a:latin typeface="+mj-lt"/>
              </a:rPr>
              <a:t> </a:t>
            </a:r>
            <a:r>
              <a:rPr lang="en-US" sz="3200" baseline="0" dirty="0">
                <a:latin typeface="+mj-lt"/>
              </a:rPr>
              <a:t>SN-1987A </a:t>
            </a:r>
          </a:p>
          <a:p>
            <a:pPr algn="r" eaLnBrk="1" hangingPunct="1"/>
            <a:r>
              <a:rPr lang="en-US" sz="3200" baseline="0" dirty="0">
                <a:latin typeface="+mj-lt"/>
              </a:rPr>
              <a:t>in Kamiokande</a:t>
            </a:r>
            <a:endParaRPr lang="en-GB" sz="32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83236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780928"/>
            <a:ext cx="7772400" cy="1362075"/>
          </a:xfrm>
        </p:spPr>
        <p:txBody>
          <a:bodyPr/>
          <a:lstStyle/>
          <a:p>
            <a:r>
              <a:rPr lang="de-DE" dirty="0" smtClean="0"/>
              <a:t>Postulate and discovery of neutrinos</a:t>
            </a:r>
            <a:br>
              <a:rPr lang="de-DE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948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AutoShape 2"/>
          <p:cNvSpPr>
            <a:spLocks noChangeArrowheads="1"/>
          </p:cNvSpPr>
          <p:nvPr/>
        </p:nvSpPr>
        <p:spPr bwMode="auto">
          <a:xfrm>
            <a:off x="1048013" y="1186520"/>
            <a:ext cx="7897753" cy="548284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  <a:softEdge rad="127000"/>
          </a:effec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84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258694"/>
              </p:ext>
            </p:extLst>
          </p:nvPr>
        </p:nvGraphicFramePr>
        <p:xfrm>
          <a:off x="1478166" y="1670360"/>
          <a:ext cx="69342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060" name="CorelPhotoPaint.Image.9" r:id="rId3" imgW="2720115" imgH="1767619" progId="CorelPhotoPaint.Image.9">
                  <p:embed/>
                </p:oleObj>
              </mc:Choice>
              <mc:Fallback>
                <p:oleObj name="CorelPhotoPaint.Image.9" r:id="rId3" imgW="2720115" imgH="176761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8166" y="1670360"/>
                        <a:ext cx="6934200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EAEAE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189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68" name="AutoShape 4"/>
          <p:cNvSpPr>
            <a:spLocks noChangeArrowheads="1"/>
          </p:cNvSpPr>
          <p:nvPr/>
        </p:nvSpPr>
        <p:spPr bwMode="auto">
          <a:xfrm>
            <a:off x="3992766" y="2051360"/>
            <a:ext cx="1447800" cy="428625"/>
          </a:xfrm>
          <a:prstGeom prst="wedgeRectCallout">
            <a:avLst>
              <a:gd name="adj1" fmla="val -71069"/>
              <a:gd name="adj2" fmla="val 357292"/>
            </a:avLst>
          </a:prstGeom>
          <a:solidFill>
            <a:schemeClr val="tx1"/>
          </a:solidFill>
          <a:ln>
            <a:noFill/>
          </a:ln>
          <a:effectLst/>
        </p:spPr>
        <p:txBody>
          <a:bodyPr lIns="91434" tIns="45717" rIns="91434" bIns="45717" anchor="ctr"/>
          <a:lstStyle/>
          <a:p>
            <a:pPr algn="ctr" eaLnBrk="1" hangingPunct="1"/>
            <a:r>
              <a:rPr lang="en-US" sz="19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SN 1987A</a:t>
            </a:r>
          </a:p>
        </p:txBody>
      </p:sp>
      <p:sp>
        <p:nvSpPr>
          <p:cNvPr id="318469" name="Rectangle 5"/>
          <p:cNvSpPr>
            <a:spLocks noChangeArrowheads="1"/>
          </p:cNvSpPr>
          <p:nvPr/>
        </p:nvSpPr>
        <p:spPr bwMode="auto">
          <a:xfrm>
            <a:off x="5592966" y="3956360"/>
            <a:ext cx="2428875" cy="4286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lIns="91434" tIns="45717" rIns="91434" bIns="45717" anchor="ctr"/>
          <a:lstStyle/>
          <a:p>
            <a:pPr algn="ctr" eaLnBrk="1" hangingPunct="1"/>
            <a:r>
              <a:rPr lang="de-DE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Noise</a:t>
            </a:r>
            <a:endParaRPr lang="en-US" sz="1900" b="1" baseline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2052584" y="188639"/>
            <a:ext cx="68865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en-US" dirty="0" smtClean="0">
                <a:latin typeface="+mj-lt"/>
              </a:rPr>
              <a:t>   What have we learned?</a:t>
            </a:r>
            <a:endParaRPr lang="en-GB" baseline="0" dirty="0">
              <a:latin typeface="+mj-lt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048012" y="1186520"/>
            <a:ext cx="7897753" cy="5482840"/>
          </a:xfrm>
          <a:prstGeom prst="roundRect">
            <a:avLst>
              <a:gd name="adj" fmla="val 16667"/>
            </a:avLst>
          </a:prstGeom>
          <a:solidFill>
            <a:srgbClr val="0099FF">
              <a:alpha val="78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 txBox="1">
            <a:spLocks noChangeArrowheads="1"/>
          </p:cNvSpPr>
          <p:nvPr/>
        </p:nvSpPr>
        <p:spPr bwMode="auto">
          <a:xfrm>
            <a:off x="1088182" y="1653200"/>
            <a:ext cx="78358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12 events in Kamiokande, 8 in IMB (Ohio), 3 in Baksan (Russia)</a:t>
            </a:r>
            <a:endParaRPr lang="en-US" sz="2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endParaRPr lang="de-DE" sz="2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endParaRPr lang="de-DE" sz="20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endParaRPr lang="en-US" sz="1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Temperature in the fresh neutron star:  30-50 billion Kelvin</a:t>
            </a:r>
          </a:p>
          <a:p>
            <a:pPr>
              <a:buFont typeface="Wingdings" pitchFamily="2" charset="2"/>
              <a:buChar char="§"/>
            </a:pPr>
            <a:endParaRPr lang="en-US" sz="2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r>
              <a:rPr lang="en-US" sz="3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Mass of neutrinos &lt; 20 eV</a:t>
            </a:r>
          </a:p>
          <a:p>
            <a:pPr>
              <a:buFont typeface="Wingdings" pitchFamily="2" charset="2"/>
              <a:buChar char="§"/>
            </a:pPr>
            <a:endParaRPr lang="de-DE" sz="20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>
              <a:buFont typeface="Wingdings" pitchFamily="2" charset="2"/>
              <a:buChar char="§"/>
            </a:pPr>
            <a:r>
              <a:rPr lang="de-DE" sz="36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... plus many other conclusions</a:t>
            </a:r>
            <a:endParaRPr lang="en-US" sz="3600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4600648" y="2116096"/>
            <a:ext cx="701306" cy="779728"/>
          </a:xfrm>
          <a:prstGeom prst="downArrow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9683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418"/>
          </a:xfrm>
        </p:spPr>
        <p:txBody>
          <a:bodyPr/>
          <a:lstStyle/>
          <a:p>
            <a:r>
              <a:rPr lang="de-DE" sz="2800" dirty="0" smtClean="0"/>
              <a:t>      Experiments ready to detect a Supernova today</a:t>
            </a:r>
            <a:endParaRPr lang="en-US" sz="2800" dirty="0"/>
          </a:p>
        </p:txBody>
      </p:sp>
      <p:pic>
        <p:nvPicPr>
          <p:cNvPr id="1111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8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ular Callout 2"/>
          <p:cNvSpPr/>
          <p:nvPr/>
        </p:nvSpPr>
        <p:spPr bwMode="auto">
          <a:xfrm flipV="1">
            <a:off x="107504" y="4180573"/>
            <a:ext cx="1224136" cy="837384"/>
          </a:xfrm>
          <a:prstGeom prst="wedgeRectCallout">
            <a:avLst>
              <a:gd name="adj1" fmla="val 107488"/>
              <a:gd name="adj2" fmla="val 206448"/>
            </a:avLst>
          </a:prstGeom>
          <a:solidFill>
            <a:srgbClr val="CC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559" y="4180573"/>
            <a:ext cx="10390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 smtClean="0">
                <a:effectLst/>
              </a:rPr>
              <a:t> SNO+</a:t>
            </a:r>
          </a:p>
          <a:p>
            <a:r>
              <a:rPr lang="de-DE" sz="2200" dirty="0" smtClean="0">
                <a:effectLst/>
              </a:rPr>
              <a:t> (800)</a:t>
            </a:r>
            <a:endParaRPr lang="en-US" sz="22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7646" y="5003285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dirty="0" smtClean="0">
                <a:solidFill>
                  <a:schemeClr val="bg1"/>
                </a:solidFill>
                <a:effectLst/>
              </a:rPr>
              <a:t> commissioning</a:t>
            </a:r>
          </a:p>
          <a:p>
            <a:r>
              <a:rPr lang="de-DE" sz="1400" b="0" dirty="0" smtClean="0">
                <a:solidFill>
                  <a:schemeClr val="bg1"/>
                </a:solidFill>
                <a:effectLst/>
              </a:rPr>
              <a:t> phase</a:t>
            </a:r>
          </a:p>
        </p:txBody>
      </p:sp>
    </p:spTree>
    <p:extLst>
      <p:ext uri="{BB962C8B-B14F-4D97-AF65-F5344CB8AC3E}">
        <p14:creationId xmlns:p14="http://schemas.microsoft.com/office/powerpoint/2010/main" val="28736975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564904"/>
            <a:ext cx="7772400" cy="1362075"/>
          </a:xfrm>
        </p:spPr>
        <p:txBody>
          <a:bodyPr/>
          <a:lstStyle/>
          <a:p>
            <a:r>
              <a:rPr lang="de-DE" sz="6000" dirty="0" smtClean="0"/>
              <a:t>Solar neutrinos</a:t>
            </a:r>
            <a:br>
              <a:rPr lang="de-DE" sz="6000" dirty="0" smtClean="0"/>
            </a:br>
            <a:r>
              <a:rPr lang="de-DE" sz="6000" dirty="0" smtClean="0"/>
              <a:t/>
            </a:r>
            <a:br>
              <a:rPr lang="de-DE" sz="6000" dirty="0" smtClean="0"/>
            </a:br>
            <a:r>
              <a:rPr lang="de-DE" dirty="0" smtClean="0"/>
              <a:t>what fuels the Sun? </a:t>
            </a:r>
            <a:br>
              <a:rPr lang="de-DE" dirty="0" smtClean="0"/>
            </a:br>
            <a:r>
              <a:rPr lang="de-DE" sz="6000" dirty="0"/>
              <a:t/>
            </a:r>
            <a:br>
              <a:rPr lang="de-DE" sz="60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73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Picture 2" descr="http://stardate.org/sites/default/files/images/gallery/sun_lay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2860"/>
            <a:ext cx="6192688" cy="61926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2861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43608" y="1124744"/>
            <a:ext cx="8100392" cy="5733256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proton-proton chain</a:t>
            </a: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5666" r="5833"/>
          <a:stretch/>
        </p:blipFill>
        <p:spPr bwMode="auto">
          <a:xfrm>
            <a:off x="1547664" y="1700808"/>
            <a:ext cx="711388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174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43608" y="1124744"/>
            <a:ext cx="8100392" cy="5733256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proton-proton chain</a:t>
            </a: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5666" r="5833"/>
          <a:stretch/>
        </p:blipFill>
        <p:spPr bwMode="auto">
          <a:xfrm>
            <a:off x="1547664" y="1700808"/>
            <a:ext cx="7113886" cy="468052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3995936" y="2039144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164288" y="2039144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996251" y="3861048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08104" y="5013176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884368" y="5778936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5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43608" y="1124744"/>
            <a:ext cx="8100392" cy="5733256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proton-proton chain</a:t>
            </a: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5666" r="5833"/>
          <a:stretch/>
        </p:blipFill>
        <p:spPr bwMode="auto">
          <a:xfrm>
            <a:off x="1547664" y="1700808"/>
            <a:ext cx="7113886" cy="4680520"/>
          </a:xfrm>
          <a:prstGeom prst="rect">
            <a:avLst/>
          </a:prstGeom>
          <a:noFill/>
          <a:ln w="762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3995936" y="2039144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164288" y="2039144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996251" y="3861048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508104" y="5013176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884368" y="5778936"/>
            <a:ext cx="576064" cy="602392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10084" y="611971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effectLst/>
              </a:rPr>
              <a:t>1969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17848" y="458112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effectLst/>
              </a:rPr>
              <a:t>2009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162880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effectLst/>
              </a:rPr>
              <a:t>1991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03167" y="1648530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  <a:effectLst/>
              </a:rPr>
              <a:t>2012</a:t>
            </a:r>
            <a:endParaRPr lang="en-US" sz="28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23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uspect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350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sun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9150"/>
            <a:ext cx="9144000" cy="85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1" name="Oval 3"/>
          <p:cNvSpPr>
            <a:spLocks noChangeArrowheads="1"/>
          </p:cNvSpPr>
          <p:nvPr/>
        </p:nvSpPr>
        <p:spPr bwMode="auto">
          <a:xfrm>
            <a:off x="4643438" y="3429000"/>
            <a:ext cx="82550" cy="841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2704" name="Text Box 16"/>
          <p:cNvSpPr txBox="1">
            <a:spLocks noChangeArrowheads="1"/>
          </p:cNvSpPr>
          <p:nvPr/>
        </p:nvSpPr>
        <p:spPr bwMode="auto">
          <a:xfrm>
            <a:off x="2555776" y="332335"/>
            <a:ext cx="638347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800" dirty="0" smtClean="0">
                <a:latin typeface="+mj-lt"/>
              </a:rPr>
              <a:t>The</a:t>
            </a:r>
            <a:r>
              <a:rPr lang="de-DE" sz="4800" baseline="0" dirty="0" smtClean="0">
                <a:latin typeface="+mj-lt"/>
              </a:rPr>
              <a:t> Sun </a:t>
            </a:r>
            <a:r>
              <a:rPr lang="de-DE" sz="4800" baseline="0" dirty="0">
                <a:latin typeface="+mj-lt"/>
              </a:rPr>
              <a:t>in Neutrinos</a:t>
            </a:r>
            <a:endParaRPr lang="en-GB" sz="4800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810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2" name="Rectangle 4"/>
          <p:cNvSpPr>
            <a:spLocks noChangeArrowheads="1"/>
          </p:cNvSpPr>
          <p:nvPr/>
        </p:nvSpPr>
        <p:spPr bwMode="auto">
          <a:xfrm>
            <a:off x="0" y="934419"/>
            <a:ext cx="9144000" cy="5923581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27013" name="Picture 5" descr="s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1" y="3231449"/>
            <a:ext cx="27813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7014" name="Picture 6" descr="earth_1_apollo17_b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99" y="3472749"/>
            <a:ext cx="1509712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7015" name="Picture 7" descr="nuosz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461" y="4034724"/>
            <a:ext cx="5118100" cy="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016" name="Text Box 8"/>
          <p:cNvSpPr txBox="1">
            <a:spLocks noChangeArrowheads="1"/>
          </p:cNvSpPr>
          <p:nvPr/>
        </p:nvSpPr>
        <p:spPr bwMode="auto">
          <a:xfrm>
            <a:off x="2601824" y="131208"/>
            <a:ext cx="669927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4400" baseline="0" dirty="0" smtClean="0">
                <a:latin typeface="+mj-lt"/>
              </a:rPr>
              <a:t> What have we learned?</a:t>
            </a:r>
            <a:r>
              <a:rPr lang="en-US" sz="3200" baseline="0" dirty="0" smtClean="0">
                <a:solidFill>
                  <a:schemeClr val="bg1"/>
                </a:solidFill>
                <a:latin typeface="+mj-lt"/>
              </a:rPr>
              <a:t> </a:t>
            </a:r>
            <a:endParaRPr lang="de-DE" sz="3200" baseline="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27017" name="Group 9"/>
          <p:cNvGrpSpPr>
            <a:grpSpLocks/>
          </p:cNvGrpSpPr>
          <p:nvPr/>
        </p:nvGrpSpPr>
        <p:grpSpPr bwMode="auto">
          <a:xfrm>
            <a:off x="699293" y="5226050"/>
            <a:ext cx="3649663" cy="1631950"/>
            <a:chOff x="3400" y="3392"/>
            <a:chExt cx="2299" cy="1028"/>
          </a:xfrm>
        </p:grpSpPr>
        <p:sp>
          <p:nvSpPr>
            <p:cNvPr id="427018" name="Text Box 10"/>
            <p:cNvSpPr txBox="1">
              <a:spLocks noChangeArrowheads="1"/>
            </p:cNvSpPr>
            <p:nvPr/>
          </p:nvSpPr>
          <p:spPr bwMode="auto">
            <a:xfrm>
              <a:off x="3400" y="3392"/>
              <a:ext cx="1526" cy="1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 baseline="0" dirty="0" smtClean="0">
                <a:solidFill>
                  <a:srgbClr val="66FFFF"/>
                </a:solidFill>
                <a:latin typeface="Arial" charset="0"/>
              </a:endParaRPr>
            </a:p>
            <a:p>
              <a:pPr eaLnBrk="1" hangingPunct="1"/>
              <a:r>
                <a:rPr lang="en-US" sz="2000" dirty="0">
                  <a:solidFill>
                    <a:srgbClr val="000000"/>
                  </a:solidFill>
                  <a:latin typeface="Arial" charset="0"/>
                </a:rPr>
                <a:t>n</a:t>
              </a:r>
              <a:r>
                <a:rPr lang="en-US" sz="2000" baseline="0" dirty="0" smtClean="0">
                  <a:solidFill>
                    <a:srgbClr val="000000"/>
                  </a:solidFill>
                  <a:latin typeface="Arial" charset="0"/>
                </a:rPr>
                <a:t>eutrinos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</a:rPr>
                <a:t>change </a:t>
              </a:r>
              <a:endParaRPr lang="en-US" sz="2000" baseline="0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/>
              <a:r>
                <a:rPr lang="de-DE" sz="2000" dirty="0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de-DE" sz="2000" dirty="0" smtClean="0">
                  <a:solidFill>
                    <a:srgbClr val="000000"/>
                  </a:solidFill>
                  <a:latin typeface="Arial" charset="0"/>
                </a:rPr>
                <a:t>heir identity on </a:t>
              </a:r>
            </a:p>
            <a:p>
              <a:pPr eaLnBrk="1" hangingPunct="1"/>
              <a:r>
                <a:rPr lang="de-DE" sz="2000" dirty="0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de-DE" sz="2000" baseline="0" dirty="0" smtClean="0">
                  <a:solidFill>
                    <a:srgbClr val="000000"/>
                  </a:solidFill>
                  <a:latin typeface="Arial" charset="0"/>
                </a:rPr>
                <a:t>heir way to Earth</a:t>
              </a:r>
              <a:endParaRPr lang="en-US" sz="2000" baseline="0" dirty="0">
                <a:solidFill>
                  <a:srgbClr val="000000"/>
                </a:solidFill>
                <a:latin typeface="Arial" charset="0"/>
              </a:endParaRPr>
            </a:p>
            <a:p>
              <a:pPr eaLnBrk="1" hangingPunct="1"/>
              <a:endParaRPr lang="en-US" sz="2000" baseline="0" dirty="0">
                <a:solidFill>
                  <a:srgbClr val="66FFFF"/>
                </a:solidFill>
                <a:latin typeface="Arial" charset="0"/>
              </a:endParaRPr>
            </a:p>
          </p:txBody>
        </p:sp>
        <p:pic>
          <p:nvPicPr>
            <p:cNvPr id="427019" name="Picture 11" descr="nu_oszi_wh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3" y="3421"/>
              <a:ext cx="806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7020" name="Text Box 12"/>
          <p:cNvSpPr txBox="1">
            <a:spLocks noChangeArrowheads="1"/>
          </p:cNvSpPr>
          <p:nvPr/>
        </p:nvSpPr>
        <p:spPr bwMode="auto">
          <a:xfrm>
            <a:off x="4608421" y="5780415"/>
            <a:ext cx="4515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2800" dirty="0" smtClean="0">
                <a:latin typeface="Arial" charset="0"/>
                <a:sym typeface="Symbol"/>
              </a:rPr>
              <a:t></a:t>
            </a:r>
            <a:r>
              <a:rPr lang="de-DE" sz="2800" baseline="0" dirty="0" smtClean="0">
                <a:latin typeface="Arial" charset="0"/>
                <a:sym typeface="Wingdings" pitchFamily="2" charset="2"/>
              </a:rPr>
              <a:t> </a:t>
            </a:r>
            <a:r>
              <a:rPr lang="de-DE" sz="2800" dirty="0">
                <a:latin typeface="Arial" charset="0"/>
                <a:sym typeface="Wingdings" pitchFamily="2" charset="2"/>
              </a:rPr>
              <a:t>n</a:t>
            </a:r>
            <a:r>
              <a:rPr lang="de-DE" sz="2800" baseline="0" dirty="0" smtClean="0">
                <a:latin typeface="Arial" charset="0"/>
                <a:sym typeface="Wingdings" pitchFamily="2" charset="2"/>
              </a:rPr>
              <a:t>eutrinos have a mass</a:t>
            </a:r>
            <a:endParaRPr lang="en-GB" sz="2800" baseline="0" dirty="0">
              <a:latin typeface="Arial" charset="0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99185" y="1252211"/>
            <a:ext cx="8521287" cy="5183187"/>
          </a:xfrm>
        </p:spPr>
        <p:txBody>
          <a:bodyPr/>
          <a:lstStyle/>
          <a:p>
            <a:r>
              <a:rPr lang="de-DE" sz="2400" dirty="0" smtClean="0"/>
              <a:t>The basic mechanism of the Sun is confirmed with a few percent accuracy</a:t>
            </a:r>
          </a:p>
          <a:p>
            <a:endParaRPr lang="de-DE" sz="800" dirty="0" smtClean="0"/>
          </a:p>
          <a:p>
            <a:r>
              <a:rPr lang="de-DE" sz="2400" dirty="0" smtClean="0"/>
              <a:t>Neutrinos change their identity on their way to Earth  („oscillations“)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72695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202" name="Text Box 10"/>
          <p:cNvSpPr txBox="1">
            <a:spLocks noChangeArrowheads="1"/>
          </p:cNvSpPr>
          <p:nvPr/>
        </p:nvSpPr>
        <p:spPr bwMode="auto">
          <a:xfrm>
            <a:off x="3527424" y="4365104"/>
            <a:ext cx="5616575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6000" baseline="0" dirty="0">
                <a:latin typeface="Arial" pitchFamily="34" charset="0"/>
              </a:rPr>
              <a:t>n </a:t>
            </a:r>
            <a:r>
              <a:rPr lang="de-DE" sz="6000" baseline="0" dirty="0">
                <a:latin typeface="Arial" pitchFamily="34" charset="0"/>
                <a:sym typeface="Wingdings" pitchFamily="2" charset="2"/>
              </a:rPr>
              <a:t> p + e</a:t>
            </a:r>
            <a:r>
              <a:rPr lang="de-DE" sz="6000" baseline="30000" dirty="0">
                <a:latin typeface="Arial" pitchFamily="34" charset="0"/>
                <a:sym typeface="Wingdings" pitchFamily="2" charset="2"/>
              </a:rPr>
              <a:t>-</a:t>
            </a:r>
            <a:r>
              <a:rPr lang="de-DE" sz="6000" baseline="0" dirty="0">
                <a:latin typeface="Arial" pitchFamily="34" charset="0"/>
                <a:sym typeface="Wingdings" pitchFamily="2" charset="2"/>
              </a:rPr>
              <a:t> </a:t>
            </a:r>
            <a:endParaRPr lang="de-DE" sz="6000" dirty="0">
              <a:latin typeface="Arial" pitchFamily="34" charset="0"/>
            </a:endParaRPr>
          </a:p>
        </p:txBody>
      </p:sp>
      <p:sp>
        <p:nvSpPr>
          <p:cNvPr id="392205" name="Text Box 13"/>
          <p:cNvSpPr txBox="1">
            <a:spLocks noChangeArrowheads="1"/>
          </p:cNvSpPr>
          <p:nvPr/>
        </p:nvSpPr>
        <p:spPr bwMode="auto">
          <a:xfrm>
            <a:off x="838200" y="188640"/>
            <a:ext cx="8126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de-DE" sz="3600" dirty="0" smtClean="0">
                <a:latin typeface="Impact" pitchFamily="34" charset="0"/>
              </a:rPr>
              <a:t>  </a:t>
            </a:r>
            <a:r>
              <a:rPr lang="de-DE" sz="48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de-DE" sz="4800" dirty="0">
                <a:latin typeface="Calibri" pitchFamily="34" charset="0"/>
                <a:cs typeface="Calibri" pitchFamily="34" charset="0"/>
              </a:rPr>
              <a:t>p</a:t>
            </a:r>
            <a:r>
              <a:rPr lang="de-DE" sz="4800" baseline="0" dirty="0" smtClean="0">
                <a:latin typeface="Calibri" pitchFamily="34" charset="0"/>
                <a:cs typeface="Calibri" pitchFamily="34" charset="0"/>
              </a:rPr>
              <a:t>ostulate of the Neutrino</a:t>
            </a:r>
            <a:endParaRPr lang="de-DE" sz="4800" baseline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2208" name="Text Box 16"/>
          <p:cNvSpPr txBox="1">
            <a:spLocks noChangeArrowheads="1"/>
          </p:cNvSpPr>
          <p:nvPr/>
        </p:nvSpPr>
        <p:spPr bwMode="auto">
          <a:xfrm>
            <a:off x="1092461" y="5567872"/>
            <a:ext cx="46386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000" baseline="0" dirty="0">
                <a:effectLst/>
                <a:latin typeface="Calibri" pitchFamily="34" charset="0"/>
                <a:cs typeface="Calibri" pitchFamily="34" charset="0"/>
              </a:rPr>
              <a:t>Wolfgang Pauli, 1930</a:t>
            </a:r>
            <a:endParaRPr lang="en-GB" sz="4000" baseline="0" dirty="0"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5" descr="curie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37" y="1194404"/>
            <a:ext cx="3317102" cy="2666644"/>
          </a:xfrm>
          <a:prstGeom prst="rect">
            <a:avLst/>
          </a:prstGeom>
          <a:noFill/>
          <a:ln w="38100">
            <a:solidFill>
              <a:srgbClr val="333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806376" y="1340767"/>
            <a:ext cx="19442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energy </a:t>
            </a:r>
            <a:r>
              <a:rPr lang="de-DE" sz="1600" b="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spectrum </a:t>
            </a:r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    </a:t>
            </a:r>
          </a:p>
          <a:p>
            <a:r>
              <a:rPr lang="de-DE" sz="1600" b="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of electrons from </a:t>
            </a:r>
          </a:p>
          <a:p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      </a:t>
            </a:r>
            <a:r>
              <a:rPr lang="de-DE" sz="1600" b="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 decay</a:t>
            </a:r>
            <a:endParaRPr lang="de-DE" sz="1600" b="0" dirty="0">
              <a:solidFill>
                <a:schemeClr val="bg2">
                  <a:lumMod val="50000"/>
                </a:schemeClr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3" descr="Pau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61" y="1196752"/>
            <a:ext cx="219008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43536" y="1197238"/>
            <a:ext cx="3345788" cy="3210573"/>
            <a:chOff x="5543536" y="1197238"/>
            <a:chExt cx="3345788" cy="3210573"/>
          </a:xfrm>
        </p:grpSpPr>
        <p:graphicFrame>
          <p:nvGraphicFramePr>
            <p:cNvPr id="392201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7347940"/>
                </p:ext>
              </p:extLst>
            </p:nvPr>
          </p:nvGraphicFramePr>
          <p:xfrm>
            <a:off x="8235156" y="4135797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3111" name="Equation" r:id="rId5" imgW="114120" imgH="215640" progId="Equation.3">
                    <p:embed/>
                  </p:oleObj>
                </mc:Choice>
                <mc:Fallback>
                  <p:oleObj name="Equation" r:id="rId5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35156" y="4135797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6732657" y="1197238"/>
              <a:ext cx="188913" cy="2384425"/>
            </a:xfrm>
            <a:custGeom>
              <a:avLst/>
              <a:gdLst>
                <a:gd name="T0" fmla="*/ 0 w 119"/>
                <a:gd name="T1" fmla="*/ 1493 h 1502"/>
                <a:gd name="T2" fmla="*/ 18 w 119"/>
                <a:gd name="T3" fmla="*/ 1228 h 1502"/>
                <a:gd name="T4" fmla="*/ 46 w 119"/>
                <a:gd name="T5" fmla="*/ 121 h 1502"/>
                <a:gd name="T6" fmla="*/ 73 w 119"/>
                <a:gd name="T7" fmla="*/ 503 h 1502"/>
                <a:gd name="T8" fmla="*/ 91 w 119"/>
                <a:gd name="T9" fmla="*/ 1228 h 1502"/>
                <a:gd name="T10" fmla="*/ 119 w 119"/>
                <a:gd name="T11" fmla="*/ 1502 h 1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9" h="1502">
                  <a:moveTo>
                    <a:pt x="0" y="1493"/>
                  </a:moveTo>
                  <a:cubicBezTo>
                    <a:pt x="3" y="1449"/>
                    <a:pt x="10" y="1457"/>
                    <a:pt x="18" y="1228"/>
                  </a:cubicBezTo>
                  <a:cubicBezTo>
                    <a:pt x="26" y="999"/>
                    <a:pt x="37" y="242"/>
                    <a:pt x="46" y="121"/>
                  </a:cubicBezTo>
                  <a:cubicBezTo>
                    <a:pt x="55" y="0"/>
                    <a:pt x="66" y="319"/>
                    <a:pt x="73" y="503"/>
                  </a:cubicBezTo>
                  <a:cubicBezTo>
                    <a:pt x="80" y="687"/>
                    <a:pt x="83" y="1062"/>
                    <a:pt x="91" y="1228"/>
                  </a:cubicBezTo>
                  <a:cubicBezTo>
                    <a:pt x="99" y="1394"/>
                    <a:pt x="113" y="1445"/>
                    <a:pt x="119" y="1502"/>
                  </a:cubicBezTo>
                </a:path>
              </a:pathLst>
            </a:custGeom>
            <a:noFill/>
            <a:ln w="28575" cmpd="sng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5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1490144"/>
                </p:ext>
              </p:extLst>
            </p:nvPr>
          </p:nvGraphicFramePr>
          <p:xfrm>
            <a:off x="8235156" y="2981290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3112" name="Equation" r:id="rId7" imgW="114120" imgH="215640" progId="Equation.3">
                    <p:embed/>
                  </p:oleObj>
                </mc:Choice>
                <mc:Fallback>
                  <p:oleObj name="Equation" r:id="rId7" imgW="11412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35156" y="2981290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2"/>
            <p:cNvGrpSpPr/>
            <p:nvPr/>
          </p:nvGrpSpPr>
          <p:grpSpPr>
            <a:xfrm>
              <a:off x="5543536" y="2718047"/>
              <a:ext cx="3345788" cy="1689764"/>
              <a:chOff x="5574352" y="2718047"/>
              <a:chExt cx="3345788" cy="1689764"/>
            </a:xfrm>
          </p:grpSpPr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5574352" y="4038479"/>
                <a:ext cx="3345788" cy="369332"/>
              </a:xfrm>
              <a:prstGeom prst="rect">
                <a:avLst/>
              </a:prstGeom>
              <a:noFill/>
              <a:ln w="57150">
                <a:solidFill>
                  <a:srgbClr val="CC00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1800" dirty="0">
                    <a:latin typeface="Calibri" pitchFamily="34" charset="0"/>
                    <a:cs typeface="Calibri" pitchFamily="34" charset="0"/>
                  </a:rPr>
                  <a:t>Expected for 2-particle final state</a:t>
                </a: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flipH="1" flipV="1">
                <a:off x="6827113" y="2718047"/>
                <a:ext cx="1219200" cy="1320431"/>
              </a:xfrm>
              <a:prstGeom prst="line">
                <a:avLst/>
              </a:prstGeom>
              <a:noFill/>
              <a:ln w="57150">
                <a:solidFill>
                  <a:srgbClr val="CC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3299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b="0" dirty="0" smtClean="0">
                <a:solidFill>
                  <a:schemeClr val="tx1"/>
                </a:solidFill>
                <a:effectLst/>
              </a:rPr>
              <a:t>Solar and Supernova Neutrinos</a:t>
            </a:r>
            <a:r>
              <a:rPr lang="de-DE" sz="3200" b="0" dirty="0">
                <a:solidFill>
                  <a:schemeClr val="tx1"/>
                </a:solidFill>
                <a:effectLst/>
              </a:rPr>
              <a:t>:                        </a:t>
            </a:r>
            <a:endParaRPr lang="en-GB" sz="32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5028" name="Picture 4" descr="Ray-Davis-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2636838"/>
            <a:ext cx="2593975" cy="3352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29" name="Picture 5" descr="koshiba-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636838"/>
            <a:ext cx="4419600" cy="3313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30" name="Text Box 6"/>
          <p:cNvSpPr txBox="1">
            <a:spLocks noChangeArrowheads="1"/>
          </p:cNvSpPr>
          <p:nvPr/>
        </p:nvSpPr>
        <p:spPr bwMode="auto">
          <a:xfrm>
            <a:off x="1223963" y="6065838"/>
            <a:ext cx="7021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2400" b="0">
                <a:solidFill>
                  <a:schemeClr val="bg1"/>
                </a:solidFill>
                <a:effectLst/>
              </a:rPr>
              <a:t> </a:t>
            </a:r>
            <a:r>
              <a:rPr lang="de-DE" sz="2400" b="0">
                <a:effectLst/>
              </a:rPr>
              <a:t>Raymond Davis jr.                    Masatoshi Koshiba</a:t>
            </a:r>
          </a:p>
        </p:txBody>
      </p:sp>
      <p:pic>
        <p:nvPicPr>
          <p:cNvPr id="1025032" name="Picture 8" descr="medal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9" r="16803"/>
          <a:stretch>
            <a:fillRect/>
          </a:stretch>
        </p:blipFill>
        <p:spPr bwMode="auto">
          <a:xfrm>
            <a:off x="1042988" y="260350"/>
            <a:ext cx="1827212" cy="20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33" name="Text Box 9"/>
          <p:cNvSpPr txBox="1">
            <a:spLocks noChangeArrowheads="1"/>
          </p:cNvSpPr>
          <p:nvPr/>
        </p:nvSpPr>
        <p:spPr bwMode="auto">
          <a:xfrm>
            <a:off x="2555875" y="167322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400">
                <a:effectLst/>
              </a:rPr>
              <a:t>2002</a:t>
            </a:r>
            <a:endParaRPr lang="en-GB" sz="2400">
              <a:effectLst/>
            </a:endParaRPr>
          </a:p>
        </p:txBody>
      </p:sp>
      <p:sp>
        <p:nvSpPr>
          <p:cNvPr id="1025035" name="Text Box 11"/>
          <p:cNvSpPr txBox="1">
            <a:spLocks noChangeArrowheads="1"/>
          </p:cNvSpPr>
          <p:nvPr/>
        </p:nvSpPr>
        <p:spPr bwMode="auto">
          <a:xfrm>
            <a:off x="3490913" y="1673225"/>
            <a:ext cx="5249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b="0">
                <a:effectLst/>
              </a:rPr>
              <a:t>„… for opening a new observational window  </a:t>
            </a:r>
          </a:p>
          <a:p>
            <a:r>
              <a:rPr lang="de-DE" sz="2000" b="0">
                <a:effectLst/>
              </a:rPr>
              <a:t>                                              to the Universe“</a:t>
            </a:r>
            <a:endParaRPr lang="en-GB" sz="2000" b="0">
              <a:effectLst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276872"/>
            <a:ext cx="8100392" cy="1362075"/>
          </a:xfrm>
        </p:spPr>
        <p:txBody>
          <a:bodyPr/>
          <a:lstStyle/>
          <a:p>
            <a:r>
              <a:rPr lang="de-DE" sz="9600" dirty="0" smtClean="0"/>
              <a:t>I</a:t>
            </a:r>
            <a:r>
              <a:rPr lang="de-DE" sz="6600" dirty="0" smtClean="0"/>
              <a:t>ce</a:t>
            </a:r>
            <a:r>
              <a:rPr lang="de-DE" sz="9600" dirty="0" smtClean="0"/>
              <a:t>c</a:t>
            </a:r>
            <a:r>
              <a:rPr lang="de-DE" sz="6600" dirty="0" smtClean="0"/>
              <a:t>ube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3600" dirty="0" smtClean="0"/>
              <a:t/>
            </a:r>
            <a:br>
              <a:rPr lang="de-DE" sz="3600" dirty="0" smtClean="0"/>
            </a:br>
            <a:r>
              <a:rPr lang="de-DE" sz="3400" dirty="0" smtClean="0"/>
              <a:t>and the high-energy universe 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1156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6" name="Text Box 6"/>
          <p:cNvSpPr txBox="1">
            <a:spLocks noChangeArrowheads="1"/>
          </p:cNvSpPr>
          <p:nvPr/>
        </p:nvSpPr>
        <p:spPr bwMode="auto">
          <a:xfrm>
            <a:off x="5580112" y="1336774"/>
            <a:ext cx="33843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800" dirty="0">
                <a:effectLst/>
              </a:rPr>
              <a:t>Victor Hess </a:t>
            </a:r>
            <a:r>
              <a:rPr lang="en-US" sz="2800" dirty="0" smtClean="0">
                <a:effectLst/>
              </a:rPr>
              <a:t>1912</a:t>
            </a:r>
            <a:endParaRPr lang="en-US" sz="2800" dirty="0" smtClean="0">
              <a:effectLst/>
            </a:endParaRPr>
          </a:p>
        </p:txBody>
      </p:sp>
      <p:pic>
        <p:nvPicPr>
          <p:cNvPr id="1075207" name="Picture 7" descr="hessball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1270306"/>
            <a:ext cx="4176191" cy="531720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0"/>
            <a:ext cx="8244407" cy="1080120"/>
          </a:xfrm>
          <a:noFill/>
          <a:ln/>
        </p:spPr>
        <p:txBody>
          <a:bodyPr/>
          <a:lstStyle/>
          <a:p>
            <a:r>
              <a:rPr lang="de-DE" sz="3400" dirty="0" smtClean="0"/>
              <a:t> </a:t>
            </a:r>
            <a:r>
              <a:rPr lang="de-DE" sz="3400" dirty="0"/>
              <a:t> </a:t>
            </a:r>
            <a:r>
              <a:rPr lang="de-DE" sz="3200" dirty="0" smtClean="0"/>
              <a:t>A century ago: discovery of cosmic rays</a:t>
            </a:r>
            <a:endParaRPr lang="en-GB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5604674" y="4003035"/>
            <a:ext cx="3384376" cy="2397457"/>
            <a:chOff x="5604674" y="4003035"/>
            <a:chExt cx="3384376" cy="2397457"/>
          </a:xfrm>
        </p:grpSpPr>
        <p:pic>
          <p:nvPicPr>
            <p:cNvPr id="7" name="Picture 8" descr="medal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9" r="16803"/>
            <a:stretch>
              <a:fillRect/>
            </a:stretch>
          </p:blipFill>
          <p:spPr bwMode="auto">
            <a:xfrm>
              <a:off x="6358694" y="4003035"/>
              <a:ext cx="1827212" cy="2016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604674" y="5877272"/>
              <a:ext cx="338437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sz="2800" dirty="0" smtClean="0">
                  <a:effectLst/>
                </a:rPr>
                <a:t>Nobel Prize 1936</a:t>
              </a:r>
              <a:endParaRPr lang="en-US" sz="2800" dirty="0" smtClean="0"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5852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8244408" cy="792088"/>
          </a:xfrm>
        </p:spPr>
        <p:txBody>
          <a:bodyPr/>
          <a:lstStyle/>
          <a:p>
            <a:r>
              <a:rPr lang="de-DE" sz="3400" dirty="0" smtClean="0"/>
              <a:t>What do we know about cosmic rays?</a:t>
            </a:r>
            <a:endParaRPr lang="en-US" sz="34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87624" y="1268760"/>
            <a:ext cx="7561263" cy="5183187"/>
          </a:xfrm>
        </p:spPr>
        <p:txBody>
          <a:bodyPr/>
          <a:lstStyle/>
          <a:p>
            <a:r>
              <a:rPr lang="de-DE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do we know?</a:t>
            </a:r>
          </a:p>
          <a:p>
            <a:pPr lvl="1"/>
            <a:r>
              <a:rPr lang="de-DE" sz="2600" dirty="0" smtClean="0">
                <a:latin typeface="Calibri" pitchFamily="34" charset="0"/>
                <a:cs typeface="Calibri" pitchFamily="34" charset="0"/>
              </a:rPr>
              <a:t>Composition: Protons and light and heavy nuclei</a:t>
            </a:r>
          </a:p>
          <a:p>
            <a:pPr lvl="1"/>
            <a:r>
              <a:rPr lang="de-DE" sz="2600" dirty="0" smtClean="0">
                <a:latin typeface="Calibri" pitchFamily="34" charset="0"/>
                <a:cs typeface="Calibri" pitchFamily="34" charset="0"/>
              </a:rPr>
              <a:t>Spectrum: Energies up to 10 million of that of the Large Hadron Collider in Geneva (10</a:t>
            </a:r>
            <a:r>
              <a:rPr lang="de-DE" sz="2600" baseline="30000" dirty="0" smtClean="0">
                <a:latin typeface="Calibri" pitchFamily="34" charset="0"/>
                <a:cs typeface="Calibri" pitchFamily="34" charset="0"/>
              </a:rPr>
              <a:t>20</a:t>
            </a:r>
            <a:r>
              <a:rPr lang="de-DE" sz="2600" dirty="0" smtClean="0">
                <a:latin typeface="Calibri" pitchFamily="34" charset="0"/>
                <a:cs typeface="Calibri" pitchFamily="34" charset="0"/>
              </a:rPr>
              <a:t> eV)!</a:t>
            </a:r>
          </a:p>
          <a:p>
            <a:pPr lvl="1"/>
            <a:r>
              <a:rPr lang="de-DE" sz="2600" dirty="0">
                <a:latin typeface="Calibri" pitchFamily="34" charset="0"/>
                <a:cs typeface="Calibri" pitchFamily="34" charset="0"/>
              </a:rPr>
              <a:t>Contribute substantially to the energy </a:t>
            </a:r>
            <a:r>
              <a:rPr lang="de-DE" sz="2600" dirty="0" smtClean="0">
                <a:latin typeface="Calibri" pitchFamily="34" charset="0"/>
                <a:cs typeface="Calibri" pitchFamily="34" charset="0"/>
              </a:rPr>
              <a:t>budget </a:t>
            </a:r>
            <a:r>
              <a:rPr lang="de-DE" sz="2600" dirty="0">
                <a:latin typeface="Calibri" pitchFamily="34" charset="0"/>
                <a:cs typeface="Calibri" pitchFamily="34" charset="0"/>
              </a:rPr>
              <a:t>of our </a:t>
            </a:r>
            <a:r>
              <a:rPr lang="de-DE" sz="2600" dirty="0" smtClean="0">
                <a:latin typeface="Calibri" pitchFamily="34" charset="0"/>
                <a:cs typeface="Calibri" pitchFamily="34" charset="0"/>
              </a:rPr>
              <a:t>Galaxy.</a:t>
            </a:r>
          </a:p>
          <a:p>
            <a:pPr lvl="1"/>
            <a:endParaRPr lang="de-DE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de-DE" sz="36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don‘t we know? </a:t>
            </a:r>
          </a:p>
          <a:p>
            <a:pPr lvl="1"/>
            <a:r>
              <a:rPr lang="de-DE" sz="2600" dirty="0" smtClean="0">
                <a:latin typeface="Calibri" pitchFamily="34" charset="0"/>
                <a:cs typeface="Calibri" pitchFamily="34" charset="0"/>
              </a:rPr>
              <a:t>What are the sources? How do they work?</a:t>
            </a:r>
          </a:p>
          <a:p>
            <a:pPr lvl="1"/>
            <a:r>
              <a:rPr lang="de-DE" sz="2600" dirty="0" smtClean="0">
                <a:latin typeface="Calibri" pitchFamily="34" charset="0"/>
                <a:cs typeface="Calibri" pitchFamily="34" charset="0"/>
              </a:rPr>
              <a:t>Suspected sources: shock fronts of Supernova remnants, environment of black holes, ...</a:t>
            </a:r>
            <a:endParaRPr lang="en-US" sz="26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178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3477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604250" cy="1727200"/>
          </a:xfrm>
          <a:noFill/>
          <a:ln/>
        </p:spPr>
        <p:txBody>
          <a:bodyPr/>
          <a:lstStyle/>
          <a:p>
            <a:r>
              <a:rPr lang="en-US" dirty="0" smtClean="0"/>
              <a:t>Charged cosmic rays vs. gamma rays vs. neutrinos</a:t>
            </a:r>
            <a:endParaRPr lang="en-US" dirty="0"/>
          </a:p>
        </p:txBody>
      </p:sp>
      <p:grpSp>
        <p:nvGrpSpPr>
          <p:cNvPr id="873478" name="Group 6"/>
          <p:cNvGrpSpPr>
            <a:grpSpLocks/>
          </p:cNvGrpSpPr>
          <p:nvPr/>
        </p:nvGrpSpPr>
        <p:grpSpPr bwMode="auto">
          <a:xfrm>
            <a:off x="827088" y="2492375"/>
            <a:ext cx="7416800" cy="3600450"/>
            <a:chOff x="2976" y="2688"/>
            <a:chExt cx="2448" cy="1152"/>
          </a:xfrm>
        </p:grpSpPr>
        <p:sp>
          <p:nvSpPr>
            <p:cNvPr id="873479" name="Rectangle 7"/>
            <p:cNvSpPr>
              <a:spLocks noChangeArrowheads="1"/>
            </p:cNvSpPr>
            <p:nvPr/>
          </p:nvSpPr>
          <p:spPr bwMode="auto">
            <a:xfrm>
              <a:off x="2976" y="2688"/>
              <a:ext cx="2448" cy="11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73480" name="Picture 8" descr="casa_xr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2688"/>
              <a:ext cx="768" cy="7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3481" name="Picture 9" descr="bluemarble2k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3"/>
            <a:stretch>
              <a:fillRect/>
            </a:stretch>
          </p:blipFill>
          <p:spPr bwMode="auto">
            <a:xfrm>
              <a:off x="2976" y="3216"/>
              <a:ext cx="632" cy="6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3482" name="Freeform 10"/>
            <p:cNvSpPr>
              <a:spLocks/>
            </p:cNvSpPr>
            <p:nvPr/>
          </p:nvSpPr>
          <p:spPr bwMode="auto">
            <a:xfrm>
              <a:off x="3314" y="2859"/>
              <a:ext cx="1469" cy="685"/>
            </a:xfrm>
            <a:custGeom>
              <a:avLst/>
              <a:gdLst>
                <a:gd name="T0" fmla="*/ 1454 w 1469"/>
                <a:gd name="T1" fmla="*/ 213 h 685"/>
                <a:gd name="T2" fmla="*/ 1414 w 1469"/>
                <a:gd name="T3" fmla="*/ 373 h 685"/>
                <a:gd name="T4" fmla="*/ 1334 w 1469"/>
                <a:gd name="T5" fmla="*/ 365 h 685"/>
                <a:gd name="T6" fmla="*/ 1254 w 1469"/>
                <a:gd name="T7" fmla="*/ 461 h 685"/>
                <a:gd name="T8" fmla="*/ 1286 w 1469"/>
                <a:gd name="T9" fmla="*/ 557 h 685"/>
                <a:gd name="T10" fmla="*/ 1294 w 1469"/>
                <a:gd name="T11" fmla="*/ 629 h 685"/>
                <a:gd name="T12" fmla="*/ 1302 w 1469"/>
                <a:gd name="T13" fmla="*/ 653 h 685"/>
                <a:gd name="T14" fmla="*/ 1254 w 1469"/>
                <a:gd name="T15" fmla="*/ 685 h 685"/>
                <a:gd name="T16" fmla="*/ 1126 w 1469"/>
                <a:gd name="T17" fmla="*/ 661 h 685"/>
                <a:gd name="T18" fmla="*/ 1102 w 1469"/>
                <a:gd name="T19" fmla="*/ 597 h 685"/>
                <a:gd name="T20" fmla="*/ 1006 w 1469"/>
                <a:gd name="T21" fmla="*/ 437 h 685"/>
                <a:gd name="T22" fmla="*/ 982 w 1469"/>
                <a:gd name="T23" fmla="*/ 445 h 685"/>
                <a:gd name="T24" fmla="*/ 966 w 1469"/>
                <a:gd name="T25" fmla="*/ 493 h 685"/>
                <a:gd name="T26" fmla="*/ 894 w 1469"/>
                <a:gd name="T27" fmla="*/ 445 h 685"/>
                <a:gd name="T28" fmla="*/ 806 w 1469"/>
                <a:gd name="T29" fmla="*/ 317 h 685"/>
                <a:gd name="T30" fmla="*/ 742 w 1469"/>
                <a:gd name="T31" fmla="*/ 293 h 685"/>
                <a:gd name="T32" fmla="*/ 694 w 1469"/>
                <a:gd name="T33" fmla="*/ 261 h 685"/>
                <a:gd name="T34" fmla="*/ 646 w 1469"/>
                <a:gd name="T35" fmla="*/ 245 h 685"/>
                <a:gd name="T36" fmla="*/ 614 w 1469"/>
                <a:gd name="T37" fmla="*/ 253 h 685"/>
                <a:gd name="T38" fmla="*/ 566 w 1469"/>
                <a:gd name="T39" fmla="*/ 269 h 685"/>
                <a:gd name="T40" fmla="*/ 414 w 1469"/>
                <a:gd name="T41" fmla="*/ 229 h 685"/>
                <a:gd name="T42" fmla="*/ 406 w 1469"/>
                <a:gd name="T43" fmla="*/ 85 h 685"/>
                <a:gd name="T44" fmla="*/ 262 w 1469"/>
                <a:gd name="T45" fmla="*/ 5 h 685"/>
                <a:gd name="T46" fmla="*/ 182 w 1469"/>
                <a:gd name="T47" fmla="*/ 45 h 685"/>
                <a:gd name="T48" fmla="*/ 166 w 1469"/>
                <a:gd name="T49" fmla="*/ 93 h 685"/>
                <a:gd name="T50" fmla="*/ 158 w 1469"/>
                <a:gd name="T51" fmla="*/ 117 h 685"/>
                <a:gd name="T52" fmla="*/ 150 w 1469"/>
                <a:gd name="T53" fmla="*/ 189 h 685"/>
                <a:gd name="T54" fmla="*/ 46 w 1469"/>
                <a:gd name="T55" fmla="*/ 229 h 685"/>
                <a:gd name="T56" fmla="*/ 46 w 1469"/>
                <a:gd name="T57" fmla="*/ 381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9" h="685">
                  <a:moveTo>
                    <a:pt x="1454" y="213"/>
                  </a:moveTo>
                  <a:cubicBezTo>
                    <a:pt x="1435" y="271"/>
                    <a:pt x="1469" y="336"/>
                    <a:pt x="1414" y="373"/>
                  </a:cubicBezTo>
                  <a:cubicBezTo>
                    <a:pt x="1387" y="370"/>
                    <a:pt x="1361" y="365"/>
                    <a:pt x="1334" y="365"/>
                  </a:cubicBezTo>
                  <a:cubicBezTo>
                    <a:pt x="1267" y="365"/>
                    <a:pt x="1265" y="407"/>
                    <a:pt x="1254" y="461"/>
                  </a:cubicBezTo>
                  <a:cubicBezTo>
                    <a:pt x="1262" y="509"/>
                    <a:pt x="1272" y="516"/>
                    <a:pt x="1286" y="557"/>
                  </a:cubicBezTo>
                  <a:cubicBezTo>
                    <a:pt x="1289" y="581"/>
                    <a:pt x="1290" y="605"/>
                    <a:pt x="1294" y="629"/>
                  </a:cubicBezTo>
                  <a:cubicBezTo>
                    <a:pt x="1295" y="637"/>
                    <a:pt x="1307" y="646"/>
                    <a:pt x="1302" y="653"/>
                  </a:cubicBezTo>
                  <a:cubicBezTo>
                    <a:pt x="1291" y="669"/>
                    <a:pt x="1254" y="685"/>
                    <a:pt x="1254" y="685"/>
                  </a:cubicBezTo>
                  <a:cubicBezTo>
                    <a:pt x="1210" y="679"/>
                    <a:pt x="1170" y="668"/>
                    <a:pt x="1126" y="661"/>
                  </a:cubicBezTo>
                  <a:cubicBezTo>
                    <a:pt x="1095" y="641"/>
                    <a:pt x="1090" y="632"/>
                    <a:pt x="1102" y="597"/>
                  </a:cubicBezTo>
                  <a:cubicBezTo>
                    <a:pt x="1094" y="482"/>
                    <a:pt x="1115" y="455"/>
                    <a:pt x="1006" y="437"/>
                  </a:cubicBezTo>
                  <a:cubicBezTo>
                    <a:pt x="998" y="440"/>
                    <a:pt x="987" y="438"/>
                    <a:pt x="982" y="445"/>
                  </a:cubicBezTo>
                  <a:cubicBezTo>
                    <a:pt x="972" y="459"/>
                    <a:pt x="966" y="493"/>
                    <a:pt x="966" y="493"/>
                  </a:cubicBezTo>
                  <a:cubicBezTo>
                    <a:pt x="934" y="482"/>
                    <a:pt x="918" y="469"/>
                    <a:pt x="894" y="445"/>
                  </a:cubicBezTo>
                  <a:cubicBezTo>
                    <a:pt x="872" y="379"/>
                    <a:pt x="862" y="373"/>
                    <a:pt x="806" y="317"/>
                  </a:cubicBezTo>
                  <a:cubicBezTo>
                    <a:pt x="790" y="301"/>
                    <a:pt x="762" y="304"/>
                    <a:pt x="742" y="293"/>
                  </a:cubicBezTo>
                  <a:cubicBezTo>
                    <a:pt x="725" y="284"/>
                    <a:pt x="712" y="267"/>
                    <a:pt x="694" y="261"/>
                  </a:cubicBezTo>
                  <a:cubicBezTo>
                    <a:pt x="678" y="256"/>
                    <a:pt x="646" y="245"/>
                    <a:pt x="646" y="245"/>
                  </a:cubicBezTo>
                  <a:cubicBezTo>
                    <a:pt x="635" y="248"/>
                    <a:pt x="625" y="250"/>
                    <a:pt x="614" y="253"/>
                  </a:cubicBezTo>
                  <a:cubicBezTo>
                    <a:pt x="598" y="258"/>
                    <a:pt x="566" y="269"/>
                    <a:pt x="566" y="269"/>
                  </a:cubicBezTo>
                  <a:cubicBezTo>
                    <a:pt x="512" y="265"/>
                    <a:pt x="434" y="288"/>
                    <a:pt x="414" y="229"/>
                  </a:cubicBezTo>
                  <a:cubicBezTo>
                    <a:pt x="411" y="181"/>
                    <a:pt x="413" y="133"/>
                    <a:pt x="406" y="85"/>
                  </a:cubicBezTo>
                  <a:cubicBezTo>
                    <a:pt x="398" y="31"/>
                    <a:pt x="301" y="18"/>
                    <a:pt x="262" y="5"/>
                  </a:cubicBezTo>
                  <a:cubicBezTo>
                    <a:pt x="211" y="12"/>
                    <a:pt x="205" y="0"/>
                    <a:pt x="182" y="45"/>
                  </a:cubicBezTo>
                  <a:cubicBezTo>
                    <a:pt x="174" y="60"/>
                    <a:pt x="171" y="77"/>
                    <a:pt x="166" y="93"/>
                  </a:cubicBezTo>
                  <a:cubicBezTo>
                    <a:pt x="163" y="101"/>
                    <a:pt x="158" y="117"/>
                    <a:pt x="158" y="117"/>
                  </a:cubicBezTo>
                  <a:cubicBezTo>
                    <a:pt x="155" y="141"/>
                    <a:pt x="158" y="166"/>
                    <a:pt x="150" y="189"/>
                  </a:cubicBezTo>
                  <a:cubicBezTo>
                    <a:pt x="144" y="207"/>
                    <a:pt x="64" y="223"/>
                    <a:pt x="46" y="229"/>
                  </a:cubicBezTo>
                  <a:cubicBezTo>
                    <a:pt x="0" y="298"/>
                    <a:pt x="46" y="308"/>
                    <a:pt x="46" y="381"/>
                  </a:cubicBezTo>
                </a:path>
              </a:pathLst>
            </a:custGeom>
            <a:solidFill>
              <a:srgbClr val="000000"/>
            </a:solidFill>
            <a:ln w="28575" cmpd="sng">
              <a:solidFill>
                <a:srgbClr val="FFFF99"/>
              </a:solidFill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3483" name="Line 11"/>
            <p:cNvSpPr>
              <a:spLocks noChangeShapeType="1"/>
            </p:cNvSpPr>
            <p:nvPr/>
          </p:nvSpPr>
          <p:spPr bwMode="auto">
            <a:xfrm flipH="1">
              <a:off x="3552" y="3072"/>
              <a:ext cx="1248" cy="336"/>
            </a:xfrm>
            <a:prstGeom prst="line">
              <a:avLst/>
            </a:prstGeom>
            <a:noFill/>
            <a:ln w="38100">
              <a:solidFill>
                <a:srgbClr val="FF99FF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3484" name="Text Box 12"/>
          <p:cNvSpPr txBox="1">
            <a:spLocks noChangeArrowheads="1"/>
          </p:cNvSpPr>
          <p:nvPr/>
        </p:nvSpPr>
        <p:spPr bwMode="auto">
          <a:xfrm>
            <a:off x="1042988" y="2347913"/>
            <a:ext cx="300595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b="0" dirty="0" smtClean="0">
                <a:effectLst/>
              </a:rPr>
              <a:t>Charged particles</a:t>
            </a:r>
            <a:endParaRPr lang="en-GB" sz="2800" b="0" dirty="0">
              <a:effectLst/>
            </a:endParaRPr>
          </a:p>
        </p:txBody>
      </p:sp>
      <p:sp>
        <p:nvSpPr>
          <p:cNvPr id="873485" name="Text Box 13"/>
          <p:cNvSpPr txBox="1">
            <a:spLocks noChangeArrowheads="1"/>
          </p:cNvSpPr>
          <p:nvPr/>
        </p:nvSpPr>
        <p:spPr bwMode="auto">
          <a:xfrm>
            <a:off x="5148263" y="3140075"/>
            <a:ext cx="7858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>
                <a:effectLst/>
                <a:latin typeface="Times New Roman" pitchFamily="18" charset="0"/>
                <a:sym typeface="Symbol" pitchFamily="18" charset="2"/>
              </a:rPr>
              <a:t>,</a:t>
            </a:r>
          </a:p>
        </p:txBody>
      </p:sp>
      <p:sp>
        <p:nvSpPr>
          <p:cNvPr id="873486" name="Oval 14"/>
          <p:cNvSpPr>
            <a:spLocks noChangeArrowheads="1"/>
          </p:cNvSpPr>
          <p:nvPr/>
        </p:nvSpPr>
        <p:spPr bwMode="auto">
          <a:xfrm rot="2241903">
            <a:off x="3275013" y="4221163"/>
            <a:ext cx="1295400" cy="431800"/>
          </a:xfrm>
          <a:prstGeom prst="ellipse">
            <a:avLst/>
          </a:prstGeom>
          <a:gradFill rotWithShape="1">
            <a:gsLst>
              <a:gs pos="0">
                <a:schemeClr val="tx1"/>
              </a:gs>
              <a:gs pos="100000">
                <a:schemeClr val="bg1">
                  <a:alpha val="4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3487" name="Text Box 15"/>
          <p:cNvSpPr txBox="1">
            <a:spLocks noChangeArrowheads="1"/>
          </p:cNvSpPr>
          <p:nvPr/>
        </p:nvSpPr>
        <p:spPr bwMode="auto">
          <a:xfrm>
            <a:off x="3203575" y="4437063"/>
            <a:ext cx="4492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4000">
                <a:effectLst/>
                <a:latin typeface="Times New Roman" pitchFamily="18" charset="0"/>
                <a:sym typeface="Symbol" pitchFamily="18" charset="2"/>
              </a:rPr>
              <a:t></a:t>
            </a:r>
          </a:p>
        </p:txBody>
      </p:sp>
    </p:spTree>
    <p:extLst>
      <p:ext uri="{BB962C8B-B14F-4D97-AF65-F5344CB8AC3E}">
        <p14:creationId xmlns:p14="http://schemas.microsoft.com/office/powerpoint/2010/main" val="18145262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3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3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3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3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73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73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3486" grpId="0" animBg="1"/>
      <p:bldP spid="87348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051720" y="908720"/>
            <a:ext cx="6120680" cy="594928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principle  (1)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2066625"/>
              </p:ext>
            </p:extLst>
          </p:nvPr>
        </p:nvGraphicFramePr>
        <p:xfrm>
          <a:off x="2699792" y="1556792"/>
          <a:ext cx="4793506" cy="4766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192" name="Acrobat Document" r:id="rId3" imgW="4819650" imgH="4791075" progId="AcroExch.Document.7">
                  <p:embed/>
                </p:oleObj>
              </mc:Choice>
              <mc:Fallback>
                <p:oleObj name="Acrobat Document" r:id="rId3" imgW="4819650" imgH="47910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9792" y="1556792"/>
                        <a:ext cx="4793506" cy="47661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57903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0915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0"/>
          <a:ext cx="91440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217" name="Image" r:id="rId3" imgW="6374603" imgH="4952381" progId="Photoshop.Image.8">
                  <p:embed/>
                </p:oleObj>
              </mc:Choice>
              <mc:Fallback>
                <p:oleObj name="Image" r:id="rId3" imgW="6374603" imgH="4952381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1589" name="Line 5"/>
          <p:cNvSpPr>
            <a:spLocks noChangeShapeType="1"/>
          </p:cNvSpPr>
          <p:nvPr/>
        </p:nvSpPr>
        <p:spPr bwMode="auto">
          <a:xfrm flipH="1" flipV="1">
            <a:off x="7010400" y="5257800"/>
            <a:ext cx="1981200" cy="1143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1590" name="Line 6"/>
          <p:cNvSpPr>
            <a:spLocks noChangeShapeType="1"/>
          </p:cNvSpPr>
          <p:nvPr/>
        </p:nvSpPr>
        <p:spPr bwMode="auto">
          <a:xfrm flipH="1" flipV="1">
            <a:off x="1828800" y="2209800"/>
            <a:ext cx="5105400" cy="3019425"/>
          </a:xfrm>
          <a:prstGeom prst="line">
            <a:avLst/>
          </a:prstGeom>
          <a:noFill/>
          <a:ln w="38100">
            <a:solidFill>
              <a:srgbClr val="66CC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1591" name="AutoShape 7"/>
          <p:cNvSpPr>
            <a:spLocks noChangeArrowheads="1"/>
          </p:cNvSpPr>
          <p:nvPr/>
        </p:nvSpPr>
        <p:spPr bwMode="auto">
          <a:xfrm rot="1556616">
            <a:off x="6477000" y="4953000"/>
            <a:ext cx="609600" cy="3810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1594" name="Text Box 10"/>
          <p:cNvSpPr txBox="1">
            <a:spLocks noChangeArrowheads="1"/>
          </p:cNvSpPr>
          <p:nvPr/>
        </p:nvSpPr>
        <p:spPr bwMode="auto">
          <a:xfrm>
            <a:off x="4695825" y="4221163"/>
            <a:ext cx="5794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5400" i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</a:t>
            </a:r>
          </a:p>
        </p:txBody>
      </p:sp>
      <p:sp>
        <p:nvSpPr>
          <p:cNvPr id="1091595" name="Text Box 11"/>
          <p:cNvSpPr txBox="1">
            <a:spLocks noChangeArrowheads="1"/>
          </p:cNvSpPr>
          <p:nvPr/>
        </p:nvSpPr>
        <p:spPr bwMode="auto">
          <a:xfrm>
            <a:off x="7956550" y="4941888"/>
            <a:ext cx="8048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5400" i="1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</a:t>
            </a:r>
            <a:r>
              <a:rPr lang="en-GB" sz="5400" i="1" baseline="-25000">
                <a:effectLst/>
                <a:sym typeface="Symbol" pitchFamily="18" charset="2"/>
              </a:rPr>
              <a:t></a:t>
            </a:r>
          </a:p>
        </p:txBody>
      </p:sp>
      <p:sp>
        <p:nvSpPr>
          <p:cNvPr id="1091615" name="Text Box 31"/>
          <p:cNvSpPr txBox="1">
            <a:spLocks noChangeArrowheads="1"/>
          </p:cNvSpPr>
          <p:nvPr/>
        </p:nvSpPr>
        <p:spPr bwMode="auto">
          <a:xfrm>
            <a:off x="5364163" y="2997994"/>
            <a:ext cx="35782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3200" b="0" dirty="0">
                <a:effectLst/>
                <a:sym typeface="Symbol" pitchFamily="18" charset="2"/>
              </a:rPr>
              <a:t></a:t>
            </a:r>
            <a:r>
              <a:rPr lang="en-GB" sz="3200" b="0" baseline="-25000" dirty="0">
                <a:effectLst/>
                <a:sym typeface="Symbol" pitchFamily="18" charset="2"/>
              </a:rPr>
              <a:t> </a:t>
            </a:r>
            <a:r>
              <a:rPr lang="en-GB" sz="3200" b="0" dirty="0">
                <a:effectLst/>
                <a:sym typeface="Symbol" pitchFamily="18" charset="2"/>
              </a:rPr>
              <a:t> ~</a:t>
            </a:r>
            <a:r>
              <a:rPr lang="en-GB" sz="3200" b="0" baseline="-25000" dirty="0">
                <a:effectLst/>
                <a:sym typeface="Symbol" pitchFamily="18" charset="2"/>
              </a:rPr>
              <a:t> </a:t>
            </a:r>
            <a:r>
              <a:rPr lang="en-GB" sz="3200" b="0" dirty="0">
                <a:effectLst/>
                <a:sym typeface="Symbol" pitchFamily="18" charset="2"/>
              </a:rPr>
              <a:t>1/</a:t>
            </a:r>
            <a:r>
              <a:rPr lang="en-GB" sz="3200" b="0" i="1" dirty="0">
                <a:effectLst/>
                <a:sym typeface="Symbol" pitchFamily="18" charset="2"/>
              </a:rPr>
              <a:t>E </a:t>
            </a:r>
            <a:r>
              <a:rPr lang="en-GB" sz="3200" b="0" dirty="0">
                <a:effectLst/>
                <a:sym typeface="Symbol" pitchFamily="18" charset="2"/>
              </a:rPr>
              <a:t>(TeV)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39552" y="-19319"/>
            <a:ext cx="8316416" cy="100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3200" dirty="0" smtClean="0"/>
              <a:t>Detection principle (2)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4494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1763713" y="1196752"/>
            <a:ext cx="6336679" cy="5544616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High-energy neutrino telescopes</a:t>
            </a:r>
            <a:endParaRPr lang="en-US" dirty="0"/>
          </a:p>
        </p:txBody>
      </p:sp>
      <p:pic>
        <p:nvPicPr>
          <p:cNvPr id="4" name="Picture 5" descr="glob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1549072"/>
            <a:ext cx="4594225" cy="46799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62438" y="4855835"/>
            <a:ext cx="1339850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effectLst/>
              </a:rPr>
              <a:t>Amanda</a:t>
            </a:r>
          </a:p>
        </p:txBody>
      </p:sp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5018088" y="5581322"/>
            <a:ext cx="288925" cy="144463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5662613" y="2112635"/>
            <a:ext cx="142875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216525" y="2316072"/>
            <a:ext cx="1035050" cy="47625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>
                <a:effectLst/>
              </a:rPr>
              <a:t>Baikal</a:t>
            </a:r>
            <a:endParaRPr lang="en-US" sz="2400" b="0">
              <a:effectLst/>
              <a:latin typeface="Times New Roman" pitchFamily="18" charset="0"/>
            </a:endParaRPr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 rot="832630">
            <a:off x="3822700" y="2338060"/>
            <a:ext cx="555625" cy="309562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570163" y="2507872"/>
            <a:ext cx="12458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0" dirty="0" smtClean="0">
                <a:effectLst/>
              </a:rPr>
              <a:t>Antares</a:t>
            </a:r>
            <a:endParaRPr lang="en-US" sz="2400" b="0" dirty="0">
              <a:effectLst/>
            </a:endParaRP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5532438" y="5313039"/>
            <a:ext cx="1691857" cy="768298"/>
            <a:chOff x="4128" y="3648"/>
            <a:chExt cx="1041" cy="480"/>
          </a:xfrm>
        </p:grpSpPr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4319" y="3840"/>
              <a:ext cx="850" cy="28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CC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C0000"/>
                  </a:solidFill>
                  <a:effectLst/>
                </a:rPr>
                <a:t>IceCube</a:t>
              </a:r>
              <a:endParaRPr lang="en-US" sz="2400" dirty="0">
                <a:effectLst/>
                <a:latin typeface="Times New Roman" pitchFamily="18" charset="0"/>
              </a:endParaRPr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>
              <a:off x="4128" y="3648"/>
              <a:ext cx="144" cy="14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6"/>
          <p:cNvGrpSpPr>
            <a:grpSpLocks/>
          </p:cNvGrpSpPr>
          <p:nvPr/>
        </p:nvGrpSpPr>
        <p:grpSpPr bwMode="auto">
          <a:xfrm>
            <a:off x="3840017" y="2997148"/>
            <a:ext cx="1708150" cy="774700"/>
            <a:chOff x="1152" y="3696"/>
            <a:chExt cx="1051" cy="484"/>
          </a:xfrm>
        </p:grpSpPr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1343" y="3888"/>
              <a:ext cx="860" cy="29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C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0">
                  <a:solidFill>
                    <a:srgbClr val="CC0000"/>
                  </a:solidFill>
                  <a:effectLst/>
                </a:rPr>
                <a:t>KM3NeT</a:t>
              </a:r>
              <a:endParaRPr lang="en-US" sz="2400" b="0">
                <a:effectLst/>
                <a:latin typeface="Times New Roman" pitchFamily="18" charset="0"/>
              </a:endParaRPr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1152" y="3696"/>
              <a:ext cx="144" cy="14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6255613" y="2833183"/>
            <a:ext cx="1162063" cy="768298"/>
            <a:chOff x="1152" y="3696"/>
            <a:chExt cx="715" cy="480"/>
          </a:xfrm>
        </p:grpSpPr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1343" y="3888"/>
              <a:ext cx="524" cy="28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C0000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400" b="0" dirty="0" smtClean="0">
                  <a:solidFill>
                    <a:srgbClr val="CC0000"/>
                  </a:solidFill>
                  <a:effectLst/>
                </a:rPr>
                <a:t>GVD</a:t>
              </a:r>
              <a:endParaRPr lang="en-US" sz="2400" b="0" dirty="0">
                <a:effectLst/>
                <a:latin typeface="Times New Roman" pitchFamily="18" charset="0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1152" y="3696"/>
              <a:ext cx="144" cy="14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35575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t="10294"/>
          <a:stretch>
            <a:fillRect/>
          </a:stretch>
        </p:blipFill>
        <p:spPr bwMode="auto">
          <a:xfrm>
            <a:off x="0" y="1"/>
            <a:ext cx="9205143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08245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07504" y="1052736"/>
            <a:ext cx="8991919" cy="5749909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403350" y="260350"/>
            <a:ext cx="7543800" cy="531813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3200" dirty="0" smtClean="0"/>
              <a:t>The IceCube Neutrino Observatory</a:t>
            </a:r>
            <a:endParaRPr lang="en-GB" sz="3200" dirty="0"/>
          </a:p>
        </p:txBody>
      </p:sp>
      <p:pic>
        <p:nvPicPr>
          <p:cNvPr id="1113090" name="Picture 2" descr="X:\IceCube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53" y="1268760"/>
            <a:ext cx="6915097" cy="5359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405439" y="2276872"/>
            <a:ext cx="245451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5160 optical sensors</a:t>
            </a:r>
          </a:p>
          <a:p>
            <a:r>
              <a:rPr lang="de-DE" sz="1800" dirty="0">
                <a:solidFill>
                  <a:schemeClr val="bg1"/>
                </a:solidFill>
                <a:effectLst/>
              </a:rPr>
              <a:t>b</a:t>
            </a:r>
            <a:r>
              <a:rPr lang="de-DE" sz="1800" dirty="0" smtClean="0">
                <a:solidFill>
                  <a:schemeClr val="bg1"/>
                </a:solidFill>
                <a:effectLst/>
              </a:rPr>
              <a:t>uried deep in the</a:t>
            </a: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Antarctic ice</a:t>
            </a: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A full km³ of ice</a:t>
            </a: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instrumented</a:t>
            </a:r>
            <a:r>
              <a:rPr lang="de-DE" sz="2400" dirty="0" smtClean="0">
                <a:solidFill>
                  <a:schemeClr val="bg1"/>
                </a:solidFill>
                <a:effectLst/>
              </a:rPr>
              <a:t>! </a:t>
            </a:r>
            <a:endParaRPr lang="en-US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1114115" name="Picture 3" descr="C:\Documents and Settings\nb166\My Documents\My Pictures\Pictur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9"/>
          <a:stretch/>
        </p:blipFill>
        <p:spPr bwMode="auto">
          <a:xfrm>
            <a:off x="474899" y="3323486"/>
            <a:ext cx="2400179" cy="2246422"/>
          </a:xfrm>
          <a:prstGeom prst="rect">
            <a:avLst/>
          </a:prstGeom>
          <a:noFill/>
          <a:ln w="57150">
            <a:solidFill>
              <a:srgbClr val="00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899" y="3323486"/>
            <a:ext cx="2161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10´´ photo-multiplier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47022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3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192079"/>
              </p:ext>
            </p:extLst>
          </p:nvPr>
        </p:nvGraphicFramePr>
        <p:xfrm>
          <a:off x="4529138" y="4276251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126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4276251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3220" name="Text Box 4"/>
          <p:cNvSpPr txBox="1">
            <a:spLocks noChangeArrowheads="1"/>
          </p:cNvSpPr>
          <p:nvPr/>
        </p:nvSpPr>
        <p:spPr bwMode="auto">
          <a:xfrm>
            <a:off x="3527425" y="4203226"/>
            <a:ext cx="561657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6000" baseline="0" dirty="0">
                <a:latin typeface="Arial" pitchFamily="34" charset="0"/>
              </a:rPr>
              <a:t>n </a:t>
            </a:r>
            <a:r>
              <a:rPr lang="de-DE" sz="6000" baseline="0" dirty="0">
                <a:latin typeface="Arial" pitchFamily="34" charset="0"/>
                <a:sym typeface="Wingdings" pitchFamily="2" charset="2"/>
              </a:rPr>
              <a:t> p + e</a:t>
            </a:r>
            <a:r>
              <a:rPr lang="de-DE" sz="6000" baseline="30000" dirty="0">
                <a:latin typeface="Arial" pitchFamily="34" charset="0"/>
                <a:sym typeface="Wingdings" pitchFamily="2" charset="2"/>
              </a:rPr>
              <a:t>-</a:t>
            </a:r>
            <a:r>
              <a:rPr lang="de-DE" sz="6000" baseline="0" dirty="0">
                <a:latin typeface="Arial" pitchFamily="34" charset="0"/>
                <a:sym typeface="Wingdings" pitchFamily="2" charset="2"/>
              </a:rPr>
              <a:t> + </a:t>
            </a:r>
            <a:r>
              <a:rPr lang="de-DE" sz="7200" baseline="0" dirty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</a:t>
            </a:r>
            <a:endParaRPr lang="de-DE" sz="72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8200" y="188640"/>
            <a:ext cx="8126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de-DE" sz="3600" dirty="0" smtClean="0">
                <a:latin typeface="Impact" pitchFamily="34" charset="0"/>
              </a:rPr>
              <a:t>  </a:t>
            </a:r>
            <a:r>
              <a:rPr lang="de-DE" sz="48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de-DE" sz="4800" dirty="0">
                <a:latin typeface="Calibri" pitchFamily="34" charset="0"/>
                <a:cs typeface="Calibri" pitchFamily="34" charset="0"/>
              </a:rPr>
              <a:t>p</a:t>
            </a:r>
            <a:r>
              <a:rPr lang="de-DE" sz="4800" baseline="0" dirty="0" smtClean="0">
                <a:latin typeface="Calibri" pitchFamily="34" charset="0"/>
                <a:cs typeface="Calibri" pitchFamily="34" charset="0"/>
              </a:rPr>
              <a:t>ostulate of the Neutrino</a:t>
            </a:r>
            <a:endParaRPr lang="de-DE" sz="4800" baseline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3" descr="Pau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61" y="1196752"/>
            <a:ext cx="219008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uriepl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37" y="1194404"/>
            <a:ext cx="3317102" cy="2666644"/>
          </a:xfrm>
          <a:prstGeom prst="rect">
            <a:avLst/>
          </a:prstGeom>
          <a:noFill/>
          <a:ln w="38100">
            <a:solidFill>
              <a:srgbClr val="333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06376" y="1340767"/>
            <a:ext cx="19442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energy </a:t>
            </a:r>
            <a:r>
              <a:rPr lang="de-DE" sz="1600" b="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spectrum </a:t>
            </a:r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    </a:t>
            </a:r>
          </a:p>
          <a:p>
            <a:r>
              <a:rPr lang="de-DE" sz="1600" b="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of electrons from </a:t>
            </a:r>
          </a:p>
          <a:p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      </a:t>
            </a:r>
            <a:r>
              <a:rPr lang="de-DE" sz="1600" b="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 decay</a:t>
            </a:r>
            <a:endParaRPr lang="de-DE" sz="1600" b="0" dirty="0">
              <a:solidFill>
                <a:schemeClr val="bg2">
                  <a:lumMod val="50000"/>
                </a:schemeClr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092461" y="5567872"/>
            <a:ext cx="46386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000" baseline="0" dirty="0">
                <a:effectLst/>
                <a:latin typeface="Calibri" pitchFamily="34" charset="0"/>
                <a:cs typeface="Calibri" pitchFamily="34" charset="0"/>
              </a:rPr>
              <a:t>Wolfgang Pauli, 1930</a:t>
            </a:r>
            <a:endParaRPr lang="en-GB" sz="4000" baseline="0" dirty="0"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729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07504" y="1052736"/>
            <a:ext cx="8991919" cy="5749909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403350" y="260350"/>
            <a:ext cx="7543800" cy="531813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3200" dirty="0" smtClean="0"/>
              <a:t>The IceCube Neutrino Observatory</a:t>
            </a:r>
            <a:endParaRPr lang="en-GB" sz="3200" dirty="0"/>
          </a:p>
        </p:txBody>
      </p:sp>
      <p:pic>
        <p:nvPicPr>
          <p:cNvPr id="1113090" name="Picture 2" descr="X:\IceCube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53" y="1268760"/>
            <a:ext cx="6915097" cy="53592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/>
          <p:cNvSpPr txBox="1"/>
          <p:nvPr/>
        </p:nvSpPr>
        <p:spPr>
          <a:xfrm>
            <a:off x="405439" y="2276872"/>
            <a:ext cx="2454518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5160 optical sensors</a:t>
            </a:r>
          </a:p>
          <a:p>
            <a:r>
              <a:rPr lang="de-DE" sz="1800" dirty="0">
                <a:solidFill>
                  <a:schemeClr val="bg1"/>
                </a:solidFill>
                <a:effectLst/>
              </a:rPr>
              <a:t>b</a:t>
            </a:r>
            <a:r>
              <a:rPr lang="de-DE" sz="1800" dirty="0" smtClean="0">
                <a:solidFill>
                  <a:schemeClr val="bg1"/>
                </a:solidFill>
                <a:effectLst/>
              </a:rPr>
              <a:t>uried deep in the</a:t>
            </a: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Antarctic ice</a:t>
            </a: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endParaRPr lang="de-DE" sz="1800" dirty="0" smtClean="0">
              <a:solidFill>
                <a:schemeClr val="bg1"/>
              </a:solidFill>
              <a:effectLst/>
            </a:endParaRPr>
          </a:p>
          <a:p>
            <a:endParaRPr lang="de-DE" sz="1800" dirty="0">
              <a:solidFill>
                <a:schemeClr val="bg1"/>
              </a:solidFill>
              <a:effectLst/>
            </a:endParaRP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A full km³ of ice</a:t>
            </a:r>
          </a:p>
          <a:p>
            <a:r>
              <a:rPr lang="de-DE" sz="1800" dirty="0" smtClean="0">
                <a:solidFill>
                  <a:schemeClr val="bg1"/>
                </a:solidFill>
                <a:effectLst/>
              </a:rPr>
              <a:t>instrumented</a:t>
            </a:r>
            <a:r>
              <a:rPr lang="de-DE" sz="2400" dirty="0" smtClean="0">
                <a:solidFill>
                  <a:schemeClr val="bg1"/>
                </a:solidFill>
                <a:effectLst/>
              </a:rPr>
              <a:t>! </a:t>
            </a:r>
            <a:endParaRPr lang="en-US" sz="2400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05439" y="3323486"/>
            <a:ext cx="2469639" cy="2246422"/>
          </a:xfrm>
          <a:prstGeom prst="rect">
            <a:avLst/>
          </a:prstGeom>
          <a:solidFill>
            <a:srgbClr val="333333"/>
          </a:solidFill>
          <a:ln w="5715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1994"/>
          <a:stretch/>
        </p:blipFill>
        <p:spPr bwMode="auto">
          <a:xfrm>
            <a:off x="588582" y="3388066"/>
            <a:ext cx="2088232" cy="211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2836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ChangeArrowheads="1"/>
          </p:cNvSpPr>
          <p:nvPr/>
        </p:nvSpPr>
        <p:spPr bwMode="auto">
          <a:xfrm>
            <a:off x="3429000" y="1936750"/>
            <a:ext cx="1841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/>
          <a:p>
            <a:pPr algn="ctr" eaLnBrk="1" hangingPunct="1"/>
            <a:endParaRPr lang="en-US" sz="3200" b="0">
              <a:solidFill>
                <a:srgbClr val="000066"/>
              </a:solidFill>
              <a:effectLst/>
              <a:ea typeface="ＭＳ Ｐゴシック" pitchFamily="1" charset="-128"/>
            </a:endParaRPr>
          </a:p>
          <a:p>
            <a:pPr algn="ctr" eaLnBrk="1" hangingPunct="1"/>
            <a:endParaRPr lang="en-US" sz="3200" b="0">
              <a:solidFill>
                <a:srgbClr val="000066"/>
              </a:solidFill>
              <a:effectLst/>
              <a:ea typeface="ＭＳ Ｐゴシック" pitchFamily="1" charset="-128"/>
            </a:endParaRPr>
          </a:p>
        </p:txBody>
      </p:sp>
      <p:pic>
        <p:nvPicPr>
          <p:cNvPr id="1034243" name="Picture 3" descr="1,000 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44" name="AutoShape 4"/>
          <p:cNvSpPr>
            <a:spLocks noChangeArrowheads="1"/>
          </p:cNvSpPr>
          <p:nvPr/>
        </p:nvSpPr>
        <p:spPr bwMode="auto">
          <a:xfrm rot="21436604" flipV="1">
            <a:off x="3429000" y="3006725"/>
            <a:ext cx="5715000" cy="1905000"/>
          </a:xfrm>
          <a:prstGeom prst="hexagon">
            <a:avLst>
              <a:gd name="adj" fmla="val 75000"/>
              <a:gd name="vf" fmla="val 115470"/>
            </a:avLst>
          </a:prstGeom>
          <a:solidFill>
            <a:srgbClr val="035C96">
              <a:alpha val="9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45" name="Oval 5"/>
          <p:cNvSpPr>
            <a:spLocks noChangeAspect="1" noChangeArrowheads="1"/>
          </p:cNvSpPr>
          <p:nvPr/>
        </p:nvSpPr>
        <p:spPr bwMode="auto">
          <a:xfrm>
            <a:off x="4038600" y="3690938"/>
            <a:ext cx="1371600" cy="56197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 anchor="ctr"/>
          <a:lstStyle/>
          <a:p>
            <a:pPr algn="ctr"/>
            <a:endParaRPr lang="en-GB" sz="2400" b="0">
              <a:solidFill>
                <a:srgbClr val="000066"/>
              </a:solidFill>
              <a:effectLst/>
              <a:ea typeface="ＭＳ Ｐゴシック" pitchFamily="1" charset="-128"/>
            </a:endParaRPr>
          </a:p>
        </p:txBody>
      </p:sp>
      <p:sp>
        <p:nvSpPr>
          <p:cNvPr id="1034246" name="Text Box 6"/>
          <p:cNvSpPr txBox="1">
            <a:spLocks noChangeArrowheads="1"/>
          </p:cNvSpPr>
          <p:nvPr/>
        </p:nvSpPr>
        <p:spPr bwMode="auto">
          <a:xfrm>
            <a:off x="4343400" y="4287838"/>
            <a:ext cx="117633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r>
              <a:rPr lang="en-US" sz="1800" b="0">
                <a:solidFill>
                  <a:srgbClr val="000066"/>
                </a:solidFill>
                <a:effectLst/>
                <a:ea typeface="ＭＳ Ｐゴシック" pitchFamily="1" charset="-128"/>
              </a:rPr>
              <a:t>AMANDA</a:t>
            </a:r>
            <a:endParaRPr lang="en-US" sz="2400" b="0">
              <a:solidFill>
                <a:srgbClr val="000066"/>
              </a:solidFill>
              <a:effectLst/>
              <a:ea typeface="ＭＳ Ｐゴシック" pitchFamily="1" charset="-128"/>
            </a:endParaRPr>
          </a:p>
        </p:txBody>
      </p:sp>
      <p:sp>
        <p:nvSpPr>
          <p:cNvPr id="1034247" name="Text Box 7"/>
          <p:cNvSpPr txBox="1">
            <a:spLocks noChangeArrowheads="1"/>
          </p:cNvSpPr>
          <p:nvPr/>
        </p:nvSpPr>
        <p:spPr bwMode="auto">
          <a:xfrm>
            <a:off x="6445250" y="3073400"/>
            <a:ext cx="15716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5" rIns="91429" bIns="45715">
            <a:spAutoFit/>
          </a:bodyPr>
          <a:lstStyle/>
          <a:p>
            <a:r>
              <a:rPr lang="en-US" sz="2800">
                <a:effectLst/>
                <a:ea typeface="ＭＳ Ｐゴシック" pitchFamily="1" charset="-128"/>
              </a:rPr>
              <a:t>IceCube</a:t>
            </a:r>
          </a:p>
        </p:txBody>
      </p:sp>
      <p:sp>
        <p:nvSpPr>
          <p:cNvPr id="1034248" name="Text Box 8"/>
          <p:cNvSpPr txBox="1">
            <a:spLocks noChangeArrowheads="1"/>
          </p:cNvSpPr>
          <p:nvPr/>
        </p:nvSpPr>
        <p:spPr bwMode="auto">
          <a:xfrm>
            <a:off x="469900" y="290513"/>
            <a:ext cx="8224838" cy="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4600">
                <a:effectLst/>
              </a:rPr>
              <a:t>The Amundsen-Scott Station</a:t>
            </a:r>
            <a:endParaRPr lang="en-GB" sz="4600">
              <a:effectLst/>
            </a:endParaRPr>
          </a:p>
        </p:txBody>
      </p:sp>
      <p:sp>
        <p:nvSpPr>
          <p:cNvPr id="1034249" name="Text Box 9"/>
          <p:cNvSpPr txBox="1">
            <a:spLocks noChangeArrowheads="1"/>
          </p:cNvSpPr>
          <p:nvPr/>
        </p:nvSpPr>
        <p:spPr bwMode="auto">
          <a:xfrm>
            <a:off x="419100" y="1455738"/>
            <a:ext cx="7788275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200">
                <a:effectLst/>
              </a:rPr>
              <a:t>South Pole  Station Building                 Astronomy Sector</a:t>
            </a:r>
            <a:endParaRPr lang="en-GB" sz="2200">
              <a:effectLst/>
            </a:endParaRPr>
          </a:p>
        </p:txBody>
      </p:sp>
      <p:sp>
        <p:nvSpPr>
          <p:cNvPr id="1034250" name="Line 10"/>
          <p:cNvSpPr>
            <a:spLocks noChangeShapeType="1"/>
          </p:cNvSpPr>
          <p:nvPr/>
        </p:nvSpPr>
        <p:spPr bwMode="auto">
          <a:xfrm flipH="1">
            <a:off x="1027113" y="1909763"/>
            <a:ext cx="203200" cy="1974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51" name="Line 11"/>
          <p:cNvSpPr>
            <a:spLocks noChangeShapeType="1"/>
          </p:cNvSpPr>
          <p:nvPr/>
        </p:nvSpPr>
        <p:spPr bwMode="auto">
          <a:xfrm flipH="1">
            <a:off x="1938338" y="1909763"/>
            <a:ext cx="862012" cy="1720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52" name="AutoShape 12"/>
          <p:cNvSpPr>
            <a:spLocks/>
          </p:cNvSpPr>
          <p:nvPr/>
        </p:nvSpPr>
        <p:spPr bwMode="auto">
          <a:xfrm rot="-5400000">
            <a:off x="6503988" y="788988"/>
            <a:ext cx="339725" cy="2784475"/>
          </a:xfrm>
          <a:prstGeom prst="rightBrace">
            <a:avLst>
              <a:gd name="adj1" fmla="val 6830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53" name="Text Box 13"/>
          <p:cNvSpPr txBox="1">
            <a:spLocks noChangeArrowheads="1"/>
          </p:cNvSpPr>
          <p:nvPr/>
        </p:nvSpPr>
        <p:spPr bwMode="auto">
          <a:xfrm>
            <a:off x="1382713" y="4795838"/>
            <a:ext cx="106362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282" tIns="32141" rIns="64282" bIns="3214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2200">
                <a:effectLst/>
              </a:rPr>
              <a:t>skiway</a:t>
            </a:r>
            <a:endParaRPr lang="en-GB" sz="22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312794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/>
              <a:t>Drill Camp</a:t>
            </a:r>
            <a:endParaRPr lang="en-GB" sz="3200"/>
          </a:p>
        </p:txBody>
      </p:sp>
      <p:pic>
        <p:nvPicPr>
          <p:cNvPr id="4454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85863"/>
            <a:ext cx="7489825" cy="5567362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5454" name="Text Box 14"/>
          <p:cNvSpPr txBox="1">
            <a:spLocks noChangeArrowheads="1"/>
          </p:cNvSpPr>
          <p:nvPr/>
        </p:nvSpPr>
        <p:spPr bwMode="auto">
          <a:xfrm>
            <a:off x="5651500" y="1268413"/>
            <a:ext cx="321273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200" b="0" dirty="0">
                <a:effectLst/>
              </a:rPr>
              <a:t>- 5 MW </a:t>
            </a:r>
            <a:r>
              <a:rPr lang="de-DE" sz="3200" b="0" dirty="0" smtClean="0">
                <a:effectLst/>
              </a:rPr>
              <a:t>power</a:t>
            </a:r>
            <a:endParaRPr lang="de-DE" sz="3200" b="0" dirty="0">
              <a:effectLst/>
            </a:endParaRPr>
          </a:p>
          <a:p>
            <a:r>
              <a:rPr lang="de-DE" sz="3200" b="0" dirty="0">
                <a:effectLst/>
              </a:rPr>
              <a:t>- 16 m³ </a:t>
            </a:r>
            <a:r>
              <a:rPr lang="de-DE" sz="3200" b="0" dirty="0" smtClean="0">
                <a:effectLst/>
              </a:rPr>
              <a:t>Kerosine</a:t>
            </a:r>
            <a:endParaRPr lang="de-DE" sz="3200" b="0" dirty="0">
              <a:effectLst/>
            </a:endParaRPr>
          </a:p>
          <a:p>
            <a:r>
              <a:rPr lang="de-DE" sz="3200" b="0" dirty="0">
                <a:effectLst/>
              </a:rPr>
              <a:t> 	    </a:t>
            </a:r>
            <a:r>
              <a:rPr lang="de-DE" sz="3200" b="0" dirty="0" smtClean="0">
                <a:effectLst/>
              </a:rPr>
              <a:t>per hole</a:t>
            </a:r>
            <a:endParaRPr lang="en-GB" sz="32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817709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038600" y="3581400"/>
            <a:ext cx="4221163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800" b="1">
                <a:solidFill>
                  <a:schemeClr val="bg1"/>
                </a:solidFill>
                <a:latin typeface="Arial" pitchFamily="34" charset="0"/>
              </a:rPr>
              <a:t>Besseres Bild</a:t>
            </a:r>
            <a:endParaRPr lang="en-US" sz="4800" b="1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7411" name="Picture 3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113" y="0"/>
            <a:ext cx="102600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990600" y="5076825"/>
            <a:ext cx="700877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7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dirty="0" smtClean="0">
                <a:latin typeface="Calibri" pitchFamily="34" charset="0"/>
              </a:rPr>
              <a:t>Dec.18, 2010: the last string</a:t>
            </a:r>
            <a:r>
              <a:rPr lang="de-DE" b="1" dirty="0" smtClean="0">
                <a:latin typeface="Calibri" pitchFamily="34" charset="0"/>
              </a:rPr>
              <a:t> </a:t>
            </a:r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022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7602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900"/>
            <a:ext cx="26670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1" name="Freeform 5"/>
          <p:cNvSpPr>
            <a:spLocks/>
          </p:cNvSpPr>
          <p:nvPr/>
        </p:nvSpPr>
        <p:spPr bwMode="auto">
          <a:xfrm>
            <a:off x="4572000" y="1206500"/>
            <a:ext cx="3352800" cy="3810000"/>
          </a:xfrm>
          <a:custGeom>
            <a:avLst/>
            <a:gdLst>
              <a:gd name="T0" fmla="*/ 0 w 2112"/>
              <a:gd name="T1" fmla="*/ 0 h 2400"/>
              <a:gd name="T2" fmla="*/ 2286000 w 2112"/>
              <a:gd name="T3" fmla="*/ 990600 h 2400"/>
              <a:gd name="T4" fmla="*/ 3352800 w 2112"/>
              <a:gd name="T5" fmla="*/ 3810000 h 24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12" h="2400">
                <a:moveTo>
                  <a:pt x="0" y="0"/>
                </a:moveTo>
                <a:cubicBezTo>
                  <a:pt x="544" y="112"/>
                  <a:pt x="1088" y="224"/>
                  <a:pt x="1440" y="624"/>
                </a:cubicBezTo>
                <a:cubicBezTo>
                  <a:pt x="1792" y="1024"/>
                  <a:pt x="2000" y="2104"/>
                  <a:pt x="2112" y="2400"/>
                </a:cubicBezTo>
              </a:path>
            </a:pathLst>
          </a:custGeom>
          <a:noFill/>
          <a:ln w="63500" cap="flat">
            <a:solidFill>
              <a:srgbClr val="FFD34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>
            <a:off x="2438400" y="5092700"/>
            <a:ext cx="5334000" cy="13716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rot="20083808" flipH="1">
            <a:off x="6629400" y="1816100"/>
            <a:ext cx="1600200" cy="304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 flipH="1">
            <a:off x="5486400" y="2425700"/>
            <a:ext cx="1371600" cy="5334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 flipH="1">
            <a:off x="4267200" y="2959100"/>
            <a:ext cx="1295400" cy="3048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 flipH="1">
            <a:off x="3276600" y="3263900"/>
            <a:ext cx="1066800" cy="152400"/>
          </a:xfrm>
          <a:prstGeom prst="line">
            <a:avLst/>
          </a:prstGeom>
          <a:noFill/>
          <a:ln w="444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 flipH="1">
            <a:off x="6400800" y="2425700"/>
            <a:ext cx="4572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 flipH="1">
            <a:off x="6248400" y="2425700"/>
            <a:ext cx="609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 flipH="1">
            <a:off x="6248400" y="2425700"/>
            <a:ext cx="6096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0" name="Text Box 14"/>
          <p:cNvSpPr txBox="1">
            <a:spLocks noChangeArrowheads="1"/>
          </p:cNvSpPr>
          <p:nvPr/>
        </p:nvSpPr>
        <p:spPr bwMode="auto">
          <a:xfrm rot="-830835">
            <a:off x="3963988" y="5422900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/>
            <a:r>
              <a:rPr lang="en-US" sz="2400">
                <a:latin typeface="Lucida Grande" charset="0"/>
              </a:rPr>
              <a:t>≈15 km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943600" y="1993900"/>
            <a:ext cx="598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/>
            <a:r>
              <a:rPr lang="en-US" sz="2800" b="1" dirty="0">
                <a:latin typeface="Lucida Grande" charset="0"/>
              </a:rPr>
              <a:t>π</a:t>
            </a:r>
            <a:r>
              <a:rPr lang="en-US" sz="2800" b="1" baseline="30000" dirty="0">
                <a:latin typeface="Lucida Grande" charset="0"/>
              </a:rPr>
              <a:t>+</a:t>
            </a:r>
            <a:endParaRPr lang="en-US" sz="2800" b="1" dirty="0">
              <a:latin typeface="Lucida Grande" charset="0"/>
            </a:endParaRPr>
          </a:p>
        </p:txBody>
      </p:sp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4648200" y="2401888"/>
            <a:ext cx="676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/>
            <a:r>
              <a:rPr lang="en-US" sz="3200" b="1">
                <a:latin typeface="Lucida Grande" charset="0"/>
                <a:sym typeface="Symbol" pitchFamily="18" charset="2"/>
              </a:rPr>
              <a:t></a:t>
            </a:r>
            <a:r>
              <a:rPr lang="en-US" sz="3200" b="1" baseline="30000">
                <a:latin typeface="Lucida Grande" charset="0"/>
                <a:sym typeface="Symbol" pitchFamily="18" charset="2"/>
              </a:rPr>
              <a:t>+</a:t>
            </a:r>
            <a:endParaRPr lang="en-US" sz="3200" b="1">
              <a:latin typeface="Lucida Grande" charset="0"/>
            </a:endParaRPr>
          </a:p>
        </p:txBody>
      </p:sp>
      <p:sp>
        <p:nvSpPr>
          <p:cNvPr id="60433" name="Text Box 17"/>
          <p:cNvSpPr txBox="1">
            <a:spLocks noChangeArrowheads="1"/>
          </p:cNvSpPr>
          <p:nvPr/>
        </p:nvSpPr>
        <p:spPr bwMode="auto">
          <a:xfrm>
            <a:off x="3641725" y="2706688"/>
            <a:ext cx="565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/>
            <a:r>
              <a:rPr lang="en-US" sz="3200">
                <a:latin typeface="Lucida Grande" charset="0"/>
              </a:rPr>
              <a:t>e</a:t>
            </a:r>
            <a:r>
              <a:rPr lang="en-US" sz="3200" baseline="30000">
                <a:latin typeface="Lucida Grande" charset="0"/>
              </a:rPr>
              <a:t>+</a:t>
            </a:r>
            <a:endParaRPr lang="en-US" sz="3200">
              <a:latin typeface="Lucida Grande" charset="0"/>
            </a:endParaRPr>
          </a:p>
        </p:txBody>
      </p:sp>
      <p:sp>
        <p:nvSpPr>
          <p:cNvPr id="60434" name="Text Box 18"/>
          <p:cNvSpPr txBox="1">
            <a:spLocks noChangeArrowheads="1"/>
          </p:cNvSpPr>
          <p:nvPr/>
        </p:nvSpPr>
        <p:spPr bwMode="auto">
          <a:xfrm>
            <a:off x="2209800" y="3675063"/>
            <a:ext cx="5445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chemeClr val="accent1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sz="3200" b="1" baseline="-25000">
                <a:solidFill>
                  <a:schemeClr val="accent1"/>
                </a:solidFill>
                <a:latin typeface="Lucida Grande" charset="0"/>
                <a:sym typeface="Symbol" pitchFamily="18" charset="2"/>
              </a:rPr>
              <a:t>e</a:t>
            </a:r>
            <a:endParaRPr lang="en-US" sz="3200" b="1">
              <a:solidFill>
                <a:schemeClr val="bg1"/>
              </a:solidFill>
              <a:latin typeface="Lucida Grande" charset="0"/>
              <a:sym typeface="Symbol" pitchFamily="18" charset="2"/>
            </a:endParaRPr>
          </a:p>
        </p:txBody>
      </p:sp>
      <p:sp>
        <p:nvSpPr>
          <p:cNvPr id="60435" name="Text Box 19"/>
          <p:cNvSpPr txBox="1">
            <a:spLocks noChangeArrowheads="1"/>
          </p:cNvSpPr>
          <p:nvPr/>
        </p:nvSpPr>
        <p:spPr bwMode="auto">
          <a:xfrm>
            <a:off x="4860925" y="3446463"/>
            <a:ext cx="549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sz="3200" b="1" baseline="-25000">
                <a:solidFill>
                  <a:srgbClr val="FF0000"/>
                </a:solidFill>
                <a:latin typeface="Lucida Grande" charset="0"/>
                <a:sym typeface="Symbol" pitchFamily="18" charset="2"/>
              </a:rPr>
              <a:t></a:t>
            </a:r>
            <a:endParaRPr lang="en-US" sz="3200" b="1">
              <a:latin typeface="Lucida Grande" charset="0"/>
            </a:endParaRPr>
          </a:p>
        </p:txBody>
      </p:sp>
      <p:sp>
        <p:nvSpPr>
          <p:cNvPr id="60436" name="Text Box 20"/>
          <p:cNvSpPr txBox="1">
            <a:spLocks noChangeArrowheads="1"/>
          </p:cNvSpPr>
          <p:nvPr/>
        </p:nvSpPr>
        <p:spPr bwMode="auto">
          <a:xfrm>
            <a:off x="2971800" y="4284663"/>
            <a:ext cx="549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Impac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Lucida Grande" charset="0"/>
                <a:sym typeface="Symbol" pitchFamily="18" charset="2"/>
              </a:rPr>
              <a:t></a:t>
            </a:r>
            <a:r>
              <a:rPr lang="en-US" sz="3200" b="1" baseline="-25000">
                <a:solidFill>
                  <a:srgbClr val="FF0000"/>
                </a:solidFill>
                <a:latin typeface="Lucida Grande" charset="0"/>
                <a:sym typeface="Symbol" pitchFamily="18" charset="2"/>
              </a:rPr>
              <a:t></a:t>
            </a:r>
            <a:endParaRPr lang="en-US" sz="3200" b="1">
              <a:solidFill>
                <a:srgbClr val="B11E05"/>
              </a:solidFill>
              <a:latin typeface="Lucida Grande" charset="0"/>
            </a:endParaRPr>
          </a:p>
        </p:txBody>
      </p:sp>
      <p:sp>
        <p:nvSpPr>
          <p:cNvPr id="60437" name="Line 21"/>
          <p:cNvSpPr>
            <a:spLocks noChangeShapeType="1"/>
          </p:cNvSpPr>
          <p:nvPr/>
        </p:nvSpPr>
        <p:spPr bwMode="auto">
          <a:xfrm>
            <a:off x="3121025" y="4483100"/>
            <a:ext cx="15557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8" name="Line 22"/>
          <p:cNvSpPr>
            <a:spLocks noChangeShapeType="1"/>
          </p:cNvSpPr>
          <p:nvPr/>
        </p:nvSpPr>
        <p:spPr bwMode="auto">
          <a:xfrm flipH="1">
            <a:off x="1676400" y="2959100"/>
            <a:ext cx="3886200" cy="35052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9" name="Line 23"/>
          <p:cNvSpPr>
            <a:spLocks noChangeShapeType="1"/>
          </p:cNvSpPr>
          <p:nvPr/>
        </p:nvSpPr>
        <p:spPr bwMode="auto">
          <a:xfrm flipH="1">
            <a:off x="609600" y="3263900"/>
            <a:ext cx="3810000" cy="32004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Line 24"/>
          <p:cNvSpPr>
            <a:spLocks noChangeShapeType="1"/>
          </p:cNvSpPr>
          <p:nvPr/>
        </p:nvSpPr>
        <p:spPr bwMode="auto">
          <a:xfrm flipH="1">
            <a:off x="228600" y="3263900"/>
            <a:ext cx="4191000" cy="2438400"/>
          </a:xfrm>
          <a:prstGeom prst="line">
            <a:avLst/>
          </a:prstGeom>
          <a:noFill/>
          <a:ln w="3492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1403350" y="260350"/>
            <a:ext cx="7543800" cy="531813"/>
          </a:xfrm>
        </p:spPr>
        <p:txBody>
          <a:bodyPr/>
          <a:lstStyle/>
          <a:p>
            <a:r>
              <a:rPr lang="de-DE" dirty="0" smtClean="0"/>
              <a:t>Atmospheric Neutrinos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0969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447220" y="1010395"/>
            <a:ext cx="7056784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Atmospheric Neutrinos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0" y="1256859"/>
            <a:ext cx="5688632" cy="53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569004" y="3746699"/>
            <a:ext cx="1152128" cy="432048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Rectangle 25"/>
          <p:cNvSpPr>
            <a:spLocks/>
          </p:cNvSpPr>
          <p:nvPr/>
        </p:nvSpPr>
        <p:spPr bwMode="auto">
          <a:xfrm>
            <a:off x="7540869" y="1609885"/>
            <a:ext cx="812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sz="2000" dirty="0" smtClean="0">
                <a:latin typeface="Arial Bold" charset="0"/>
                <a:ea typeface="ＭＳ Ｐゴシック" pitchFamily="-84" charset="-128"/>
                <a:sym typeface="Arial Bold" charset="0"/>
              </a:rPr>
              <a:t>proton</a:t>
            </a:r>
            <a:endParaRPr lang="en-US" sz="2000" dirty="0">
              <a:solidFill>
                <a:schemeClr val="tx1"/>
              </a:solidFill>
              <a:latin typeface="Arial Bold" charset="0"/>
              <a:ea typeface="ＭＳ Ｐゴシック" pitchFamily="-84" charset="-128"/>
              <a:sym typeface="Arial Bold" charset="0"/>
            </a:endParaRPr>
          </a:p>
        </p:txBody>
      </p:sp>
      <p:sp>
        <p:nvSpPr>
          <p:cNvPr id="8" name="Rectangle 26"/>
          <p:cNvSpPr>
            <a:spLocks/>
          </p:cNvSpPr>
          <p:nvPr/>
        </p:nvSpPr>
        <p:spPr bwMode="auto">
          <a:xfrm>
            <a:off x="7439369" y="6119389"/>
            <a:ext cx="15821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dirty="0">
                <a:solidFill>
                  <a:srgbClr val="FF3300"/>
                </a:solidFill>
                <a:latin typeface="Arial Bold" charset="0"/>
                <a:ea typeface="ＭＳ Ｐゴシック" pitchFamily="-84" charset="-128"/>
                <a:sym typeface="Arial Bold" charset="0"/>
              </a:rPr>
              <a:t>conventional</a:t>
            </a:r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rot="10800000" flipH="1">
            <a:off x="7366336" y="1679476"/>
            <a:ext cx="0" cy="66575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rot="10800000">
            <a:off x="7198074" y="4096607"/>
            <a:ext cx="472388" cy="807257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rot="10800000" flipH="1">
            <a:off x="7046533" y="4124444"/>
            <a:ext cx="97195" cy="671554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Rectangle 30"/>
          <p:cNvSpPr>
            <a:spLocks/>
          </p:cNvSpPr>
          <p:nvPr/>
        </p:nvSpPr>
        <p:spPr bwMode="auto">
          <a:xfrm>
            <a:off x="7745710" y="4671894"/>
            <a:ext cx="426404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ν</a:t>
            </a:r>
            <a:r>
              <a:rPr lang="en-US" sz="2800" baseline="-60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μ</a:t>
            </a:r>
          </a:p>
        </p:txBody>
      </p:sp>
      <p:sp>
        <p:nvSpPr>
          <p:cNvPr id="13" name="Rectangle 31"/>
          <p:cNvSpPr>
            <a:spLocks/>
          </p:cNvSpPr>
          <p:nvPr/>
        </p:nvSpPr>
        <p:spPr bwMode="auto">
          <a:xfrm>
            <a:off x="6859459" y="4124444"/>
            <a:ext cx="300991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μ</a:t>
            </a:r>
          </a:p>
        </p:txBody>
      </p:sp>
      <p:sp>
        <p:nvSpPr>
          <p:cNvPr id="14" name="Line 32"/>
          <p:cNvSpPr>
            <a:spLocks noChangeShapeType="1"/>
          </p:cNvSpPr>
          <p:nvPr/>
        </p:nvSpPr>
        <p:spPr bwMode="auto">
          <a:xfrm rot="10800000" flipH="1">
            <a:off x="6774806" y="4821515"/>
            <a:ext cx="224698" cy="688952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33"/>
          <p:cNvSpPr>
            <a:spLocks noChangeShapeType="1"/>
          </p:cNvSpPr>
          <p:nvPr/>
        </p:nvSpPr>
        <p:spPr bwMode="auto">
          <a:xfrm rot="10800000">
            <a:off x="7099834" y="4820355"/>
            <a:ext cx="446261" cy="881487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3300"/>
              </a:solidFill>
            </a:endParaRPr>
          </a:p>
        </p:txBody>
      </p:sp>
      <p:sp>
        <p:nvSpPr>
          <p:cNvPr id="16" name="Line 34"/>
          <p:cNvSpPr>
            <a:spLocks noChangeShapeType="1"/>
          </p:cNvSpPr>
          <p:nvPr/>
        </p:nvSpPr>
        <p:spPr bwMode="auto">
          <a:xfrm rot="10800000">
            <a:off x="7043398" y="4820355"/>
            <a:ext cx="78383" cy="10949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FF3300"/>
              </a:solidFill>
            </a:endParaRPr>
          </a:p>
        </p:txBody>
      </p:sp>
      <p:sp>
        <p:nvSpPr>
          <p:cNvPr id="17" name="Rectangle 35"/>
          <p:cNvSpPr>
            <a:spLocks/>
          </p:cNvSpPr>
          <p:nvPr/>
        </p:nvSpPr>
        <p:spPr bwMode="auto">
          <a:xfrm>
            <a:off x="7570132" y="5506987"/>
            <a:ext cx="426404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ν</a:t>
            </a:r>
            <a:r>
              <a:rPr lang="en-US" sz="2800" baseline="-60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μ</a:t>
            </a:r>
          </a:p>
        </p:txBody>
      </p:sp>
      <p:sp>
        <p:nvSpPr>
          <p:cNvPr id="18" name="Rectangle 36"/>
          <p:cNvSpPr>
            <a:spLocks/>
          </p:cNvSpPr>
          <p:nvPr/>
        </p:nvSpPr>
        <p:spPr bwMode="auto">
          <a:xfrm>
            <a:off x="7168811" y="5738958"/>
            <a:ext cx="326073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ν</a:t>
            </a:r>
            <a:r>
              <a:rPr lang="en-US" sz="2800" baseline="-6000">
                <a:solidFill>
                  <a:srgbClr val="FF33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e</a:t>
            </a:r>
          </a:p>
        </p:txBody>
      </p:sp>
      <p:sp>
        <p:nvSpPr>
          <p:cNvPr id="19" name="Rectangle 37"/>
          <p:cNvSpPr>
            <a:spLocks/>
          </p:cNvSpPr>
          <p:nvPr/>
        </p:nvSpPr>
        <p:spPr bwMode="auto">
          <a:xfrm>
            <a:off x="6642077" y="4922422"/>
            <a:ext cx="242465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e</a:t>
            </a:r>
          </a:p>
        </p:txBody>
      </p:sp>
      <p:sp>
        <p:nvSpPr>
          <p:cNvPr id="20" name="Line 38"/>
          <p:cNvSpPr>
            <a:spLocks noChangeShapeType="1"/>
          </p:cNvSpPr>
          <p:nvPr/>
        </p:nvSpPr>
        <p:spPr bwMode="auto">
          <a:xfrm rot="10800000" flipH="1">
            <a:off x="7149999" y="3578154"/>
            <a:ext cx="60616" cy="48365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Line 39"/>
          <p:cNvSpPr>
            <a:spLocks noChangeShapeType="1"/>
          </p:cNvSpPr>
          <p:nvPr/>
        </p:nvSpPr>
        <p:spPr bwMode="auto">
          <a:xfrm flipH="1">
            <a:off x="7227337" y="2374227"/>
            <a:ext cx="116007" cy="60660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 flipH="1">
            <a:off x="7210615" y="3035343"/>
            <a:ext cx="28218" cy="541651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Line 41"/>
          <p:cNvSpPr>
            <a:spLocks noChangeShapeType="1"/>
          </p:cNvSpPr>
          <p:nvPr/>
        </p:nvSpPr>
        <p:spPr bwMode="auto">
          <a:xfrm>
            <a:off x="7300494" y="2964592"/>
            <a:ext cx="42849" cy="206454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Line 42"/>
          <p:cNvSpPr>
            <a:spLocks noChangeShapeType="1"/>
          </p:cNvSpPr>
          <p:nvPr/>
        </p:nvSpPr>
        <p:spPr bwMode="auto">
          <a:xfrm flipH="1">
            <a:off x="7119691" y="2973871"/>
            <a:ext cx="82563" cy="185576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Line 43"/>
          <p:cNvSpPr>
            <a:spLocks noChangeShapeType="1"/>
          </p:cNvSpPr>
          <p:nvPr/>
        </p:nvSpPr>
        <p:spPr bwMode="auto">
          <a:xfrm>
            <a:off x="7260780" y="3549157"/>
            <a:ext cx="96150" cy="1971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44"/>
          <p:cNvSpPr>
            <a:spLocks noChangeShapeType="1"/>
          </p:cNvSpPr>
          <p:nvPr/>
        </p:nvSpPr>
        <p:spPr bwMode="auto">
          <a:xfrm>
            <a:off x="7235698" y="3586273"/>
            <a:ext cx="52255" cy="25864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45"/>
          <p:cNvSpPr>
            <a:spLocks/>
          </p:cNvSpPr>
          <p:nvPr/>
        </p:nvSpPr>
        <p:spPr bwMode="auto">
          <a:xfrm>
            <a:off x="6909624" y="3493484"/>
            <a:ext cx="300991" cy="38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π</a:t>
            </a:r>
          </a:p>
        </p:txBody>
      </p:sp>
      <p:sp>
        <p:nvSpPr>
          <p:cNvPr id="28" name="Line 46"/>
          <p:cNvSpPr>
            <a:spLocks noChangeShapeType="1"/>
          </p:cNvSpPr>
          <p:nvPr/>
        </p:nvSpPr>
        <p:spPr bwMode="auto">
          <a:xfrm>
            <a:off x="7386193" y="2398584"/>
            <a:ext cx="41804" cy="206454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Rectangle 14"/>
          <p:cNvSpPr>
            <a:spLocks/>
          </p:cNvSpPr>
          <p:nvPr/>
        </p:nvSpPr>
        <p:spPr bwMode="auto">
          <a:xfrm>
            <a:off x="7996536" y="2677433"/>
            <a:ext cx="8832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Bold" charset="0"/>
                <a:ea typeface="ＭＳ Ｐゴシック" pitchFamily="-84" charset="-128"/>
                <a:sym typeface="Arial Bold" charset="0"/>
              </a:rPr>
              <a:t>prompt</a:t>
            </a: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 rot="10800000">
            <a:off x="7402304" y="2345317"/>
            <a:ext cx="167878" cy="32967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rot="10800000">
            <a:off x="7592216" y="2692465"/>
            <a:ext cx="586524" cy="676823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rot="10800000">
            <a:off x="7560739" y="2715764"/>
            <a:ext cx="112268" cy="52072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" name="Rectangle 18"/>
          <p:cNvSpPr>
            <a:spLocks/>
          </p:cNvSpPr>
          <p:nvPr/>
        </p:nvSpPr>
        <p:spPr bwMode="auto">
          <a:xfrm>
            <a:off x="7491489" y="2207855"/>
            <a:ext cx="478452" cy="30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rPr>
              <a:t>c,(b)</a:t>
            </a:r>
          </a:p>
        </p:txBody>
      </p:sp>
      <p:sp>
        <p:nvSpPr>
          <p:cNvPr id="35" name="Rectangle 19"/>
          <p:cNvSpPr>
            <a:spLocks/>
          </p:cNvSpPr>
          <p:nvPr/>
        </p:nvSpPr>
        <p:spPr bwMode="auto">
          <a:xfrm>
            <a:off x="8255334" y="3121159"/>
            <a:ext cx="888666" cy="42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800" dirty="0" err="1">
                <a:solidFill>
                  <a:srgbClr val="FFFF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ν</a:t>
            </a:r>
            <a:r>
              <a:rPr lang="en-US" sz="2800" baseline="-6000" dirty="0" err="1">
                <a:solidFill>
                  <a:srgbClr val="FFFF00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e,μ</a:t>
            </a:r>
            <a:endParaRPr lang="en-US" sz="2800" baseline="-6000" dirty="0">
              <a:solidFill>
                <a:srgbClr val="FFFF00"/>
              </a:solidFill>
              <a:latin typeface="Candara Bold" pitchFamily="34" charset="0"/>
              <a:ea typeface="ＭＳ Ｐゴシック" pitchFamily="-84" charset="-128"/>
              <a:sym typeface="Candara Bold" pitchFamily="34" charset="0"/>
            </a:endParaRPr>
          </a:p>
        </p:txBody>
      </p:sp>
      <p:sp>
        <p:nvSpPr>
          <p:cNvPr id="36" name="Rectangle 20"/>
          <p:cNvSpPr>
            <a:spLocks/>
          </p:cNvSpPr>
          <p:nvPr/>
        </p:nvSpPr>
        <p:spPr bwMode="auto">
          <a:xfrm>
            <a:off x="7525065" y="3158436"/>
            <a:ext cx="436483" cy="31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300">
                <a:solidFill>
                  <a:schemeClr val="tx1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rPr>
              <a:t>e,μ</a:t>
            </a:r>
          </a:p>
        </p:txBody>
      </p:sp>
    </p:spTree>
    <p:extLst>
      <p:ext uri="{BB962C8B-B14F-4D97-AF65-F5344CB8AC3E}">
        <p14:creationId xmlns:p14="http://schemas.microsoft.com/office/powerpoint/2010/main" val="10054498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259632" y="1052736"/>
            <a:ext cx="7632848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Neutrino Sky-Map</a:t>
            </a:r>
            <a:endParaRPr lang="en-US" dirty="0"/>
          </a:p>
        </p:txBody>
      </p:sp>
      <p:pic>
        <p:nvPicPr>
          <p:cNvPr id="5" name="Picture 2" descr="http://wiki.icecube.wisc.edu/images/d/d7/MapIC79_IC59_IC40_AllSky_UNBLINDED_Hybrid_hamm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3297" r="6593" b="9171"/>
          <a:stretch>
            <a:fillRect/>
          </a:stretch>
        </p:blipFill>
        <p:spPr bwMode="auto">
          <a:xfrm>
            <a:off x="1475656" y="1412776"/>
            <a:ext cx="7200800" cy="5057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051720" y="1556792"/>
            <a:ext cx="1440160" cy="36004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5328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-108520" y="1052736"/>
            <a:ext cx="7992888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583" y="139080"/>
            <a:ext cx="8536271" cy="759212"/>
          </a:xfrm>
        </p:spPr>
        <p:txBody>
          <a:bodyPr/>
          <a:lstStyle/>
          <a:p>
            <a:r>
              <a:rPr lang="de-DE" dirty="0" smtClean="0"/>
              <a:t>Last 12 years: a factor 1000 !</a:t>
            </a:r>
            <a:endParaRPr lang="en-US" dirty="0"/>
          </a:p>
        </p:txBody>
      </p:sp>
      <p:graphicFrame>
        <p:nvGraphicFramePr>
          <p:cNvPr id="3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69513"/>
              </p:ext>
            </p:extLst>
          </p:nvPr>
        </p:nvGraphicFramePr>
        <p:xfrm>
          <a:off x="98272" y="1213002"/>
          <a:ext cx="7520814" cy="546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240" name="Acrobat Document" r:id="rId3" imgW="5429179" imgH="4028887" progId="AcroExch.Document.7">
                  <p:embed/>
                </p:oleObj>
              </mc:Choice>
              <mc:Fallback>
                <p:oleObj name="Acrobat Document" r:id="rId3" imgW="5429179" imgH="4028887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72" y="1213002"/>
                        <a:ext cx="7520814" cy="5467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8171669" y="2386080"/>
            <a:ext cx="589431" cy="3040598"/>
          </a:xfrm>
          <a:prstGeom prst="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82" tIns="32141" rIns="64282" bIns="32141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7794536" y="1455561"/>
            <a:ext cx="1514814" cy="80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2" tIns="32141" rIns="64282" bIns="321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dirty="0"/>
              <a:t>Amanda  </a:t>
            </a:r>
          </a:p>
          <a:p>
            <a:pPr eaLnBrk="1" hangingPunct="1"/>
            <a:r>
              <a:rPr lang="de-DE" sz="2400" dirty="0"/>
              <a:t>  2000</a:t>
            </a:r>
            <a:endParaRPr lang="en-US" sz="2400" dirty="0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802754" y="5449877"/>
            <a:ext cx="1327263" cy="80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2" tIns="32141" rIns="64282" bIns="321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dirty="0"/>
              <a:t>IceCube</a:t>
            </a:r>
          </a:p>
          <a:p>
            <a:pPr eaLnBrk="1" hangingPunct="1"/>
            <a:r>
              <a:rPr lang="de-DE" sz="2400" dirty="0"/>
              <a:t>  2012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79334" y="3370753"/>
            <a:ext cx="6151050" cy="2322318"/>
            <a:chOff x="1677070" y="4795520"/>
            <a:chExt cx="8747090" cy="3303927"/>
          </a:xfrm>
        </p:grpSpPr>
        <p:sp>
          <p:nvSpPr>
            <p:cNvPr id="11" name="Freeform 10"/>
            <p:cNvSpPr/>
            <p:nvPr/>
          </p:nvSpPr>
          <p:spPr bwMode="auto">
            <a:xfrm>
              <a:off x="1677070" y="4795520"/>
              <a:ext cx="7034098" cy="819702"/>
            </a:xfrm>
            <a:custGeom>
              <a:avLst/>
              <a:gdLst>
                <a:gd name="connsiteX0" fmla="*/ 0 w 6908800"/>
                <a:gd name="connsiteY0" fmla="*/ 772160 h 772160"/>
                <a:gd name="connsiteX1" fmla="*/ 1076960 w 6908800"/>
                <a:gd name="connsiteY1" fmla="*/ 609600 h 772160"/>
                <a:gd name="connsiteX2" fmla="*/ 2580640 w 6908800"/>
                <a:gd name="connsiteY2" fmla="*/ 467360 h 772160"/>
                <a:gd name="connsiteX3" fmla="*/ 3759200 w 6908800"/>
                <a:gd name="connsiteY3" fmla="*/ 345440 h 772160"/>
                <a:gd name="connsiteX4" fmla="*/ 5161280 w 6908800"/>
                <a:gd name="connsiteY4" fmla="*/ 304800 h 772160"/>
                <a:gd name="connsiteX5" fmla="*/ 6217920 w 6908800"/>
                <a:gd name="connsiteY5" fmla="*/ 162560 h 772160"/>
                <a:gd name="connsiteX6" fmla="*/ 6908800 w 6908800"/>
                <a:gd name="connsiteY6" fmla="*/ 0 h 77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08800" h="772160">
                  <a:moveTo>
                    <a:pt x="0" y="772160"/>
                  </a:moveTo>
                  <a:cubicBezTo>
                    <a:pt x="323426" y="716280"/>
                    <a:pt x="646853" y="660400"/>
                    <a:pt x="1076960" y="609600"/>
                  </a:cubicBezTo>
                  <a:cubicBezTo>
                    <a:pt x="1507067" y="558800"/>
                    <a:pt x="2580640" y="467360"/>
                    <a:pt x="2580640" y="467360"/>
                  </a:cubicBezTo>
                  <a:cubicBezTo>
                    <a:pt x="3027680" y="423333"/>
                    <a:pt x="3329093" y="372533"/>
                    <a:pt x="3759200" y="345440"/>
                  </a:cubicBezTo>
                  <a:cubicBezTo>
                    <a:pt x="4189307" y="318347"/>
                    <a:pt x="4751493" y="335280"/>
                    <a:pt x="5161280" y="304800"/>
                  </a:cubicBezTo>
                  <a:cubicBezTo>
                    <a:pt x="5571067" y="274320"/>
                    <a:pt x="5926667" y="213360"/>
                    <a:pt x="6217920" y="162560"/>
                  </a:cubicBezTo>
                  <a:cubicBezTo>
                    <a:pt x="6509173" y="111760"/>
                    <a:pt x="6708986" y="55880"/>
                    <a:pt x="6908800" y="0"/>
                  </a:cubicBezTo>
                </a:path>
              </a:pathLst>
            </a:custGeom>
            <a:noFill/>
            <a:ln w="76200" cap="flat" cmpd="sng" algn="ctr">
              <a:solidFill>
                <a:srgbClr val="00B05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823" eaLnBrk="0" hangingPunct="0"/>
              <a:endParaRPr lang="en-US" sz="1700">
                <a:latin typeface="Impact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1767840" y="5599122"/>
              <a:ext cx="8656320" cy="2500325"/>
            </a:xfrm>
            <a:custGeom>
              <a:avLst/>
              <a:gdLst>
                <a:gd name="connsiteX0" fmla="*/ 0 w 8371840"/>
                <a:gd name="connsiteY0" fmla="*/ 0 h 2502062"/>
                <a:gd name="connsiteX1" fmla="*/ 1259840 w 8371840"/>
                <a:gd name="connsiteY1" fmla="*/ 182880 h 2502062"/>
                <a:gd name="connsiteX2" fmla="*/ 2275840 w 8371840"/>
                <a:gd name="connsiteY2" fmla="*/ 568960 h 2502062"/>
                <a:gd name="connsiteX3" fmla="*/ 3007360 w 8371840"/>
                <a:gd name="connsiteY3" fmla="*/ 1016000 h 2502062"/>
                <a:gd name="connsiteX4" fmla="*/ 3779520 w 8371840"/>
                <a:gd name="connsiteY4" fmla="*/ 1747520 h 2502062"/>
                <a:gd name="connsiteX5" fmla="*/ 4084320 w 8371840"/>
                <a:gd name="connsiteY5" fmla="*/ 2214880 h 2502062"/>
                <a:gd name="connsiteX6" fmla="*/ 4775200 w 8371840"/>
                <a:gd name="connsiteY6" fmla="*/ 2499360 h 2502062"/>
                <a:gd name="connsiteX7" fmla="*/ 6217920 w 8371840"/>
                <a:gd name="connsiteY7" fmla="*/ 2336800 h 2502062"/>
                <a:gd name="connsiteX8" fmla="*/ 7477760 w 8371840"/>
                <a:gd name="connsiteY8" fmla="*/ 1991360 h 2502062"/>
                <a:gd name="connsiteX9" fmla="*/ 8371840 w 8371840"/>
                <a:gd name="connsiteY9" fmla="*/ 1584960 h 2502062"/>
                <a:gd name="connsiteX0" fmla="*/ 0 w 8371840"/>
                <a:gd name="connsiteY0" fmla="*/ 0 h 2500325"/>
                <a:gd name="connsiteX1" fmla="*/ 1259840 w 8371840"/>
                <a:gd name="connsiteY1" fmla="*/ 182880 h 2500325"/>
                <a:gd name="connsiteX2" fmla="*/ 2275840 w 8371840"/>
                <a:gd name="connsiteY2" fmla="*/ 568960 h 2500325"/>
                <a:gd name="connsiteX3" fmla="*/ 3007360 w 8371840"/>
                <a:gd name="connsiteY3" fmla="*/ 1016000 h 2500325"/>
                <a:gd name="connsiteX4" fmla="*/ 3779520 w 8371840"/>
                <a:gd name="connsiteY4" fmla="*/ 1747520 h 2500325"/>
                <a:gd name="connsiteX5" fmla="*/ 4084320 w 8371840"/>
                <a:gd name="connsiteY5" fmla="*/ 2214880 h 2500325"/>
                <a:gd name="connsiteX6" fmla="*/ 4775200 w 8371840"/>
                <a:gd name="connsiteY6" fmla="*/ 2499360 h 2500325"/>
                <a:gd name="connsiteX7" fmla="*/ 6096000 w 8371840"/>
                <a:gd name="connsiteY7" fmla="*/ 2296160 h 2500325"/>
                <a:gd name="connsiteX8" fmla="*/ 7477760 w 8371840"/>
                <a:gd name="connsiteY8" fmla="*/ 1991360 h 2500325"/>
                <a:gd name="connsiteX9" fmla="*/ 8371840 w 8371840"/>
                <a:gd name="connsiteY9" fmla="*/ 1584960 h 2500325"/>
                <a:gd name="connsiteX0" fmla="*/ 0 w 8656320"/>
                <a:gd name="connsiteY0" fmla="*/ 0 h 2500325"/>
                <a:gd name="connsiteX1" fmla="*/ 1259840 w 8656320"/>
                <a:gd name="connsiteY1" fmla="*/ 182880 h 2500325"/>
                <a:gd name="connsiteX2" fmla="*/ 2275840 w 8656320"/>
                <a:gd name="connsiteY2" fmla="*/ 568960 h 2500325"/>
                <a:gd name="connsiteX3" fmla="*/ 3007360 w 8656320"/>
                <a:gd name="connsiteY3" fmla="*/ 1016000 h 2500325"/>
                <a:gd name="connsiteX4" fmla="*/ 3779520 w 8656320"/>
                <a:gd name="connsiteY4" fmla="*/ 1747520 h 2500325"/>
                <a:gd name="connsiteX5" fmla="*/ 4084320 w 8656320"/>
                <a:gd name="connsiteY5" fmla="*/ 2214880 h 2500325"/>
                <a:gd name="connsiteX6" fmla="*/ 4775200 w 8656320"/>
                <a:gd name="connsiteY6" fmla="*/ 2499360 h 2500325"/>
                <a:gd name="connsiteX7" fmla="*/ 6096000 w 8656320"/>
                <a:gd name="connsiteY7" fmla="*/ 2296160 h 2500325"/>
                <a:gd name="connsiteX8" fmla="*/ 7477760 w 8656320"/>
                <a:gd name="connsiteY8" fmla="*/ 1991360 h 2500325"/>
                <a:gd name="connsiteX9" fmla="*/ 8656320 w 8656320"/>
                <a:gd name="connsiteY9" fmla="*/ 1341120 h 250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656320" h="2500325">
                  <a:moveTo>
                    <a:pt x="0" y="0"/>
                  </a:moveTo>
                  <a:cubicBezTo>
                    <a:pt x="440266" y="44026"/>
                    <a:pt x="880533" y="88053"/>
                    <a:pt x="1259840" y="182880"/>
                  </a:cubicBezTo>
                  <a:cubicBezTo>
                    <a:pt x="1639147" y="277707"/>
                    <a:pt x="1984587" y="430107"/>
                    <a:pt x="2275840" y="568960"/>
                  </a:cubicBezTo>
                  <a:cubicBezTo>
                    <a:pt x="2567093" y="707813"/>
                    <a:pt x="2756747" y="819573"/>
                    <a:pt x="3007360" y="1016000"/>
                  </a:cubicBezTo>
                  <a:cubicBezTo>
                    <a:pt x="3257973" y="1212427"/>
                    <a:pt x="3600027" y="1547707"/>
                    <a:pt x="3779520" y="1747520"/>
                  </a:cubicBezTo>
                  <a:cubicBezTo>
                    <a:pt x="3959013" y="1947333"/>
                    <a:pt x="3918373" y="2089573"/>
                    <a:pt x="4084320" y="2214880"/>
                  </a:cubicBezTo>
                  <a:cubicBezTo>
                    <a:pt x="4250267" y="2340187"/>
                    <a:pt x="4439920" y="2485813"/>
                    <a:pt x="4775200" y="2499360"/>
                  </a:cubicBezTo>
                  <a:cubicBezTo>
                    <a:pt x="5110480" y="2512907"/>
                    <a:pt x="5645573" y="2380827"/>
                    <a:pt x="6096000" y="2296160"/>
                  </a:cubicBezTo>
                  <a:cubicBezTo>
                    <a:pt x="6546427" y="2211493"/>
                    <a:pt x="7051040" y="2150533"/>
                    <a:pt x="7477760" y="1991360"/>
                  </a:cubicBezTo>
                  <a:cubicBezTo>
                    <a:pt x="7904480" y="1832187"/>
                    <a:pt x="8388773" y="1481666"/>
                    <a:pt x="8656320" y="1341120"/>
                  </a:cubicBezTo>
                </a:path>
              </a:pathLst>
            </a:custGeom>
            <a:noFill/>
            <a:ln w="76200" cap="flat" cmpd="sng" algn="ctr">
              <a:solidFill>
                <a:srgbClr val="006666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823" eaLnBrk="0" hangingPunct="0"/>
              <a:endParaRPr lang="en-US" sz="1700">
                <a:latin typeface="Impact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990411" y="5179935"/>
              <a:ext cx="7963098" cy="188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latin typeface="+mj-lt"/>
                </a:rPr>
                <a:t>                                               </a:t>
              </a:r>
              <a:r>
                <a:rPr lang="de-DE" sz="2000" b="1" dirty="0" smtClean="0">
                  <a:solidFill>
                    <a:srgbClr val="00B050"/>
                  </a:solidFill>
                  <a:effectLst/>
                  <a:latin typeface="+mj-lt"/>
                </a:rPr>
                <a:t>Antares 800 days</a:t>
              </a:r>
            </a:p>
            <a:p>
              <a:endParaRPr lang="de-DE" b="1" dirty="0">
                <a:solidFill>
                  <a:schemeClr val="bg1"/>
                </a:solidFill>
                <a:latin typeface="+mj-lt"/>
              </a:endParaRPr>
            </a:p>
            <a:p>
              <a:r>
                <a:rPr lang="de-DE" sz="1600" b="1" dirty="0" smtClean="0">
                  <a:solidFill>
                    <a:schemeClr val="bg1"/>
                  </a:solidFill>
                  <a:effectLst/>
                  <a:latin typeface="+mj-lt"/>
                </a:rPr>
                <a:t>IceCube 40+59+79</a:t>
              </a:r>
              <a:endParaRPr lang="en-US" sz="1600" b="1" dirty="0">
                <a:solidFill>
                  <a:schemeClr val="bg1"/>
                </a:solidFill>
                <a:effectLst/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9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 Source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Giant leap: have improved the sensitivity to point sources by a factor 1000 compared to 12 years ago</a:t>
            </a:r>
          </a:p>
          <a:p>
            <a:endParaRPr lang="de-DE" sz="1400" dirty="0" smtClean="0"/>
          </a:p>
          <a:p>
            <a:r>
              <a:rPr lang="de-DE" b="1" dirty="0" smtClean="0">
                <a:solidFill>
                  <a:srgbClr val="FFFF00"/>
                </a:solidFill>
              </a:rPr>
              <a:t>No point sources (yet) identified</a:t>
            </a:r>
          </a:p>
          <a:p>
            <a:endParaRPr lang="de-DE" sz="1400" dirty="0" smtClean="0"/>
          </a:p>
          <a:p>
            <a:r>
              <a:rPr lang="de-DE" dirty="0" smtClean="0"/>
              <a:t>Another factor 10 to come within the next few years. </a:t>
            </a:r>
          </a:p>
          <a:p>
            <a:r>
              <a:rPr lang="de-DE" dirty="0" smtClean="0"/>
              <a:t>Entering region with very high discovery potential</a:t>
            </a:r>
          </a:p>
        </p:txBody>
      </p:sp>
    </p:spTree>
    <p:extLst>
      <p:ext uri="{BB962C8B-B14F-4D97-AF65-F5344CB8AC3E}">
        <p14:creationId xmlns:p14="http://schemas.microsoft.com/office/powerpoint/2010/main" val="12289083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42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7359190"/>
              </p:ext>
            </p:extLst>
          </p:nvPr>
        </p:nvGraphicFramePr>
        <p:xfrm>
          <a:off x="4529138" y="4248956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150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4248956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4244" name="Text Box 4"/>
          <p:cNvSpPr txBox="1">
            <a:spLocks noChangeArrowheads="1"/>
          </p:cNvSpPr>
          <p:nvPr/>
        </p:nvSpPr>
        <p:spPr bwMode="auto">
          <a:xfrm>
            <a:off x="3527425" y="4175931"/>
            <a:ext cx="561657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6000" baseline="0" dirty="0">
                <a:latin typeface="Arial" pitchFamily="34" charset="0"/>
              </a:rPr>
              <a:t>n </a:t>
            </a:r>
            <a:r>
              <a:rPr lang="de-DE" sz="6000" baseline="0" dirty="0">
                <a:latin typeface="Arial" pitchFamily="34" charset="0"/>
                <a:sym typeface="Wingdings" pitchFamily="2" charset="2"/>
              </a:rPr>
              <a:t> p + e</a:t>
            </a:r>
            <a:r>
              <a:rPr lang="de-DE" sz="6000" baseline="30000" dirty="0">
                <a:latin typeface="Arial" pitchFamily="34" charset="0"/>
                <a:sym typeface="Wingdings" pitchFamily="2" charset="2"/>
              </a:rPr>
              <a:t>-</a:t>
            </a:r>
            <a:r>
              <a:rPr lang="de-DE" sz="6000" baseline="0" dirty="0">
                <a:latin typeface="Arial" pitchFamily="34" charset="0"/>
                <a:sym typeface="Wingdings" pitchFamily="2" charset="2"/>
              </a:rPr>
              <a:t> + </a:t>
            </a:r>
            <a:r>
              <a:rPr lang="de-DE" sz="7200" baseline="0" dirty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</a:t>
            </a:r>
            <a:r>
              <a:rPr lang="de-DE" sz="7200" baseline="-25000" dirty="0">
                <a:solidFill>
                  <a:srgbClr val="FFFF00"/>
                </a:solidFill>
                <a:latin typeface="Arial" pitchFamily="34" charset="0"/>
                <a:sym typeface="Symbol" pitchFamily="18" charset="2"/>
              </a:rPr>
              <a:t>e</a:t>
            </a:r>
            <a:endParaRPr lang="de-DE" sz="7200" baseline="-250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394245" name="Line 5"/>
          <p:cNvSpPr>
            <a:spLocks noChangeShapeType="1"/>
          </p:cNvSpPr>
          <p:nvPr/>
        </p:nvSpPr>
        <p:spPr bwMode="auto">
          <a:xfrm>
            <a:off x="8141340" y="4463269"/>
            <a:ext cx="328612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838200" y="188640"/>
            <a:ext cx="81262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de-DE" sz="3600" dirty="0" smtClean="0">
                <a:latin typeface="Impact" pitchFamily="34" charset="0"/>
              </a:rPr>
              <a:t>  </a:t>
            </a:r>
            <a:r>
              <a:rPr lang="de-DE" sz="48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de-DE" sz="4800" dirty="0">
                <a:latin typeface="Calibri" pitchFamily="34" charset="0"/>
                <a:cs typeface="Calibri" pitchFamily="34" charset="0"/>
              </a:rPr>
              <a:t>p</a:t>
            </a:r>
            <a:r>
              <a:rPr lang="de-DE" sz="4800" baseline="0" dirty="0" smtClean="0">
                <a:latin typeface="Calibri" pitchFamily="34" charset="0"/>
                <a:cs typeface="Calibri" pitchFamily="34" charset="0"/>
              </a:rPr>
              <a:t>ostulate of the Neutrino</a:t>
            </a:r>
            <a:endParaRPr lang="de-DE" sz="4800" baseline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3" descr="Pau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61" y="1196752"/>
            <a:ext cx="219008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uriepl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37" y="1194404"/>
            <a:ext cx="3317102" cy="2666644"/>
          </a:xfrm>
          <a:prstGeom prst="rect">
            <a:avLst/>
          </a:prstGeom>
          <a:noFill/>
          <a:ln w="38100">
            <a:solidFill>
              <a:srgbClr val="3333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806376" y="1340767"/>
            <a:ext cx="19442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energy </a:t>
            </a:r>
            <a:r>
              <a:rPr lang="de-DE" sz="1600" b="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spectrum </a:t>
            </a:r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    </a:t>
            </a:r>
          </a:p>
          <a:p>
            <a:r>
              <a:rPr lang="de-DE" sz="1600" b="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</a:rPr>
              <a:t> of electrons from </a:t>
            </a:r>
          </a:p>
          <a:p>
            <a:r>
              <a:rPr lang="de-DE" sz="16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       </a:t>
            </a:r>
            <a:r>
              <a:rPr lang="de-DE" sz="1600" b="0" dirty="0"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Calibri" pitchFamily="34" charset="0"/>
                <a:sym typeface="Symbol" pitchFamily="18" charset="2"/>
              </a:rPr>
              <a:t>- decay</a:t>
            </a:r>
            <a:endParaRPr lang="de-DE" sz="1600" b="0" dirty="0">
              <a:solidFill>
                <a:schemeClr val="bg2">
                  <a:lumMod val="50000"/>
                </a:schemeClr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1092461" y="5567872"/>
            <a:ext cx="46386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4000" baseline="0" dirty="0">
                <a:effectLst/>
                <a:latin typeface="Calibri" pitchFamily="34" charset="0"/>
                <a:cs typeface="Calibri" pitchFamily="34" charset="0"/>
              </a:rPr>
              <a:t>Wolfgang Pauli, 1930</a:t>
            </a:r>
            <a:endParaRPr lang="en-GB" sz="4000" baseline="0" dirty="0"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497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857" y="4149080"/>
            <a:ext cx="7772400" cy="1362075"/>
          </a:xfrm>
        </p:spPr>
        <p:txBody>
          <a:bodyPr/>
          <a:lstStyle/>
          <a:p>
            <a:r>
              <a:rPr lang="de-DE" dirty="0" smtClean="0"/>
              <a:t>However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3173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5866926" y="1373726"/>
            <a:ext cx="3240360" cy="288089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  <a:effectLst/>
              </a:rPr>
              <a:t>A 200 TeV muon crossing IceCube </a:t>
            </a:r>
          </a:p>
          <a:p>
            <a:pPr marL="0" indent="0">
              <a:buNone/>
            </a:pPr>
            <a:endParaRPr lang="de-DE" sz="2400" dirty="0" smtClean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chemeClr val="tx1"/>
                </a:solidFill>
                <a:effectLst/>
              </a:rPr>
              <a:t>(</a:t>
            </a:r>
            <a:r>
              <a:rPr lang="de-DE" sz="2000" b="0" dirty="0" smtClean="0">
                <a:solidFill>
                  <a:schemeClr val="tx1"/>
                </a:solidFill>
                <a:effectLst/>
              </a:rPr>
              <a:t>the highest energy muon we have detected)</a:t>
            </a:r>
          </a:p>
          <a:p>
            <a:pPr marL="0" indent="0">
              <a:buNone/>
            </a:pPr>
            <a:endParaRPr lang="de-DE" sz="2000" b="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lang="de-DE" sz="2400" dirty="0" smtClean="0">
                <a:solidFill>
                  <a:schemeClr val="tx1"/>
                </a:solidFill>
                <a:effectLst/>
              </a:rPr>
              <a:t>2.1</a:t>
            </a:r>
            <a:r>
              <a:rPr lang="de-DE" sz="2400" dirty="0" smtClean="0">
                <a:solidFill>
                  <a:schemeClr val="tx1"/>
                </a:solidFill>
                <a:effectLst/>
                <a:sym typeface="Symbol"/>
              </a:rPr>
              <a:t>  excess</a:t>
            </a:r>
            <a:endParaRPr lang="de-DE" sz="2400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12" name="Picture 2" descr="C:\Dokumente und Einstellungen\Wiebusch\Eigene Dateien\Work\Talks\2012\ATP\Diffuse-Apollon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4323680" cy="25922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24272" y="260648"/>
            <a:ext cx="7543800" cy="531813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3200" dirty="0" smtClean="0"/>
              <a:t>Tantalizing excesses at high energies</a:t>
            </a:r>
            <a:endParaRPr lang="en-US" sz="32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346" y="4016418"/>
            <a:ext cx="4298950" cy="263062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4644008" y="3573016"/>
            <a:ext cx="216024" cy="1872208"/>
          </a:xfrm>
          <a:prstGeom prst="downArrow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62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20"/>
          <p:cNvGrpSpPr>
            <a:grpSpLocks/>
          </p:cNvGrpSpPr>
          <p:nvPr/>
        </p:nvGrpSpPr>
        <p:grpSpPr bwMode="auto">
          <a:xfrm>
            <a:off x="1115616" y="2863971"/>
            <a:ext cx="4871720" cy="3825868"/>
            <a:chOff x="4427984" y="2366889"/>
            <a:chExt cx="4349924" cy="4349925"/>
          </a:xfrm>
        </p:grpSpPr>
        <p:pic>
          <p:nvPicPr>
            <p:cNvPr id="6" name="Picture 2" descr="http://wiki.icecube.wisc.edu/images/f/f2/IC40_atm_result_hilo_cre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366889"/>
              <a:ext cx="4349924" cy="4349925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e 16"/>
            <p:cNvSpPr/>
            <p:nvPr/>
          </p:nvSpPr>
          <p:spPr>
            <a:xfrm>
              <a:off x="7228292" y="4140863"/>
              <a:ext cx="864686" cy="10092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44216" y="1156766"/>
            <a:ext cx="3816424" cy="829423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 smtClean="0"/>
              <a:t>3 </a:t>
            </a:r>
            <a:r>
              <a:rPr lang="de-DE" sz="2800" dirty="0"/>
              <a:t>cascade </a:t>
            </a:r>
            <a:r>
              <a:rPr lang="de-DE" sz="2800" dirty="0" smtClean="0"/>
              <a:t>events    with IC-40                                2.3</a:t>
            </a:r>
            <a:r>
              <a:rPr lang="de-DE" sz="2800" dirty="0" smtClean="0">
                <a:sym typeface="Symbol"/>
              </a:rPr>
              <a:t> excess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997" y="909348"/>
            <a:ext cx="2088743" cy="198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83" y="2863971"/>
            <a:ext cx="2101771" cy="200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36" y="4853936"/>
            <a:ext cx="2102857" cy="20040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8"/>
          <p:cNvSpPr txBox="1">
            <a:spLocks noChangeArrowheads="1"/>
          </p:cNvSpPr>
          <p:nvPr/>
        </p:nvSpPr>
        <p:spPr bwMode="auto">
          <a:xfrm>
            <a:off x="7347641" y="1154456"/>
            <a:ext cx="1265361" cy="3246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700">
                <a:solidFill>
                  <a:srgbClr val="0070C0"/>
                </a:solidFill>
              </a:rPr>
              <a:t>~ 220 TeV</a:t>
            </a:r>
          </a:p>
        </p:txBody>
      </p:sp>
      <p:sp>
        <p:nvSpPr>
          <p:cNvPr id="13" name="Textfeld 9"/>
          <p:cNvSpPr txBox="1">
            <a:spLocks noChangeArrowheads="1"/>
          </p:cNvSpPr>
          <p:nvPr/>
        </p:nvSpPr>
        <p:spPr bwMode="auto">
          <a:xfrm>
            <a:off x="7353391" y="3004773"/>
            <a:ext cx="1265361" cy="3246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700">
                <a:solidFill>
                  <a:srgbClr val="0070C0"/>
                </a:solidFill>
              </a:rPr>
              <a:t>~ 140 TeV</a:t>
            </a:r>
          </a:p>
        </p:txBody>
      </p:sp>
      <p:sp>
        <p:nvSpPr>
          <p:cNvPr id="14" name="Textfeld 10"/>
          <p:cNvSpPr txBox="1">
            <a:spLocks noChangeArrowheads="1"/>
          </p:cNvSpPr>
          <p:nvPr/>
        </p:nvSpPr>
        <p:spPr bwMode="auto">
          <a:xfrm>
            <a:off x="7353391" y="5135220"/>
            <a:ext cx="1265361" cy="3246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700">
                <a:solidFill>
                  <a:srgbClr val="0070C0"/>
                </a:solidFill>
              </a:rPr>
              <a:t>~ 140 TeV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0" t="17697" b="7738"/>
          <a:stretch/>
        </p:blipFill>
        <p:spPr bwMode="auto">
          <a:xfrm>
            <a:off x="5220246" y="1154456"/>
            <a:ext cx="1534180" cy="152940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424272" y="260648"/>
            <a:ext cx="7543800" cy="531813"/>
          </a:xfrm>
          <a:prstGeom prst="rect">
            <a:avLst/>
          </a:prstGeo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9pPr>
          </a:lstStyle>
          <a:p>
            <a:r>
              <a:rPr lang="de-DE" sz="3200" dirty="0" smtClean="0"/>
              <a:t>Tantalizing excesses at high energies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49936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272" y="260648"/>
            <a:ext cx="7543800" cy="531813"/>
          </a:xfrm>
        </p:spPr>
        <p:txBody>
          <a:bodyPr/>
          <a:lstStyle/>
          <a:p>
            <a:r>
              <a:rPr lang="de-DE" sz="3200" dirty="0" smtClean="0"/>
              <a:t>Tantalizing excesses at high energies</a:t>
            </a:r>
            <a:endParaRPr lang="en-US" sz="3200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55" y="1613560"/>
            <a:ext cx="3246866" cy="3046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4850564" y="1628800"/>
            <a:ext cx="3419426" cy="3031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21123" y="1398772"/>
            <a:ext cx="7967839" cy="1626129"/>
          </a:xfrm>
          <a:prstGeom prst="rect">
            <a:avLst/>
          </a:prstGeom>
        </p:spPr>
        <p:txBody>
          <a:bodyPr lIns="130039" tIns="65020" rIns="130039" bIns="6502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5100" dirty="0"/>
              <a:t>  </a:t>
            </a:r>
            <a:r>
              <a:rPr lang="de-DE" sz="4000" dirty="0"/>
              <a:t>Ernie               </a:t>
            </a:r>
            <a:r>
              <a:rPr lang="de-DE" sz="4000" dirty="0" smtClean="0"/>
              <a:t>Bert</a:t>
            </a:r>
            <a:endParaRPr lang="de-DE" sz="4000" dirty="0"/>
          </a:p>
          <a:p>
            <a:endParaRPr lang="de-DE" sz="4000" dirty="0"/>
          </a:p>
          <a:p>
            <a:endParaRPr lang="de-DE" sz="4000" dirty="0"/>
          </a:p>
          <a:p>
            <a:endParaRPr lang="de-DE" sz="4000" dirty="0"/>
          </a:p>
          <a:p>
            <a:r>
              <a:rPr lang="de-DE" sz="4000" dirty="0"/>
              <a:t>  ~1.1 PeV          </a:t>
            </a:r>
            <a:r>
              <a:rPr lang="de-DE" sz="4000" dirty="0" smtClean="0"/>
              <a:t>~ </a:t>
            </a:r>
            <a:r>
              <a:rPr lang="de-DE" sz="4000" dirty="0"/>
              <a:t>1.3 PeV</a:t>
            </a:r>
            <a:endParaRPr lang="en-US" sz="40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84986" y="5013176"/>
            <a:ext cx="7344816" cy="136815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000" dirty="0" smtClean="0">
                <a:solidFill>
                  <a:schemeClr val="tx1"/>
                </a:solidFill>
                <a:effectLst/>
              </a:rPr>
              <a:t>Atmospheric neutrinos from charm decay („prompt neutrinos“) or extraterrestrial neutrinos ??</a:t>
            </a:r>
          </a:p>
          <a:p>
            <a:r>
              <a:rPr lang="de-DE" sz="2000" dirty="0" smtClean="0">
                <a:solidFill>
                  <a:schemeClr val="tx1"/>
                </a:solidFill>
                <a:effectLst/>
              </a:rPr>
              <a:t>2.6 </a:t>
            </a:r>
            <a:r>
              <a:rPr lang="de-DE" sz="2000" dirty="0" smtClean="0">
                <a:solidFill>
                  <a:schemeClr val="tx1"/>
                </a:solidFill>
                <a:effectLst/>
                <a:sym typeface="Symbol"/>
              </a:rPr>
              <a:t> excess</a:t>
            </a:r>
            <a:endParaRPr lang="en-US" sz="20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25636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995936" y="1124744"/>
            <a:ext cx="5040560" cy="4464496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rgbClr val="808080"/>
            </a:outerShdw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break-through?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043608" y="1268760"/>
            <a:ext cx="3572916" cy="541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de-DE" sz="2400" b="0" dirty="0" smtClean="0">
                <a:effectLst/>
                <a:latin typeface="Calibri" pitchFamily="34" charset="0"/>
                <a:cs typeface="Calibri" pitchFamily="34" charset="0"/>
              </a:rPr>
              <a:t>26 more events („starting track analysis“)</a:t>
            </a:r>
          </a:p>
          <a:p>
            <a:r>
              <a:rPr lang="de-DE" sz="2400" b="0" dirty="0" smtClean="0">
                <a:effectLst/>
                <a:latin typeface="Calibri" pitchFamily="34" charset="0"/>
                <a:cs typeface="Calibri" pitchFamily="34" charset="0"/>
              </a:rPr>
              <a:t>Significance of all                   28 events     4.3 </a:t>
            </a:r>
            <a:r>
              <a:rPr lang="de-DE" sz="2400" b="0" dirty="0" smtClean="0">
                <a:effectLst/>
                <a:latin typeface="Calibri" pitchFamily="34" charset="0"/>
                <a:cs typeface="Calibri" pitchFamily="34" charset="0"/>
                <a:sym typeface="Symbol"/>
              </a:rPr>
              <a:t></a:t>
            </a:r>
          </a:p>
          <a:p>
            <a:r>
              <a:rPr lang="de-DE" sz="2400" b="0" dirty="0" smtClean="0">
                <a:effectLst/>
                <a:latin typeface="Calibri" pitchFamily="34" charset="0"/>
                <a:cs typeface="Calibri" pitchFamily="34" charset="0"/>
                <a:sym typeface="Symbol"/>
              </a:rPr>
              <a:t>More data to be analyzed</a:t>
            </a:r>
          </a:p>
          <a:p>
            <a:r>
              <a:rPr lang="de-DE" sz="2400" b="0" dirty="0" smtClean="0">
                <a:effectLst/>
                <a:latin typeface="Calibri" pitchFamily="34" charset="0"/>
                <a:cs typeface="Calibri" pitchFamily="34" charset="0"/>
                <a:sym typeface="Symbol"/>
              </a:rPr>
              <a:t>Expect &gt; 5                                       at end 2013</a:t>
            </a:r>
          </a:p>
          <a:p>
            <a:r>
              <a:rPr lang="de-DE" sz="2400" b="0" dirty="0" smtClean="0">
                <a:effectLst/>
                <a:latin typeface="Calibri" pitchFamily="34" charset="0"/>
                <a:cs typeface="Calibri" pitchFamily="34" charset="0"/>
                <a:sym typeface="Symbol"/>
              </a:rPr>
              <a:t>Systematics!                            (Charm,                                      Energy scale, ...)</a:t>
            </a: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676195"/>
              </p:ext>
            </p:extLst>
          </p:nvPr>
        </p:nvGraphicFramePr>
        <p:xfrm>
          <a:off x="4259907" y="1355744"/>
          <a:ext cx="4512618" cy="4002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169" name="Acrobat Document" r:id="rId3" imgW="5175000" imgH="4303080" progId="AcroExch.Document.7">
                  <p:embed/>
                </p:oleObj>
              </mc:Choice>
              <mc:Fallback>
                <p:oleObj name="Acrobat Document" r:id="rId3" imgW="5175000" imgH="43030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907" y="1355744"/>
                        <a:ext cx="4512618" cy="4002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52120" y="5834698"/>
            <a:ext cx="321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Ernie and Bert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8244408" y="3645024"/>
            <a:ext cx="0" cy="218967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429804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857" y="4149080"/>
            <a:ext cx="7772400" cy="1362075"/>
          </a:xfrm>
        </p:spPr>
        <p:txBody>
          <a:bodyPr/>
          <a:lstStyle/>
          <a:p>
            <a:r>
              <a:rPr lang="de-DE" dirty="0" smtClean="0"/>
              <a:t>Other                                        physics / Astrophysics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1001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501008"/>
            <a:ext cx="7772400" cy="1362075"/>
          </a:xfrm>
        </p:spPr>
        <p:txBody>
          <a:bodyPr/>
          <a:lstStyle/>
          <a:p>
            <a:r>
              <a:rPr lang="de-DE" dirty="0" smtClean="0"/>
              <a:t>Myon Astronomy?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126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788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82541" r="8949" b="1926"/>
          <a:stretch>
            <a:fillRect/>
          </a:stretch>
        </p:blipFill>
        <p:spPr bwMode="auto">
          <a:xfrm>
            <a:off x="1142423" y="5505003"/>
            <a:ext cx="40719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6473" y="2923728"/>
            <a:ext cx="7435850" cy="2387600"/>
            <a:chOff x="0" y="0"/>
            <a:chExt cx="6661" cy="2139"/>
          </a:xfrm>
        </p:grpSpPr>
        <p:sp>
          <p:nvSpPr>
            <p:cNvPr id="78865" name="Rectangle 3"/>
            <p:cNvSpPr>
              <a:spLocks/>
            </p:cNvSpPr>
            <p:nvPr/>
          </p:nvSpPr>
          <p:spPr bwMode="auto">
            <a:xfrm>
              <a:off x="0" y="560"/>
              <a:ext cx="513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6" bIns="0">
              <a:spAutoFit/>
            </a:bodyPr>
            <a:lstStyle/>
            <a:p>
              <a:pPr marL="39688" defTabSz="642938"/>
              <a:r>
                <a:rPr lang="en-US" sz="1700">
                  <a:solidFill>
                    <a:srgbClr val="000000"/>
                  </a:solidFill>
                  <a:cs typeface="Arial" pitchFamily="34" charset="0"/>
                  <a:sym typeface="Arial" pitchFamily="34" charset="0"/>
                </a:rPr>
                <a:t>IC59</a:t>
              </a:r>
            </a:p>
          </p:txBody>
        </p:sp>
        <p:pic>
          <p:nvPicPr>
            <p:cNvPr id="78866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" y="0"/>
              <a:ext cx="4128" cy="2145"/>
            </a:xfrm>
            <a:prstGeom prst="rect">
              <a:avLst/>
            </a:prstGeom>
            <a:noFill/>
            <a:ln>
              <a:noFill/>
            </a:ln>
            <a:effectLst>
              <a:outerShdw dist="127000" dir="4320003" algn="ctr" rotWithShape="0">
                <a:schemeClr val="bg2">
                  <a:alpha val="53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7886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" y="727"/>
              <a:ext cx="1169" cy="1257"/>
            </a:xfrm>
            <a:prstGeom prst="rect">
              <a:avLst/>
            </a:prstGeom>
            <a:noFill/>
            <a:ln>
              <a:noFill/>
            </a:ln>
            <a:effectLst>
              <a:outerShdw dist="127000" dir="4320003" algn="ctr" rotWithShape="0">
                <a:schemeClr val="bg2">
                  <a:alpha val="53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8868" name="Line 6"/>
            <p:cNvSpPr>
              <a:spLocks noChangeShapeType="1"/>
            </p:cNvSpPr>
            <p:nvPr/>
          </p:nvSpPr>
          <p:spPr bwMode="auto">
            <a:xfrm rot="10800000">
              <a:off x="4624" y="1200"/>
              <a:ext cx="818" cy="1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78852" name="Line 8"/>
          <p:cNvSpPr>
            <a:spLocks noChangeShapeType="1"/>
          </p:cNvSpPr>
          <p:nvPr/>
        </p:nvSpPr>
        <p:spPr bwMode="auto">
          <a:xfrm>
            <a:off x="982086" y="6111428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26473" y="1788666"/>
            <a:ext cx="7431088" cy="2363787"/>
            <a:chOff x="0" y="0"/>
            <a:chExt cx="6657" cy="2117"/>
          </a:xfrm>
        </p:grpSpPr>
        <p:pic>
          <p:nvPicPr>
            <p:cNvPr id="78861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" y="0"/>
              <a:ext cx="4208" cy="2120"/>
            </a:xfrm>
            <a:prstGeom prst="rect">
              <a:avLst/>
            </a:prstGeom>
            <a:noFill/>
            <a:ln>
              <a:noFill/>
            </a:ln>
            <a:effectLst>
              <a:outerShdw dist="127000" dir="4320003" algn="ctr" rotWithShape="0">
                <a:schemeClr val="bg2">
                  <a:alpha val="53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8862" name="Rectangle 13"/>
            <p:cNvSpPr>
              <a:spLocks/>
            </p:cNvSpPr>
            <p:nvPr/>
          </p:nvSpPr>
          <p:spPr bwMode="auto">
            <a:xfrm>
              <a:off x="0" y="496"/>
              <a:ext cx="513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6" bIns="0">
              <a:spAutoFit/>
            </a:bodyPr>
            <a:lstStyle/>
            <a:p>
              <a:pPr marL="39688" defTabSz="642938"/>
              <a:r>
                <a:rPr lang="en-US" sz="1700">
                  <a:solidFill>
                    <a:srgbClr val="000000"/>
                  </a:solidFill>
                  <a:cs typeface="Arial" pitchFamily="34" charset="0"/>
                  <a:sym typeface="Arial" pitchFamily="34" charset="0"/>
                </a:rPr>
                <a:t>IC40</a:t>
              </a:r>
            </a:p>
          </p:txBody>
        </p:sp>
        <p:pic>
          <p:nvPicPr>
            <p:cNvPr id="78863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4" y="569"/>
              <a:ext cx="1163" cy="984"/>
            </a:xfrm>
            <a:prstGeom prst="rect">
              <a:avLst/>
            </a:prstGeom>
            <a:noFill/>
            <a:ln>
              <a:noFill/>
            </a:ln>
            <a:effectLst>
              <a:outerShdw dist="127000" dir="4320003" algn="ctr" rotWithShape="0">
                <a:schemeClr val="bg2">
                  <a:alpha val="53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64" name="Line 15"/>
            <p:cNvSpPr>
              <a:spLocks noChangeShapeType="1"/>
            </p:cNvSpPr>
            <p:nvPr/>
          </p:nvSpPr>
          <p:spPr bwMode="auto">
            <a:xfrm rot="10800000">
              <a:off x="4616" y="1034"/>
              <a:ext cx="837" cy="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8855" name="Group 16"/>
          <p:cNvGrpSpPr>
            <a:grpSpLocks/>
          </p:cNvGrpSpPr>
          <p:nvPr/>
        </p:nvGrpSpPr>
        <p:grpSpPr bwMode="auto">
          <a:xfrm>
            <a:off x="521711" y="618678"/>
            <a:ext cx="7443787" cy="2408238"/>
            <a:chOff x="0" y="0"/>
            <a:chExt cx="6668" cy="2156"/>
          </a:xfrm>
        </p:grpSpPr>
        <p:pic>
          <p:nvPicPr>
            <p:cNvPr id="78857" name="Picture 17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0"/>
              <a:ext cx="4440" cy="2160"/>
            </a:xfrm>
            <a:prstGeom prst="rect">
              <a:avLst/>
            </a:prstGeom>
            <a:noFill/>
            <a:ln>
              <a:noFill/>
            </a:ln>
            <a:effectLst>
              <a:outerShdw dist="127000" dir="4320003" algn="ctr" rotWithShape="0">
                <a:schemeClr val="bg2">
                  <a:alpha val="53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8858" name="Rectangle 18"/>
            <p:cNvSpPr>
              <a:spLocks/>
            </p:cNvSpPr>
            <p:nvPr/>
          </p:nvSpPr>
          <p:spPr bwMode="auto">
            <a:xfrm>
              <a:off x="0" y="464"/>
              <a:ext cx="81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6" bIns="0"/>
            <a:lstStyle/>
            <a:p>
              <a:pPr marL="39688" defTabSz="642938"/>
              <a:r>
                <a:rPr lang="en-US" sz="1700">
                  <a:solidFill>
                    <a:srgbClr val="000000"/>
                  </a:solidFill>
                  <a:cs typeface="Arial" pitchFamily="34" charset="0"/>
                  <a:sym typeface="Arial" pitchFamily="34" charset="0"/>
                </a:rPr>
                <a:t>IC22</a:t>
              </a:r>
            </a:p>
          </p:txBody>
        </p:sp>
        <p:pic>
          <p:nvPicPr>
            <p:cNvPr id="78859" name="Picture 1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" y="17"/>
              <a:ext cx="1168" cy="1400"/>
            </a:xfrm>
            <a:prstGeom prst="rect">
              <a:avLst/>
            </a:prstGeom>
            <a:noFill/>
            <a:ln>
              <a:noFill/>
            </a:ln>
            <a:effectLst>
              <a:outerShdw dist="127000" dir="4320003" algn="ctr" rotWithShape="0">
                <a:schemeClr val="bg2">
                  <a:alpha val="53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8860" name="Line 20"/>
            <p:cNvSpPr>
              <a:spLocks noChangeShapeType="1"/>
            </p:cNvSpPr>
            <p:nvPr/>
          </p:nvSpPr>
          <p:spPr bwMode="auto">
            <a:xfrm flipH="1">
              <a:off x="4625" y="693"/>
              <a:ext cx="853" cy="1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22075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9413"/>
            <a:ext cx="8637588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9436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0899" name="Line 2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3108" r="1595" b="656"/>
          <a:stretch>
            <a:fillRect/>
          </a:stretch>
        </p:blipFill>
        <p:spPr bwMode="auto">
          <a:xfrm>
            <a:off x="251520" y="643571"/>
            <a:ext cx="8640960" cy="567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0902" name="Rectangle 6"/>
          <p:cNvSpPr>
            <a:spLocks/>
          </p:cNvSpPr>
          <p:nvPr/>
        </p:nvSpPr>
        <p:spPr bwMode="auto">
          <a:xfrm>
            <a:off x="428908" y="5871603"/>
            <a:ext cx="8859836" cy="901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40636" bIns="0" anchor="ctr"/>
          <a:lstStyle/>
          <a:p>
            <a:pPr marL="39688"/>
            <a:r>
              <a:rPr lang="en-US" sz="2000" dirty="0" smtClean="0">
                <a:solidFill>
                  <a:srgbClr val="000000"/>
                </a:solidFill>
                <a:effectLst/>
                <a:latin typeface="+mj-lt"/>
                <a:ea typeface="Akzidenz-Grotesk Next Regular"/>
                <a:cs typeface="Akzidenz-Grotesk Next Regular"/>
                <a:sym typeface="Akzidenz-Grotesk Next Regular"/>
              </a:rPr>
              <a:t>Small scale anisotropies 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Akzidenz-Grotesk Next Regular"/>
                <a:cs typeface="Akzidenz-Grotesk Next Regular"/>
                <a:sym typeface="Akzidenz-Grotesk Next Regular"/>
              </a:rPr>
              <a:t>not immediately visible </a:t>
            </a:r>
            <a:r>
              <a:rPr lang="en-US" sz="2000" dirty="0">
                <a:solidFill>
                  <a:srgbClr val="2E6FFD"/>
                </a:solidFill>
                <a:effectLst/>
                <a:latin typeface="+mj-lt"/>
                <a:ea typeface="Akzidenz-Grotesk Next Med"/>
                <a:cs typeface="Akzidenz-Grotesk Next Med"/>
                <a:sym typeface="Akzidenz-Grotesk Next Med"/>
              </a:rPr>
              <a:t>(smoothing needed)</a:t>
            </a:r>
          </a:p>
        </p:txBody>
      </p:sp>
    </p:spTree>
    <p:extLst>
      <p:ext uri="{BB962C8B-B14F-4D97-AF65-F5344CB8AC3E}">
        <p14:creationId xmlns:p14="http://schemas.microsoft.com/office/powerpoint/2010/main" val="6221948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88913"/>
            <a:ext cx="376713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4941525" y="188913"/>
            <a:ext cx="4051365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1" hangingPunct="1"/>
            <a:r>
              <a:rPr lang="de-DE" sz="4800" dirty="0" smtClean="0">
                <a:latin typeface="Calibri" pitchFamily="34" charset="0"/>
                <a:cs typeface="Calibri" pitchFamily="34" charset="0"/>
              </a:rPr>
              <a:t>Discovery 1956</a:t>
            </a:r>
            <a:endParaRPr lang="de-DE" sz="4800" baseline="0" dirty="0">
              <a:latin typeface="Calibri" pitchFamily="34" charset="0"/>
              <a:cs typeface="Calibri" pitchFamily="34" charset="0"/>
            </a:endParaRPr>
          </a:p>
          <a:p>
            <a:pPr algn="r" eaLnBrk="1" hangingPunct="1"/>
            <a:endParaRPr lang="de-DE" sz="4000" baseline="0" dirty="0">
              <a:latin typeface="Calibri" pitchFamily="34" charset="0"/>
              <a:cs typeface="Calibri" pitchFamily="34" charset="0"/>
            </a:endParaRPr>
          </a:p>
          <a:p>
            <a:pPr algn="r" eaLnBrk="1" hangingPunct="1"/>
            <a:endParaRPr lang="de-DE" sz="3200" baseline="0" dirty="0">
              <a:solidFill>
                <a:schemeClr val="bg1"/>
              </a:solidFill>
              <a:latin typeface="Impact" pitchFamily="34" charset="0"/>
            </a:endParaRPr>
          </a:p>
          <a:p>
            <a:pPr algn="r" eaLnBrk="1" hangingPunct="1"/>
            <a:r>
              <a:rPr lang="de-DE" sz="3600" baseline="0" dirty="0" smtClean="0">
                <a:latin typeface="Calibri" pitchFamily="34" charset="0"/>
                <a:cs typeface="Calibri" pitchFamily="34" charset="0"/>
              </a:rPr>
              <a:t>Cowan </a:t>
            </a:r>
            <a:r>
              <a:rPr lang="de-DE" sz="3600" baseline="0" dirty="0">
                <a:latin typeface="Calibri" pitchFamily="34" charset="0"/>
                <a:cs typeface="Calibri" pitchFamily="34" charset="0"/>
              </a:rPr>
              <a:t>und Reines</a:t>
            </a:r>
            <a:endParaRPr lang="en-GB" sz="3600" baseline="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33479" name="Group 7"/>
          <p:cNvGrpSpPr>
            <a:grpSpLocks/>
          </p:cNvGrpSpPr>
          <p:nvPr/>
        </p:nvGrpSpPr>
        <p:grpSpPr bwMode="auto">
          <a:xfrm>
            <a:off x="5395721" y="3429000"/>
            <a:ext cx="3409473" cy="1635070"/>
            <a:chOff x="3969" y="1389"/>
            <a:chExt cx="3748" cy="1725"/>
          </a:xfrm>
        </p:grpSpPr>
        <p:pic>
          <p:nvPicPr>
            <p:cNvPr id="233480" name="Picture 8" descr="medal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9" r="16803"/>
            <a:stretch>
              <a:fillRect/>
            </a:stretch>
          </p:blipFill>
          <p:spPr bwMode="auto">
            <a:xfrm>
              <a:off x="3969" y="1389"/>
              <a:ext cx="1468" cy="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3481" name="Text Box 9"/>
            <p:cNvSpPr txBox="1">
              <a:spLocks noChangeArrowheads="1"/>
            </p:cNvSpPr>
            <p:nvPr/>
          </p:nvSpPr>
          <p:spPr bwMode="auto">
            <a:xfrm>
              <a:off x="3969" y="2432"/>
              <a:ext cx="3748" cy="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3600" b="1" baseline="0" dirty="0" smtClean="0">
                  <a:latin typeface="Calibri" pitchFamily="34" charset="0"/>
                  <a:cs typeface="Calibri" pitchFamily="34" charset="0"/>
                </a:rPr>
                <a:t>Nobel</a:t>
              </a:r>
              <a:r>
                <a:rPr lang="de-DE" sz="3600" b="1" dirty="0" smtClean="0">
                  <a:latin typeface="Calibri" pitchFamily="34" charset="0"/>
                  <a:cs typeface="Calibri" pitchFamily="34" charset="0"/>
                </a:rPr>
                <a:t> prize</a:t>
              </a:r>
              <a:r>
                <a:rPr lang="de-DE" sz="3600" b="1" baseline="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de-DE" sz="3600" b="1" baseline="0" dirty="0">
                  <a:latin typeface="Calibri" pitchFamily="34" charset="0"/>
                  <a:cs typeface="Calibri" pitchFamily="34" charset="0"/>
                </a:rPr>
                <a:t>1995</a:t>
              </a:r>
              <a:endParaRPr lang="en-GB" sz="3600" b="1" baseline="0" dirty="0"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53959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34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3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294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948" name="Rectangle 2"/>
          <p:cNvSpPr>
            <a:spLocks/>
          </p:cNvSpPr>
          <p:nvPr/>
        </p:nvSpPr>
        <p:spPr bwMode="auto">
          <a:xfrm>
            <a:off x="6259513" y="5946775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2949" name="Line 4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82951" name="Rectangle 7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82952" name="Rectangle 8"/>
          <p:cNvSpPr>
            <a:spLocks/>
          </p:cNvSpPr>
          <p:nvPr/>
        </p:nvSpPr>
        <p:spPr bwMode="auto">
          <a:xfrm>
            <a:off x="6421438" y="6075363"/>
            <a:ext cx="1882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3° smoothing</a:t>
            </a:r>
          </a:p>
        </p:txBody>
      </p:sp>
    </p:spTree>
    <p:extLst>
      <p:ext uri="{BB962C8B-B14F-4D97-AF65-F5344CB8AC3E}">
        <p14:creationId xmlns:p14="http://schemas.microsoft.com/office/powerpoint/2010/main" val="3612326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397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3972" name="Line 3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83974" name="Rectangle 6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83975" name="Rectangle 7"/>
          <p:cNvSpPr>
            <a:spLocks/>
          </p:cNvSpPr>
          <p:nvPr/>
        </p:nvSpPr>
        <p:spPr bwMode="auto">
          <a:xfrm>
            <a:off x="6259513" y="5913438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3976" name="Rectangle 8"/>
          <p:cNvSpPr>
            <a:spLocks/>
          </p:cNvSpPr>
          <p:nvPr/>
        </p:nvSpPr>
        <p:spPr bwMode="auto">
          <a:xfrm>
            <a:off x="6440488" y="6084888"/>
            <a:ext cx="1882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6° smoothing</a:t>
            </a:r>
          </a:p>
        </p:txBody>
      </p:sp>
    </p:spTree>
    <p:extLst>
      <p:ext uri="{BB962C8B-B14F-4D97-AF65-F5344CB8AC3E}">
        <p14:creationId xmlns:p14="http://schemas.microsoft.com/office/powerpoint/2010/main" val="17848771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499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4996" name="Line 3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84998" name="Rectangle 6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84999" name="Rectangle 7"/>
          <p:cNvSpPr>
            <a:spLocks/>
          </p:cNvSpPr>
          <p:nvPr/>
        </p:nvSpPr>
        <p:spPr bwMode="auto">
          <a:xfrm>
            <a:off x="6316663" y="5930900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5000" name="Rectangle 8"/>
          <p:cNvSpPr>
            <a:spLocks/>
          </p:cNvSpPr>
          <p:nvPr/>
        </p:nvSpPr>
        <p:spPr bwMode="auto">
          <a:xfrm>
            <a:off x="6397625" y="6065838"/>
            <a:ext cx="1882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9° smoothing</a:t>
            </a:r>
          </a:p>
        </p:txBody>
      </p:sp>
    </p:spTree>
    <p:extLst>
      <p:ext uri="{BB962C8B-B14F-4D97-AF65-F5344CB8AC3E}">
        <p14:creationId xmlns:p14="http://schemas.microsoft.com/office/powerpoint/2010/main" val="32997779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601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6020" name="Line 3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86022" name="Rectangle 6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86023" name="Rectangle 7"/>
          <p:cNvSpPr>
            <a:spLocks/>
          </p:cNvSpPr>
          <p:nvPr/>
        </p:nvSpPr>
        <p:spPr bwMode="auto">
          <a:xfrm>
            <a:off x="6259513" y="5937250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6024" name="Rectangle 8"/>
          <p:cNvSpPr>
            <a:spLocks/>
          </p:cNvSpPr>
          <p:nvPr/>
        </p:nvSpPr>
        <p:spPr bwMode="auto">
          <a:xfrm>
            <a:off x="6340475" y="6018213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12° smoothing</a:t>
            </a:r>
          </a:p>
        </p:txBody>
      </p:sp>
    </p:spTree>
    <p:extLst>
      <p:ext uri="{BB962C8B-B14F-4D97-AF65-F5344CB8AC3E}">
        <p14:creationId xmlns:p14="http://schemas.microsoft.com/office/powerpoint/2010/main" val="819041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704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7044" name="Line 3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87046" name="Rectangle 6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87047" name="Rectangle 7"/>
          <p:cNvSpPr>
            <a:spLocks/>
          </p:cNvSpPr>
          <p:nvPr/>
        </p:nvSpPr>
        <p:spPr bwMode="auto">
          <a:xfrm>
            <a:off x="6259513" y="5937250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7048" name="Rectangle 8"/>
          <p:cNvSpPr>
            <a:spLocks/>
          </p:cNvSpPr>
          <p:nvPr/>
        </p:nvSpPr>
        <p:spPr bwMode="auto">
          <a:xfrm>
            <a:off x="6340475" y="6018213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15° smoothing</a:t>
            </a:r>
          </a:p>
        </p:txBody>
      </p:sp>
    </p:spTree>
    <p:extLst>
      <p:ext uri="{BB962C8B-B14F-4D97-AF65-F5344CB8AC3E}">
        <p14:creationId xmlns:p14="http://schemas.microsoft.com/office/powerpoint/2010/main" val="34559942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806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8068" name="Line 3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88070" name="Rectangle 6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88071" name="Rectangle 7"/>
          <p:cNvSpPr>
            <a:spLocks/>
          </p:cNvSpPr>
          <p:nvPr/>
        </p:nvSpPr>
        <p:spPr bwMode="auto">
          <a:xfrm>
            <a:off x="6259513" y="5937250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8072" name="Rectangle 8"/>
          <p:cNvSpPr>
            <a:spLocks/>
          </p:cNvSpPr>
          <p:nvPr/>
        </p:nvSpPr>
        <p:spPr bwMode="auto">
          <a:xfrm>
            <a:off x="6340475" y="6018213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18° smoothing</a:t>
            </a:r>
          </a:p>
        </p:txBody>
      </p:sp>
    </p:spTree>
    <p:extLst>
      <p:ext uri="{BB962C8B-B14F-4D97-AF65-F5344CB8AC3E}">
        <p14:creationId xmlns:p14="http://schemas.microsoft.com/office/powerpoint/2010/main" val="34708903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8909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9092" name="Line 3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89094" name="Rectangle 6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89095" name="Rectangle 7"/>
          <p:cNvSpPr>
            <a:spLocks/>
          </p:cNvSpPr>
          <p:nvPr/>
        </p:nvSpPr>
        <p:spPr bwMode="auto">
          <a:xfrm>
            <a:off x="6234113" y="5938838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89096" name="Rectangle 8"/>
          <p:cNvSpPr>
            <a:spLocks/>
          </p:cNvSpPr>
          <p:nvPr/>
        </p:nvSpPr>
        <p:spPr bwMode="auto">
          <a:xfrm>
            <a:off x="6315075" y="6026150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21° smoothing</a:t>
            </a:r>
          </a:p>
        </p:txBody>
      </p:sp>
    </p:spTree>
    <p:extLst>
      <p:ext uri="{BB962C8B-B14F-4D97-AF65-F5344CB8AC3E}">
        <p14:creationId xmlns:p14="http://schemas.microsoft.com/office/powerpoint/2010/main" val="20516702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011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0116" name="Line 3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90118" name="Rectangle 6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90119" name="Rectangle 7"/>
          <p:cNvSpPr>
            <a:spLocks/>
          </p:cNvSpPr>
          <p:nvPr/>
        </p:nvSpPr>
        <p:spPr bwMode="auto">
          <a:xfrm>
            <a:off x="6264275" y="5935663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90120" name="Rectangle 8"/>
          <p:cNvSpPr>
            <a:spLocks/>
          </p:cNvSpPr>
          <p:nvPr/>
        </p:nvSpPr>
        <p:spPr bwMode="auto">
          <a:xfrm>
            <a:off x="6345238" y="6018213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24° smoothing</a:t>
            </a:r>
          </a:p>
        </p:txBody>
      </p:sp>
    </p:spTree>
    <p:extLst>
      <p:ext uri="{BB962C8B-B14F-4D97-AF65-F5344CB8AC3E}">
        <p14:creationId xmlns:p14="http://schemas.microsoft.com/office/powerpoint/2010/main" val="10768917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113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1140" name="Line 3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91142" name="Rectangle 6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91143" name="Rectangle 7"/>
          <p:cNvSpPr>
            <a:spLocks/>
          </p:cNvSpPr>
          <p:nvPr/>
        </p:nvSpPr>
        <p:spPr bwMode="auto">
          <a:xfrm>
            <a:off x="6259513" y="5937250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91144" name="Rectangle 8"/>
          <p:cNvSpPr>
            <a:spLocks/>
          </p:cNvSpPr>
          <p:nvPr/>
        </p:nvSpPr>
        <p:spPr bwMode="auto">
          <a:xfrm>
            <a:off x="6340475" y="6018213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27° smoothing</a:t>
            </a:r>
          </a:p>
        </p:txBody>
      </p:sp>
    </p:spTree>
    <p:extLst>
      <p:ext uri="{BB962C8B-B14F-4D97-AF65-F5344CB8AC3E}">
        <p14:creationId xmlns:p14="http://schemas.microsoft.com/office/powerpoint/2010/main" val="102814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9216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-115888"/>
            <a:ext cx="7591425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2164" name="Line 3"/>
          <p:cNvSpPr>
            <a:spLocks noChangeShapeType="1"/>
          </p:cNvSpPr>
          <p:nvPr/>
        </p:nvSpPr>
        <p:spPr bwMode="auto">
          <a:xfrm>
            <a:off x="642938" y="6562725"/>
            <a:ext cx="7848600" cy="1588"/>
          </a:xfrm>
          <a:prstGeom prst="line">
            <a:avLst/>
          </a:prstGeom>
          <a:noFill/>
          <a:ln w="9525">
            <a:solidFill>
              <a:srgbClr val="6666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title"/>
          </p:nvPr>
        </p:nvSpPr>
        <p:spPr/>
        <p:txBody>
          <a:bodyPr rIns="116988"/>
          <a:lstStyle/>
          <a:p>
            <a:pPr marL="39688" eaLnBrk="1" hangingPunct="1"/>
            <a:r>
              <a:rPr lang="en-US" smtClean="0"/>
              <a:t>Map smoothing scan</a:t>
            </a:r>
          </a:p>
        </p:txBody>
      </p:sp>
      <p:sp>
        <p:nvSpPr>
          <p:cNvPr id="92166" name="Rectangle 6"/>
          <p:cNvSpPr>
            <a:spLocks/>
          </p:cNvSpPr>
          <p:nvPr/>
        </p:nvSpPr>
        <p:spPr bwMode="auto">
          <a:xfrm>
            <a:off x="669925" y="5653088"/>
            <a:ext cx="577691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6" bIns="0"/>
          <a:lstStyle/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Scan from 1 - 30° in smoothing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Different regions have different optimal smoothings</a:t>
            </a:r>
          </a:p>
          <a:p>
            <a:pPr marL="39688"/>
            <a:r>
              <a:rPr lang="en-US" sz="1700">
                <a:solidFill>
                  <a:srgbClr val="000000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Significances are pre-trial</a:t>
            </a:r>
          </a:p>
        </p:txBody>
      </p:sp>
      <p:sp>
        <p:nvSpPr>
          <p:cNvPr id="92167" name="Rectangle 7"/>
          <p:cNvSpPr>
            <a:spLocks/>
          </p:cNvSpPr>
          <p:nvPr/>
        </p:nvSpPr>
        <p:spPr bwMode="auto">
          <a:xfrm>
            <a:off x="6259513" y="5959475"/>
            <a:ext cx="2232025" cy="625475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>
              <a:solidFill>
                <a:srgbClr val="000000"/>
              </a:solidFill>
              <a:sym typeface="Arial" pitchFamily="34" charset="0"/>
            </a:endParaRPr>
          </a:p>
        </p:txBody>
      </p:sp>
      <p:sp>
        <p:nvSpPr>
          <p:cNvPr id="92168" name="Rectangle 8"/>
          <p:cNvSpPr>
            <a:spLocks/>
          </p:cNvSpPr>
          <p:nvPr/>
        </p:nvSpPr>
        <p:spPr bwMode="auto">
          <a:xfrm>
            <a:off x="6340475" y="6040438"/>
            <a:ext cx="2054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6" bIns="0">
            <a:spAutoFit/>
          </a:bodyPr>
          <a:lstStyle/>
          <a:p>
            <a:pPr marL="39688"/>
            <a:r>
              <a:rPr lang="en-US" sz="2400">
                <a:solidFill>
                  <a:srgbClr val="2E6FFD"/>
                </a:solidFill>
                <a:latin typeface="Akzidenz-Grotesk Next Med"/>
                <a:ea typeface="Akzidenz-Grotesk Next Med"/>
                <a:cs typeface="Akzidenz-Grotesk Next Med"/>
                <a:sym typeface="Akzidenz-Grotesk Next Med"/>
              </a:rPr>
              <a:t>30° smoothing</a:t>
            </a:r>
          </a:p>
        </p:txBody>
      </p:sp>
    </p:spTree>
    <p:extLst>
      <p:ext uri="{BB962C8B-B14F-4D97-AF65-F5344CB8AC3E}">
        <p14:creationId xmlns:p14="http://schemas.microsoft.com/office/powerpoint/2010/main" val="15663017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4881" y="3871134"/>
            <a:ext cx="7903890" cy="2511393"/>
            <a:chOff x="900113" y="4005263"/>
            <a:chExt cx="7903890" cy="2511393"/>
          </a:xfrm>
        </p:grpSpPr>
        <p:sp>
          <p:nvSpPr>
            <p:cNvPr id="457735" name="Rectangle 7"/>
            <p:cNvSpPr>
              <a:spLocks noChangeArrowheads="1"/>
            </p:cNvSpPr>
            <p:nvPr/>
          </p:nvSpPr>
          <p:spPr bwMode="auto">
            <a:xfrm>
              <a:off x="6373813" y="4365625"/>
              <a:ext cx="1079500" cy="504825"/>
            </a:xfrm>
            <a:prstGeom prst="rect">
              <a:avLst/>
            </a:prstGeom>
            <a:solidFill>
              <a:srgbClr val="3366FF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736" name="Oval 8"/>
            <p:cNvSpPr>
              <a:spLocks noChangeArrowheads="1"/>
            </p:cNvSpPr>
            <p:nvPr/>
          </p:nvSpPr>
          <p:spPr bwMode="auto">
            <a:xfrm>
              <a:off x="900113" y="4581525"/>
              <a:ext cx="1657350" cy="1584325"/>
            </a:xfrm>
            <a:prstGeom prst="ellipse">
              <a:avLst/>
            </a:prstGeom>
            <a:noFill/>
            <a:ln w="76200" algn="ctr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737" name="Line 9"/>
            <p:cNvSpPr>
              <a:spLocks noChangeShapeType="1"/>
            </p:cNvSpPr>
            <p:nvPr/>
          </p:nvSpPr>
          <p:spPr bwMode="auto">
            <a:xfrm>
              <a:off x="1765301" y="4581525"/>
              <a:ext cx="1655763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38" name="Rectangle 10"/>
            <p:cNvSpPr>
              <a:spLocks noChangeArrowheads="1"/>
            </p:cNvSpPr>
            <p:nvPr/>
          </p:nvSpPr>
          <p:spPr bwMode="auto">
            <a:xfrm>
              <a:off x="3421063" y="4437063"/>
              <a:ext cx="71438" cy="288925"/>
            </a:xfrm>
            <a:prstGeom prst="rect">
              <a:avLst/>
            </a:prstGeom>
            <a:solidFill>
              <a:srgbClr val="3366FF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739" name="Line 11"/>
            <p:cNvSpPr>
              <a:spLocks noChangeShapeType="1"/>
            </p:cNvSpPr>
            <p:nvPr/>
          </p:nvSpPr>
          <p:spPr bwMode="auto">
            <a:xfrm flipV="1">
              <a:off x="3421063" y="4365625"/>
              <a:ext cx="1512888" cy="2159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0" name="Line 12"/>
            <p:cNvSpPr>
              <a:spLocks noChangeShapeType="1"/>
            </p:cNvSpPr>
            <p:nvPr/>
          </p:nvSpPr>
          <p:spPr bwMode="auto">
            <a:xfrm>
              <a:off x="3421063" y="4581525"/>
              <a:ext cx="172878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1" name="Line 13"/>
            <p:cNvSpPr>
              <a:spLocks noChangeShapeType="1"/>
            </p:cNvSpPr>
            <p:nvPr/>
          </p:nvSpPr>
          <p:spPr bwMode="auto">
            <a:xfrm>
              <a:off x="3421063" y="4581525"/>
              <a:ext cx="720725" cy="14446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2" name="Line 14"/>
            <p:cNvSpPr>
              <a:spLocks noChangeShapeType="1"/>
            </p:cNvSpPr>
            <p:nvPr/>
          </p:nvSpPr>
          <p:spPr bwMode="auto">
            <a:xfrm>
              <a:off x="3421063" y="4581525"/>
              <a:ext cx="647700" cy="2159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3" name="Line 15"/>
            <p:cNvSpPr>
              <a:spLocks noChangeShapeType="1"/>
            </p:cNvSpPr>
            <p:nvPr/>
          </p:nvSpPr>
          <p:spPr bwMode="auto">
            <a:xfrm>
              <a:off x="5149851" y="4581525"/>
              <a:ext cx="1368425" cy="7302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4" name="Line 16"/>
            <p:cNvSpPr>
              <a:spLocks noChangeShapeType="1"/>
            </p:cNvSpPr>
            <p:nvPr/>
          </p:nvSpPr>
          <p:spPr bwMode="auto">
            <a:xfrm>
              <a:off x="5149851" y="4581525"/>
              <a:ext cx="309562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5" name="Text Box 17"/>
            <p:cNvSpPr txBox="1">
              <a:spLocks noChangeArrowheads="1"/>
            </p:cNvSpPr>
            <p:nvPr/>
          </p:nvSpPr>
          <p:spPr bwMode="auto">
            <a:xfrm>
              <a:off x="2557463" y="4005263"/>
              <a:ext cx="401638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800" b="1" baseline="0">
                  <a:latin typeface="Arial" pitchFamily="34" charset="0"/>
                </a:rPr>
                <a:t>p</a:t>
              </a:r>
              <a:endParaRPr lang="en-GB" sz="2800" b="1" baseline="0">
                <a:latin typeface="Arial" pitchFamily="34" charset="0"/>
              </a:endParaRPr>
            </a:p>
          </p:txBody>
        </p:sp>
        <p:sp>
          <p:nvSpPr>
            <p:cNvPr id="457746" name="Text Box 18"/>
            <p:cNvSpPr txBox="1">
              <a:spLocks noChangeArrowheads="1"/>
            </p:cNvSpPr>
            <p:nvPr/>
          </p:nvSpPr>
          <p:spPr bwMode="auto">
            <a:xfrm>
              <a:off x="4429126" y="4437063"/>
              <a:ext cx="4349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600" b="1" baseline="0">
                  <a:latin typeface="Arial" pitchFamily="34" charset="0"/>
                  <a:sym typeface="Symbol" pitchFamily="18" charset="2"/>
                </a:rPr>
                <a:t></a:t>
              </a:r>
            </a:p>
          </p:txBody>
        </p:sp>
        <p:sp>
          <p:nvSpPr>
            <p:cNvPr id="457747" name="Text Box 19"/>
            <p:cNvSpPr txBox="1">
              <a:spLocks noChangeArrowheads="1"/>
            </p:cNvSpPr>
            <p:nvPr/>
          </p:nvSpPr>
          <p:spPr bwMode="auto">
            <a:xfrm>
              <a:off x="8029576" y="4510088"/>
              <a:ext cx="55656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1" baseline="0" dirty="0">
                  <a:latin typeface="Arial" pitchFamily="34" charset="0"/>
                  <a:sym typeface="Symbol" pitchFamily="18" charset="2"/>
                </a:rPr>
                <a:t></a:t>
              </a:r>
              <a:r>
                <a:rPr lang="en-GB" sz="3200" b="1" baseline="-25000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457748" name="Text Box 20"/>
            <p:cNvSpPr txBox="1">
              <a:spLocks noChangeArrowheads="1"/>
            </p:cNvSpPr>
            <p:nvPr/>
          </p:nvSpPr>
          <p:spPr bwMode="auto">
            <a:xfrm>
              <a:off x="5868988" y="4510088"/>
              <a:ext cx="419100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3200" b="1" baseline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457749" name="Text Box 21"/>
            <p:cNvSpPr txBox="1">
              <a:spLocks noChangeArrowheads="1"/>
            </p:cNvSpPr>
            <p:nvPr/>
          </p:nvSpPr>
          <p:spPr bwMode="auto">
            <a:xfrm>
              <a:off x="2268538" y="5878513"/>
              <a:ext cx="150977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baseline="0" dirty="0">
                  <a:latin typeface="Arial" pitchFamily="34" charset="0"/>
                </a:rPr>
                <a:t> </a:t>
              </a:r>
              <a:r>
                <a:rPr lang="de-DE" sz="1800" dirty="0" smtClean="0"/>
                <a:t>Accelerator</a:t>
              </a:r>
              <a:endParaRPr lang="de-DE" sz="1800" baseline="0" dirty="0" smtClean="0">
                <a:latin typeface="Arial" pitchFamily="34" charset="0"/>
              </a:endParaRPr>
            </a:p>
          </p:txBody>
        </p:sp>
        <p:sp>
          <p:nvSpPr>
            <p:cNvPr id="457750" name="Text Box 22"/>
            <p:cNvSpPr txBox="1">
              <a:spLocks noChangeArrowheads="1"/>
            </p:cNvSpPr>
            <p:nvPr/>
          </p:nvSpPr>
          <p:spPr bwMode="auto">
            <a:xfrm>
              <a:off x="4573588" y="5302250"/>
              <a:ext cx="1222375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baseline="0" dirty="0">
                  <a:latin typeface="Arial" pitchFamily="34" charset="0"/>
                </a:rPr>
                <a:t> </a:t>
              </a:r>
              <a:r>
                <a:rPr lang="de-DE" sz="1800" baseline="0" dirty="0">
                  <a:latin typeface="Arial" pitchFamily="34" charset="0"/>
                  <a:sym typeface="Symbol" pitchFamily="18" charset="2"/>
                </a:rPr>
                <a:t></a:t>
              </a:r>
              <a:r>
                <a:rPr lang="de-DE" sz="1800" baseline="0" dirty="0" smtClean="0">
                  <a:latin typeface="Arial" pitchFamily="34" charset="0"/>
                  <a:sym typeface="Symbol" pitchFamily="18" charset="2"/>
                </a:rPr>
                <a:t>-</a:t>
              </a:r>
              <a:r>
                <a:rPr lang="de-DE" sz="1800" dirty="0" smtClean="0">
                  <a:sym typeface="Symbol" pitchFamily="18" charset="2"/>
                </a:rPr>
                <a:t>decay</a:t>
              </a:r>
              <a:r>
                <a:rPr lang="de-DE" sz="1800" baseline="0" dirty="0" smtClean="0">
                  <a:latin typeface="Arial" pitchFamily="34" charset="0"/>
                  <a:sym typeface="Symbol" pitchFamily="18" charset="2"/>
                </a:rPr>
                <a:t>:</a:t>
              </a:r>
              <a:endParaRPr lang="de-DE" sz="1800" baseline="0" dirty="0">
                <a:latin typeface="Arial" pitchFamily="34" charset="0"/>
                <a:sym typeface="Symbol" pitchFamily="18" charset="2"/>
              </a:endParaRPr>
            </a:p>
            <a:p>
              <a:r>
                <a:rPr lang="de-DE" sz="1800" baseline="0" dirty="0">
                  <a:latin typeface="Arial" pitchFamily="34" charset="0"/>
                  <a:sym typeface="Symbol" pitchFamily="18" charset="2"/>
                </a:rPr>
                <a:t>    </a:t>
              </a:r>
              <a:r>
                <a:rPr lang="de-DE" sz="1800" baseline="-25000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457751" name="Text Box 23"/>
            <p:cNvSpPr txBox="1">
              <a:spLocks noChangeArrowheads="1"/>
            </p:cNvSpPr>
            <p:nvPr/>
          </p:nvSpPr>
          <p:spPr bwMode="auto">
            <a:xfrm>
              <a:off x="2989263" y="4797425"/>
              <a:ext cx="936625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baseline="0">
                  <a:latin typeface="Arial" pitchFamily="34" charset="0"/>
                </a:rPr>
                <a:t> Target</a:t>
              </a:r>
              <a:endParaRPr lang="en-GB" sz="1800" baseline="0">
                <a:latin typeface="Arial" pitchFamily="34" charset="0"/>
              </a:endParaRPr>
            </a:p>
          </p:txBody>
        </p:sp>
        <p:sp>
          <p:nvSpPr>
            <p:cNvPr id="457752" name="Text Box 24"/>
            <p:cNvSpPr txBox="1">
              <a:spLocks noChangeArrowheads="1"/>
            </p:cNvSpPr>
            <p:nvPr/>
          </p:nvSpPr>
          <p:spPr bwMode="auto">
            <a:xfrm>
              <a:off x="6229351" y="4941888"/>
              <a:ext cx="1420813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baseline="0">
                  <a:latin typeface="Arial" pitchFamily="34" charset="0"/>
                  <a:sym typeface="Symbol" pitchFamily="18" charset="2"/>
                </a:rPr>
                <a:t>-Absorber</a:t>
              </a:r>
            </a:p>
          </p:txBody>
        </p:sp>
        <p:sp>
          <p:nvSpPr>
            <p:cNvPr id="457753" name="Line 25"/>
            <p:cNvSpPr>
              <a:spLocks noChangeShapeType="1"/>
            </p:cNvSpPr>
            <p:nvPr/>
          </p:nvSpPr>
          <p:spPr bwMode="auto">
            <a:xfrm flipV="1">
              <a:off x="5076826" y="4797425"/>
              <a:ext cx="0" cy="4318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59" name="Text Box 31"/>
            <p:cNvSpPr txBox="1">
              <a:spLocks noChangeArrowheads="1"/>
            </p:cNvSpPr>
            <p:nvPr/>
          </p:nvSpPr>
          <p:spPr bwMode="auto">
            <a:xfrm>
              <a:off x="6102622" y="5993436"/>
              <a:ext cx="270138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800" baseline="0" dirty="0" smtClean="0">
                  <a:latin typeface="Arial" pitchFamily="34" charset="0"/>
                </a:rPr>
                <a:t>Neutrino</a:t>
              </a:r>
              <a:r>
                <a:rPr lang="de-DE" sz="2800" dirty="0" smtClean="0">
                  <a:latin typeface="Arial" pitchFamily="34" charset="0"/>
                </a:rPr>
                <a:t> beam</a:t>
              </a:r>
              <a:endParaRPr lang="en-GB" sz="2800" baseline="0" dirty="0">
                <a:latin typeface="Arial" pitchFamily="34" charset="0"/>
              </a:endParaRPr>
            </a:p>
          </p:txBody>
        </p:sp>
      </p:grpSp>
      <p:pic>
        <p:nvPicPr>
          <p:cNvPr id="26" name="Picture 34" descr="250px-Bruno_Pontecorvo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4881" y="1124744"/>
            <a:ext cx="1524000" cy="20002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8" name="Group 4"/>
          <p:cNvGrpSpPr>
            <a:grpSpLocks/>
          </p:cNvGrpSpPr>
          <p:nvPr/>
        </p:nvGrpSpPr>
        <p:grpSpPr bwMode="auto">
          <a:xfrm>
            <a:off x="3103383" y="2170113"/>
            <a:ext cx="3409473" cy="1635070"/>
            <a:chOff x="3969" y="1389"/>
            <a:chExt cx="3748" cy="1725"/>
          </a:xfrm>
        </p:grpSpPr>
        <p:pic>
          <p:nvPicPr>
            <p:cNvPr id="29" name="Picture 5" descr="medal2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9" r="16803"/>
            <a:stretch>
              <a:fillRect/>
            </a:stretch>
          </p:blipFill>
          <p:spPr bwMode="auto">
            <a:xfrm>
              <a:off x="3969" y="1389"/>
              <a:ext cx="1468" cy="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 Box 6"/>
            <p:cNvSpPr txBox="1">
              <a:spLocks noChangeArrowheads="1"/>
            </p:cNvSpPr>
            <p:nvPr/>
          </p:nvSpPr>
          <p:spPr bwMode="auto">
            <a:xfrm>
              <a:off x="3969" y="2432"/>
              <a:ext cx="3748" cy="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3600" b="1" baseline="0" dirty="0" smtClean="0">
                  <a:latin typeface="Calibri" pitchFamily="34" charset="0"/>
                  <a:cs typeface="Calibri" pitchFamily="34" charset="0"/>
                </a:rPr>
                <a:t>Nobel prize</a:t>
              </a:r>
              <a:r>
                <a:rPr lang="de-DE" sz="3600" b="1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de-DE" sz="3600" b="1" baseline="0" dirty="0" smtClean="0">
                  <a:latin typeface="Calibri" pitchFamily="34" charset="0"/>
                  <a:cs typeface="Calibri" pitchFamily="34" charset="0"/>
                </a:rPr>
                <a:t>1988</a:t>
              </a:r>
              <a:endParaRPr lang="en-GB" sz="3600" b="1" baseline="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82230" y="1124744"/>
            <a:ext cx="63617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de-DE" sz="3200" dirty="0" smtClean="0">
                <a:latin typeface="Calibri" pitchFamily="34" charset="0"/>
                <a:cs typeface="Calibri" pitchFamily="34" charset="0"/>
              </a:rPr>
              <a:t>Bruno Pontecorvo</a:t>
            </a:r>
          </a:p>
          <a:p>
            <a:pPr eaLnBrk="1" hangingPunct="1"/>
            <a:endParaRPr lang="de-DE" sz="3200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sz="3200" dirty="0" smtClean="0">
                <a:latin typeface="Calibri" pitchFamily="34" charset="0"/>
                <a:cs typeface="Calibri" pitchFamily="34" charset="0"/>
              </a:rPr>
              <a:t>                                            Lederman</a:t>
            </a:r>
            <a:r>
              <a:rPr lang="de-DE" sz="3200" dirty="0">
                <a:latin typeface="Calibri" pitchFamily="34" charset="0"/>
                <a:cs typeface="Calibri" pitchFamily="34" charset="0"/>
              </a:rPr>
              <a:t>, </a:t>
            </a:r>
            <a:r>
              <a:rPr lang="de-DE" sz="3200" dirty="0" smtClean="0">
                <a:latin typeface="Calibri" pitchFamily="34" charset="0"/>
                <a:cs typeface="Calibri" pitchFamily="34" charset="0"/>
              </a:rPr>
              <a:t>                           </a:t>
            </a:r>
          </a:p>
          <a:p>
            <a:pPr eaLnBrk="1" hangingPunct="1"/>
            <a:r>
              <a:rPr lang="de-DE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sz="3200" dirty="0" smtClean="0">
                <a:latin typeface="Calibri" pitchFamily="34" charset="0"/>
                <a:cs typeface="Calibri" pitchFamily="34" charset="0"/>
              </a:rPr>
              <a:t>                                           Schwarz,               </a:t>
            </a:r>
          </a:p>
          <a:p>
            <a:pPr eaLnBrk="1" hangingPunct="1"/>
            <a:r>
              <a:rPr lang="de-DE" sz="3200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sz="3200" dirty="0" smtClean="0">
                <a:latin typeface="Calibri" pitchFamily="34" charset="0"/>
                <a:cs typeface="Calibri" pitchFamily="34" charset="0"/>
              </a:rPr>
              <a:t>                                           Steinberger</a:t>
            </a:r>
            <a:endParaRPr lang="en-GB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855690" y="188640"/>
            <a:ext cx="84663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3600" baseline="0" dirty="0" smtClean="0">
                <a:latin typeface="Calibri" pitchFamily="34" charset="0"/>
                <a:cs typeface="Calibri" pitchFamily="34" charset="0"/>
              </a:rPr>
              <a:t>1962:</a:t>
            </a:r>
            <a:r>
              <a:rPr lang="de-DE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3600" baseline="0" dirty="0" smtClean="0">
                <a:latin typeface="Calibri" pitchFamily="34" charset="0"/>
                <a:cs typeface="Calibri" pitchFamily="34" charset="0"/>
              </a:rPr>
              <a:t>Discovery of the muon neutrino</a:t>
            </a:r>
            <a:r>
              <a:rPr lang="de-DE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3600" baseline="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de-DE" sz="3600" b="1" baseline="0" dirty="0">
                <a:latin typeface="Calibri" pitchFamily="34" charset="0"/>
                <a:cs typeface="Calibri" pitchFamily="34" charset="0"/>
                <a:sym typeface="Symbol" pitchFamily="18" charset="2"/>
              </a:rPr>
              <a:t></a:t>
            </a:r>
            <a:r>
              <a:rPr lang="de-DE" sz="3600" b="1" baseline="-25000" dirty="0"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de-DE" sz="3600" baseline="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  <a:endParaRPr lang="de-DE" sz="3600" baseline="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83051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dependence</a:t>
            </a:r>
            <a:endParaRPr lang="en-US" sz="60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2776"/>
            <a:ext cx="440169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4536505" cy="195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053669"/>
            <a:ext cx="3360857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319464" y="1556792"/>
            <a:ext cx="4824536" cy="4537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30000"/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§"/>
              <a:defRPr sz="2800">
                <a:solidFill>
                  <a:srgbClr val="0000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400" dirty="0" smtClean="0">
                <a:effectLst/>
              </a:rPr>
              <a:t>IceCube-59: 20 TeV</a:t>
            </a:r>
          </a:p>
          <a:p>
            <a:endParaRPr lang="de-DE" sz="2400" dirty="0" smtClean="0">
              <a:effectLst/>
            </a:endParaRPr>
          </a:p>
          <a:p>
            <a:pPr marL="0" indent="0">
              <a:buFont typeface="Wingdings" pitchFamily="2" charset="2"/>
              <a:buNone/>
            </a:pPr>
            <a:r>
              <a:rPr lang="de-DE" sz="1800" dirty="0" smtClean="0">
                <a:effectLst/>
              </a:rPr>
              <a:t>      Change </a:t>
            </a:r>
          </a:p>
          <a:p>
            <a:pPr marL="0" indent="0">
              <a:buFont typeface="Wingdings" pitchFamily="2" charset="2"/>
              <a:buNone/>
            </a:pPr>
            <a:r>
              <a:rPr lang="de-DE" sz="1800" dirty="0">
                <a:effectLst/>
              </a:rPr>
              <a:t> </a:t>
            </a:r>
            <a:r>
              <a:rPr lang="de-DE" sz="1800" dirty="0" smtClean="0">
                <a:effectLst/>
              </a:rPr>
              <a:t>     of polarity</a:t>
            </a:r>
          </a:p>
          <a:p>
            <a:endParaRPr lang="de-DE" sz="2400" dirty="0" smtClean="0">
              <a:effectLst/>
            </a:endParaRPr>
          </a:p>
          <a:p>
            <a:endParaRPr lang="de-DE" sz="2400" dirty="0" smtClean="0">
              <a:effectLst/>
            </a:endParaRPr>
          </a:p>
          <a:p>
            <a:endParaRPr lang="de-DE" sz="1400" dirty="0" smtClean="0">
              <a:effectLst/>
            </a:endParaRPr>
          </a:p>
          <a:p>
            <a:r>
              <a:rPr lang="de-DE" sz="2400" dirty="0" smtClean="0">
                <a:effectLst/>
              </a:rPr>
              <a:t>IceCube-59: 400 TeV</a:t>
            </a:r>
          </a:p>
          <a:p>
            <a:endParaRPr lang="de-DE" sz="2400" dirty="0" smtClean="0">
              <a:effectLst/>
            </a:endParaRPr>
          </a:p>
          <a:p>
            <a:pPr marL="0" indent="0">
              <a:buNone/>
            </a:pPr>
            <a:endParaRPr lang="de-DE" sz="2400" dirty="0" smtClean="0">
              <a:effectLst/>
            </a:endParaRPr>
          </a:p>
          <a:p>
            <a:pPr marL="0" indent="0">
              <a:buNone/>
            </a:pPr>
            <a:endParaRPr lang="de-DE" sz="2400" dirty="0" smtClean="0">
              <a:effectLst/>
            </a:endParaRPr>
          </a:p>
          <a:p>
            <a:r>
              <a:rPr lang="de-DE" sz="2400" dirty="0" smtClean="0">
                <a:effectLst/>
              </a:rPr>
              <a:t>IceTop-59:   PeV-range</a:t>
            </a:r>
            <a:endParaRPr lang="en-US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54511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108520" y="-171400"/>
            <a:ext cx="9649072" cy="712879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and South</a:t>
            </a:r>
            <a:endParaRPr lang="en-US" sz="60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8441"/>
            <a:ext cx="79533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273" y="1268760"/>
            <a:ext cx="8912345" cy="4537075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solidFill>
                  <a:schemeClr val="bg2">
                    <a:lumMod val="75000"/>
                  </a:schemeClr>
                </a:solidFill>
                <a:effectLst/>
              </a:rPr>
              <a:t>Anisotropies of cosmic rays/muons seen on the Northern hemisphere (Tibet, Milagro/Super-K) are also seen via IceCube muons from the Southern hemisphere.</a:t>
            </a:r>
            <a:endParaRPr lang="en-US" sz="2000" dirty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396552" y="6309320"/>
            <a:ext cx="4896544" cy="64807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8898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Possible reasons for anisotropies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484784"/>
            <a:ext cx="7992888" cy="4537075"/>
          </a:xfrm>
        </p:spPr>
        <p:txBody>
          <a:bodyPr/>
          <a:lstStyle/>
          <a:p>
            <a:r>
              <a:rPr lang="de-DE" dirty="0" smtClean="0"/>
              <a:t>Dipole:</a:t>
            </a:r>
          </a:p>
          <a:p>
            <a:pPr lvl="1"/>
            <a:r>
              <a:rPr lang="de-DE" sz="2200" dirty="0" smtClean="0"/>
              <a:t>Discrete spatial distribution of PeV cosmic ray sources?</a:t>
            </a:r>
          </a:p>
          <a:p>
            <a:pPr lvl="1"/>
            <a:r>
              <a:rPr lang="de-DE" sz="2200" dirty="0" smtClean="0"/>
              <a:t>Compton-Getting effect (movement of solar system against the plasma of cosmic rays)?</a:t>
            </a:r>
          </a:p>
          <a:p>
            <a:pPr lvl="1"/>
            <a:endParaRPr lang="de-DE" sz="2200" dirty="0" smtClean="0"/>
          </a:p>
          <a:p>
            <a:r>
              <a:rPr lang="de-DE" dirty="0" smtClean="0"/>
              <a:t>Smaller structures:</a:t>
            </a:r>
          </a:p>
          <a:p>
            <a:pPr lvl="1"/>
            <a:r>
              <a:rPr lang="de-DE" sz="2200" dirty="0" smtClean="0"/>
              <a:t>Special magnetic field configurations (channeling)?</a:t>
            </a:r>
          </a:p>
          <a:p>
            <a:pPr lvl="1"/>
            <a:r>
              <a:rPr lang="de-DE" sz="2200" dirty="0" smtClean="0"/>
              <a:t>Turbulent propagation of cosmic rays in galactic magnetic fields?</a:t>
            </a:r>
          </a:p>
          <a:p>
            <a:pPr lvl="1"/>
            <a:r>
              <a:rPr lang="de-DE" sz="2200" dirty="0" smtClean="0"/>
              <a:t>Heliospheric effects ????  (not at &gt;&gt; TeV)</a:t>
            </a:r>
          </a:p>
          <a:p>
            <a:pPr lvl="1"/>
            <a:r>
              <a:rPr lang="de-DE" sz="2200" dirty="0" smtClean="0"/>
              <a:t>Nearby sources??</a:t>
            </a:r>
          </a:p>
          <a:p>
            <a:pPr lvl="1"/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20636628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3429000"/>
            <a:ext cx="7956376" cy="1362075"/>
          </a:xfrm>
        </p:spPr>
        <p:txBody>
          <a:bodyPr/>
          <a:lstStyle/>
          <a:p>
            <a:r>
              <a:rPr lang="de-DE" sz="3600" dirty="0" smtClean="0"/>
              <a:t>Indirect dark matter search and neutrino oscillations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08122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73" name="Rectangle 41"/>
          <p:cNvSpPr>
            <a:spLocks noChangeArrowheads="1"/>
          </p:cNvSpPr>
          <p:nvPr/>
        </p:nvSpPr>
        <p:spPr bwMode="auto">
          <a:xfrm>
            <a:off x="0" y="1052513"/>
            <a:ext cx="9144000" cy="5805487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WIMP detection</a:t>
            </a:r>
            <a:endParaRPr lang="en-GB" dirty="0"/>
          </a:p>
        </p:txBody>
      </p:sp>
      <p:pic>
        <p:nvPicPr>
          <p:cNvPr id="1093668" name="Picture 36" descr="darkmattermetho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54918"/>
            <a:ext cx="5360987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3669" name="Text Box 37"/>
          <p:cNvSpPr txBox="1">
            <a:spLocks noChangeArrowheads="1"/>
          </p:cNvSpPr>
          <p:nvPr/>
        </p:nvSpPr>
        <p:spPr bwMode="auto">
          <a:xfrm>
            <a:off x="6228184" y="3857376"/>
            <a:ext cx="1116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800" b="0" i="1">
                <a:solidFill>
                  <a:srgbClr val="CCFFFF"/>
                </a:solidFill>
                <a:effectLst/>
              </a:rPr>
              <a:t>, e</a:t>
            </a:r>
            <a:r>
              <a:rPr lang="de-DE" sz="2800" b="0" i="1" baseline="30000">
                <a:solidFill>
                  <a:srgbClr val="CCFFFF"/>
                </a:solidFill>
                <a:effectLst/>
              </a:rPr>
              <a:t>+</a:t>
            </a:r>
            <a:r>
              <a:rPr lang="de-DE" sz="2800" b="0" i="1">
                <a:solidFill>
                  <a:srgbClr val="CCFFFF"/>
                </a:solidFill>
                <a:effectLst/>
              </a:rPr>
              <a:t>, p</a:t>
            </a:r>
            <a:endParaRPr lang="en-GB" sz="2800" b="0" i="1">
              <a:solidFill>
                <a:srgbClr val="CCFFFF"/>
              </a:solidFill>
              <a:effectLst/>
            </a:endParaRPr>
          </a:p>
        </p:txBody>
      </p:sp>
      <p:sp>
        <p:nvSpPr>
          <p:cNvPr id="1093670" name="Line 38"/>
          <p:cNvSpPr>
            <a:spLocks noChangeShapeType="1"/>
          </p:cNvSpPr>
          <p:nvPr/>
        </p:nvSpPr>
        <p:spPr bwMode="auto">
          <a:xfrm>
            <a:off x="7093372" y="3928813"/>
            <a:ext cx="173037" cy="1588"/>
          </a:xfrm>
          <a:prstGeom prst="line">
            <a:avLst/>
          </a:prstGeom>
          <a:noFill/>
          <a:ln w="38100">
            <a:solidFill>
              <a:srgbClr val="CC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351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259632" y="1196752"/>
            <a:ext cx="7560840" cy="54006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64282" tIns="32141" rIns="64282" bIns="32141"/>
          <a:lstStyle/>
          <a:p>
            <a:pPr eaLnBrk="1" hangingPunct="1"/>
            <a:r>
              <a:rPr lang="de-DE" smtClean="0"/>
              <a:t>Indirect Dark Matter Search</a:t>
            </a:r>
            <a:endParaRPr lang="en-GB" sz="280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009333"/>
              </p:ext>
            </p:extLst>
          </p:nvPr>
        </p:nvGraphicFramePr>
        <p:xfrm>
          <a:off x="1475656" y="1412776"/>
          <a:ext cx="7106369" cy="502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262" name="Acrobat Document" r:id="rId3" imgW="8020050" imgH="5667375" progId="AcroExch.Document.7">
                  <p:embed/>
                </p:oleObj>
              </mc:Choice>
              <mc:Fallback>
                <p:oleObj name="Acrobat Document" r:id="rId3" imgW="8020050" imgH="566737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75656" y="1412776"/>
                        <a:ext cx="7106369" cy="5021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13359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259632" y="1196752"/>
            <a:ext cx="7560840" cy="54006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64282" tIns="32141" rIns="64282" bIns="32141"/>
          <a:lstStyle/>
          <a:p>
            <a:pPr eaLnBrk="1" hangingPunct="1"/>
            <a:r>
              <a:rPr lang="de-DE" smtClean="0"/>
              <a:t>Indirect Dark Matter Search</a:t>
            </a:r>
            <a:endParaRPr lang="en-GB" sz="2800" smtClean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4" r="5822"/>
          <a:stretch/>
        </p:blipFill>
        <p:spPr bwMode="auto">
          <a:xfrm>
            <a:off x="1619672" y="1527105"/>
            <a:ext cx="6840760" cy="479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830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Oscillations of atmospheric neutrinos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2738339" y="1173853"/>
            <a:ext cx="6322522" cy="5092154"/>
            <a:chOff x="3132138" y="1989138"/>
            <a:chExt cx="5832475" cy="4681537"/>
          </a:xfrm>
        </p:grpSpPr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3132138" y="1989138"/>
              <a:ext cx="5832475" cy="4681537"/>
              <a:chOff x="1927" y="1071"/>
              <a:chExt cx="3674" cy="2949"/>
            </a:xfrm>
          </p:grpSpPr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27" y="1071"/>
                <a:ext cx="3674" cy="294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50800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ectangle 9"/>
              <p:cNvSpPr>
                <a:spLocks/>
              </p:cNvSpPr>
              <p:nvPr/>
            </p:nvSpPr>
            <p:spPr bwMode="auto">
              <a:xfrm>
                <a:off x="3011" y="1117"/>
                <a:ext cx="2071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40182"/>
                <a:r>
                  <a:rPr lang="en-US" sz="1400" dirty="0">
                    <a:ea typeface="ヒラギノ角ゴ ProN W3" charset="-128"/>
                    <a:cs typeface="Arial" pitchFamily="34" charset="0"/>
                    <a:sym typeface="Arial" pitchFamily="34" charset="0"/>
                  </a:rPr>
                  <a:t>  </a:t>
                </a:r>
                <a:r>
                  <a:rPr lang="en-US" sz="1600" dirty="0">
                    <a:solidFill>
                      <a:schemeClr val="bg1"/>
                    </a:solidFill>
                    <a:effectLst/>
                    <a:ea typeface="ヒラギノ角ゴ ProN W3" charset="-128"/>
                    <a:cs typeface="Arial" pitchFamily="34" charset="0"/>
                    <a:sym typeface="Arial" pitchFamily="34" charset="0"/>
                  </a:rPr>
                  <a:t>Muon neutrino survival probability</a:t>
                </a:r>
              </a:p>
            </p:txBody>
          </p:sp>
        </p:grp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 rot="17080909">
              <a:off x="3160340" y="3500512"/>
              <a:ext cx="1666035" cy="269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300" i="1" dirty="0">
                  <a:solidFill>
                    <a:srgbClr val="FFFF66"/>
                  </a:solidFill>
                  <a:latin typeface="Arial" pitchFamily="34" charset="0"/>
                </a:rPr>
                <a:t>ANTARES/DeepCore</a:t>
              </a:r>
              <a:endParaRPr lang="en-US" sz="1300" i="1" dirty="0">
                <a:solidFill>
                  <a:srgbClr val="FFFF66"/>
                </a:solidFill>
                <a:latin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48375" y="2430152"/>
              <a:ext cx="2334120" cy="3741555"/>
            </a:xfrm>
            <a:prstGeom prst="rect">
              <a:avLst/>
            </a:prstGeom>
            <a:solidFill>
              <a:srgbClr val="26E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631258" y="1500207"/>
            <a:ext cx="9714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 smtClean="0">
                <a:latin typeface="+mj-lt"/>
              </a:rPr>
              <a:t>Vertically</a:t>
            </a:r>
          </a:p>
          <a:p>
            <a:pPr>
              <a:defRPr/>
            </a:pPr>
            <a:r>
              <a:rPr lang="de-DE" sz="1400" dirty="0" smtClean="0">
                <a:latin typeface="+mj-lt"/>
              </a:rPr>
              <a:t> </a:t>
            </a:r>
            <a:r>
              <a:rPr lang="de-DE" sz="1400" dirty="0">
                <a:latin typeface="+mj-lt"/>
              </a:rPr>
              <a:t>upward</a:t>
            </a:r>
            <a:endParaRPr lang="en-US" sz="1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92878" y="5490995"/>
            <a:ext cx="10599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>
                <a:latin typeface="+mj-lt"/>
              </a:rPr>
              <a:t>Horizontal</a:t>
            </a:r>
            <a:endParaRPr lang="en-US" sz="1400" dirty="0">
              <a:latin typeface="+mj-l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30622" y="1973299"/>
            <a:ext cx="3245399" cy="31227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101"/>
          <p:cNvGrpSpPr>
            <a:grpSpLocks noChangeAspect="1"/>
          </p:cNvGrpSpPr>
          <p:nvPr/>
        </p:nvGrpSpPr>
        <p:grpSpPr bwMode="auto">
          <a:xfrm>
            <a:off x="5239042" y="2157382"/>
            <a:ext cx="2784483" cy="2795150"/>
            <a:chOff x="26229219" y="13987438"/>
            <a:chExt cx="3744416" cy="3744416"/>
          </a:xfrm>
        </p:grpSpPr>
        <p:sp>
          <p:nvSpPr>
            <p:cNvPr id="36" name="Oval 70"/>
            <p:cNvSpPr/>
            <p:nvPr/>
          </p:nvSpPr>
          <p:spPr>
            <a:xfrm>
              <a:off x="26229219" y="13987438"/>
              <a:ext cx="3744416" cy="3744416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de-DE" sz="1100"/>
            </a:p>
          </p:txBody>
        </p:sp>
        <p:sp>
          <p:nvSpPr>
            <p:cNvPr id="37" name="Oval 63"/>
            <p:cNvSpPr/>
            <p:nvPr/>
          </p:nvSpPr>
          <p:spPr>
            <a:xfrm>
              <a:off x="26659683" y="14417902"/>
              <a:ext cx="2883489" cy="2883489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de-DE" sz="1100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sp>
          <p:nvSpPr>
            <p:cNvPr id="38" name="Rectangle 71"/>
            <p:cNvSpPr/>
            <p:nvPr/>
          </p:nvSpPr>
          <p:spPr>
            <a:xfrm>
              <a:off x="27885165" y="16722633"/>
              <a:ext cx="432523" cy="360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de-DE" sz="1100"/>
            </a:p>
          </p:txBody>
        </p:sp>
        <p:cxnSp>
          <p:nvCxnSpPr>
            <p:cNvPr id="39" name="Straight Arrow Connector 65"/>
            <p:cNvCxnSpPr/>
            <p:nvPr/>
          </p:nvCxnSpPr>
          <p:spPr>
            <a:xfrm flipH="1">
              <a:off x="28101428" y="14996659"/>
              <a:ext cx="1314047" cy="1942236"/>
            </a:xfrm>
            <a:prstGeom prst="straightConnector1">
              <a:avLst/>
            </a:prstGeom>
            <a:ln w="19050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74"/>
            <p:cNvSpPr txBox="1">
              <a:spLocks noChangeArrowheads="1"/>
            </p:cNvSpPr>
            <p:nvPr/>
          </p:nvSpPr>
          <p:spPr bwMode="auto">
            <a:xfrm>
              <a:off x="28383012" y="16723743"/>
              <a:ext cx="347487" cy="350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1100">
                  <a:latin typeface="Symbol" pitchFamily="18" charset="2"/>
                </a:rPr>
                <a:t>q</a:t>
              </a:r>
            </a:p>
          </p:txBody>
        </p:sp>
        <p:sp>
          <p:nvSpPr>
            <p:cNvPr id="41" name="TextBox 75"/>
            <p:cNvSpPr txBox="1">
              <a:spLocks noChangeArrowheads="1"/>
            </p:cNvSpPr>
            <p:nvPr/>
          </p:nvSpPr>
          <p:spPr bwMode="auto">
            <a:xfrm>
              <a:off x="28887070" y="14995549"/>
              <a:ext cx="347487" cy="350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1100">
                  <a:latin typeface="Symbol" pitchFamily="18" charset="2"/>
                </a:rPr>
                <a:t>n</a:t>
              </a:r>
            </a:p>
          </p:txBody>
        </p:sp>
        <p:sp>
          <p:nvSpPr>
            <p:cNvPr id="42" name="TextBox 76"/>
            <p:cNvSpPr txBox="1">
              <a:spLocks noChangeArrowheads="1"/>
            </p:cNvSpPr>
            <p:nvPr/>
          </p:nvSpPr>
          <p:spPr bwMode="auto">
            <a:xfrm>
              <a:off x="27036972" y="15283579"/>
              <a:ext cx="733345" cy="350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1100"/>
                <a:t>Earth</a:t>
              </a:r>
            </a:p>
          </p:txBody>
        </p:sp>
        <p:cxnSp>
          <p:nvCxnSpPr>
            <p:cNvPr id="43" name="Straight Arrow Connector 78"/>
            <p:cNvCxnSpPr/>
            <p:nvPr/>
          </p:nvCxnSpPr>
          <p:spPr>
            <a:xfrm>
              <a:off x="29324851" y="14061585"/>
              <a:ext cx="74147" cy="935074"/>
            </a:xfrm>
            <a:prstGeom prst="straightConnector1">
              <a:avLst/>
            </a:prstGeom>
            <a:ln w="38100">
              <a:solidFill>
                <a:srgbClr val="3333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79"/>
            <p:cNvSpPr txBox="1">
              <a:spLocks noChangeArrowheads="1"/>
            </p:cNvSpPr>
            <p:nvPr/>
          </p:nvSpPr>
          <p:spPr bwMode="auto">
            <a:xfrm>
              <a:off x="28423628" y="13987438"/>
              <a:ext cx="901483" cy="577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de-DE" sz="1100"/>
                <a:t>cosmic</a:t>
              </a:r>
              <a:br>
                <a:rPr lang="de-DE" sz="1100"/>
              </a:br>
              <a:r>
                <a:rPr lang="de-DE" sz="1100"/>
                <a:t>ray</a:t>
              </a:r>
            </a:p>
          </p:txBody>
        </p:sp>
        <p:sp>
          <p:nvSpPr>
            <p:cNvPr id="45" name="Pie 81"/>
            <p:cNvSpPr/>
            <p:nvPr/>
          </p:nvSpPr>
          <p:spPr>
            <a:xfrm rot="10800000">
              <a:off x="27526789" y="16364257"/>
              <a:ext cx="1149276" cy="1151336"/>
            </a:xfrm>
            <a:prstGeom prst="pie">
              <a:avLst>
                <a:gd name="adj1" fmla="val 7447484"/>
                <a:gd name="adj2" fmla="val 16200000"/>
              </a:avLst>
            </a:prstGeom>
            <a:noFill/>
            <a:ln w="12700">
              <a:solidFill>
                <a:srgbClr val="333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de-DE" sz="110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67"/>
            <p:cNvCxnSpPr/>
            <p:nvPr/>
          </p:nvCxnSpPr>
          <p:spPr>
            <a:xfrm>
              <a:off x="28101428" y="14061585"/>
              <a:ext cx="0" cy="3454008"/>
            </a:xfrm>
            <a:prstGeom prst="line">
              <a:avLst/>
            </a:prstGeom>
            <a:ln w="19050">
              <a:solidFill>
                <a:srgbClr val="3333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96"/>
            <p:cNvSpPr txBox="1">
              <a:spLocks noChangeArrowheads="1"/>
            </p:cNvSpPr>
            <p:nvPr/>
          </p:nvSpPr>
          <p:spPr bwMode="auto">
            <a:xfrm>
              <a:off x="28903384" y="15787638"/>
              <a:ext cx="364732" cy="350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1100"/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20848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Oscillations of atmospheric neutrinos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2738339" y="1173853"/>
            <a:ext cx="6322522" cy="5092154"/>
            <a:chOff x="3132138" y="1989138"/>
            <a:chExt cx="5832475" cy="4681537"/>
          </a:xfrm>
        </p:grpSpPr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3132138" y="1989138"/>
              <a:ext cx="5832475" cy="4681537"/>
              <a:chOff x="1927" y="1071"/>
              <a:chExt cx="3674" cy="2949"/>
            </a:xfrm>
          </p:grpSpPr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27" y="1071"/>
                <a:ext cx="3674" cy="294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50800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ectangle 9"/>
              <p:cNvSpPr>
                <a:spLocks/>
              </p:cNvSpPr>
              <p:nvPr/>
            </p:nvSpPr>
            <p:spPr bwMode="auto">
              <a:xfrm>
                <a:off x="3011" y="1117"/>
                <a:ext cx="2071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40182"/>
                <a:r>
                  <a:rPr lang="en-US" sz="1400" dirty="0">
                    <a:ea typeface="ヒラギノ角ゴ ProN W3" charset="-128"/>
                    <a:cs typeface="Arial" pitchFamily="34" charset="0"/>
                    <a:sym typeface="Arial" pitchFamily="34" charset="0"/>
                  </a:rPr>
                  <a:t>  </a:t>
                </a:r>
                <a:r>
                  <a:rPr lang="en-US" sz="1600" dirty="0">
                    <a:solidFill>
                      <a:schemeClr val="bg1"/>
                    </a:solidFill>
                    <a:effectLst/>
                    <a:ea typeface="ヒラギノ角ゴ ProN W3" charset="-128"/>
                    <a:cs typeface="Arial" pitchFamily="34" charset="0"/>
                    <a:sym typeface="Arial" pitchFamily="34" charset="0"/>
                  </a:rPr>
                  <a:t>Muon neutrino survival probability</a:t>
                </a:r>
              </a:p>
            </p:txBody>
          </p:sp>
        </p:grp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 rot="17080909">
              <a:off x="3160340" y="3500512"/>
              <a:ext cx="1666035" cy="269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300" i="1" dirty="0">
                  <a:solidFill>
                    <a:srgbClr val="FFFF66"/>
                  </a:solidFill>
                  <a:latin typeface="Arial" pitchFamily="34" charset="0"/>
                </a:rPr>
                <a:t>ANTARES/DeepCore</a:t>
              </a:r>
              <a:endParaRPr lang="en-US" sz="1300" i="1" dirty="0">
                <a:solidFill>
                  <a:srgbClr val="FFFF66"/>
                </a:solidFill>
                <a:latin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48375" y="2430152"/>
              <a:ext cx="2334120" cy="3741555"/>
            </a:xfrm>
            <a:prstGeom prst="rect">
              <a:avLst/>
            </a:prstGeom>
            <a:solidFill>
              <a:srgbClr val="26E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631258" y="1500207"/>
            <a:ext cx="9714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 smtClean="0">
                <a:latin typeface="+mj-lt"/>
              </a:rPr>
              <a:t>Vertically</a:t>
            </a:r>
          </a:p>
          <a:p>
            <a:pPr>
              <a:defRPr/>
            </a:pPr>
            <a:r>
              <a:rPr lang="de-DE" sz="1400" dirty="0" smtClean="0">
                <a:latin typeface="+mj-lt"/>
              </a:rPr>
              <a:t> </a:t>
            </a:r>
            <a:r>
              <a:rPr lang="de-DE" sz="1400" dirty="0">
                <a:latin typeface="+mj-lt"/>
              </a:rPr>
              <a:t>upward</a:t>
            </a:r>
            <a:endParaRPr lang="en-US" sz="1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92878" y="5490995"/>
            <a:ext cx="10599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>
                <a:latin typeface="+mj-lt"/>
              </a:rPr>
              <a:t>Horizontal</a:t>
            </a:r>
            <a:endParaRPr lang="en-US" sz="1400" dirty="0">
              <a:latin typeface="+mj-lt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49" y="2050931"/>
            <a:ext cx="3939267" cy="3178269"/>
          </a:xfrm>
          <a:prstGeom prst="rect">
            <a:avLst/>
          </a:prstGeom>
          <a:noFill/>
          <a:ln w="28575">
            <a:solidFill>
              <a:srgbClr val="29292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2189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alibri" pitchFamily="34" charset="0"/>
                <a:cs typeface="Calibri" pitchFamily="34" charset="0"/>
              </a:rPr>
              <a:t>Oscillations of atmospheric neutrinos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2738339" y="1173853"/>
            <a:ext cx="6322522" cy="5092154"/>
            <a:chOff x="3132138" y="1989138"/>
            <a:chExt cx="5832475" cy="4681537"/>
          </a:xfrm>
        </p:grpSpPr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3132138" y="1989138"/>
              <a:ext cx="5832475" cy="4681537"/>
              <a:chOff x="1927" y="1071"/>
              <a:chExt cx="3674" cy="2949"/>
            </a:xfrm>
          </p:grpSpPr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27" y="1071"/>
                <a:ext cx="3674" cy="294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50800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ectangle 9"/>
              <p:cNvSpPr>
                <a:spLocks/>
              </p:cNvSpPr>
              <p:nvPr/>
            </p:nvSpPr>
            <p:spPr bwMode="auto">
              <a:xfrm>
                <a:off x="2954" y="1117"/>
                <a:ext cx="2071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40182"/>
                <a:r>
                  <a:rPr lang="en-US" sz="1400" dirty="0">
                    <a:ea typeface="ヒラギノ角ゴ ProN W3" charset="-128"/>
                    <a:cs typeface="Arial" pitchFamily="34" charset="0"/>
                    <a:sym typeface="Arial" pitchFamily="34" charset="0"/>
                  </a:rPr>
                  <a:t>  </a:t>
                </a:r>
                <a:r>
                  <a:rPr lang="en-US" sz="1600" dirty="0">
                    <a:solidFill>
                      <a:schemeClr val="bg1"/>
                    </a:solidFill>
                    <a:effectLst/>
                    <a:ea typeface="ヒラギノ角ゴ ProN W3" charset="-128"/>
                    <a:cs typeface="Arial" pitchFamily="34" charset="0"/>
                    <a:sym typeface="Arial" pitchFamily="34" charset="0"/>
                  </a:rPr>
                  <a:t>Muon neutrino survival probability</a:t>
                </a:r>
              </a:p>
            </p:txBody>
          </p:sp>
        </p:grp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 rot="17080909">
              <a:off x="3160340" y="3500512"/>
              <a:ext cx="1666035" cy="269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300" i="1" dirty="0">
                  <a:solidFill>
                    <a:srgbClr val="FFFF66"/>
                  </a:solidFill>
                  <a:latin typeface="Arial" pitchFamily="34" charset="0"/>
                </a:rPr>
                <a:t>ANTARES/DeepCore</a:t>
              </a:r>
              <a:endParaRPr lang="en-US" sz="1300" i="1" dirty="0">
                <a:solidFill>
                  <a:srgbClr val="FFFF66"/>
                </a:solidFill>
                <a:latin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48375" y="2430152"/>
              <a:ext cx="2334120" cy="3741555"/>
            </a:xfrm>
            <a:prstGeom prst="rect">
              <a:avLst/>
            </a:prstGeom>
            <a:solidFill>
              <a:srgbClr val="26E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631258" y="1500207"/>
            <a:ext cx="97148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 smtClean="0">
                <a:latin typeface="+mj-lt"/>
              </a:rPr>
              <a:t>Vertically</a:t>
            </a:r>
          </a:p>
          <a:p>
            <a:pPr>
              <a:defRPr/>
            </a:pPr>
            <a:r>
              <a:rPr lang="de-DE" sz="1400" dirty="0" smtClean="0">
                <a:latin typeface="+mj-lt"/>
              </a:rPr>
              <a:t> </a:t>
            </a:r>
            <a:r>
              <a:rPr lang="de-DE" sz="1400" dirty="0">
                <a:latin typeface="+mj-lt"/>
              </a:rPr>
              <a:t>upward</a:t>
            </a:r>
            <a:endParaRPr lang="en-US" sz="1400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92878" y="5490995"/>
            <a:ext cx="105990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dirty="0">
                <a:latin typeface="+mj-lt"/>
              </a:rPr>
              <a:t>Horizontal</a:t>
            </a:r>
            <a:endParaRPr lang="en-US" sz="1400" dirty="0">
              <a:latin typeface="+mj-lt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50931"/>
            <a:ext cx="4008578" cy="3178269"/>
          </a:xfrm>
          <a:prstGeom prst="rect">
            <a:avLst/>
          </a:prstGeom>
          <a:noFill/>
          <a:ln w="3810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672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56" name="Text Box 28"/>
          <p:cNvSpPr txBox="1">
            <a:spLocks noChangeArrowheads="1"/>
          </p:cNvSpPr>
          <p:nvPr/>
        </p:nvSpPr>
        <p:spPr bwMode="auto">
          <a:xfrm>
            <a:off x="786346" y="955545"/>
            <a:ext cx="7172156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6400" baseline="0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de-DE" sz="4800" baseline="0" dirty="0"/>
              <a:t>p + Target </a:t>
            </a:r>
            <a:r>
              <a:rPr lang="de-DE" sz="4800" baseline="0" dirty="0">
                <a:sym typeface="Symbol" pitchFamily="18" charset="2"/>
              </a:rPr>
              <a:t></a:t>
            </a:r>
            <a:r>
              <a:rPr lang="de-DE" sz="4800" baseline="0" dirty="0">
                <a:sym typeface="Wingdings" pitchFamily="2" charset="2"/>
              </a:rPr>
              <a:t> </a:t>
            </a:r>
            <a:r>
              <a:rPr lang="de-DE" sz="4800" baseline="0" dirty="0">
                <a:sym typeface="Symbol" pitchFamily="18" charset="2"/>
              </a:rPr>
              <a:t> + …..</a:t>
            </a:r>
          </a:p>
          <a:p>
            <a:r>
              <a:rPr lang="de-DE" sz="1600" baseline="0" dirty="0">
                <a:sym typeface="Symbol" pitchFamily="18" charset="2"/>
              </a:rPr>
              <a:t>                   </a:t>
            </a:r>
          </a:p>
          <a:p>
            <a:r>
              <a:rPr lang="de-DE" sz="6600" baseline="0" dirty="0">
                <a:sym typeface="Symbol" pitchFamily="18" charset="2"/>
              </a:rPr>
              <a:t>                   </a:t>
            </a:r>
            <a:r>
              <a:rPr lang="de-DE" sz="4800" baseline="0" dirty="0" smtClean="0">
                <a:sym typeface="Symbol" pitchFamily="18" charset="2"/>
              </a:rPr>
              <a:t> </a:t>
            </a:r>
            <a:r>
              <a:rPr lang="de-DE" sz="4800" baseline="0" dirty="0">
                <a:sym typeface="Symbol" pitchFamily="18" charset="2"/>
              </a:rPr>
              <a:t> + </a:t>
            </a:r>
            <a:r>
              <a:rPr lang="de-DE" sz="4800" baseline="-25000" dirty="0">
                <a:sym typeface="Symbol" pitchFamily="18" charset="2"/>
              </a:rPr>
              <a:t></a:t>
            </a:r>
          </a:p>
          <a:p>
            <a:endParaRPr lang="en-GB" sz="6600" baseline="0" dirty="0"/>
          </a:p>
        </p:txBody>
      </p:sp>
      <p:grpSp>
        <p:nvGrpSpPr>
          <p:cNvPr id="2" name="Group 1"/>
          <p:cNvGrpSpPr/>
          <p:nvPr/>
        </p:nvGrpSpPr>
        <p:grpSpPr>
          <a:xfrm>
            <a:off x="1124881" y="3871134"/>
            <a:ext cx="7903890" cy="2511393"/>
            <a:chOff x="900113" y="4005263"/>
            <a:chExt cx="7903890" cy="2511393"/>
          </a:xfrm>
        </p:grpSpPr>
        <p:sp>
          <p:nvSpPr>
            <p:cNvPr id="457735" name="Rectangle 7"/>
            <p:cNvSpPr>
              <a:spLocks noChangeArrowheads="1"/>
            </p:cNvSpPr>
            <p:nvPr/>
          </p:nvSpPr>
          <p:spPr bwMode="auto">
            <a:xfrm>
              <a:off x="6373813" y="4365625"/>
              <a:ext cx="1079500" cy="504825"/>
            </a:xfrm>
            <a:prstGeom prst="rect">
              <a:avLst/>
            </a:prstGeom>
            <a:solidFill>
              <a:srgbClr val="3366FF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736" name="Oval 8"/>
            <p:cNvSpPr>
              <a:spLocks noChangeArrowheads="1"/>
            </p:cNvSpPr>
            <p:nvPr/>
          </p:nvSpPr>
          <p:spPr bwMode="auto">
            <a:xfrm>
              <a:off x="900113" y="4581525"/>
              <a:ext cx="1657350" cy="1584325"/>
            </a:xfrm>
            <a:prstGeom prst="ellipse">
              <a:avLst/>
            </a:prstGeom>
            <a:noFill/>
            <a:ln w="76200" algn="ctr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737" name="Line 9"/>
            <p:cNvSpPr>
              <a:spLocks noChangeShapeType="1"/>
            </p:cNvSpPr>
            <p:nvPr/>
          </p:nvSpPr>
          <p:spPr bwMode="auto">
            <a:xfrm>
              <a:off x="1765301" y="4581525"/>
              <a:ext cx="1655763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38" name="Rectangle 10"/>
            <p:cNvSpPr>
              <a:spLocks noChangeArrowheads="1"/>
            </p:cNvSpPr>
            <p:nvPr/>
          </p:nvSpPr>
          <p:spPr bwMode="auto">
            <a:xfrm>
              <a:off x="3421063" y="4437063"/>
              <a:ext cx="71438" cy="288925"/>
            </a:xfrm>
            <a:prstGeom prst="rect">
              <a:avLst/>
            </a:prstGeom>
            <a:solidFill>
              <a:srgbClr val="3366FF"/>
            </a:solidFill>
            <a:ln w="317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7739" name="Line 11"/>
            <p:cNvSpPr>
              <a:spLocks noChangeShapeType="1"/>
            </p:cNvSpPr>
            <p:nvPr/>
          </p:nvSpPr>
          <p:spPr bwMode="auto">
            <a:xfrm flipV="1">
              <a:off x="3421063" y="4365625"/>
              <a:ext cx="1512888" cy="2159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0" name="Line 12"/>
            <p:cNvSpPr>
              <a:spLocks noChangeShapeType="1"/>
            </p:cNvSpPr>
            <p:nvPr/>
          </p:nvSpPr>
          <p:spPr bwMode="auto">
            <a:xfrm>
              <a:off x="3421063" y="4581525"/>
              <a:ext cx="172878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1" name="Line 13"/>
            <p:cNvSpPr>
              <a:spLocks noChangeShapeType="1"/>
            </p:cNvSpPr>
            <p:nvPr/>
          </p:nvSpPr>
          <p:spPr bwMode="auto">
            <a:xfrm>
              <a:off x="3421063" y="4581525"/>
              <a:ext cx="720725" cy="144462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2" name="Line 14"/>
            <p:cNvSpPr>
              <a:spLocks noChangeShapeType="1"/>
            </p:cNvSpPr>
            <p:nvPr/>
          </p:nvSpPr>
          <p:spPr bwMode="auto">
            <a:xfrm>
              <a:off x="3421063" y="4581525"/>
              <a:ext cx="647700" cy="2159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3" name="Line 15"/>
            <p:cNvSpPr>
              <a:spLocks noChangeShapeType="1"/>
            </p:cNvSpPr>
            <p:nvPr/>
          </p:nvSpPr>
          <p:spPr bwMode="auto">
            <a:xfrm>
              <a:off x="5149851" y="4581525"/>
              <a:ext cx="1368425" cy="73025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4" name="Line 16"/>
            <p:cNvSpPr>
              <a:spLocks noChangeShapeType="1"/>
            </p:cNvSpPr>
            <p:nvPr/>
          </p:nvSpPr>
          <p:spPr bwMode="auto">
            <a:xfrm>
              <a:off x="5149851" y="4581525"/>
              <a:ext cx="309562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45" name="Text Box 17"/>
            <p:cNvSpPr txBox="1">
              <a:spLocks noChangeArrowheads="1"/>
            </p:cNvSpPr>
            <p:nvPr/>
          </p:nvSpPr>
          <p:spPr bwMode="auto">
            <a:xfrm>
              <a:off x="2557463" y="4005263"/>
              <a:ext cx="401638" cy="519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800" b="1" baseline="0">
                  <a:latin typeface="Arial" pitchFamily="34" charset="0"/>
                </a:rPr>
                <a:t>p</a:t>
              </a:r>
              <a:endParaRPr lang="en-GB" sz="2800" b="1" baseline="0">
                <a:latin typeface="Arial" pitchFamily="34" charset="0"/>
              </a:endParaRPr>
            </a:p>
          </p:txBody>
        </p:sp>
        <p:sp>
          <p:nvSpPr>
            <p:cNvPr id="457746" name="Text Box 18"/>
            <p:cNvSpPr txBox="1">
              <a:spLocks noChangeArrowheads="1"/>
            </p:cNvSpPr>
            <p:nvPr/>
          </p:nvSpPr>
          <p:spPr bwMode="auto">
            <a:xfrm>
              <a:off x="4429126" y="4437063"/>
              <a:ext cx="434975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600" b="1" baseline="0">
                  <a:latin typeface="Arial" pitchFamily="34" charset="0"/>
                  <a:sym typeface="Symbol" pitchFamily="18" charset="2"/>
                </a:rPr>
                <a:t></a:t>
              </a:r>
            </a:p>
          </p:txBody>
        </p:sp>
        <p:sp>
          <p:nvSpPr>
            <p:cNvPr id="457747" name="Text Box 19"/>
            <p:cNvSpPr txBox="1">
              <a:spLocks noChangeArrowheads="1"/>
            </p:cNvSpPr>
            <p:nvPr/>
          </p:nvSpPr>
          <p:spPr bwMode="auto">
            <a:xfrm>
              <a:off x="8029576" y="4510088"/>
              <a:ext cx="55656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3200" b="1" baseline="0" dirty="0">
                  <a:latin typeface="Arial" pitchFamily="34" charset="0"/>
                  <a:sym typeface="Symbol" pitchFamily="18" charset="2"/>
                </a:rPr>
                <a:t></a:t>
              </a:r>
              <a:r>
                <a:rPr lang="en-GB" sz="3200" b="1" baseline="-25000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457748" name="Text Box 20"/>
            <p:cNvSpPr txBox="1">
              <a:spLocks noChangeArrowheads="1"/>
            </p:cNvSpPr>
            <p:nvPr/>
          </p:nvSpPr>
          <p:spPr bwMode="auto">
            <a:xfrm>
              <a:off x="5868988" y="4510088"/>
              <a:ext cx="419100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3200" b="1" baseline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457749" name="Text Box 21"/>
            <p:cNvSpPr txBox="1">
              <a:spLocks noChangeArrowheads="1"/>
            </p:cNvSpPr>
            <p:nvPr/>
          </p:nvSpPr>
          <p:spPr bwMode="auto">
            <a:xfrm>
              <a:off x="2268538" y="5878513"/>
              <a:ext cx="150977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baseline="0" dirty="0">
                  <a:latin typeface="Arial" pitchFamily="34" charset="0"/>
                </a:rPr>
                <a:t> </a:t>
              </a:r>
              <a:r>
                <a:rPr lang="de-DE" sz="1800" dirty="0" smtClean="0"/>
                <a:t>Accelerator</a:t>
              </a:r>
              <a:endParaRPr lang="de-DE" sz="1800" baseline="0" dirty="0" smtClean="0">
                <a:latin typeface="Arial" pitchFamily="34" charset="0"/>
              </a:endParaRPr>
            </a:p>
          </p:txBody>
        </p:sp>
        <p:sp>
          <p:nvSpPr>
            <p:cNvPr id="457750" name="Text Box 22"/>
            <p:cNvSpPr txBox="1">
              <a:spLocks noChangeArrowheads="1"/>
            </p:cNvSpPr>
            <p:nvPr/>
          </p:nvSpPr>
          <p:spPr bwMode="auto">
            <a:xfrm>
              <a:off x="4573588" y="5302250"/>
              <a:ext cx="1222375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baseline="0" dirty="0">
                  <a:latin typeface="Arial" pitchFamily="34" charset="0"/>
                </a:rPr>
                <a:t> </a:t>
              </a:r>
              <a:r>
                <a:rPr lang="de-DE" sz="1800" baseline="0" dirty="0">
                  <a:latin typeface="Arial" pitchFamily="34" charset="0"/>
                  <a:sym typeface="Symbol" pitchFamily="18" charset="2"/>
                </a:rPr>
                <a:t></a:t>
              </a:r>
              <a:r>
                <a:rPr lang="de-DE" sz="1800" baseline="0" dirty="0" smtClean="0">
                  <a:latin typeface="Arial" pitchFamily="34" charset="0"/>
                  <a:sym typeface="Symbol" pitchFamily="18" charset="2"/>
                </a:rPr>
                <a:t>-</a:t>
              </a:r>
              <a:r>
                <a:rPr lang="de-DE" sz="1800" dirty="0" smtClean="0">
                  <a:sym typeface="Symbol" pitchFamily="18" charset="2"/>
                </a:rPr>
                <a:t>decay</a:t>
              </a:r>
              <a:r>
                <a:rPr lang="de-DE" sz="1800" baseline="0" dirty="0" smtClean="0">
                  <a:latin typeface="Arial" pitchFamily="34" charset="0"/>
                  <a:sym typeface="Symbol" pitchFamily="18" charset="2"/>
                </a:rPr>
                <a:t>:</a:t>
              </a:r>
              <a:endParaRPr lang="de-DE" sz="1800" baseline="0" dirty="0">
                <a:latin typeface="Arial" pitchFamily="34" charset="0"/>
                <a:sym typeface="Symbol" pitchFamily="18" charset="2"/>
              </a:endParaRPr>
            </a:p>
            <a:p>
              <a:r>
                <a:rPr lang="de-DE" sz="1800" baseline="0" dirty="0">
                  <a:latin typeface="Arial" pitchFamily="34" charset="0"/>
                  <a:sym typeface="Symbol" pitchFamily="18" charset="2"/>
                </a:rPr>
                <a:t>    </a:t>
              </a:r>
              <a:r>
                <a:rPr lang="de-DE" sz="1800" baseline="-25000" dirty="0">
                  <a:latin typeface="Arial" pitchFamily="34" charset="0"/>
                  <a:sym typeface="Symbol" pitchFamily="18" charset="2"/>
                </a:rPr>
                <a:t></a:t>
              </a:r>
            </a:p>
          </p:txBody>
        </p:sp>
        <p:sp>
          <p:nvSpPr>
            <p:cNvPr id="457751" name="Text Box 23"/>
            <p:cNvSpPr txBox="1">
              <a:spLocks noChangeArrowheads="1"/>
            </p:cNvSpPr>
            <p:nvPr/>
          </p:nvSpPr>
          <p:spPr bwMode="auto">
            <a:xfrm>
              <a:off x="2989263" y="4797425"/>
              <a:ext cx="936625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baseline="0">
                  <a:latin typeface="Arial" pitchFamily="34" charset="0"/>
                </a:rPr>
                <a:t> Target</a:t>
              </a:r>
              <a:endParaRPr lang="en-GB" sz="1800" baseline="0">
                <a:latin typeface="Arial" pitchFamily="34" charset="0"/>
              </a:endParaRPr>
            </a:p>
          </p:txBody>
        </p:sp>
        <p:sp>
          <p:nvSpPr>
            <p:cNvPr id="457752" name="Text Box 24"/>
            <p:cNvSpPr txBox="1">
              <a:spLocks noChangeArrowheads="1"/>
            </p:cNvSpPr>
            <p:nvPr/>
          </p:nvSpPr>
          <p:spPr bwMode="auto">
            <a:xfrm>
              <a:off x="6229351" y="4941888"/>
              <a:ext cx="1420813" cy="369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baseline="0">
                  <a:latin typeface="Arial" pitchFamily="34" charset="0"/>
                  <a:sym typeface="Symbol" pitchFamily="18" charset="2"/>
                </a:rPr>
                <a:t>-Absorber</a:t>
              </a:r>
            </a:p>
          </p:txBody>
        </p:sp>
        <p:sp>
          <p:nvSpPr>
            <p:cNvPr id="457753" name="Line 25"/>
            <p:cNvSpPr>
              <a:spLocks noChangeShapeType="1"/>
            </p:cNvSpPr>
            <p:nvPr/>
          </p:nvSpPr>
          <p:spPr bwMode="auto">
            <a:xfrm flipV="1">
              <a:off x="5076826" y="4797425"/>
              <a:ext cx="0" cy="4318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759" name="Text Box 31"/>
            <p:cNvSpPr txBox="1">
              <a:spLocks noChangeArrowheads="1"/>
            </p:cNvSpPr>
            <p:nvPr/>
          </p:nvSpPr>
          <p:spPr bwMode="auto">
            <a:xfrm>
              <a:off x="6102622" y="5993436"/>
              <a:ext cx="270138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800" baseline="0" dirty="0" smtClean="0">
                  <a:latin typeface="Arial" pitchFamily="34" charset="0"/>
                </a:rPr>
                <a:t>Neutrino</a:t>
              </a:r>
              <a:r>
                <a:rPr lang="de-DE" sz="2800" dirty="0" smtClean="0">
                  <a:latin typeface="Arial" pitchFamily="34" charset="0"/>
                </a:rPr>
                <a:t> beam</a:t>
              </a:r>
              <a:endParaRPr lang="en-GB" sz="2800" baseline="0" dirty="0">
                <a:latin typeface="Arial" pitchFamily="34" charset="0"/>
              </a:endParaRPr>
            </a:p>
          </p:txBody>
        </p:sp>
      </p:grpSp>
      <p:sp>
        <p:nvSpPr>
          <p:cNvPr id="457760" name="Freeform 32"/>
          <p:cNvSpPr>
            <a:spLocks/>
          </p:cNvSpPr>
          <p:nvPr/>
        </p:nvSpPr>
        <p:spPr bwMode="auto">
          <a:xfrm>
            <a:off x="5201836" y="2132856"/>
            <a:ext cx="142875" cy="755650"/>
          </a:xfrm>
          <a:custGeom>
            <a:avLst/>
            <a:gdLst>
              <a:gd name="T0" fmla="*/ 90 w 90"/>
              <a:gd name="T1" fmla="*/ 476 h 476"/>
              <a:gd name="T2" fmla="*/ 0 w 90"/>
              <a:gd name="T3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0" h="476">
                <a:moveTo>
                  <a:pt x="90" y="476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855690" y="188640"/>
            <a:ext cx="84663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de-DE" sz="3600" baseline="0" dirty="0" smtClean="0">
                <a:latin typeface="Calibri" pitchFamily="34" charset="0"/>
                <a:cs typeface="Calibri" pitchFamily="34" charset="0"/>
              </a:rPr>
              <a:t>1962:</a:t>
            </a:r>
            <a:r>
              <a:rPr lang="de-DE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3600" baseline="0" dirty="0" smtClean="0">
                <a:latin typeface="Calibri" pitchFamily="34" charset="0"/>
                <a:cs typeface="Calibri" pitchFamily="34" charset="0"/>
              </a:rPr>
              <a:t>Discovery of the muon neutrino</a:t>
            </a:r>
            <a:r>
              <a:rPr lang="de-DE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de-DE" sz="3600" baseline="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(</a:t>
            </a:r>
            <a:r>
              <a:rPr lang="de-DE" sz="3600" b="1" baseline="0" dirty="0">
                <a:latin typeface="Calibri" pitchFamily="34" charset="0"/>
                <a:cs typeface="Calibri" pitchFamily="34" charset="0"/>
                <a:sym typeface="Symbol" pitchFamily="18" charset="2"/>
              </a:rPr>
              <a:t></a:t>
            </a:r>
            <a:r>
              <a:rPr lang="de-DE" sz="3600" b="1" baseline="-25000" dirty="0">
                <a:latin typeface="Calibri" pitchFamily="34" charset="0"/>
                <a:cs typeface="Calibri" pitchFamily="34" charset="0"/>
                <a:sym typeface="Symbol" pitchFamily="18" charset="2"/>
              </a:rPr>
              <a:t></a:t>
            </a:r>
            <a:r>
              <a:rPr lang="de-DE" sz="3600" baseline="0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)</a:t>
            </a:r>
            <a:endParaRPr lang="de-DE" sz="3600" baseline="0" dirty="0"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07478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492896"/>
            <a:ext cx="7776864" cy="2808312"/>
          </a:xfrm>
        </p:spPr>
        <p:txBody>
          <a:bodyPr/>
          <a:lstStyle/>
          <a:p>
            <a:r>
              <a:rPr lang="de-DE" sz="7200" dirty="0" smtClean="0"/>
              <a:t>Future mega-projects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887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500" name="Rectangle 4"/>
          <p:cNvSpPr>
            <a:spLocks noChangeArrowheads="1"/>
          </p:cNvSpPr>
          <p:nvPr/>
        </p:nvSpPr>
        <p:spPr bwMode="auto">
          <a:xfrm>
            <a:off x="-849102" y="-721700"/>
            <a:ext cx="10008418" cy="7605464"/>
          </a:xfrm>
          <a:prstGeom prst="rect">
            <a:avLst/>
          </a:prstGeom>
          <a:solidFill>
            <a:schemeClr val="tx1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74501" name="Picture 5" descr="flux_neutrino_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0" y="214403"/>
            <a:ext cx="8101013" cy="651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71366" y="0"/>
            <a:ext cx="5529078" cy="1898286"/>
            <a:chOff x="3520388" y="-742181"/>
            <a:chExt cx="5529078" cy="1898286"/>
          </a:xfrm>
        </p:grpSpPr>
        <p:sp>
          <p:nvSpPr>
            <p:cNvPr id="3" name="TextBox 2"/>
            <p:cNvSpPr txBox="1"/>
            <p:nvPr/>
          </p:nvSpPr>
          <p:spPr>
            <a:xfrm>
              <a:off x="3520388" y="-742181"/>
              <a:ext cx="5529078" cy="1384995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LENA, GLACIER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Europe</a:t>
              </a:r>
            </a:p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LBNE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USA</a:t>
              </a:r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, Hyper-K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Japan</a:t>
              </a:r>
            </a:p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Daya-Bay2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China , </a:t>
              </a:r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Hano-Hano,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 USA</a:t>
              </a:r>
              <a:endParaRPr lang="en-US" sz="18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endParaRPr>
            </a:p>
          </p:txBody>
        </p:sp>
        <p:sp>
          <p:nvSpPr>
            <p:cNvPr id="4" name="Left Brace 3"/>
            <p:cNvSpPr/>
            <p:nvPr/>
          </p:nvSpPr>
          <p:spPr bwMode="auto">
            <a:xfrm rot="5400000">
              <a:off x="4639390" y="287392"/>
              <a:ext cx="513291" cy="1224136"/>
            </a:xfrm>
            <a:prstGeom prst="leftBrace">
              <a:avLst/>
            </a:prstGeom>
            <a:noFill/>
            <a:ln w="571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03624" y="3200021"/>
            <a:ext cx="3436616" cy="2092081"/>
            <a:chOff x="6012158" y="3174258"/>
            <a:chExt cx="3436616" cy="2092081"/>
          </a:xfrm>
        </p:grpSpPr>
        <p:sp>
          <p:nvSpPr>
            <p:cNvPr id="14" name="TextBox 13"/>
            <p:cNvSpPr txBox="1"/>
            <p:nvPr/>
          </p:nvSpPr>
          <p:spPr>
            <a:xfrm>
              <a:off x="6139855" y="3174258"/>
              <a:ext cx="3308919" cy="144655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 KM3NeT</a:t>
              </a:r>
              <a:r>
                <a:rPr lang="de-DE" sz="32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Med-Terr. Sea</a:t>
              </a:r>
            </a:p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  GVD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Lake Baikal</a:t>
              </a:r>
            </a:p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IceCube++ </a:t>
              </a:r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South Pole</a:t>
              </a:r>
              <a:endParaRPr lang="en-US" sz="18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endParaRPr>
            </a:p>
          </p:txBody>
        </p:sp>
        <p:sp>
          <p:nvSpPr>
            <p:cNvPr id="12" name="Left Brace 11"/>
            <p:cNvSpPr/>
            <p:nvPr/>
          </p:nvSpPr>
          <p:spPr bwMode="auto">
            <a:xfrm rot="5400000">
              <a:off x="6547600" y="4217604"/>
              <a:ext cx="513293" cy="1584177"/>
            </a:xfrm>
            <a:prstGeom prst="leftBrace">
              <a:avLst/>
            </a:prstGeom>
            <a:noFill/>
            <a:ln w="571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79690" y="5560237"/>
            <a:ext cx="2792314" cy="1313511"/>
            <a:chOff x="6588224" y="5534474"/>
            <a:chExt cx="2792314" cy="1313511"/>
          </a:xfrm>
        </p:grpSpPr>
        <p:sp>
          <p:nvSpPr>
            <p:cNvPr id="9" name="Left Brace 8"/>
            <p:cNvSpPr/>
            <p:nvPr/>
          </p:nvSpPr>
          <p:spPr bwMode="auto">
            <a:xfrm rot="16200000" flipV="1">
              <a:off x="7807741" y="5179052"/>
              <a:ext cx="513291" cy="1224136"/>
            </a:xfrm>
            <a:prstGeom prst="leftBrace">
              <a:avLst/>
            </a:prstGeom>
            <a:noFill/>
            <a:ln w="571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88224" y="6047766"/>
              <a:ext cx="2792314" cy="80021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de-DE" sz="2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ARA, ARIANNA </a:t>
              </a:r>
            </a:p>
            <a:p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Antarctica</a:t>
              </a:r>
              <a:endParaRPr lang="en-US" sz="18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7300" y="2878699"/>
            <a:ext cx="3552350" cy="2156757"/>
            <a:chOff x="2675834" y="2852936"/>
            <a:chExt cx="3552350" cy="2156757"/>
          </a:xfrm>
        </p:grpSpPr>
        <p:sp>
          <p:nvSpPr>
            <p:cNvPr id="13" name="TextBox 12"/>
            <p:cNvSpPr txBox="1"/>
            <p:nvPr/>
          </p:nvSpPr>
          <p:spPr>
            <a:xfrm>
              <a:off x="2675834" y="4147919"/>
              <a:ext cx="16081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PINGU </a:t>
              </a:r>
            </a:p>
            <a:p>
              <a:r>
                <a:rPr lang="de-DE" sz="1800" dirty="0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</a:rPr>
                <a:t>South Pole </a:t>
              </a:r>
              <a:endParaRPr lang="en-US" sz="18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220072" y="2852936"/>
              <a:ext cx="1008112" cy="1728192"/>
            </a:xfrm>
            <a:prstGeom prst="ellipse">
              <a:avLst/>
            </a:prstGeom>
            <a:noFill/>
            <a:ln w="57150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4283967" y="3897533"/>
              <a:ext cx="792089" cy="395563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567776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478" y="2708920"/>
            <a:ext cx="7776864" cy="2808312"/>
          </a:xfrm>
        </p:spPr>
        <p:txBody>
          <a:bodyPr/>
          <a:lstStyle/>
          <a:p>
            <a:r>
              <a:rPr lang="de-DE" sz="8800" dirty="0" smtClean="0"/>
              <a:t>summary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9858373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24744"/>
            <a:ext cx="7992888" cy="5183187"/>
          </a:xfrm>
        </p:spPr>
        <p:txBody>
          <a:bodyPr/>
          <a:lstStyle/>
          <a:p>
            <a:r>
              <a:rPr lang="de-DE" sz="2600" dirty="0" smtClean="0"/>
              <a:t>Neutrinos are unique cosmic messengers.</a:t>
            </a:r>
          </a:p>
          <a:p>
            <a:endParaRPr lang="de-DE" sz="500" dirty="0" smtClean="0"/>
          </a:p>
          <a:p>
            <a:r>
              <a:rPr lang="de-DE" sz="2600" dirty="0" smtClean="0"/>
              <a:t>Rich legacy of gold-plated discoveries:                         solar, supernova and geo-neutrinos. </a:t>
            </a:r>
          </a:p>
          <a:p>
            <a:endParaRPr lang="de-DE" sz="500" dirty="0" smtClean="0"/>
          </a:p>
          <a:p>
            <a:r>
              <a:rPr lang="de-DE" sz="2600" dirty="0" smtClean="0"/>
              <a:t>Neutrino oscillations have been discovered using solar and atmospheric neutrinos.</a:t>
            </a:r>
            <a:endParaRPr lang="de-DE" sz="1800" dirty="0" smtClean="0"/>
          </a:p>
          <a:p>
            <a:endParaRPr lang="de-DE" sz="500" dirty="0" smtClean="0"/>
          </a:p>
          <a:p>
            <a:r>
              <a:rPr lang="de-DE" sz="2600" dirty="0" smtClean="0"/>
              <a:t>IceCube seems to see first extraterrestrial high-energy neutrinos. </a:t>
            </a:r>
            <a:r>
              <a:rPr lang="de-DE" sz="2600" b="1" dirty="0" smtClean="0">
                <a:solidFill>
                  <a:srgbClr val="FFFF00"/>
                </a:solidFill>
              </a:rPr>
              <a:t>Light at the end of the tunnel !</a:t>
            </a:r>
          </a:p>
          <a:p>
            <a:endParaRPr lang="de-DE" sz="500" dirty="0" smtClean="0"/>
          </a:p>
          <a:p>
            <a:r>
              <a:rPr lang="de-DE" sz="2600" dirty="0" smtClean="0"/>
              <a:t>Much more powerful detectors promise deep understanding of Sun, Earth interior, Supernovae and the origin of cosmic rays.</a:t>
            </a:r>
          </a:p>
          <a:p>
            <a:endParaRPr lang="de-DE" sz="500" dirty="0" smtClean="0"/>
          </a:p>
          <a:p>
            <a:r>
              <a:rPr lang="de-DE" b="1" dirty="0" smtClean="0">
                <a:solidFill>
                  <a:srgbClr val="FFFF00"/>
                </a:solidFill>
              </a:rPr>
              <a:t>There is a fascinating decade ahead!</a:t>
            </a:r>
          </a:p>
          <a:p>
            <a:endParaRPr lang="de-DE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0757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3356992"/>
            <a:ext cx="3096344" cy="1362075"/>
          </a:xfrm>
        </p:spPr>
        <p:txBody>
          <a:bodyPr/>
          <a:lstStyle/>
          <a:p>
            <a:r>
              <a:rPr lang="de-DE" sz="9600" dirty="0" smtClean="0"/>
              <a:t>end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5512578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4211959" y="1256474"/>
            <a:ext cx="4973891" cy="460851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</a:t>
            </a:r>
            <a:r>
              <a:rPr lang="de-DE" dirty="0" smtClean="0"/>
              <a:t>he CNO cycle</a:t>
            </a:r>
            <a:endParaRPr lang="en-US" dirty="0"/>
          </a:p>
        </p:txBody>
      </p:sp>
      <p:pic>
        <p:nvPicPr>
          <p:cNvPr id="5" name="Picture 5" descr="CNO_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01" y="1760530"/>
            <a:ext cx="386852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43161" y="1484784"/>
            <a:ext cx="3668472" cy="287965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de-DE" sz="2400" dirty="0"/>
              <a:t>Dominant in heavy stars</a:t>
            </a:r>
            <a:endParaRPr lang="en-US" sz="2400" dirty="0"/>
          </a:p>
          <a:p>
            <a:endParaRPr lang="de-DE" sz="1600" dirty="0" smtClean="0"/>
          </a:p>
          <a:p>
            <a:r>
              <a:rPr lang="de-DE" sz="2400" dirty="0" smtClean="0"/>
              <a:t>Contributes only  0.5% in the Sun</a:t>
            </a:r>
          </a:p>
          <a:p>
            <a:endParaRPr lang="de-DE" sz="1600" dirty="0"/>
          </a:p>
          <a:p>
            <a:r>
              <a:rPr lang="de-DE" sz="2400" dirty="0" smtClean="0"/>
              <a:t>CNO neutrinos not yet detected</a:t>
            </a:r>
          </a:p>
          <a:p>
            <a:endParaRPr lang="de-DE" sz="1600" dirty="0" smtClean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10376" y="5864986"/>
            <a:ext cx="8204371" cy="287965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de-DE" sz="2400" dirty="0" smtClean="0"/>
              <a:t>Solar CNO neutrinos  provide key information about heavy elements in the Sun („metallicity puzzle“) !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35824" y="4976209"/>
            <a:ext cx="13115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But: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503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2204864"/>
            <a:ext cx="7772400" cy="1362075"/>
          </a:xfrm>
        </p:spPr>
        <p:txBody>
          <a:bodyPr/>
          <a:lstStyle/>
          <a:p>
            <a:r>
              <a:rPr lang="de-DE" sz="6600" dirty="0" smtClean="0"/>
              <a:t>Geo-neutrinos  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3600" dirty="0" smtClean="0"/>
              <a:t>understanding                                     the interior of the earth</a:t>
            </a:r>
            <a:br>
              <a:rPr lang="de-DE" sz="36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17084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Structure of the Earth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67744" y="1139679"/>
            <a:ext cx="5573712" cy="5486400"/>
            <a:chOff x="2267744" y="1139679"/>
            <a:chExt cx="5573712" cy="5486400"/>
          </a:xfrm>
        </p:grpSpPr>
        <p:pic>
          <p:nvPicPr>
            <p:cNvPr id="4" name="Picture 2" descr="&#10;Coupe.jpeg                                                     0001A725Macintosh HD                   B7CD0107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139679"/>
              <a:ext cx="5573712" cy="548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4144543" y="3269451"/>
              <a:ext cx="100380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800" b="1" dirty="0" err="1">
                  <a:solidFill>
                    <a:srgbClr val="FFFFFF"/>
                  </a:solidFill>
                  <a:effectLst/>
                  <a:latin typeface="+mj-lt"/>
                  <a:ea typeface="ＭＳ Ｐゴシック" charset="0"/>
                </a:rPr>
                <a:t>Core</a:t>
              </a:r>
              <a:endParaRPr lang="fr-FR" sz="2800" b="1" dirty="0">
                <a:solidFill>
                  <a:srgbClr val="FFFFFF"/>
                </a:solidFill>
                <a:effectLst/>
                <a:latin typeface="+mj-lt"/>
                <a:ea typeface="ＭＳ Ｐゴシック" charset="0"/>
              </a:endParaRPr>
            </a:p>
          </p:txBody>
        </p:sp>
        <p:sp>
          <p:nvSpPr>
            <p:cNvPr id="8" name="ZoneTexte 1"/>
            <p:cNvSpPr txBox="1">
              <a:spLocks noChangeArrowheads="1"/>
            </p:cNvSpPr>
            <p:nvPr/>
          </p:nvSpPr>
          <p:spPr bwMode="auto">
            <a:xfrm rot="18791435">
              <a:off x="2281122" y="1548739"/>
              <a:ext cx="112402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9pPr>
            </a:lstStyle>
            <a:p>
              <a:r>
                <a:rPr lang="fr-FR" sz="2800" b="1" dirty="0" err="1">
                  <a:effectLst/>
                  <a:latin typeface="+mj-lt"/>
                </a:rPr>
                <a:t>Crust</a:t>
              </a:r>
              <a:endParaRPr lang="fr-FR" sz="2800" b="1" dirty="0">
                <a:effectLst/>
                <a:latin typeface="+mj-lt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3697188" y="1805310"/>
              <a:ext cx="132440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800" dirty="0" err="1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latin typeface="+mj-lt"/>
                  <a:ea typeface="ＭＳ Ｐゴシック" charset="0"/>
                </a:rPr>
                <a:t>Mantle</a:t>
              </a:r>
              <a:endParaRPr lang="fr-FR" sz="28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+mj-lt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6906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043608" y="1052736"/>
            <a:ext cx="7848872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Heat loss of the Earth: 42-48 TW</a:t>
            </a:r>
            <a:endParaRPr lang="en-US" dirty="0"/>
          </a:p>
        </p:txBody>
      </p:sp>
      <p:pic>
        <p:nvPicPr>
          <p:cNvPr id="3" name="Image 2" descr="Figure8.4-globalhfmap.eps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09919"/>
            <a:ext cx="6343290" cy="489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769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851920" y="1052736"/>
            <a:ext cx="5292080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Contributions to heat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363774"/>
            <a:ext cx="3168352" cy="5183187"/>
          </a:xfrm>
        </p:spPr>
        <p:txBody>
          <a:bodyPr/>
          <a:lstStyle/>
          <a:p>
            <a:r>
              <a:rPr lang="de-DE" sz="2400" dirty="0" smtClean="0"/>
              <a:t>Expect 14-24 TW due to radioactive decay in crust and mantle</a:t>
            </a:r>
          </a:p>
          <a:p>
            <a:endParaRPr lang="de-DE" sz="1600" dirty="0" smtClean="0"/>
          </a:p>
          <a:p>
            <a:r>
              <a:rPr lang="de-DE" sz="2400" dirty="0" smtClean="0"/>
              <a:t>Missing</a:t>
            </a:r>
          </a:p>
          <a:p>
            <a:endParaRPr lang="de-DE" sz="1800" dirty="0"/>
          </a:p>
          <a:p>
            <a:r>
              <a:rPr lang="de-DE" sz="2400" dirty="0" smtClean="0"/>
              <a:t>Measure anti-neutrinos from U and Th decays</a:t>
            </a:r>
            <a:r>
              <a:rPr lang="de-DE" sz="2400" dirty="0"/>
              <a:t> </a:t>
            </a:r>
            <a:r>
              <a:rPr lang="de-DE" sz="2400" dirty="0" smtClean="0"/>
              <a:t>in order to determine, at least, the heat production in mantel and crust</a:t>
            </a:r>
            <a:endParaRPr lang="de-D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age 1" descr="Energy-budget-camembert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9" t="17762" r="24775" b="19500"/>
          <a:stretch/>
        </p:blipFill>
        <p:spPr bwMode="auto">
          <a:xfrm>
            <a:off x="4507505" y="1613646"/>
            <a:ext cx="3952928" cy="469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2555776" y="3429000"/>
            <a:ext cx="2376264" cy="792088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>
            <a:off x="3059832" y="2787535"/>
            <a:ext cx="2376264" cy="792088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56612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1988840"/>
            <a:ext cx="7772400" cy="1362075"/>
          </a:xfrm>
        </p:spPr>
        <p:txBody>
          <a:bodyPr/>
          <a:lstStyle/>
          <a:p>
            <a:r>
              <a:rPr lang="de-DE" sz="6600" dirty="0" smtClean="0"/>
              <a:t>neutrinos                         as messengers</a:t>
            </a: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sz="3600" dirty="0" smtClean="0"/>
              <a:t>challenges and benefits</a:t>
            </a:r>
            <a:br>
              <a:rPr lang="de-DE" sz="3600" dirty="0" smtClean="0"/>
            </a:br>
            <a:r>
              <a:rPr lang="de-DE" sz="5400" dirty="0" smtClean="0"/>
              <a:t/>
            </a:r>
            <a:br>
              <a:rPr lang="de-DE" sz="5400" dirty="0" smtClean="0"/>
            </a:b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648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1475656" y="1052736"/>
            <a:ext cx="6660232" cy="5805264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Expected fluxes of geoneutrinos</a:t>
            </a:r>
            <a:endParaRPr lang="en-US" dirty="0"/>
          </a:p>
        </p:txBody>
      </p:sp>
      <p:pic>
        <p:nvPicPr>
          <p:cNvPr id="8" name="Picture 3" descr="File:Geoneutrino signal prediction - rotating glob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9" y="1795128"/>
            <a:ext cx="52003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4227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detection and future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24744"/>
            <a:ext cx="7920880" cy="5183187"/>
          </a:xfrm>
        </p:spPr>
        <p:txBody>
          <a:bodyPr/>
          <a:lstStyle/>
          <a:p>
            <a:r>
              <a:rPr lang="de-DE" sz="2400" dirty="0" smtClean="0"/>
              <a:t>Kamland (liquid scintillation detector in Japan): 2005</a:t>
            </a:r>
          </a:p>
          <a:p>
            <a:r>
              <a:rPr lang="de-DE" sz="2400" dirty="0" smtClean="0"/>
              <a:t>Borexino (liquid scintillation detector in Italy):    2010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sz="2400" dirty="0" smtClean="0"/>
              <a:t>Heat production by U and Th decays 20</a:t>
            </a:r>
            <a:r>
              <a:rPr lang="de-DE" sz="2400" dirty="0" smtClean="0">
                <a:sym typeface="Symbol"/>
              </a:rPr>
              <a:t>9 TW</a:t>
            </a:r>
          </a:p>
          <a:p>
            <a:endParaRPr lang="de-DE" sz="400" dirty="0">
              <a:sym typeface="Symbol"/>
            </a:endParaRPr>
          </a:p>
          <a:p>
            <a:r>
              <a:rPr lang="de-DE" sz="2400" dirty="0" smtClean="0">
                <a:sym typeface="Symbol"/>
              </a:rPr>
              <a:t>Need to distinguish U and Th separately, pushing the error below 2 TW  and scrutinizing Earth models</a:t>
            </a:r>
          </a:p>
          <a:p>
            <a:endParaRPr lang="de-DE" sz="400" dirty="0" smtClean="0">
              <a:sym typeface="Symbol"/>
            </a:endParaRPr>
          </a:p>
          <a:p>
            <a:pPr marL="0" indent="0">
              <a:buNone/>
            </a:pPr>
            <a:r>
              <a:rPr lang="de-DE" sz="2800" dirty="0" smtClean="0">
                <a:sym typeface="Symbol"/>
              </a:rPr>
              <a:t>	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 </a:t>
            </a:r>
            <a:r>
              <a:rPr lang="de-DE" sz="2800" b="1" dirty="0" smtClean="0">
                <a:solidFill>
                  <a:srgbClr val="FFFF00"/>
                </a:solidFill>
                <a:sym typeface="Symbol"/>
              </a:rPr>
              <a:t>DayaBay-2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 	</a:t>
            </a:r>
            <a:r>
              <a:rPr lang="de-DE" sz="2000" dirty="0" smtClean="0">
                <a:solidFill>
                  <a:srgbClr val="FFFF00"/>
                </a:solidFill>
                <a:sym typeface="Symbol"/>
              </a:rPr>
              <a:t>China 	 20 kt </a:t>
            </a:r>
          </a:p>
          <a:p>
            <a:pPr marL="0" indent="0">
              <a:buNone/>
            </a:pPr>
            <a:r>
              <a:rPr lang="de-DE" sz="2800" dirty="0" smtClean="0">
                <a:solidFill>
                  <a:srgbClr val="FFFF00"/>
                </a:solidFill>
                <a:sym typeface="Symbol"/>
              </a:rPr>
              <a:t>	</a:t>
            </a:r>
            <a:r>
              <a:rPr lang="de-DE" sz="2800" b="1" dirty="0" smtClean="0">
                <a:solidFill>
                  <a:srgbClr val="FFFF00"/>
                </a:solidFill>
                <a:sym typeface="Symbol"/>
              </a:rPr>
              <a:t> LENA          </a:t>
            </a:r>
            <a:r>
              <a:rPr lang="de-DE" sz="2800" dirty="0" smtClean="0">
                <a:solidFill>
                  <a:srgbClr val="FFFF00"/>
                </a:solidFill>
                <a:sym typeface="Symbol"/>
              </a:rPr>
              <a:t>	</a:t>
            </a:r>
            <a:r>
              <a:rPr lang="de-DE" sz="2000" dirty="0" smtClean="0">
                <a:solidFill>
                  <a:srgbClr val="FFFF00"/>
                </a:solidFill>
                <a:sym typeface="Symbol"/>
              </a:rPr>
              <a:t>Europe	 25-50 kt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111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10" y="2060848"/>
            <a:ext cx="3195638" cy="2128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1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82679"/>
            <a:ext cx="2818023" cy="21744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3822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6000" dirty="0" smtClean="0">
                <a:solidFill>
                  <a:schemeClr val="tx1"/>
                </a:solidFill>
              </a:rPr>
              <a:t>Example: LENA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600" dirty="0">
              <a:latin typeface="+mj-lt"/>
            </a:endParaRPr>
          </a:p>
          <a:p>
            <a:endParaRPr lang="en-US" sz="1600" dirty="0">
              <a:latin typeface="+mj-lt"/>
            </a:endParaRPr>
          </a:p>
        </p:txBody>
      </p:sp>
      <p:pic>
        <p:nvPicPr>
          <p:cNvPr id="5" name="Bild 19" descr="lena_201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5212" y="1079516"/>
            <a:ext cx="2993576" cy="5778484"/>
          </a:xfrm>
          <a:prstGeom prst="rect">
            <a:avLst/>
          </a:prstGeom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3075211" y="4169400"/>
            <a:ext cx="810990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43608" y="2276872"/>
            <a:ext cx="2942471" cy="354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05" tIns="49752" rIns="99505" bIns="49752">
            <a:prstTxWarp prst="textNoShape">
              <a:avLst/>
            </a:prstTxWarp>
            <a:spAutoFit/>
          </a:bodyPr>
          <a:lstStyle/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ヒラギノ角ゴ Pro W3" charset="-128"/>
                <a:cs typeface="ヒラギノ角ゴ Pro W3" charset="-128"/>
              </a:rPr>
              <a:t>Concrete </a:t>
            </a: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Tank 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/>
            </a:r>
            <a:b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</a:br>
            <a:endParaRPr lang="de-DE" sz="1600" dirty="0" smtClean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1198"/>
              </a:spcAft>
            </a:pPr>
            <a:endParaRPr lang="de-DE" sz="1600" b="1" dirty="0" smtClean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1198"/>
              </a:spcAft>
            </a:pPr>
            <a:endParaRPr lang="de-DE" sz="1600" dirty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1198"/>
              </a:spcAft>
            </a:pPr>
            <a:r>
              <a:rPr lang="de-DE" sz="1600" b="1" dirty="0" smtClean="0">
                <a:latin typeface="+mj-lt"/>
                <a:ea typeface="ヒラギノ角ゴ Pro W3" charset="-128"/>
                <a:cs typeface="ヒラギノ角ゴ Pro W3" charset="-128"/>
              </a:rPr>
              <a:t>32,000 </a:t>
            </a: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12‘‘-PMTs</a:t>
            </a:r>
            <a:b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</a:br>
            <a:r>
              <a:rPr lang="de-DE" sz="1600" dirty="0" smtClean="0">
                <a:latin typeface="+mj-lt"/>
                <a:ea typeface="ヒラギノ角ゴ Pro W3" charset="-128"/>
                <a:cs typeface="ヒラギノ角ゴ Pro W3" charset="-128"/>
              </a:rPr>
              <a:t>coverage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>: 30%</a:t>
            </a:r>
            <a:endParaRPr lang="de-DE" sz="1600" b="1" dirty="0">
              <a:latin typeface="+mj-lt"/>
              <a:ea typeface="Arial Narrow" charset="0"/>
              <a:cs typeface="Arial Narrow" charset="0"/>
            </a:endParaRPr>
          </a:p>
          <a:p>
            <a:pPr defTabSz="497527">
              <a:spcAft>
                <a:spcPts val="2998"/>
              </a:spcAft>
            </a:pPr>
            <a:endParaRPr lang="de-DE" sz="1600" b="1" dirty="0" smtClean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ヒラギノ角ゴ Pro W3" charset="-128"/>
                <a:cs typeface="ヒラギノ角ゴ Pro W3" charset="-128"/>
              </a:rPr>
              <a:t>Active </a:t>
            </a: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volume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/>
            </a:r>
            <a:b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</a:br>
            <a:r>
              <a:rPr lang="de-DE" sz="1600" dirty="0" smtClean="0">
                <a:latin typeface="+mj-lt"/>
                <a:ea typeface="ヒラギノ角ゴ Pro W3" charset="-128"/>
                <a:cs typeface="ヒラギノ角ゴ Pro W3" charset="-128"/>
              </a:rPr>
              <a:t>50kt 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>of </a:t>
            </a:r>
            <a:r>
              <a:rPr lang="de-DE" sz="1600" dirty="0" smtClean="0">
                <a:latin typeface="+mj-lt"/>
                <a:ea typeface="ヒラギノ角ゴ Pro W3" charset="-128"/>
                <a:cs typeface="ヒラギノ角ゴ Pro W3" charset="-128"/>
              </a:rPr>
              <a:t>scintillator</a:t>
            </a:r>
            <a:endParaRPr lang="de-DE" sz="1600" dirty="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506329" y="1295400"/>
            <a:ext cx="2942471" cy="399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505" tIns="49752" rIns="99505" bIns="49752">
            <a:prstTxWarp prst="textNoShape">
              <a:avLst/>
            </a:prstTxWarp>
            <a:spAutoFit/>
          </a:bodyPr>
          <a:lstStyle/>
          <a:p>
            <a:pPr defTabSz="497527">
              <a:spcAft>
                <a:spcPts val="2998"/>
              </a:spcAft>
            </a:pP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Electronics Hall</a:t>
            </a: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/>
            </a:r>
            <a:b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</a:br>
            <a:r>
              <a:rPr lang="de-DE" sz="1600" dirty="0">
                <a:latin typeface="+mj-lt"/>
                <a:ea typeface="ヒラギノ角ゴ Pro W3" charset="-128"/>
                <a:cs typeface="ヒラギノ角ゴ Pro W3" charset="-128"/>
              </a:rPr>
              <a:t>dome of 15m height</a:t>
            </a:r>
          </a:p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ヒラギノ角ゴ Pro W3" charset="-128"/>
                <a:cs typeface="ヒラギノ角ゴ Pro W3" charset="-128"/>
              </a:rPr>
              <a:t>Top </a:t>
            </a:r>
            <a: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  <a:t>Muon Veto</a:t>
            </a:r>
            <a:br>
              <a:rPr lang="de-DE" sz="1600" b="1" dirty="0">
                <a:latin typeface="+mj-lt"/>
                <a:ea typeface="ヒラギノ角ゴ Pro W3" charset="-128"/>
                <a:cs typeface="ヒラギノ角ゴ Pro W3" charset="-128"/>
              </a:rPr>
            </a:br>
            <a:endParaRPr lang="de-DE" sz="800" b="1" dirty="0" smtClean="0">
              <a:latin typeface="+mj-lt"/>
              <a:ea typeface="ヒラギノ角ゴ Pro W3" charset="-128"/>
              <a:cs typeface="ヒラギノ角ゴ Pro W3" charset="-128"/>
            </a:endParaRPr>
          </a:p>
          <a:p>
            <a:pPr defTabSz="497527">
              <a:spcAft>
                <a:spcPts val="2998"/>
              </a:spcAft>
            </a:pPr>
            <a:endParaRPr lang="de-DE" sz="800" dirty="0">
              <a:latin typeface="+mj-lt"/>
              <a:ea typeface="Arial Narrow" charset="0"/>
              <a:cs typeface="Arial Narrow" charset="0"/>
              <a:sym typeface="Symbol" charset="2"/>
            </a:endParaRPr>
          </a:p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Arial Narrow" charset="0"/>
                <a:cs typeface="Arial Narrow" charset="0"/>
                <a:sym typeface="Symbol" charset="2"/>
              </a:rPr>
              <a:t>Water </a:t>
            </a:r>
            <a:r>
              <a:rPr lang="de-DE" sz="1600" b="1" dirty="0">
                <a:latin typeface="+mj-lt"/>
                <a:ea typeface="Arial Narrow" charset="0"/>
                <a:cs typeface="Arial Narrow" charset="0"/>
                <a:sym typeface="Symbol" charset="2"/>
              </a:rPr>
              <a:t>Cherenkov Veto</a:t>
            </a:r>
            <a: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  <a:t/>
            </a:r>
            <a:b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</a:br>
            <a: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  <a:t>2000 </a:t>
            </a:r>
            <a:r>
              <a:rPr lang="de-DE" sz="1600" dirty="0" smtClean="0">
                <a:latin typeface="+mj-lt"/>
                <a:ea typeface="Arial Narrow" charset="0"/>
                <a:cs typeface="Arial Narrow" charset="0"/>
                <a:sym typeface="Symbol" charset="2"/>
              </a:rPr>
              <a:t>PMTs</a:t>
            </a:r>
            <a: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  <a:t/>
            </a:r>
            <a:br>
              <a:rPr lang="de-DE" sz="1600" dirty="0">
                <a:latin typeface="+mj-lt"/>
                <a:ea typeface="Arial Narrow" charset="0"/>
                <a:cs typeface="Arial Narrow" charset="0"/>
                <a:sym typeface="Symbol" charset="2"/>
              </a:rPr>
            </a:br>
            <a:endParaRPr lang="de-DE" sz="800" dirty="0" smtClean="0">
              <a:latin typeface="+mj-lt"/>
              <a:ea typeface="Arial Narrow" charset="0"/>
              <a:cs typeface="Arial Narrow" charset="0"/>
              <a:sym typeface="Symbol" charset="2"/>
            </a:endParaRPr>
          </a:p>
          <a:p>
            <a:pPr defTabSz="497527">
              <a:spcAft>
                <a:spcPts val="2998"/>
              </a:spcAft>
            </a:pPr>
            <a:endParaRPr lang="de-DE" sz="800" b="1" dirty="0" smtClean="0">
              <a:latin typeface="+mj-lt"/>
              <a:ea typeface="Arial Narrow" charset="0"/>
              <a:cs typeface="Arial Narrow" charset="0"/>
              <a:sym typeface="Symbol" charset="2"/>
            </a:endParaRPr>
          </a:p>
          <a:p>
            <a:pPr defTabSz="497527">
              <a:spcAft>
                <a:spcPts val="2998"/>
              </a:spcAft>
            </a:pPr>
            <a:r>
              <a:rPr lang="de-DE" sz="1600" b="1" dirty="0" smtClean="0">
                <a:latin typeface="+mj-lt"/>
                <a:ea typeface="Arial Narrow" charset="0"/>
                <a:cs typeface="Arial Narrow" charset="0"/>
                <a:sym typeface="Symbol" charset="2"/>
              </a:rPr>
              <a:t>Egg-Shaped Cavern</a:t>
            </a:r>
            <a:endParaRPr lang="de-DE" sz="1600" dirty="0">
              <a:latin typeface="+mj-lt"/>
              <a:ea typeface="Arial Narrow" charset="0"/>
              <a:cs typeface="Arial Narrow" charset="0"/>
              <a:sym typeface="Symbol" charset="2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075210" y="5638800"/>
            <a:ext cx="1496789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4753728" y="1531417"/>
            <a:ext cx="1752596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 flipH="1" flipV="1">
            <a:off x="4572000" y="1930082"/>
            <a:ext cx="1935000" cy="508317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 flipV="1">
            <a:off x="5486400" y="3657600"/>
            <a:ext cx="1019926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5715000" y="5105400"/>
            <a:ext cx="792000" cy="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075211" y="2438399"/>
            <a:ext cx="734789" cy="1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/>
            <a:tailEnd type="triangl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99505" tIns="49752" rIns="99505" bIns="49752">
            <a:prstTxWarp prst="textNoShape">
              <a:avLst/>
            </a:prstTxWarp>
          </a:bodyPr>
          <a:lstStyle/>
          <a:p>
            <a:pPr defTabSz="497527">
              <a:defRPr/>
            </a:pPr>
            <a:endParaRPr lang="de-DE" sz="16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88568" y="5638800"/>
            <a:ext cx="2845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/>
              <a:t>Depth: </a:t>
            </a:r>
          </a:p>
          <a:p>
            <a:r>
              <a:rPr lang="de-DE" sz="2000" dirty="0" smtClean="0"/>
              <a:t>4 km water equivalent</a:t>
            </a:r>
          </a:p>
          <a:p>
            <a:r>
              <a:rPr lang="de-DE" sz="2000" dirty="0" smtClean="0"/>
              <a:t>Finnish mine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356353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What do we not know yet?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161" y="1268760"/>
            <a:ext cx="8100392" cy="5183187"/>
          </a:xfrm>
        </p:spPr>
        <p:txBody>
          <a:bodyPr/>
          <a:lstStyle/>
          <a:p>
            <a:r>
              <a:rPr lang="de-DE" sz="2800" dirty="0" smtClean="0"/>
              <a:t>Why do we see less „metals“ at the solar surface than suggested by the solar model („metallicity puzzle“)?</a:t>
            </a:r>
          </a:p>
          <a:p>
            <a:endParaRPr lang="de-DE" sz="800" dirty="0" smtClean="0"/>
          </a:p>
          <a:p>
            <a:pPr marL="0" indent="0">
              <a:buNone/>
            </a:pPr>
            <a:r>
              <a:rPr lang="de-DE" b="1" dirty="0" smtClean="0">
                <a:solidFill>
                  <a:srgbClr val="FFFF00"/>
                </a:solidFill>
                <a:sym typeface="Symbol"/>
              </a:rPr>
              <a:t>      measure CNO neutrinos  </a:t>
            </a:r>
            <a:endParaRPr lang="de-DE" sz="1800" dirty="0" smtClean="0">
              <a:effectLst/>
              <a:sym typeface="Symbol"/>
            </a:endParaRPr>
          </a:p>
          <a:p>
            <a:pPr marL="0" indent="0">
              <a:buNone/>
            </a:pPr>
            <a:endParaRPr lang="de-DE" sz="1000" dirty="0" smtClean="0"/>
          </a:p>
          <a:p>
            <a:r>
              <a:rPr lang="de-DE" sz="2800" dirty="0" smtClean="0"/>
              <a:t>Are there tiny time modulations of the neutrino flux?</a:t>
            </a:r>
          </a:p>
          <a:p>
            <a:pPr lvl="1"/>
            <a:r>
              <a:rPr lang="de-DE" sz="2400" dirty="0" smtClean="0"/>
              <a:t>Hints from satellite experiment SOHO  </a:t>
            </a:r>
          </a:p>
          <a:p>
            <a:pPr lvl="1"/>
            <a:r>
              <a:rPr lang="de-DE" sz="2400" dirty="0" smtClean="0"/>
              <a:t>Present limits : &lt; 10%. Could be ~1% or less.</a:t>
            </a:r>
          </a:p>
          <a:p>
            <a:pPr lvl="1"/>
            <a:endParaRPr lang="de-DE" sz="800" dirty="0" smtClean="0"/>
          </a:p>
          <a:p>
            <a:pPr marL="0" indent="0">
              <a:buNone/>
            </a:pPr>
            <a:r>
              <a:rPr lang="de-DE" b="1" dirty="0" smtClean="0">
                <a:solidFill>
                  <a:srgbClr val="FFFF00"/>
                </a:solidFill>
                <a:sym typeface="Symbol"/>
              </a:rPr>
              <a:t>      </a:t>
            </a:r>
            <a:r>
              <a:rPr lang="de-DE" b="1" dirty="0">
                <a:solidFill>
                  <a:srgbClr val="FFFF00"/>
                </a:solidFill>
                <a:sym typeface="Symbol"/>
              </a:rPr>
              <a:t>b</a:t>
            </a:r>
            <a:r>
              <a:rPr lang="de-DE" b="1" dirty="0" smtClean="0">
                <a:solidFill>
                  <a:srgbClr val="FFFF00"/>
                </a:solidFill>
              </a:rPr>
              <a:t>uild larger detectors which  </a:t>
            </a:r>
          </a:p>
          <a:p>
            <a:pPr marL="0" indent="0">
              <a:buNone/>
            </a:pPr>
            <a:r>
              <a:rPr lang="de-DE" b="1" dirty="0">
                <a:solidFill>
                  <a:srgbClr val="FFFF00"/>
                </a:solidFill>
              </a:rPr>
              <a:t> </a:t>
            </a:r>
            <a:r>
              <a:rPr lang="de-DE" b="1" dirty="0" smtClean="0">
                <a:solidFill>
                  <a:srgbClr val="FFFF00"/>
                </a:solidFill>
              </a:rPr>
              <a:t>        collect  larger statistics!</a:t>
            </a:r>
          </a:p>
        </p:txBody>
      </p:sp>
    </p:spTree>
    <p:extLst>
      <p:ext uri="{BB962C8B-B14F-4D97-AF65-F5344CB8AC3E}">
        <p14:creationId xmlns:p14="http://schemas.microsoft.com/office/powerpoint/2010/main" val="335874676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5148064" y="1268760"/>
            <a:ext cx="4392662" cy="5183187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Test new class of SUSY models</a:t>
            </a:r>
          </a:p>
          <a:p>
            <a:pPr marL="0" indent="0">
              <a:buNone/>
            </a:pPr>
            <a:endParaRPr lang="de-DE" sz="20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Bonanza for astro- and particle physics</a:t>
            </a:r>
          </a:p>
          <a:p>
            <a:pPr marL="0" indent="0">
              <a:buNone/>
            </a:pPr>
            <a:endParaRPr lang="de-DE" sz="8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Understand past supernovas</a:t>
            </a:r>
          </a:p>
          <a:p>
            <a:pPr marL="0" indent="0">
              <a:buNone/>
            </a:pPr>
            <a:endParaRPr lang="de-DE" sz="8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1400" dirty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Test Sun with % accuracy</a:t>
            </a: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     Resolve remaining puzzles</a:t>
            </a:r>
          </a:p>
          <a:p>
            <a:pPr marL="0" indent="0">
              <a:buNone/>
            </a:pPr>
            <a:r>
              <a:rPr lang="de-DE" sz="1600" dirty="0" smtClean="0">
                <a:solidFill>
                  <a:srgbClr val="FFFF99"/>
                </a:solidFill>
              </a:rPr>
              <a:t>      (Will there be more?)</a:t>
            </a:r>
          </a:p>
          <a:p>
            <a:pPr marL="0" indent="0">
              <a:buNone/>
            </a:pPr>
            <a:endParaRPr lang="de-DE" sz="1000" dirty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20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1000" dirty="0">
              <a:solidFill>
                <a:srgbClr val="FFFF99"/>
              </a:solidFill>
            </a:endParaRPr>
          </a:p>
          <a:p>
            <a:pPr marL="0" indent="0">
              <a:buNone/>
            </a:pPr>
            <a:endParaRPr lang="de-DE" sz="1400" dirty="0" smtClean="0">
              <a:solidFill>
                <a:srgbClr val="FFFF99"/>
              </a:solidFill>
            </a:endParaRPr>
          </a:p>
          <a:p>
            <a:pPr marL="0" indent="0">
              <a:buNone/>
            </a:pPr>
            <a:r>
              <a:rPr lang="de-DE" sz="2000" dirty="0" smtClean="0">
                <a:solidFill>
                  <a:srgbClr val="FFFF99"/>
                </a:solidFill>
              </a:rPr>
              <a:t>Understand the energy budget                    of our planet</a:t>
            </a:r>
            <a:endParaRPr lang="en-US" sz="2000" dirty="0">
              <a:solidFill>
                <a:srgbClr val="FFFF9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LENA Science Potential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40586" y="1052736"/>
            <a:ext cx="4032448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r>
              <a:rPr lang="de-DE" sz="2000" b="0" dirty="0" smtClean="0">
                <a:effectLst/>
              </a:rPr>
              <a:t>Proton decay</a:t>
            </a:r>
            <a:r>
              <a:rPr lang="en-US" sz="2000" b="0" dirty="0" smtClean="0">
                <a:effectLst/>
              </a:rPr>
              <a:t>                   </a:t>
            </a:r>
            <a:r>
              <a:rPr lang="en-US" sz="1600" b="0" dirty="0" smtClean="0">
                <a:effectLst/>
              </a:rPr>
              <a:t>sensitivity 10 years</a:t>
            </a:r>
            <a:r>
              <a:rPr lang="de-DE" sz="1600" b="0" dirty="0">
                <a:effectLst/>
              </a:rPr>
              <a:t> </a:t>
            </a:r>
            <a:r>
              <a:rPr lang="de-DE" sz="1600" b="0" dirty="0" smtClean="0">
                <a:effectLst/>
              </a:rPr>
              <a:t>                            </a:t>
            </a:r>
            <a:r>
              <a:rPr lang="de-DE" sz="2000" b="0" dirty="0" smtClean="0">
                <a:effectLst/>
              </a:rPr>
              <a:t>p </a:t>
            </a:r>
            <a:r>
              <a:rPr lang="de-DE" sz="2000" b="0" dirty="0" smtClean="0">
                <a:effectLst/>
                <a:sym typeface="Symbol"/>
              </a:rPr>
              <a:t>K 	       	  410</a:t>
            </a:r>
            <a:r>
              <a:rPr lang="de-DE" sz="2000" b="0" baseline="30000" dirty="0" smtClean="0">
                <a:effectLst/>
                <a:sym typeface="Symbol"/>
              </a:rPr>
              <a:t>34</a:t>
            </a:r>
            <a:r>
              <a:rPr lang="de-DE" sz="2000" b="0" dirty="0" smtClean="0">
                <a:effectLst/>
                <a:sym typeface="Symbol"/>
              </a:rPr>
              <a:t> y</a:t>
            </a:r>
          </a:p>
          <a:p>
            <a:pPr marL="0" indent="0">
              <a:buNone/>
            </a:pPr>
            <a:r>
              <a:rPr lang="de-DE" sz="800" b="0" dirty="0" smtClean="0">
                <a:effectLst/>
                <a:sym typeface="Symbol"/>
              </a:rPr>
              <a:t> </a:t>
            </a:r>
          </a:p>
          <a:p>
            <a:r>
              <a:rPr lang="de-DE" sz="2000" b="0" dirty="0" smtClean="0">
                <a:effectLst/>
                <a:sym typeface="Symbol"/>
              </a:rPr>
              <a:t>SN at 10 kpc    ~16,000 events</a:t>
            </a:r>
          </a:p>
          <a:p>
            <a:endParaRPr lang="de-DE" sz="2000" b="0" dirty="0" smtClean="0">
              <a:effectLst/>
              <a:sym typeface="Symbol"/>
            </a:endParaRPr>
          </a:p>
          <a:p>
            <a:endParaRPr lang="de-DE" sz="800" b="0" dirty="0" smtClean="0">
              <a:effectLst/>
              <a:sym typeface="Symbol"/>
            </a:endParaRPr>
          </a:p>
          <a:p>
            <a:r>
              <a:rPr lang="de-DE" sz="2000" b="0" dirty="0" smtClean="0">
                <a:effectLst/>
                <a:sym typeface="Symbol"/>
              </a:rPr>
              <a:t>Diffuse SN                        </a:t>
            </a:r>
            <a:r>
              <a:rPr lang="de-DE" sz="1600" b="0" dirty="0" smtClean="0">
                <a:effectLst/>
                <a:sym typeface="Symbol"/>
              </a:rPr>
              <a:t>signal/background 10 years      </a:t>
            </a:r>
            <a:r>
              <a:rPr lang="de-DE" sz="2000" b="0" dirty="0" smtClean="0">
                <a:effectLst/>
                <a:sym typeface="Symbol"/>
              </a:rPr>
              <a:t>60/10</a:t>
            </a:r>
          </a:p>
          <a:p>
            <a:endParaRPr lang="de-DE" sz="1000" b="0" dirty="0" smtClean="0">
              <a:effectLst/>
              <a:sym typeface="Symbol"/>
            </a:endParaRPr>
          </a:p>
          <a:p>
            <a:r>
              <a:rPr lang="de-DE" sz="2000" b="0" dirty="0" smtClean="0">
                <a:effectLst/>
                <a:sym typeface="Symbol"/>
              </a:rPr>
              <a:t>Solar neutrinos                      events/years</a:t>
            </a:r>
          </a:p>
          <a:p>
            <a:pPr lvl="1"/>
            <a:r>
              <a:rPr lang="de-DE" sz="1600" b="0" baseline="30000" dirty="0" smtClean="0">
                <a:effectLst/>
                <a:sym typeface="Symbol"/>
              </a:rPr>
              <a:t>7</a:t>
            </a:r>
            <a:r>
              <a:rPr lang="de-DE" sz="1600" b="0" dirty="0" smtClean="0">
                <a:effectLst/>
                <a:sym typeface="Symbol"/>
              </a:rPr>
              <a:t>Be  		   3,600,000</a:t>
            </a:r>
          </a:p>
          <a:p>
            <a:pPr lvl="1"/>
            <a:r>
              <a:rPr lang="de-DE" sz="1600" b="0" dirty="0">
                <a:effectLst/>
                <a:sym typeface="Symbol"/>
              </a:rPr>
              <a:t>p</a:t>
            </a:r>
            <a:r>
              <a:rPr lang="de-DE" sz="1600" b="0" dirty="0" smtClean="0">
                <a:effectLst/>
                <a:sym typeface="Symbol"/>
              </a:rPr>
              <a:t>ep  		      100,000</a:t>
            </a:r>
          </a:p>
          <a:p>
            <a:pPr lvl="1"/>
            <a:r>
              <a:rPr lang="de-DE" sz="1600" b="0" baseline="30000" dirty="0" smtClean="0">
                <a:effectLst/>
                <a:sym typeface="Symbol"/>
              </a:rPr>
              <a:t>8</a:t>
            </a:r>
            <a:r>
              <a:rPr lang="de-DE" sz="1600" b="0" dirty="0" smtClean="0">
                <a:effectLst/>
                <a:sym typeface="Symbol"/>
              </a:rPr>
              <a:t>B  		        30,000</a:t>
            </a:r>
          </a:p>
          <a:p>
            <a:pPr lvl="1"/>
            <a:r>
              <a:rPr lang="de-DE" sz="1600" b="0" dirty="0" smtClean="0">
                <a:effectLst/>
                <a:sym typeface="Symbol"/>
              </a:rPr>
              <a:t>CNO 		        70,000</a:t>
            </a:r>
          </a:p>
          <a:p>
            <a:endParaRPr lang="de-DE" sz="1000" b="0" dirty="0">
              <a:effectLst/>
              <a:sym typeface="Symbol"/>
            </a:endParaRPr>
          </a:p>
          <a:p>
            <a:r>
              <a:rPr lang="de-DE" sz="2000" b="0" dirty="0" smtClean="0">
                <a:effectLst/>
                <a:sym typeface="Symbol"/>
              </a:rPr>
              <a:t>Geoneutrinos                              </a:t>
            </a:r>
            <a:r>
              <a:rPr lang="de-DE" sz="1600" b="0" dirty="0" smtClean="0">
                <a:effectLst/>
                <a:sym typeface="Symbol"/>
              </a:rPr>
              <a:t>events/year </a:t>
            </a:r>
            <a:r>
              <a:rPr lang="de-DE" sz="2000" b="0" dirty="0" smtClean="0">
                <a:effectLst/>
                <a:sym typeface="Symbol"/>
              </a:rPr>
              <a:t>                          1500</a:t>
            </a:r>
          </a:p>
          <a:p>
            <a:pPr marL="0" indent="0">
              <a:buNone/>
            </a:pPr>
            <a:r>
              <a:rPr lang="de-DE" sz="2000" b="0" dirty="0">
                <a:effectLst/>
                <a:sym typeface="Symbol"/>
              </a:rPr>
              <a:t> </a:t>
            </a:r>
            <a:r>
              <a:rPr lang="de-DE" sz="2000" b="0" dirty="0" smtClean="0">
                <a:effectLst/>
                <a:sym typeface="Symbol"/>
              </a:rPr>
              <a:t>          	</a:t>
            </a:r>
            <a:endParaRPr lang="en-US" sz="2000" b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58282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80528" y="-243408"/>
            <a:ext cx="9505056" cy="727280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shade val="30000"/>
                  <a:satMod val="115000"/>
                </a:schemeClr>
              </a:gs>
              <a:gs pos="50000">
                <a:schemeClr val="bg2">
                  <a:lumMod val="75000"/>
                  <a:shade val="67500"/>
                  <a:satMod val="115000"/>
                </a:schemeClr>
              </a:gs>
              <a:gs pos="100000">
                <a:schemeClr val="bg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4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111042" name="Picture 2" descr="http://stardate.org/sites/default/files/images/gallery/sun_lay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" y="70268"/>
            <a:ext cx="2736304" cy="27363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54272" y="1501792"/>
            <a:ext cx="2592288" cy="2736304"/>
            <a:chOff x="2267744" y="1139679"/>
            <a:chExt cx="5573712" cy="5486400"/>
          </a:xfrm>
        </p:grpSpPr>
        <p:pic>
          <p:nvPicPr>
            <p:cNvPr id="6" name="Picture 2" descr="&#10;Coupe.jpeg                                                     0001A725Macintosh HD                   B7CD0107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139679"/>
              <a:ext cx="5573712" cy="5486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4144542" y="3269450"/>
              <a:ext cx="1249322" cy="615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100" b="1" dirty="0" err="1">
                  <a:solidFill>
                    <a:srgbClr val="FFFFFF"/>
                  </a:solidFill>
                  <a:effectLst/>
                  <a:latin typeface="+mj-lt"/>
                  <a:ea typeface="ＭＳ Ｐゴシック" charset="0"/>
                </a:rPr>
                <a:t>Core</a:t>
              </a:r>
              <a:endParaRPr lang="fr-FR" sz="1100" b="1" dirty="0">
                <a:solidFill>
                  <a:srgbClr val="FFFFFF"/>
                </a:solidFill>
                <a:effectLst/>
                <a:latin typeface="+mj-lt"/>
                <a:ea typeface="ＭＳ Ｐゴシック" charset="0"/>
              </a:endParaRPr>
            </a:p>
          </p:txBody>
        </p:sp>
        <p:sp>
          <p:nvSpPr>
            <p:cNvPr id="8" name="ZoneTexte 1"/>
            <p:cNvSpPr txBox="1">
              <a:spLocks noChangeArrowheads="1"/>
            </p:cNvSpPr>
            <p:nvPr/>
          </p:nvSpPr>
          <p:spPr bwMode="auto">
            <a:xfrm rot="18791435">
              <a:off x="2192480" y="1487946"/>
              <a:ext cx="1301312" cy="64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-84" charset="0"/>
                  <a:ea typeface="ＭＳ Ｐゴシック" pitchFamily="-84" charset="-128"/>
                </a:defRPr>
              </a:lvl9pPr>
            </a:lstStyle>
            <a:p>
              <a:r>
                <a:rPr lang="fr-FR" sz="1100" b="1" dirty="0" err="1">
                  <a:effectLst/>
                  <a:latin typeface="+mj-lt"/>
                </a:rPr>
                <a:t>Crust</a:t>
              </a:r>
              <a:endParaRPr lang="fr-FR" sz="1100" b="1" dirty="0">
                <a:effectLst/>
                <a:latin typeface="+mj-lt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3697187" y="1805309"/>
              <a:ext cx="1553552" cy="615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1100" dirty="0" err="1" smtClean="0">
                  <a:solidFill>
                    <a:schemeClr val="bg1">
                      <a:lumMod val="60000"/>
                      <a:lumOff val="40000"/>
                    </a:schemeClr>
                  </a:solidFill>
                  <a:effectLst/>
                  <a:latin typeface="+mj-lt"/>
                  <a:ea typeface="ＭＳ Ｐゴシック" charset="0"/>
                </a:rPr>
                <a:t>Mantle</a:t>
              </a:r>
              <a:endParaRPr lang="fr-FR" sz="1100" b="1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+mj-lt"/>
                <a:ea typeface="ＭＳ Ｐゴシック" charset="0"/>
              </a:endParaRPr>
            </a:p>
          </p:txBody>
        </p:sp>
      </p:grpSp>
      <p:pic>
        <p:nvPicPr>
          <p:cNvPr id="1111044" name="Picture 4" descr="http://enlightenmentjunkie.files.wordpress.com/2011/02/20090620093123crab_nebu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8960"/>
            <a:ext cx="2756390" cy="27410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046" name="Picture 6" descr="http://1.bp.blogspot.com/-c3q8kjbvY9Q/Tm518ioV_RI/AAAAAAAAAHk/5aihFcrNF6w/s1600/ag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3"/>
          <a:stretch/>
        </p:blipFill>
        <p:spPr bwMode="auto">
          <a:xfrm>
            <a:off x="6270634" y="3946542"/>
            <a:ext cx="2750148" cy="27250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8877" y="450061"/>
            <a:ext cx="6332183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… </a:t>
            </a:r>
            <a:r>
              <a:rPr lang="de-DE" sz="2400" dirty="0" err="1" smtClean="0"/>
              <a:t>the</a:t>
            </a:r>
            <a:r>
              <a:rPr lang="de-DE" sz="2400" dirty="0" smtClean="0"/>
              <a:t> Sun</a:t>
            </a:r>
          </a:p>
          <a:p>
            <a:endParaRPr lang="de-DE" sz="2400" dirty="0"/>
          </a:p>
          <a:p>
            <a:r>
              <a:rPr lang="de-DE" sz="2400" dirty="0" smtClean="0"/>
              <a:t>		  </a:t>
            </a:r>
          </a:p>
          <a:p>
            <a:r>
              <a:rPr lang="de-DE" sz="2400" dirty="0" smtClean="0"/>
              <a:t> </a:t>
            </a:r>
          </a:p>
          <a:p>
            <a:r>
              <a:rPr lang="de-DE" sz="2400" dirty="0"/>
              <a:t> </a:t>
            </a:r>
            <a:r>
              <a:rPr lang="de-DE" sz="2400" dirty="0" smtClean="0"/>
              <a:t>                      … </a:t>
            </a:r>
            <a:r>
              <a:rPr lang="de-DE" sz="2400" dirty="0" err="1" smtClean="0"/>
              <a:t>the</a:t>
            </a:r>
            <a:r>
              <a:rPr lang="de-DE" sz="2400" dirty="0" smtClean="0"/>
              <a:t> Earth</a:t>
            </a:r>
          </a:p>
          <a:p>
            <a:r>
              <a:rPr lang="de-DE" sz="2400" dirty="0" smtClean="0"/>
              <a:t>                    </a:t>
            </a:r>
          </a:p>
          <a:p>
            <a:endParaRPr lang="de-DE" sz="2400" dirty="0"/>
          </a:p>
          <a:p>
            <a:r>
              <a:rPr lang="de-DE" sz="2400" dirty="0" smtClean="0"/>
              <a:t>                                              … a Supernova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smtClean="0"/>
              <a:t>          … </a:t>
            </a:r>
            <a:r>
              <a:rPr lang="de-DE" sz="2400" dirty="0" err="1" smtClean="0"/>
              <a:t>environment</a:t>
            </a:r>
            <a:r>
              <a:rPr lang="de-DE" sz="2400" dirty="0" smtClean="0"/>
              <a:t> </a:t>
            </a:r>
          </a:p>
          <a:p>
            <a:r>
              <a:rPr lang="de-DE" sz="2400" dirty="0" smtClean="0"/>
              <a:t>         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black</a:t>
            </a:r>
            <a:r>
              <a:rPr lang="de-DE" sz="2400" dirty="0" smtClean="0"/>
              <a:t> </a:t>
            </a:r>
            <a:r>
              <a:rPr lang="de-DE" sz="2400" dirty="0" err="1" smtClean="0"/>
              <a:t>holes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88600" y="-8130"/>
            <a:ext cx="34147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Looking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deep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69221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</a:t>
            </a:r>
            <a:r>
              <a:rPr lang="de-DE" dirty="0"/>
              <a:t>a</a:t>
            </a:r>
            <a:r>
              <a:rPr lang="de-DE" dirty="0" smtClean="0"/>
              <a:t>nd „tomorrow“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196752"/>
            <a:ext cx="7992888" cy="5256583"/>
          </a:xfrm>
        </p:spPr>
        <p:txBody>
          <a:bodyPr/>
          <a:lstStyle/>
          <a:p>
            <a:r>
              <a:rPr lang="de-DE" sz="2800" dirty="0" smtClean="0"/>
              <a:t>Several projects for huge detectors:</a:t>
            </a:r>
          </a:p>
          <a:p>
            <a:endParaRPr lang="de-DE" sz="800" dirty="0" smtClean="0"/>
          </a:p>
          <a:p>
            <a:pPr lvl="1"/>
            <a:r>
              <a:rPr lang="de-DE" sz="2400" dirty="0" smtClean="0"/>
              <a:t>USA: 	  LBNE detector at Homestake mine                                               		  			     </a:t>
            </a:r>
            <a:r>
              <a:rPr lang="de-DE" sz="1800" dirty="0" smtClean="0"/>
              <a:t>10-34 kt  liquid argon</a:t>
            </a:r>
          </a:p>
          <a:p>
            <a:pPr lvl="1"/>
            <a:r>
              <a:rPr lang="de-DE" sz="2400" dirty="0" smtClean="0"/>
              <a:t>Japan:  	  Hyper-Kamiokande     </a:t>
            </a:r>
            <a:r>
              <a:rPr lang="de-DE" sz="1800" dirty="0" smtClean="0"/>
              <a:t>up to 500 kt water</a:t>
            </a:r>
          </a:p>
          <a:p>
            <a:pPr lvl="1"/>
            <a:r>
              <a:rPr lang="de-DE" sz="2400" dirty="0" smtClean="0"/>
              <a:t>Europe:  LBNO 		      </a:t>
            </a:r>
            <a:r>
              <a:rPr lang="de-DE" sz="1800" dirty="0" smtClean="0"/>
              <a:t>25-70 kt liquid argon                                  </a:t>
            </a:r>
          </a:p>
          <a:p>
            <a:pPr marL="457200" lvl="1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          	  LENA  		      </a:t>
            </a:r>
            <a:r>
              <a:rPr lang="de-DE" sz="1800" dirty="0" smtClean="0"/>
              <a:t>25-50 kt scintillator</a:t>
            </a:r>
          </a:p>
          <a:p>
            <a:pPr marL="457200" lvl="1" indent="0">
              <a:buNone/>
            </a:pPr>
            <a:r>
              <a:rPr lang="de-DE" sz="2400" dirty="0" smtClean="0"/>
              <a:t>- China:	  DayaBay 2 		      </a:t>
            </a:r>
            <a:r>
              <a:rPr lang="de-DE" sz="1800" dirty="0" smtClean="0"/>
              <a:t>20 kt liquid scintillator</a:t>
            </a:r>
          </a:p>
          <a:p>
            <a:pPr marL="457200" lvl="1" indent="0">
              <a:buNone/>
            </a:pPr>
            <a:endParaRPr lang="de-DE" sz="1000" dirty="0" smtClean="0"/>
          </a:p>
          <a:p>
            <a:r>
              <a:rPr lang="de-DE" sz="2800" dirty="0" smtClean="0"/>
              <a:t>~10</a:t>
            </a:r>
            <a:r>
              <a:rPr lang="de-DE" sz="2800" baseline="30000" dirty="0" smtClean="0"/>
              <a:t>5</a:t>
            </a:r>
            <a:r>
              <a:rPr lang="de-DE" sz="2800" dirty="0" smtClean="0"/>
              <a:t> </a:t>
            </a:r>
            <a:r>
              <a:rPr lang="de-DE" sz="2800" dirty="0" smtClean="0">
                <a:sym typeface="Symbol"/>
              </a:rPr>
              <a:t>-events</a:t>
            </a:r>
            <a:r>
              <a:rPr lang="de-DE" sz="2800" dirty="0" smtClean="0"/>
              <a:t> from SN in center of our Galaxy</a:t>
            </a:r>
          </a:p>
          <a:p>
            <a:endParaRPr lang="de-DE" sz="1000" dirty="0" smtClean="0"/>
          </a:p>
          <a:p>
            <a:pPr marL="0" indent="0" algn="ctr">
              <a:buNone/>
            </a:pPr>
            <a:r>
              <a:rPr lang="de-DE" sz="4000" b="1" dirty="0" smtClean="0">
                <a:solidFill>
                  <a:srgbClr val="FFFF00"/>
                </a:solidFill>
              </a:rPr>
              <a:t>Bonanza for particle physics and astroparticle physics !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054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mmer design template">
  <a:themeElements>
    <a:clrScheme name="Shimmer design template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Shimmer design template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design template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design template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design template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himmer design template">
  <a:themeElements>
    <a:clrScheme name="1_Shimmer design template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1_Shimmer design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1_Shimmer design template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himmer design template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himmer design template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himmer design template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 design template</Template>
  <TotalTime>488</TotalTime>
  <Words>1801</Words>
  <Application>Microsoft Office PowerPoint</Application>
  <PresentationFormat>On-screen Show (4:3)</PresentationFormat>
  <Paragraphs>547</Paragraphs>
  <Slides>96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96</vt:i4>
      </vt:variant>
    </vt:vector>
  </HeadingPairs>
  <TitlesOfParts>
    <vt:vector size="102" baseType="lpstr">
      <vt:lpstr>Shimmer design template</vt:lpstr>
      <vt:lpstr>1_Shimmer design template</vt:lpstr>
      <vt:lpstr>Equation</vt:lpstr>
      <vt:lpstr>CorelPhotoPaint.Image.9</vt:lpstr>
      <vt:lpstr>Acrobat Document</vt:lpstr>
      <vt:lpstr>Image</vt:lpstr>
      <vt:lpstr>NEUTRINOS   A NEW WINDOW TO THE UNIVERSE   </vt:lpstr>
      <vt:lpstr>Postulate and discovery of neutrinos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neutrinos                         as messengers  challenges and benefits   </vt:lpstr>
      <vt:lpstr>The challenge</vt:lpstr>
      <vt:lpstr>The benefits</vt:lpstr>
      <vt:lpstr>Neutrinos are everywhere</vt:lpstr>
      <vt:lpstr>Supernova 1987A   The birth of neutrino astronomy      </vt:lpstr>
      <vt:lpstr>PowerPoint Presentation</vt:lpstr>
      <vt:lpstr>PowerPoint Presentation</vt:lpstr>
      <vt:lpstr>What happened?</vt:lpstr>
      <vt:lpstr>PowerPoint Presentation</vt:lpstr>
      <vt:lpstr>Neutrinos in Kamiokande</vt:lpstr>
      <vt:lpstr>PowerPoint Presentation</vt:lpstr>
      <vt:lpstr>PowerPoint Presentation</vt:lpstr>
      <vt:lpstr>      Experiments ready to detect a Supernova today</vt:lpstr>
      <vt:lpstr>Solar neutrinos  what fuels the Sun?   </vt:lpstr>
      <vt:lpstr>PowerPoint Presentation</vt:lpstr>
      <vt:lpstr>The proton-proton chain</vt:lpstr>
      <vt:lpstr>The proton-proton chain</vt:lpstr>
      <vt:lpstr>The proton-proton chain</vt:lpstr>
      <vt:lpstr>PowerPoint Presentation</vt:lpstr>
      <vt:lpstr>PowerPoint Presentation</vt:lpstr>
      <vt:lpstr>PowerPoint Presentation</vt:lpstr>
      <vt:lpstr>Solar and Supernova Neutrinos:                        </vt:lpstr>
      <vt:lpstr>Icecube  and the high-energy universe   </vt:lpstr>
      <vt:lpstr>  A century ago: discovery of cosmic rays</vt:lpstr>
      <vt:lpstr>What do we know about cosmic rays?</vt:lpstr>
      <vt:lpstr>Charged cosmic rays vs. gamma rays vs. neutrinos</vt:lpstr>
      <vt:lpstr>Detection principle  (1)</vt:lpstr>
      <vt:lpstr>PowerPoint Presentation</vt:lpstr>
      <vt:lpstr>High-energy neutrino telescopes</vt:lpstr>
      <vt:lpstr>PowerPoint Presentation</vt:lpstr>
      <vt:lpstr>PowerPoint Presentation</vt:lpstr>
      <vt:lpstr>PowerPoint Presentation</vt:lpstr>
      <vt:lpstr>PowerPoint Presentation</vt:lpstr>
      <vt:lpstr>Drill Camp</vt:lpstr>
      <vt:lpstr>PowerPoint Presentation</vt:lpstr>
      <vt:lpstr>PowerPoint Presentation</vt:lpstr>
      <vt:lpstr>Atmospheric Neutrinos</vt:lpstr>
      <vt:lpstr>Atmospheric Neutrinos</vt:lpstr>
      <vt:lpstr>IceCube Neutrino Sky-Map</vt:lpstr>
      <vt:lpstr>Last 12 years: a factor 1000 !</vt:lpstr>
      <vt:lpstr>Point Source Summary</vt:lpstr>
      <vt:lpstr>However ...</vt:lpstr>
      <vt:lpstr>PowerPoint Presentation</vt:lpstr>
      <vt:lpstr>PowerPoint Presentation</vt:lpstr>
      <vt:lpstr>Tantalizing excesses at high energies</vt:lpstr>
      <vt:lpstr>The break-through?</vt:lpstr>
      <vt:lpstr>Other                                        physics / Astrophysics</vt:lpstr>
      <vt:lpstr>Myon Astronomy?</vt:lpstr>
      <vt:lpstr>PowerPoint Presentation</vt:lpstr>
      <vt:lpstr>PowerPoint Presentation</vt:lpstr>
      <vt:lpstr>PowerPoint Presentation</vt:lpstr>
      <vt:lpstr>Map smoothing scan</vt:lpstr>
      <vt:lpstr>Map smoothing scan</vt:lpstr>
      <vt:lpstr>Map smoothing scan</vt:lpstr>
      <vt:lpstr>Map smoothing scan</vt:lpstr>
      <vt:lpstr>Map smoothing scan</vt:lpstr>
      <vt:lpstr>Map smoothing scan</vt:lpstr>
      <vt:lpstr>Map smoothing scan</vt:lpstr>
      <vt:lpstr>Map smoothing scan</vt:lpstr>
      <vt:lpstr>Map smoothing scan</vt:lpstr>
      <vt:lpstr>Map smoothing scan</vt:lpstr>
      <vt:lpstr>Energy dependence</vt:lpstr>
      <vt:lpstr>North and South</vt:lpstr>
      <vt:lpstr>Possible reasons for anisotropies</vt:lpstr>
      <vt:lpstr>Indirect dark matter search and neutrino oscillations</vt:lpstr>
      <vt:lpstr>WIMP detection</vt:lpstr>
      <vt:lpstr>Indirect Dark Matter Search</vt:lpstr>
      <vt:lpstr>Indirect Dark Matter Search</vt:lpstr>
      <vt:lpstr>Oscillations of atmospheric neutrinos</vt:lpstr>
      <vt:lpstr>Oscillations of atmospheric neutrinos</vt:lpstr>
      <vt:lpstr>Oscillations of atmospheric neutrinos</vt:lpstr>
      <vt:lpstr>Future mega-projects </vt:lpstr>
      <vt:lpstr>PowerPoint Presentation</vt:lpstr>
      <vt:lpstr>summary</vt:lpstr>
      <vt:lpstr>PowerPoint Presentation</vt:lpstr>
      <vt:lpstr>end</vt:lpstr>
      <vt:lpstr>The CNO cycle</vt:lpstr>
      <vt:lpstr>Geo-neutrinos    understanding                                     the interior of the earth   </vt:lpstr>
      <vt:lpstr>Structure of the Earth</vt:lpstr>
      <vt:lpstr>Heat loss of the Earth: 42-48 TW</vt:lpstr>
      <vt:lpstr>Contributions to heat loss</vt:lpstr>
      <vt:lpstr>Expected fluxes of geoneutrinos</vt:lpstr>
      <vt:lpstr>First detection and future needs</vt:lpstr>
      <vt:lpstr>Example: LENA</vt:lpstr>
      <vt:lpstr>What do we not know yet?</vt:lpstr>
      <vt:lpstr>LENA Science Potential</vt:lpstr>
      <vt:lpstr>PowerPoint Presentation</vt:lpstr>
      <vt:lpstr>... and „tomorrow“</vt:lpstr>
    </vt:vector>
  </TitlesOfParts>
  <Manager/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q33</dc:creator>
  <cp:keywords/>
  <dc:description/>
  <cp:lastModifiedBy>nb166</cp:lastModifiedBy>
  <cp:revision>400</cp:revision>
  <cp:lastPrinted>1601-01-01T00:00:00Z</cp:lastPrinted>
  <dcterms:created xsi:type="dcterms:W3CDTF">2007-06-17T07:36:05Z</dcterms:created>
  <dcterms:modified xsi:type="dcterms:W3CDTF">2013-05-29T17:13:25Z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TC102037921033</vt:lpwstr>
  </property>
</Properties>
</file>