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56" r:id="rId2"/>
    <p:sldId id="432" r:id="rId3"/>
    <p:sldId id="419" r:id="rId4"/>
    <p:sldId id="420" r:id="rId5"/>
    <p:sldId id="421" r:id="rId6"/>
    <p:sldId id="422" r:id="rId7"/>
    <p:sldId id="423" r:id="rId8"/>
    <p:sldId id="424" r:id="rId9"/>
    <p:sldId id="425" r:id="rId10"/>
    <p:sldId id="426" r:id="rId11"/>
    <p:sldId id="428" r:id="rId12"/>
    <p:sldId id="429" r:id="rId13"/>
    <p:sldId id="433" r:id="rId14"/>
    <p:sldId id="258" r:id="rId15"/>
    <p:sldId id="438" r:id="rId16"/>
    <p:sldId id="311" r:id="rId17"/>
    <p:sldId id="455" r:id="rId18"/>
    <p:sldId id="333" r:id="rId19"/>
    <p:sldId id="436" r:id="rId20"/>
    <p:sldId id="443" r:id="rId21"/>
    <p:sldId id="330" r:id="rId22"/>
    <p:sldId id="327" r:id="rId23"/>
    <p:sldId id="328" r:id="rId24"/>
    <p:sldId id="329" r:id="rId25"/>
    <p:sldId id="326" r:id="rId26"/>
    <p:sldId id="332" r:id="rId27"/>
    <p:sldId id="435" r:id="rId28"/>
    <p:sldId id="442" r:id="rId29"/>
    <p:sldId id="268" r:id="rId30"/>
    <p:sldId id="439" r:id="rId31"/>
    <p:sldId id="440" r:id="rId32"/>
    <p:sldId id="282" r:id="rId33"/>
    <p:sldId id="289" r:id="rId34"/>
    <p:sldId id="292" r:id="rId35"/>
    <p:sldId id="441" r:id="rId36"/>
    <p:sldId id="445" r:id="rId37"/>
    <p:sldId id="269" r:id="rId38"/>
    <p:sldId id="444" r:id="rId39"/>
    <p:sldId id="283" r:id="rId40"/>
    <p:sldId id="285" r:id="rId41"/>
    <p:sldId id="284" r:id="rId42"/>
    <p:sldId id="446" r:id="rId43"/>
    <p:sldId id="447" r:id="rId44"/>
    <p:sldId id="373" r:id="rId45"/>
    <p:sldId id="286" r:id="rId46"/>
    <p:sldId id="291" r:id="rId47"/>
    <p:sldId id="287" r:id="rId48"/>
    <p:sldId id="290" r:id="rId49"/>
    <p:sldId id="288" r:id="rId50"/>
    <p:sldId id="318" r:id="rId51"/>
    <p:sldId id="450" r:id="rId52"/>
    <p:sldId id="448" r:id="rId53"/>
    <p:sldId id="449" r:id="rId54"/>
    <p:sldId id="294" r:id="rId55"/>
    <p:sldId id="300" r:id="rId56"/>
    <p:sldId id="304" r:id="rId57"/>
    <p:sldId id="306" r:id="rId58"/>
    <p:sldId id="307" r:id="rId59"/>
    <p:sldId id="308" r:id="rId60"/>
    <p:sldId id="469" r:id="rId61"/>
    <p:sldId id="463" r:id="rId62"/>
    <p:sldId id="464" r:id="rId63"/>
    <p:sldId id="465" r:id="rId64"/>
    <p:sldId id="471" r:id="rId65"/>
    <p:sldId id="472" r:id="rId66"/>
    <p:sldId id="314" r:id="rId67"/>
    <p:sldId id="316" r:id="rId68"/>
    <p:sldId id="459" r:id="rId69"/>
    <p:sldId id="475" r:id="rId70"/>
    <p:sldId id="476" r:id="rId71"/>
    <p:sldId id="474" r:id="rId72"/>
    <p:sldId id="452" r:id="rId73"/>
    <p:sldId id="473" r:id="rId74"/>
    <p:sldId id="397" r:id="rId75"/>
    <p:sldId id="417" r:id="rId76"/>
    <p:sldId id="418" r:id="rId77"/>
    <p:sldId id="480" r:id="rId78"/>
    <p:sldId id="453" r:id="rId79"/>
    <p:sldId id="478" r:id="rId80"/>
    <p:sldId id="461" r:id="rId81"/>
    <p:sldId id="479" r:id="rId82"/>
    <p:sldId id="411" r:id="rId83"/>
    <p:sldId id="481" r:id="rId84"/>
    <p:sldId id="482" r:id="rId85"/>
    <p:sldId id="412" r:id="rId86"/>
    <p:sldId id="413" r:id="rId87"/>
    <p:sldId id="414"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006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2" d="100"/>
          <a:sy n="62" d="100"/>
        </p:scale>
        <p:origin x="-522" y="-150"/>
      </p:cViewPr>
      <p:guideLst>
        <p:guide orient="horz" pos="2160"/>
        <p:guide pos="2880"/>
      </p:guideLst>
    </p:cSldViewPr>
  </p:slideViewPr>
  <p:notesTextViewPr>
    <p:cViewPr>
      <p:scale>
        <a:sx n="1" d="1"/>
        <a:sy n="1" d="1"/>
      </p:scale>
      <p:origin x="0" y="0"/>
    </p:cViewPr>
  </p:notesTextViewPr>
  <p:sorterViewPr>
    <p:cViewPr>
      <p:scale>
        <a:sx n="51" d="100"/>
        <a:sy n="51" d="100"/>
      </p:scale>
      <p:origin x="0" y="77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image" Target="../media/image4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437790-283F-4ACA-9ECF-416905920F29}" type="datetimeFigureOut">
              <a:rPr lang="en-US" smtClean="0"/>
              <a:t>12/27/2013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844721-A0F6-4BD9-A27B-A543FF9A38E4}" type="slidenum">
              <a:rPr lang="en-US" smtClean="0"/>
              <a:t>‹#›</a:t>
            </a:fld>
            <a:endParaRPr lang="en-US"/>
          </a:p>
        </p:txBody>
      </p:sp>
    </p:spTree>
    <p:extLst>
      <p:ext uri="{BB962C8B-B14F-4D97-AF65-F5344CB8AC3E}">
        <p14:creationId xmlns:p14="http://schemas.microsoft.com/office/powerpoint/2010/main" val="2804090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14</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smtClean="0">
              <a:solidFill>
                <a:schemeClr val="accent2"/>
              </a:solidFill>
              <a:latin typeface="Optima" pitchFamily="16"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85</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smtClean="0">
              <a:solidFill>
                <a:schemeClr val="accent2"/>
              </a:solidFill>
              <a:latin typeface="Optima" pitchFamily="16"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86</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smtClean="0">
              <a:solidFill>
                <a:schemeClr val="accent2"/>
              </a:solidFill>
              <a:latin typeface="Optima" pitchFamily="16"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87</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smtClean="0">
              <a:solidFill>
                <a:schemeClr val="accent2"/>
              </a:solidFill>
              <a:latin typeface="Optima" pitchFamily="16"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15</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smtClean="0">
              <a:solidFill>
                <a:schemeClr val="accent2"/>
              </a:solidFill>
              <a:latin typeface="Optima" pitchFamily="16"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17</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smtClean="0">
              <a:solidFill>
                <a:schemeClr val="accent2"/>
              </a:solidFill>
              <a:latin typeface="Optima" pitchFamily="16"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18</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smtClean="0">
              <a:solidFill>
                <a:schemeClr val="accent2"/>
              </a:solidFill>
              <a:latin typeface="Optima" pitchFamily="16"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19</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smtClean="0">
              <a:solidFill>
                <a:schemeClr val="accent2"/>
              </a:solidFill>
              <a:latin typeface="Optima" pitchFamily="16"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51</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smtClean="0">
              <a:solidFill>
                <a:schemeClr val="accent2"/>
              </a:solidFill>
              <a:latin typeface="Optima" pitchFamily="16"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C93836-0EDD-4B0A-ABC1-1C5F0865A867}" type="slidenum">
              <a:rPr lang="en-US"/>
              <a:pPr/>
              <a:t>57</a:t>
            </a:fld>
            <a:endParaRPr 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pPr marL="228600" indent="-228600"/>
            <a:endParaRPr lang="fr-FR" sz="2800" b="1">
              <a:solidFill>
                <a:schemeClr val="accent2"/>
              </a:solidFill>
              <a:latin typeface="Optima" pitchFamily="16"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50D9AE-1A78-4103-A7A6-A6A245A64415}" type="slidenum">
              <a:rPr lang="en-US"/>
              <a:pPr/>
              <a:t>74</a:t>
            </a:fld>
            <a:endParaRPr lang="en-US"/>
          </a:p>
        </p:txBody>
      </p:sp>
      <p:sp>
        <p:nvSpPr>
          <p:cNvPr id="655362" name="Rectangle 2"/>
          <p:cNvSpPr>
            <a:spLocks noGrp="1" noRot="1" noChangeAspect="1" noChangeArrowheads="1" noTextEdit="1"/>
          </p:cNvSpPr>
          <p:nvPr>
            <p:ph type="sldImg"/>
          </p:nvPr>
        </p:nvSpPr>
        <p:spPr>
          <a:ln/>
        </p:spPr>
      </p:sp>
      <p:sp>
        <p:nvSpPr>
          <p:cNvPr id="655363" name="Rectangle 3"/>
          <p:cNvSpPr>
            <a:spLocks noGrp="1" noChangeArrowheads="1"/>
          </p:cNvSpPr>
          <p:nvPr>
            <p:ph type="body" idx="1"/>
          </p:nvPr>
        </p:nvSpPr>
        <p:spPr/>
        <p:txBody>
          <a:bodyPr/>
          <a:lstStyle/>
          <a:p>
            <a:pPr marL="228600" indent="-228600"/>
            <a:endParaRPr lang="fr-FR" sz="2800" b="1">
              <a:solidFill>
                <a:schemeClr val="accent2"/>
              </a:solidFill>
              <a:latin typeface="Optima" pitchFamily="16"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82</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smtClean="0">
              <a:solidFill>
                <a:schemeClr val="accent2"/>
              </a:solidFill>
              <a:latin typeface="Optima" pitchFamily="16"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6AB3A6-F5AC-495E-AF8F-90218B7AC063}" type="datetimeFigureOut">
              <a:rPr lang="en-US" smtClean="0"/>
              <a:t>12/27/2013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6B75A-4720-42C7-B9B0-5C9E94FA76F0}" type="slidenum">
              <a:rPr lang="en-US" smtClean="0"/>
              <a:t>‹#›</a:t>
            </a:fld>
            <a:endParaRPr lang="en-US"/>
          </a:p>
        </p:txBody>
      </p:sp>
    </p:spTree>
    <p:extLst>
      <p:ext uri="{BB962C8B-B14F-4D97-AF65-F5344CB8AC3E}">
        <p14:creationId xmlns:p14="http://schemas.microsoft.com/office/powerpoint/2010/main" val="587989973"/>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AB3A6-F5AC-495E-AF8F-90218B7AC063}" type="datetimeFigureOut">
              <a:rPr lang="en-US" smtClean="0"/>
              <a:t>12/27/2013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6B75A-4720-42C7-B9B0-5C9E94FA76F0}" type="slidenum">
              <a:rPr lang="en-US" smtClean="0"/>
              <a:t>‹#›</a:t>
            </a:fld>
            <a:endParaRPr lang="en-US"/>
          </a:p>
        </p:txBody>
      </p:sp>
    </p:spTree>
    <p:extLst>
      <p:ext uri="{BB962C8B-B14F-4D97-AF65-F5344CB8AC3E}">
        <p14:creationId xmlns:p14="http://schemas.microsoft.com/office/powerpoint/2010/main" val="220205001"/>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AB3A6-F5AC-495E-AF8F-90218B7AC063}" type="datetimeFigureOut">
              <a:rPr lang="en-US" smtClean="0"/>
              <a:t>12/27/2013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6B75A-4720-42C7-B9B0-5C9E94FA76F0}" type="slidenum">
              <a:rPr lang="en-US" smtClean="0"/>
              <a:t>‹#›</a:t>
            </a:fld>
            <a:endParaRPr lang="en-US"/>
          </a:p>
        </p:txBody>
      </p:sp>
    </p:spTree>
    <p:extLst>
      <p:ext uri="{BB962C8B-B14F-4D97-AF65-F5344CB8AC3E}">
        <p14:creationId xmlns:p14="http://schemas.microsoft.com/office/powerpoint/2010/main" val="3345015849"/>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15B12FCE-ADF5-4589-A58A-D1F3D4DFF79B}" type="datetime1">
              <a:rPr lang="de-DE"/>
              <a:pPr/>
              <a:t>27.12.2013</a:t>
            </a:fld>
            <a:endParaRPr lang="de-DE"/>
          </a:p>
        </p:txBody>
      </p:sp>
      <p:sp>
        <p:nvSpPr>
          <p:cNvPr id="4" name="Slide Number Placeholder 3"/>
          <p:cNvSpPr>
            <a:spLocks noGrp="1"/>
          </p:cNvSpPr>
          <p:nvPr>
            <p:ph type="sldNum" sz="quarter" idx="11"/>
          </p:nvPr>
        </p:nvSpPr>
        <p:spPr>
          <a:xfrm>
            <a:off x="6553200" y="6248400"/>
            <a:ext cx="1905000" cy="457200"/>
          </a:xfrm>
        </p:spPr>
        <p:txBody>
          <a:bodyPr/>
          <a:lstStyle>
            <a:lvl1pPr>
              <a:defRPr/>
            </a:lvl1pPr>
          </a:lstStyle>
          <a:p>
            <a:fld id="{6B60279C-6B78-4882-B241-A6B19BD257D3}" type="slidenum">
              <a:rPr lang="de-DE"/>
              <a:pPr/>
              <a:t>‹#›</a:t>
            </a:fld>
            <a:endParaRPr lang="de-DE"/>
          </a:p>
        </p:txBody>
      </p:sp>
    </p:spTree>
    <p:extLst>
      <p:ext uri="{BB962C8B-B14F-4D97-AF65-F5344CB8AC3E}">
        <p14:creationId xmlns:p14="http://schemas.microsoft.com/office/powerpoint/2010/main" val="2639309676"/>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AB3A6-F5AC-495E-AF8F-90218B7AC063}" type="datetimeFigureOut">
              <a:rPr lang="en-US" smtClean="0"/>
              <a:t>12/27/2013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6B75A-4720-42C7-B9B0-5C9E94FA76F0}" type="slidenum">
              <a:rPr lang="en-US" smtClean="0"/>
              <a:t>‹#›</a:t>
            </a:fld>
            <a:endParaRPr lang="en-US"/>
          </a:p>
        </p:txBody>
      </p:sp>
    </p:spTree>
    <p:extLst>
      <p:ext uri="{BB962C8B-B14F-4D97-AF65-F5344CB8AC3E}">
        <p14:creationId xmlns:p14="http://schemas.microsoft.com/office/powerpoint/2010/main" val="2943098647"/>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6AB3A6-F5AC-495E-AF8F-90218B7AC063}" type="datetimeFigureOut">
              <a:rPr lang="en-US" smtClean="0"/>
              <a:t>12/27/2013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6B75A-4720-42C7-B9B0-5C9E94FA76F0}" type="slidenum">
              <a:rPr lang="en-US" smtClean="0"/>
              <a:t>‹#›</a:t>
            </a:fld>
            <a:endParaRPr lang="en-US"/>
          </a:p>
        </p:txBody>
      </p:sp>
    </p:spTree>
    <p:extLst>
      <p:ext uri="{BB962C8B-B14F-4D97-AF65-F5344CB8AC3E}">
        <p14:creationId xmlns:p14="http://schemas.microsoft.com/office/powerpoint/2010/main" val="4083739195"/>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6AB3A6-F5AC-495E-AF8F-90218B7AC063}" type="datetimeFigureOut">
              <a:rPr lang="en-US" smtClean="0"/>
              <a:t>12/27/2013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6B75A-4720-42C7-B9B0-5C9E94FA76F0}" type="slidenum">
              <a:rPr lang="en-US" smtClean="0"/>
              <a:t>‹#›</a:t>
            </a:fld>
            <a:endParaRPr lang="en-US"/>
          </a:p>
        </p:txBody>
      </p:sp>
    </p:spTree>
    <p:extLst>
      <p:ext uri="{BB962C8B-B14F-4D97-AF65-F5344CB8AC3E}">
        <p14:creationId xmlns:p14="http://schemas.microsoft.com/office/powerpoint/2010/main" val="2513819586"/>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6AB3A6-F5AC-495E-AF8F-90218B7AC063}" type="datetimeFigureOut">
              <a:rPr lang="en-US" smtClean="0"/>
              <a:t>12/27/2013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A6B75A-4720-42C7-B9B0-5C9E94FA76F0}" type="slidenum">
              <a:rPr lang="en-US" smtClean="0"/>
              <a:t>‹#›</a:t>
            </a:fld>
            <a:endParaRPr lang="en-US"/>
          </a:p>
        </p:txBody>
      </p:sp>
    </p:spTree>
    <p:extLst>
      <p:ext uri="{BB962C8B-B14F-4D97-AF65-F5344CB8AC3E}">
        <p14:creationId xmlns:p14="http://schemas.microsoft.com/office/powerpoint/2010/main" val="1681231240"/>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6AB3A6-F5AC-495E-AF8F-90218B7AC063}" type="datetimeFigureOut">
              <a:rPr lang="en-US" smtClean="0"/>
              <a:t>12/27/2013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A6B75A-4720-42C7-B9B0-5C9E94FA76F0}" type="slidenum">
              <a:rPr lang="en-US" smtClean="0"/>
              <a:t>‹#›</a:t>
            </a:fld>
            <a:endParaRPr lang="en-US"/>
          </a:p>
        </p:txBody>
      </p:sp>
    </p:spTree>
    <p:extLst>
      <p:ext uri="{BB962C8B-B14F-4D97-AF65-F5344CB8AC3E}">
        <p14:creationId xmlns:p14="http://schemas.microsoft.com/office/powerpoint/2010/main" val="903022890"/>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AB3A6-F5AC-495E-AF8F-90218B7AC063}" type="datetimeFigureOut">
              <a:rPr lang="en-US" smtClean="0"/>
              <a:t>12/27/2013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A6B75A-4720-42C7-B9B0-5C9E94FA76F0}" type="slidenum">
              <a:rPr lang="en-US" smtClean="0"/>
              <a:t>‹#›</a:t>
            </a:fld>
            <a:endParaRPr lang="en-US"/>
          </a:p>
        </p:txBody>
      </p:sp>
    </p:spTree>
    <p:extLst>
      <p:ext uri="{BB962C8B-B14F-4D97-AF65-F5344CB8AC3E}">
        <p14:creationId xmlns:p14="http://schemas.microsoft.com/office/powerpoint/2010/main" val="669197437"/>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AB3A6-F5AC-495E-AF8F-90218B7AC063}" type="datetimeFigureOut">
              <a:rPr lang="en-US" smtClean="0"/>
              <a:t>12/27/2013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6B75A-4720-42C7-B9B0-5C9E94FA76F0}" type="slidenum">
              <a:rPr lang="en-US" smtClean="0"/>
              <a:t>‹#›</a:t>
            </a:fld>
            <a:endParaRPr lang="en-US"/>
          </a:p>
        </p:txBody>
      </p:sp>
    </p:spTree>
    <p:extLst>
      <p:ext uri="{BB962C8B-B14F-4D97-AF65-F5344CB8AC3E}">
        <p14:creationId xmlns:p14="http://schemas.microsoft.com/office/powerpoint/2010/main" val="3461931268"/>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AB3A6-F5AC-495E-AF8F-90218B7AC063}" type="datetimeFigureOut">
              <a:rPr lang="en-US" smtClean="0"/>
              <a:t>12/27/2013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6B75A-4720-42C7-B9B0-5C9E94FA76F0}" type="slidenum">
              <a:rPr lang="en-US" smtClean="0"/>
              <a:t>‹#›</a:t>
            </a:fld>
            <a:endParaRPr lang="en-US"/>
          </a:p>
        </p:txBody>
      </p:sp>
    </p:spTree>
    <p:extLst>
      <p:ext uri="{BB962C8B-B14F-4D97-AF65-F5344CB8AC3E}">
        <p14:creationId xmlns:p14="http://schemas.microsoft.com/office/powerpoint/2010/main" val="3191427087"/>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95000"/>
                <a:lumOff val="5000"/>
              </a:schemeClr>
            </a:gs>
            <a:gs pos="0">
              <a:schemeClr val="tx1"/>
            </a:gs>
            <a:gs pos="78000">
              <a:schemeClr val="tx1"/>
            </a:gs>
            <a:gs pos="97000">
              <a:schemeClr val="tx1">
                <a:lumMod val="75000"/>
                <a:lumOff val="25000"/>
              </a:schemeClr>
            </a:gs>
            <a:gs pos="98000">
              <a:schemeClr val="tx1">
                <a:lumMod val="75000"/>
                <a:lumOff val="2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AB3A6-F5AC-495E-AF8F-90218B7AC063}" type="datetimeFigureOut">
              <a:rPr lang="en-US" smtClean="0"/>
              <a:t>12/27/2013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A6B75A-4720-42C7-B9B0-5C9E94FA76F0}" type="slidenum">
              <a:rPr lang="en-US" smtClean="0"/>
              <a:t>‹#›</a:t>
            </a:fld>
            <a:endParaRPr lang="en-US"/>
          </a:p>
        </p:txBody>
      </p:sp>
    </p:spTree>
    <p:extLst>
      <p:ext uri="{BB962C8B-B14F-4D97-AF65-F5344CB8AC3E}">
        <p14:creationId xmlns:p14="http://schemas.microsoft.com/office/powerpoint/2010/main" val="89900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pull/>
  </p:transition>
  <p:txStyles>
    <p:titleStyle>
      <a:lvl1pPr algn="ctr" defTabSz="914400" rtl="0" eaLnBrk="1" latinLnBrk="0" hangingPunct="1">
        <a:spcBef>
          <a:spcPct val="0"/>
        </a:spcBef>
        <a:buNone/>
        <a:defRPr sz="44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Clr>
          <a:srgbClr val="FF0000"/>
        </a:buClr>
        <a:buFont typeface="Wingdings" pitchFamily="2" charset="2"/>
        <a:buChar char="§"/>
        <a:defRPr sz="3200" kern="1200">
          <a:solidFill>
            <a:schemeClr val="bg1"/>
          </a:solidFill>
          <a:latin typeface="+mn-lt"/>
          <a:ea typeface="+mn-ea"/>
          <a:cs typeface="+mn-cs"/>
        </a:defRPr>
      </a:lvl1pPr>
      <a:lvl2pPr marL="742950" indent="-285750" algn="l" defTabSz="914400" rtl="0" eaLnBrk="1" latinLnBrk="0" hangingPunct="1">
        <a:spcBef>
          <a:spcPct val="20000"/>
        </a:spcBef>
        <a:buClr>
          <a:srgbClr val="FF0000"/>
        </a:buClr>
        <a:buFont typeface="Wingdings" pitchFamily="2" charset="2"/>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Clr>
          <a:srgbClr val="FF0000"/>
        </a:buClr>
        <a:buFont typeface="Wingdings" pitchFamily="2" charset="2"/>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Clr>
          <a:srgbClr val="FF0000"/>
        </a:buClr>
        <a:buFont typeface="Wingdings" pitchFamily="2" charset="2"/>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Clr>
          <a:srgbClr val="FF0000"/>
        </a:buClr>
        <a:buFont typeface="Wingdings" pitchFamily="2" charset="2"/>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40.jpeg"/><Relationship Id="rId4" Type="http://schemas.openxmlformats.org/officeDocument/2006/relationships/image" Target="../media/image39.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40.jpeg"/><Relationship Id="rId4" Type="http://schemas.openxmlformats.org/officeDocument/2006/relationships/image" Target="../media/image39.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1.emf"/><Relationship Id="rId4" Type="http://schemas.openxmlformats.org/officeDocument/2006/relationships/oleObject" Target="../embeddings/oleObject3.bin"/></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42.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43.emf"/></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45.emf"/><Relationship Id="rId5" Type="http://schemas.openxmlformats.org/officeDocument/2006/relationships/oleObject" Target="../embeddings/oleObject7.bin"/><Relationship Id="rId4" Type="http://schemas.openxmlformats.org/officeDocument/2006/relationships/image" Target="../media/image44.emf"/></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image" Target="../media/image49.emf"/><Relationship Id="rId5" Type="http://schemas.openxmlformats.org/officeDocument/2006/relationships/oleObject" Target="../embeddings/oleObject9.bin"/><Relationship Id="rId4" Type="http://schemas.openxmlformats.org/officeDocument/2006/relationships/image" Target="../media/image44.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50.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image" Target="../media/image55.png"/></Relationships>
</file>

<file path=ppt/slides/_rels/slide8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60648"/>
            <a:ext cx="8206680" cy="3672408"/>
          </a:xfrm>
        </p:spPr>
        <p:txBody>
          <a:bodyPr>
            <a:normAutofit/>
          </a:bodyPr>
          <a:lstStyle/>
          <a:p>
            <a:r>
              <a:rPr lang="de-DE" sz="5400" dirty="0" smtClean="0"/>
              <a:t>Seven years of Astroparticle Roadmapping</a:t>
            </a:r>
            <a:br>
              <a:rPr lang="de-DE" sz="5400" dirty="0" smtClean="0"/>
            </a:br>
            <a:r>
              <a:rPr lang="de-DE" sz="1800" dirty="0" smtClean="0">
                <a:solidFill>
                  <a:schemeClr val="tx1">
                    <a:lumMod val="95000"/>
                    <a:lumOff val="5000"/>
                  </a:schemeClr>
                </a:solidFill>
              </a:rPr>
              <a:t>x</a:t>
            </a:r>
            <a:r>
              <a:rPr lang="de-DE" sz="5400" dirty="0" smtClean="0"/>
              <a:t/>
            </a:r>
            <a:br>
              <a:rPr lang="de-DE" sz="5400" dirty="0" smtClean="0"/>
            </a:br>
            <a:r>
              <a:rPr lang="de-DE" sz="4000" dirty="0"/>
              <a:t>P</a:t>
            </a:r>
            <a:r>
              <a:rPr lang="de-DE" sz="4000" dirty="0" smtClean="0"/>
              <a:t>rogress, Reality </a:t>
            </a:r>
            <a:r>
              <a:rPr lang="de-DE" sz="4000" dirty="0"/>
              <a:t>C</a:t>
            </a:r>
            <a:r>
              <a:rPr lang="de-DE" sz="4000" dirty="0" smtClean="0"/>
              <a:t>heck, Lessons</a:t>
            </a:r>
            <a:endParaRPr lang="en-US" sz="4000" dirty="0"/>
          </a:p>
        </p:txBody>
      </p:sp>
      <p:sp>
        <p:nvSpPr>
          <p:cNvPr id="3" name="Subtitle 2"/>
          <p:cNvSpPr>
            <a:spLocks noGrp="1"/>
          </p:cNvSpPr>
          <p:nvPr>
            <p:ph type="subTitle" idx="1"/>
          </p:nvPr>
        </p:nvSpPr>
        <p:spPr>
          <a:xfrm>
            <a:off x="1694844" y="4577464"/>
            <a:ext cx="6400800" cy="1752600"/>
          </a:xfrm>
        </p:spPr>
        <p:txBody>
          <a:bodyPr>
            <a:normAutofit/>
          </a:bodyPr>
          <a:lstStyle/>
          <a:p>
            <a:r>
              <a:rPr lang="de-DE" dirty="0" smtClean="0"/>
              <a:t>Christian Spiering</a:t>
            </a:r>
          </a:p>
        </p:txBody>
      </p:sp>
      <p:pic>
        <p:nvPicPr>
          <p:cNvPr id="4" name="Picture 3" descr="Desylogo_cyan_trans_kle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9117" y="5198072"/>
            <a:ext cx="1078537"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6935935"/>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Documents and Settings\nb166\My Documents\My Pictures\MST_Prototyp_13Nov2012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999" y="0"/>
            <a:ext cx="10286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20853"/>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1" descr="protonProtonInel-PAO.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688" y="1338262"/>
            <a:ext cx="8362950"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2238" y="0"/>
            <a:ext cx="5266122" cy="1107996"/>
          </a:xfrm>
          <a:prstGeom prst="rect">
            <a:avLst/>
          </a:prstGeom>
          <a:noFill/>
        </p:spPr>
        <p:txBody>
          <a:bodyPr wrap="none" rtlCol="0">
            <a:spAutoFit/>
          </a:bodyPr>
          <a:lstStyle/>
          <a:p>
            <a:r>
              <a:rPr lang="de-DE" sz="6600" dirty="0" smtClean="0">
                <a:solidFill>
                  <a:schemeClr val="tx2">
                    <a:lumMod val="75000"/>
                  </a:schemeClr>
                </a:solidFill>
                <a:latin typeface="Calibri Bold" pitchFamily="34" charset="0"/>
                <a:cs typeface="Calibri Bold" pitchFamily="34" charset="0"/>
              </a:rPr>
              <a:t>AUGER </a:t>
            </a:r>
            <a:r>
              <a:rPr lang="de-DE" sz="6600" dirty="0" smtClean="0">
                <a:solidFill>
                  <a:schemeClr val="tx2">
                    <a:lumMod val="75000"/>
                  </a:schemeClr>
                </a:solidFill>
                <a:latin typeface="Calibri Bold" pitchFamily="34" charset="0"/>
                <a:cs typeface="Calibri Bold" pitchFamily="34" charset="0"/>
                <a:sym typeface="Symbol"/>
              </a:rPr>
              <a:t> LHC</a:t>
            </a:r>
            <a:endParaRPr lang="en-US" sz="6600" dirty="0">
              <a:solidFill>
                <a:schemeClr val="tx2">
                  <a:lumMod val="75000"/>
                </a:schemeClr>
              </a:solidFill>
              <a:latin typeface="Calibri Bold" pitchFamily="34" charset="0"/>
              <a:cs typeface="Calibri Bold" pitchFamily="34" charset="0"/>
            </a:endParaRPr>
          </a:p>
        </p:txBody>
      </p:sp>
    </p:spTree>
    <p:extLst>
      <p:ext uri="{BB962C8B-B14F-4D97-AF65-F5344CB8AC3E}">
        <p14:creationId xmlns:p14="http://schemas.microsoft.com/office/powerpoint/2010/main" val="1259395950"/>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0" y="0"/>
            <a:ext cx="9144000" cy="6858000"/>
          </a:xfrm>
          <a:prstGeom prst="rect">
            <a:avLst/>
          </a:prstGeom>
          <a:solidFill>
            <a:schemeClr val="tx1"/>
          </a:solidFill>
          <a:ln w="25400" algn="ctr">
            <a:solidFill>
              <a:srgbClr val="000000"/>
            </a:solidFill>
            <a:round/>
            <a:headEnd/>
            <a:tailEnd/>
          </a:ln>
        </p:spPr>
        <p:txBody>
          <a:bodyPr/>
          <a:lstStyle/>
          <a:p>
            <a:endParaRPr lang="en-US" dirty="0"/>
          </a:p>
        </p:txBody>
      </p:sp>
      <p:pic>
        <p:nvPicPr>
          <p:cNvPr id="1843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835" y="214789"/>
            <a:ext cx="3246866" cy="304657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2"/>
          <p:cNvPicPr>
            <a:picLocks noChangeAspect="1" noChangeArrowheads="1"/>
          </p:cNvPicPr>
          <p:nvPr/>
        </p:nvPicPr>
        <p:blipFill>
          <a:blip r:embed="rId3">
            <a:extLst>
              <a:ext uri="{28A0092B-C50C-407E-A947-70E740481C1C}">
                <a14:useLocalDpi xmlns:a14="http://schemas.microsoft.com/office/drawing/2010/main" val="0"/>
              </a:ext>
            </a:extLst>
          </a:blip>
          <a:srcRect l="4393" r="6458"/>
          <a:stretch>
            <a:fillRect/>
          </a:stretch>
        </p:blipFill>
        <p:spPr bwMode="auto">
          <a:xfrm>
            <a:off x="5522644" y="230029"/>
            <a:ext cx="3419426" cy="303133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793202" y="0"/>
            <a:ext cx="7967839" cy="1626129"/>
          </a:xfrm>
          <a:prstGeom prst="rect">
            <a:avLst/>
          </a:prstGeom>
        </p:spPr>
        <p:txBody>
          <a:bodyPr lIns="130055" tIns="65028" rIns="130055" bIns="65028"/>
          <a:lstStyle>
            <a:lvl1pPr algn="l" rtl="0" eaLnBrk="0" fontAlgn="base" hangingPunct="0">
              <a:spcBef>
                <a:spcPct val="0"/>
              </a:spcBef>
              <a:spcAft>
                <a:spcPct val="0"/>
              </a:spcAft>
              <a:defRPr sz="3200">
                <a:solidFill>
                  <a:schemeClr val="tx1"/>
                </a:solidFill>
                <a:latin typeface="+mj-lt"/>
                <a:ea typeface="+mj-ea"/>
                <a:cs typeface="+mj-cs"/>
                <a:sym typeface="Arial" pitchFamily="34" charset="0"/>
              </a:defRPr>
            </a:lvl1pPr>
            <a:lvl2pPr algn="l" rtl="0" eaLnBrk="0" fontAlgn="base" hangingPunct="0">
              <a:spcBef>
                <a:spcPct val="0"/>
              </a:spcBef>
              <a:spcAft>
                <a:spcPct val="0"/>
              </a:spcAft>
              <a:defRPr sz="3200">
                <a:solidFill>
                  <a:schemeClr val="tx1"/>
                </a:solidFill>
                <a:latin typeface="Arial" charset="0"/>
                <a:ea typeface="ヒラギノ角ゴ ProN W3" charset="0"/>
                <a:cs typeface="ヒラギノ角ゴ ProN W3" charset="0"/>
                <a:sym typeface="Arial" pitchFamily="34" charset="0"/>
              </a:defRPr>
            </a:lvl2pPr>
            <a:lvl3pPr algn="l" rtl="0" eaLnBrk="0" fontAlgn="base" hangingPunct="0">
              <a:spcBef>
                <a:spcPct val="0"/>
              </a:spcBef>
              <a:spcAft>
                <a:spcPct val="0"/>
              </a:spcAft>
              <a:defRPr sz="3200">
                <a:solidFill>
                  <a:schemeClr val="tx1"/>
                </a:solidFill>
                <a:latin typeface="Arial" charset="0"/>
                <a:ea typeface="ヒラギノ角ゴ ProN W3" charset="0"/>
                <a:cs typeface="ヒラギノ角ゴ ProN W3" charset="0"/>
                <a:sym typeface="Arial" pitchFamily="34" charset="0"/>
              </a:defRPr>
            </a:lvl3pPr>
            <a:lvl4pPr algn="l" rtl="0" eaLnBrk="0" fontAlgn="base" hangingPunct="0">
              <a:spcBef>
                <a:spcPct val="0"/>
              </a:spcBef>
              <a:spcAft>
                <a:spcPct val="0"/>
              </a:spcAft>
              <a:defRPr sz="3200">
                <a:solidFill>
                  <a:schemeClr val="tx1"/>
                </a:solidFill>
                <a:latin typeface="Arial" charset="0"/>
                <a:ea typeface="ヒラギノ角ゴ ProN W3" charset="0"/>
                <a:cs typeface="ヒラギノ角ゴ ProN W3" charset="0"/>
                <a:sym typeface="Arial" pitchFamily="34" charset="0"/>
              </a:defRPr>
            </a:lvl4pPr>
            <a:lvl5pPr algn="l" rtl="0" eaLnBrk="0" fontAlgn="base" hangingPunct="0">
              <a:spcBef>
                <a:spcPct val="0"/>
              </a:spcBef>
              <a:spcAft>
                <a:spcPct val="0"/>
              </a:spcAft>
              <a:defRPr sz="3200">
                <a:solidFill>
                  <a:schemeClr val="tx1"/>
                </a:solidFill>
                <a:latin typeface="Arial" charset="0"/>
                <a:ea typeface="ヒラギノ角ゴ ProN W3" charset="0"/>
                <a:cs typeface="ヒラギノ角ゴ ProN W3" charset="0"/>
                <a:sym typeface="Arial" pitchFamily="34" charset="0"/>
              </a:defRPr>
            </a:lvl5pPr>
            <a:lvl6pPr marL="457200" algn="l" rtl="0" fontAlgn="base">
              <a:spcBef>
                <a:spcPct val="0"/>
              </a:spcBef>
              <a:spcAft>
                <a:spcPct val="0"/>
              </a:spcAft>
              <a:defRPr sz="3200">
                <a:solidFill>
                  <a:schemeClr val="tx1"/>
                </a:solidFill>
                <a:latin typeface="Arial" charset="0"/>
                <a:ea typeface="ヒラギノ角ゴ ProN W3" charset="0"/>
                <a:cs typeface="ヒラギノ角ゴ ProN W3" charset="0"/>
                <a:sym typeface="Arial" charset="0"/>
              </a:defRPr>
            </a:lvl6pPr>
            <a:lvl7pPr marL="914400" algn="l" rtl="0" fontAlgn="base">
              <a:spcBef>
                <a:spcPct val="0"/>
              </a:spcBef>
              <a:spcAft>
                <a:spcPct val="0"/>
              </a:spcAft>
              <a:defRPr sz="3200">
                <a:solidFill>
                  <a:schemeClr val="tx1"/>
                </a:solidFill>
                <a:latin typeface="Arial" charset="0"/>
                <a:ea typeface="ヒラギノ角ゴ ProN W3" charset="0"/>
                <a:cs typeface="ヒラギノ角ゴ ProN W3" charset="0"/>
                <a:sym typeface="Arial" charset="0"/>
              </a:defRPr>
            </a:lvl7pPr>
            <a:lvl8pPr marL="1371600" algn="l" rtl="0" fontAlgn="base">
              <a:spcBef>
                <a:spcPct val="0"/>
              </a:spcBef>
              <a:spcAft>
                <a:spcPct val="0"/>
              </a:spcAft>
              <a:defRPr sz="3200">
                <a:solidFill>
                  <a:schemeClr val="tx1"/>
                </a:solidFill>
                <a:latin typeface="Arial" charset="0"/>
                <a:ea typeface="ヒラギノ角ゴ ProN W3" charset="0"/>
                <a:cs typeface="ヒラギノ角ゴ ProN W3" charset="0"/>
                <a:sym typeface="Arial" charset="0"/>
              </a:defRPr>
            </a:lvl8pPr>
            <a:lvl9pPr marL="1828800" algn="l" rtl="0" fontAlgn="base">
              <a:spcBef>
                <a:spcPct val="0"/>
              </a:spcBef>
              <a:spcAft>
                <a:spcPct val="0"/>
              </a:spcAft>
              <a:defRPr sz="3200">
                <a:solidFill>
                  <a:schemeClr val="tx1"/>
                </a:solidFill>
                <a:latin typeface="Arial" charset="0"/>
                <a:ea typeface="ヒラギノ角ゴ ProN W3" charset="0"/>
                <a:cs typeface="ヒラギノ角ゴ ProN W3" charset="0"/>
                <a:sym typeface="Arial" charset="0"/>
              </a:defRPr>
            </a:lvl9pPr>
          </a:lstStyle>
          <a:p>
            <a:r>
              <a:rPr lang="de-DE" sz="5100" dirty="0" smtClean="0">
                <a:solidFill>
                  <a:schemeClr val="bg1"/>
                </a:solidFill>
              </a:rPr>
              <a:t>  </a:t>
            </a:r>
            <a:r>
              <a:rPr lang="de-DE" sz="4000" dirty="0" smtClean="0">
                <a:solidFill>
                  <a:schemeClr val="bg1"/>
                </a:solidFill>
              </a:rPr>
              <a:t>Ernie                     Bert</a:t>
            </a:r>
          </a:p>
          <a:p>
            <a:endParaRPr lang="de-DE" sz="4000" dirty="0">
              <a:solidFill>
                <a:schemeClr val="bg1"/>
              </a:solidFill>
            </a:endParaRPr>
          </a:p>
          <a:p>
            <a:endParaRPr lang="de-DE" sz="4000" dirty="0" smtClean="0">
              <a:solidFill>
                <a:schemeClr val="bg1"/>
              </a:solidFill>
            </a:endParaRPr>
          </a:p>
          <a:p>
            <a:endParaRPr lang="de-DE" sz="4000" dirty="0">
              <a:solidFill>
                <a:schemeClr val="bg1"/>
              </a:solidFill>
            </a:endParaRPr>
          </a:p>
          <a:p>
            <a:r>
              <a:rPr lang="de-DE" sz="4000" dirty="0" smtClean="0">
                <a:solidFill>
                  <a:schemeClr val="bg1"/>
                </a:solidFill>
              </a:rPr>
              <a:t>  ~1.1 PeV               ~ 1.3 PeV</a:t>
            </a:r>
            <a:endParaRPr lang="en-US" sz="4000" dirty="0">
              <a:solidFill>
                <a:schemeClr val="bg1"/>
              </a:solidFill>
            </a:endParaRPr>
          </a:p>
        </p:txBody>
      </p:sp>
      <p:pic>
        <p:nvPicPr>
          <p:cNvPr id="9" name="Picture 9" descr="drillingplans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080" y="230027"/>
            <a:ext cx="1669414" cy="187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Results_oscillations_zenith.png"/>
          <p:cNvPicPr>
            <a:picLocks noChangeAspect="1"/>
          </p:cNvPicPr>
          <p:nvPr/>
        </p:nvPicPr>
        <p:blipFill>
          <a:blip r:embed="rId5">
            <a:extLst>
              <a:ext uri="{28A0092B-C50C-407E-A947-70E740481C1C}">
                <a14:useLocalDpi xmlns:a14="http://schemas.microsoft.com/office/drawing/2010/main" val="0"/>
              </a:ext>
            </a:extLst>
          </a:blip>
          <a:srcRect t="5833" r="54272" b="19656"/>
          <a:stretch>
            <a:fillRect/>
          </a:stretch>
        </p:blipFill>
        <p:spPr bwMode="auto">
          <a:xfrm>
            <a:off x="258035" y="3906222"/>
            <a:ext cx="3802521" cy="275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377877" y="3429000"/>
            <a:ext cx="4766123" cy="3231654"/>
          </a:xfrm>
          <a:prstGeom prst="rect">
            <a:avLst/>
          </a:prstGeom>
          <a:noFill/>
        </p:spPr>
        <p:txBody>
          <a:bodyPr wrap="square" rtlCol="0">
            <a:spAutoFit/>
          </a:bodyPr>
          <a:lstStyle/>
          <a:p>
            <a:pPr algn="l"/>
            <a:r>
              <a:rPr lang="de-DE" sz="2000" dirty="0" smtClean="0">
                <a:solidFill>
                  <a:schemeClr val="bg1"/>
                </a:solidFill>
              </a:rPr>
              <a:t>                                  Excess at high energies?</a:t>
            </a:r>
          </a:p>
          <a:p>
            <a:pPr algn="l"/>
            <a:endParaRPr lang="de-DE" sz="2000" dirty="0" smtClean="0">
              <a:solidFill>
                <a:schemeClr val="bg1"/>
              </a:solidFill>
            </a:endParaRPr>
          </a:p>
          <a:p>
            <a:pPr algn="l"/>
            <a:endParaRPr lang="de-DE" sz="2000" dirty="0" smtClean="0">
              <a:solidFill>
                <a:schemeClr val="bg1"/>
              </a:solidFill>
            </a:endParaRPr>
          </a:p>
          <a:p>
            <a:pPr algn="l"/>
            <a:endParaRPr lang="de-DE" sz="2000" dirty="0" smtClean="0">
              <a:solidFill>
                <a:schemeClr val="bg1"/>
              </a:solidFill>
            </a:endParaRPr>
          </a:p>
          <a:p>
            <a:pPr algn="l"/>
            <a:r>
              <a:rPr lang="de-DE" sz="2000" dirty="0" smtClean="0">
                <a:solidFill>
                  <a:schemeClr val="bg1"/>
                </a:solidFill>
              </a:rPr>
              <a:t>Neutrino Oscillation in DeepCore and Antares</a:t>
            </a:r>
          </a:p>
          <a:p>
            <a:pPr algn="l"/>
            <a:endParaRPr lang="de-DE" sz="2000" dirty="0" smtClean="0">
              <a:solidFill>
                <a:schemeClr val="bg1"/>
              </a:solidFill>
            </a:endParaRPr>
          </a:p>
          <a:p>
            <a:pPr algn="l"/>
            <a:endParaRPr lang="de-DE" sz="2000" dirty="0">
              <a:solidFill>
                <a:schemeClr val="bg1"/>
              </a:solidFill>
            </a:endParaRPr>
          </a:p>
          <a:p>
            <a:pPr algn="l"/>
            <a:endParaRPr lang="de-DE" sz="2000" dirty="0" smtClean="0">
              <a:solidFill>
                <a:schemeClr val="bg1"/>
              </a:solidFill>
            </a:endParaRPr>
          </a:p>
          <a:p>
            <a:pPr algn="l"/>
            <a:r>
              <a:rPr lang="de-DE" sz="2400" dirty="0" smtClean="0">
                <a:solidFill>
                  <a:schemeClr val="bg1"/>
                </a:solidFill>
                <a:sym typeface="Wingdings" pitchFamily="2" charset="2"/>
              </a:rPr>
              <a:t> PINGU/ORCA &amp; mass hierarchy?</a:t>
            </a:r>
            <a:endParaRPr lang="en-US" sz="2400" dirty="0">
              <a:solidFill>
                <a:schemeClr val="bg1"/>
              </a:solidFill>
            </a:endParaRPr>
          </a:p>
        </p:txBody>
      </p:sp>
    </p:spTree>
    <p:extLst>
      <p:ext uri="{BB962C8B-B14F-4D97-AF65-F5344CB8AC3E}">
        <p14:creationId xmlns:p14="http://schemas.microsoft.com/office/powerpoint/2010/main" val="3065303876"/>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529" y="1700807"/>
            <a:ext cx="8676542" cy="255454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de-DE" sz="7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r>
              <a:rPr lang="de-DE" sz="8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 (+2) Roadmaps</a:t>
            </a:r>
            <a:endParaRPr lang="en-US" sz="8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531226839"/>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38" y="1458424"/>
            <a:ext cx="2833688" cy="4038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3538" y="1458424"/>
            <a:ext cx="2792413" cy="4038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095338" y="1458424"/>
            <a:ext cx="2857500" cy="4038600"/>
          </a:xfrm>
          <a:prstGeom prst="rect">
            <a:avLst/>
          </a:prstGeom>
          <a:solidFill>
            <a:schemeClr val="bg1"/>
          </a:solidFill>
          <a:ln>
            <a:solidFill>
              <a:schemeClr val="bg1"/>
            </a:solidFill>
          </a:ln>
        </p:spPr>
      </p:pic>
      <p:sp>
        <p:nvSpPr>
          <p:cNvPr id="10" name="Text Box 7"/>
          <p:cNvSpPr txBox="1">
            <a:spLocks noChangeArrowheads="1"/>
          </p:cNvSpPr>
          <p:nvPr/>
        </p:nvSpPr>
        <p:spPr bwMode="auto">
          <a:xfrm>
            <a:off x="913737" y="3134824"/>
            <a:ext cx="82296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sz="4800" dirty="0">
                <a:ea typeface="ＭＳ Ｐゴシック" pitchFamily="1" charset="-128"/>
              </a:rPr>
              <a:t>2007		  </a:t>
            </a:r>
            <a:r>
              <a:rPr lang="de-DE" sz="4800" dirty="0">
                <a:solidFill>
                  <a:schemeClr val="bg1"/>
                </a:solidFill>
                <a:ea typeface="ＭＳ Ｐゴシック" pitchFamily="1" charset="-128"/>
              </a:rPr>
              <a:t>2008         2011   </a:t>
            </a:r>
            <a:r>
              <a:rPr lang="de-DE" sz="4800" dirty="0">
                <a:ea typeface="ＭＳ Ｐゴシック" pitchFamily="1" charset="-128"/>
              </a:rPr>
              <a:t> 	    </a:t>
            </a:r>
            <a:endParaRPr lang="en-GB" sz="4800" dirty="0">
              <a:ea typeface="ＭＳ Ｐゴシック" pitchFamily="1" charset="-128"/>
            </a:endParaRPr>
          </a:p>
        </p:txBody>
      </p:sp>
    </p:spTree>
    <p:extLst>
      <p:ext uri="{BB962C8B-B14F-4D97-AF65-F5344CB8AC3E}">
        <p14:creationId xmlns:p14="http://schemas.microsoft.com/office/powerpoint/2010/main" val="4000090157"/>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38" y="1458424"/>
            <a:ext cx="2833688" cy="4038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3538" y="1458424"/>
            <a:ext cx="2792413" cy="4038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095338" y="1458424"/>
            <a:ext cx="2857500" cy="4038600"/>
          </a:xfrm>
          <a:prstGeom prst="rect">
            <a:avLst/>
          </a:prstGeom>
          <a:solidFill>
            <a:schemeClr val="bg1"/>
          </a:solidFill>
          <a:ln>
            <a:solidFill>
              <a:schemeClr val="bg1"/>
            </a:solidFill>
          </a:ln>
        </p:spPr>
      </p:pic>
      <p:sp>
        <p:nvSpPr>
          <p:cNvPr id="10" name="Text Box 7"/>
          <p:cNvSpPr txBox="1">
            <a:spLocks noChangeArrowheads="1"/>
          </p:cNvSpPr>
          <p:nvPr/>
        </p:nvSpPr>
        <p:spPr bwMode="auto">
          <a:xfrm>
            <a:off x="913737" y="3134824"/>
            <a:ext cx="82296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sz="4800" dirty="0">
                <a:ea typeface="ＭＳ Ｐゴシック" pitchFamily="1" charset="-128"/>
              </a:rPr>
              <a:t>2007		  </a:t>
            </a:r>
            <a:r>
              <a:rPr lang="de-DE" sz="4800" dirty="0">
                <a:solidFill>
                  <a:schemeClr val="bg1"/>
                </a:solidFill>
                <a:ea typeface="ＭＳ Ｐゴシック" pitchFamily="1" charset="-128"/>
              </a:rPr>
              <a:t>2008         2011   </a:t>
            </a:r>
            <a:r>
              <a:rPr lang="de-DE" sz="4800" dirty="0">
                <a:ea typeface="ＭＳ Ｐゴシック" pitchFamily="1" charset="-128"/>
              </a:rPr>
              <a:t> 	    </a:t>
            </a:r>
            <a:endParaRPr lang="en-GB" sz="4800" dirty="0">
              <a:ea typeface="ＭＳ Ｐゴシック" pitchFamily="1" charset="-128"/>
            </a:endParaRPr>
          </a:p>
        </p:txBody>
      </p:sp>
      <p:sp>
        <p:nvSpPr>
          <p:cNvPr id="2" name="TextBox 1"/>
          <p:cNvSpPr txBox="1"/>
          <p:nvPr/>
        </p:nvSpPr>
        <p:spPr>
          <a:xfrm>
            <a:off x="1259632" y="155421"/>
            <a:ext cx="7503016" cy="6186309"/>
          </a:xfrm>
          <a:prstGeom prst="rect">
            <a:avLst/>
          </a:prstGeom>
          <a:noFill/>
        </p:spPr>
        <p:txBody>
          <a:bodyPr wrap="none" rtlCol="0">
            <a:spAutoFit/>
          </a:bodyPr>
          <a:lstStyle/>
          <a:p>
            <a:r>
              <a:rPr lang="de-DE" dirty="0" smtClean="0">
                <a:solidFill>
                  <a:schemeClr val="bg1"/>
                </a:solidFill>
              </a:rPr>
              <a:t>                                   S.K. coins „The Magnificent Seven“ </a:t>
            </a:r>
          </a:p>
          <a:p>
            <a:r>
              <a:rPr lang="de-DE" dirty="0" smtClean="0">
                <a:solidFill>
                  <a:schemeClr val="bg1"/>
                </a:solidFill>
              </a:rPr>
              <a:t>                                  (and notes that in the classic movie only 3 of them survive)</a:t>
            </a:r>
          </a:p>
          <a:p>
            <a:endParaRPr lang="de-DE" dirty="0">
              <a:solidFill>
                <a:schemeClr val="bg1"/>
              </a:solidFill>
            </a:endParaRPr>
          </a:p>
          <a:p>
            <a:r>
              <a:rPr lang="de-DE" dirty="0" smtClean="0">
                <a:solidFill>
                  <a:schemeClr val="bg1"/>
                </a:solidFill>
              </a:rPr>
              <a:t>A.M. realizes the the Big Dipper looks better than the Pleiades</a:t>
            </a:r>
          </a:p>
          <a:p>
            <a:endParaRPr lang="de-DE" dirty="0">
              <a:solidFill>
                <a:schemeClr val="bg1"/>
              </a:solidFill>
            </a:endParaRPr>
          </a:p>
          <a:p>
            <a:endParaRPr lang="de-DE" dirty="0" smtClean="0">
              <a:solidFill>
                <a:schemeClr val="bg1"/>
              </a:solidFill>
            </a:endParaRPr>
          </a:p>
          <a:p>
            <a:endParaRPr lang="de-DE" dirty="0">
              <a:solidFill>
                <a:schemeClr val="bg1"/>
              </a:solidFill>
            </a:endParaRPr>
          </a:p>
          <a:p>
            <a:endParaRPr lang="de-DE" dirty="0" smtClean="0">
              <a:solidFill>
                <a:schemeClr val="bg1"/>
              </a:solidFill>
            </a:endParaRPr>
          </a:p>
          <a:p>
            <a:endParaRPr lang="de-DE" dirty="0">
              <a:solidFill>
                <a:schemeClr val="bg1"/>
              </a:solidFill>
            </a:endParaRPr>
          </a:p>
          <a:p>
            <a:endParaRPr lang="de-DE" dirty="0" smtClean="0">
              <a:solidFill>
                <a:schemeClr val="bg1"/>
              </a:solidFill>
            </a:endParaRPr>
          </a:p>
          <a:p>
            <a:endParaRPr lang="de-DE" dirty="0">
              <a:solidFill>
                <a:schemeClr val="bg1"/>
              </a:solidFill>
            </a:endParaRPr>
          </a:p>
          <a:p>
            <a:endParaRPr lang="de-DE" dirty="0" smtClean="0">
              <a:solidFill>
                <a:schemeClr val="bg1"/>
              </a:solidFill>
            </a:endParaRPr>
          </a:p>
          <a:p>
            <a:endParaRPr lang="de-DE" dirty="0">
              <a:solidFill>
                <a:schemeClr val="bg1"/>
              </a:solidFill>
            </a:endParaRPr>
          </a:p>
          <a:p>
            <a:endParaRPr lang="de-DE" dirty="0" smtClean="0">
              <a:solidFill>
                <a:schemeClr val="bg1"/>
              </a:solidFill>
            </a:endParaRPr>
          </a:p>
          <a:p>
            <a:endParaRPr lang="de-DE" dirty="0">
              <a:solidFill>
                <a:schemeClr val="bg1"/>
              </a:solidFill>
            </a:endParaRPr>
          </a:p>
          <a:p>
            <a:endParaRPr lang="de-DE" dirty="0" smtClean="0">
              <a:solidFill>
                <a:schemeClr val="bg1"/>
              </a:solidFill>
            </a:endParaRPr>
          </a:p>
          <a:p>
            <a:endParaRPr lang="de-DE" dirty="0">
              <a:solidFill>
                <a:schemeClr val="bg1"/>
              </a:solidFill>
            </a:endParaRPr>
          </a:p>
          <a:p>
            <a:endParaRPr lang="de-DE" dirty="0" smtClean="0">
              <a:solidFill>
                <a:schemeClr val="bg1"/>
              </a:solidFill>
            </a:endParaRPr>
          </a:p>
          <a:p>
            <a:endParaRPr lang="de-DE" dirty="0">
              <a:solidFill>
                <a:schemeClr val="bg1"/>
              </a:solidFill>
            </a:endParaRPr>
          </a:p>
          <a:p>
            <a:endParaRPr lang="de-DE" dirty="0" smtClean="0">
              <a:solidFill>
                <a:schemeClr val="bg1"/>
              </a:solidFill>
            </a:endParaRPr>
          </a:p>
          <a:p>
            <a:r>
              <a:rPr lang="de-DE" dirty="0" smtClean="0">
                <a:solidFill>
                  <a:schemeClr val="bg1"/>
                </a:solidFill>
              </a:rPr>
              <a:t>                                                          C.S. invents Alice, looking to the </a:t>
            </a:r>
          </a:p>
          <a:p>
            <a:r>
              <a:rPr lang="de-DE" dirty="0">
                <a:solidFill>
                  <a:schemeClr val="bg1"/>
                </a:solidFill>
              </a:rPr>
              <a:t> </a:t>
            </a:r>
            <a:r>
              <a:rPr lang="de-DE" dirty="0" smtClean="0">
                <a:solidFill>
                  <a:schemeClr val="bg1"/>
                </a:solidFill>
              </a:rPr>
              <a:t>                                                         Wonderland of Astroparticle Physics</a:t>
            </a:r>
            <a:endParaRPr lang="en-US" dirty="0">
              <a:solidFill>
                <a:schemeClr val="bg1"/>
              </a:solidFill>
            </a:endParaRPr>
          </a:p>
        </p:txBody>
      </p:sp>
    </p:spTree>
    <p:extLst>
      <p:ext uri="{BB962C8B-B14F-4D97-AF65-F5344CB8AC3E}">
        <p14:creationId xmlns:p14="http://schemas.microsoft.com/office/powerpoint/2010/main" val="11113935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bwMode="auto">
          <a:xfrm>
            <a:off x="251520" y="332656"/>
            <a:ext cx="8732651" cy="725301"/>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82" tIns="32141" rIns="64282" bIns="32141" numCol="1" anchor="t" anchorCtr="0" compatLnSpc="1">
            <a:prstTxWarp prst="textNoShape">
              <a:avLst/>
            </a:prstTxWarp>
            <a:noAutofit/>
          </a:bodyPr>
          <a:lstStyle/>
          <a:p>
            <a:r>
              <a:rPr lang="de-DE" sz="4800" dirty="0">
                <a:solidFill>
                  <a:srgbClr val="FFFFFF"/>
                </a:solidFill>
              </a:rPr>
              <a:t>ApPEC</a:t>
            </a:r>
            <a:r>
              <a:rPr lang="de-DE" sz="4800" dirty="0">
                <a:solidFill>
                  <a:srgbClr val="FFFFFF"/>
                </a:solidFill>
                <a:cs typeface="Arial" charset="0"/>
              </a:rPr>
              <a:t>′</a:t>
            </a:r>
            <a:r>
              <a:rPr lang="de-DE" sz="4800" dirty="0">
                <a:solidFill>
                  <a:srgbClr val="FFFFFF"/>
                </a:solidFill>
              </a:rPr>
              <a:t>s </a:t>
            </a:r>
            <a:r>
              <a:rPr lang="de-DE" sz="4800" dirty="0" smtClean="0">
                <a:solidFill>
                  <a:srgbClr val="FFFFFF"/>
                </a:solidFill>
              </a:rPr>
              <a:t>Plejades (Siebengestirn)</a:t>
            </a:r>
            <a:endParaRPr lang="en-GB" sz="4800" dirty="0">
              <a:solidFill>
                <a:srgbClr val="FFFFFF"/>
              </a:solidFill>
            </a:endParaRPr>
          </a:p>
        </p:txBody>
      </p:sp>
      <p:pic>
        <p:nvPicPr>
          <p:cNvPr id="507909" name="Picture 5" descr="Pleja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1769"/>
            <a:ext cx="9144000" cy="5656232"/>
          </a:xfrm>
          <a:prstGeom prst="rect">
            <a:avLst/>
          </a:prstGeom>
          <a:noFill/>
          <a:extLst>
            <a:ext uri="{909E8E84-426E-40DD-AFC4-6F175D3DCCD1}">
              <a14:hiddenFill xmlns:a14="http://schemas.microsoft.com/office/drawing/2010/main">
                <a:solidFill>
                  <a:srgbClr val="FFFFFF"/>
                </a:solidFill>
              </a14:hiddenFill>
            </a:ext>
          </a:extLst>
        </p:spPr>
      </p:pic>
      <p:sp>
        <p:nvSpPr>
          <p:cNvPr id="507910" name="Text Box 6"/>
          <p:cNvSpPr txBox="1">
            <a:spLocks noChangeArrowheads="1"/>
          </p:cNvSpPr>
          <p:nvPr/>
        </p:nvSpPr>
        <p:spPr bwMode="auto">
          <a:xfrm>
            <a:off x="1440088" y="4367428"/>
            <a:ext cx="1183328" cy="40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pPr eaLnBrk="1" hangingPunct="1"/>
            <a:r>
              <a:rPr lang="de-DE" sz="2200">
                <a:solidFill>
                  <a:schemeClr val="bg1"/>
                </a:solidFill>
                <a:latin typeface="Tahoma" pitchFamily="34" charset="0"/>
              </a:rPr>
              <a:t>KM3NeT</a:t>
            </a:r>
            <a:endParaRPr lang="en-GB" sz="2200">
              <a:solidFill>
                <a:schemeClr val="bg1"/>
              </a:solidFill>
              <a:latin typeface="Tahoma" pitchFamily="34" charset="0"/>
            </a:endParaRPr>
          </a:p>
        </p:txBody>
      </p:sp>
      <p:sp>
        <p:nvSpPr>
          <p:cNvPr id="507911" name="Text Box 7"/>
          <p:cNvSpPr txBox="1">
            <a:spLocks noChangeArrowheads="1"/>
          </p:cNvSpPr>
          <p:nvPr/>
        </p:nvSpPr>
        <p:spPr bwMode="auto">
          <a:xfrm>
            <a:off x="4517543" y="2213842"/>
            <a:ext cx="1986610" cy="61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pPr algn="ctr" eaLnBrk="1" hangingPunct="1"/>
            <a:r>
              <a:rPr lang="de-DE" b="0">
                <a:solidFill>
                  <a:schemeClr val="bg1"/>
                </a:solidFill>
                <a:latin typeface="Tahoma" pitchFamily="34" charset="0"/>
              </a:rPr>
              <a:t>Einstein Telescope</a:t>
            </a:r>
          </a:p>
          <a:p>
            <a:pPr algn="ctr" eaLnBrk="1" hangingPunct="1"/>
            <a:r>
              <a:rPr lang="de-DE" b="0">
                <a:solidFill>
                  <a:schemeClr val="bg1"/>
                </a:solidFill>
                <a:latin typeface="Tahoma" pitchFamily="34" charset="0"/>
              </a:rPr>
              <a:t>(LISA)</a:t>
            </a:r>
            <a:endParaRPr lang="en-GB" b="0">
              <a:solidFill>
                <a:schemeClr val="bg1"/>
              </a:solidFill>
              <a:latin typeface="Tahoma" pitchFamily="34" charset="0"/>
            </a:endParaRPr>
          </a:p>
        </p:txBody>
      </p:sp>
      <p:sp>
        <p:nvSpPr>
          <p:cNvPr id="507912" name="Text Box 8"/>
          <p:cNvSpPr txBox="1">
            <a:spLocks noChangeArrowheads="1"/>
          </p:cNvSpPr>
          <p:nvPr/>
        </p:nvSpPr>
        <p:spPr bwMode="auto">
          <a:xfrm>
            <a:off x="3815675" y="5186461"/>
            <a:ext cx="1584097" cy="4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pPr eaLnBrk="1" hangingPunct="1"/>
            <a:r>
              <a:rPr lang="de-DE" sz="2200">
                <a:solidFill>
                  <a:schemeClr val="bg1"/>
                </a:solidFill>
                <a:latin typeface="Tahoma" pitchFamily="34" charset="0"/>
              </a:rPr>
              <a:t>Auger-Nord</a:t>
            </a:r>
            <a:endParaRPr lang="en-GB" sz="2200">
              <a:solidFill>
                <a:schemeClr val="bg1"/>
              </a:solidFill>
              <a:latin typeface="Tahoma" pitchFamily="34" charset="0"/>
            </a:endParaRPr>
          </a:p>
        </p:txBody>
      </p:sp>
      <p:sp>
        <p:nvSpPr>
          <p:cNvPr id="507913" name="Text Box 9"/>
          <p:cNvSpPr txBox="1">
            <a:spLocks noChangeArrowheads="1"/>
          </p:cNvSpPr>
          <p:nvPr/>
        </p:nvSpPr>
        <p:spPr bwMode="auto">
          <a:xfrm>
            <a:off x="3383649" y="4442191"/>
            <a:ext cx="640783" cy="4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pPr eaLnBrk="1" hangingPunct="1"/>
            <a:r>
              <a:rPr lang="de-DE" sz="2200">
                <a:solidFill>
                  <a:schemeClr val="bg1"/>
                </a:solidFill>
                <a:latin typeface="Tahoma" pitchFamily="34" charset="0"/>
              </a:rPr>
              <a:t>CTA</a:t>
            </a:r>
            <a:endParaRPr lang="en-GB" sz="2200">
              <a:solidFill>
                <a:schemeClr val="bg1"/>
              </a:solidFill>
              <a:latin typeface="Tahoma" pitchFamily="34" charset="0"/>
            </a:endParaRPr>
          </a:p>
        </p:txBody>
      </p:sp>
      <p:sp>
        <p:nvSpPr>
          <p:cNvPr id="507914" name="Text Box 10"/>
          <p:cNvSpPr txBox="1">
            <a:spLocks noChangeArrowheads="1"/>
          </p:cNvSpPr>
          <p:nvPr/>
        </p:nvSpPr>
        <p:spPr bwMode="auto">
          <a:xfrm>
            <a:off x="6192378" y="2922406"/>
            <a:ext cx="1373301" cy="61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pPr eaLnBrk="1" hangingPunct="1"/>
            <a:r>
              <a:rPr lang="de-DE" b="0">
                <a:solidFill>
                  <a:schemeClr val="bg1"/>
                </a:solidFill>
                <a:latin typeface="Tahoma" pitchFamily="34" charset="0"/>
              </a:rPr>
              <a:t>Ton-scale</a:t>
            </a:r>
          </a:p>
          <a:p>
            <a:pPr eaLnBrk="1" hangingPunct="1"/>
            <a:r>
              <a:rPr lang="de-DE" b="0">
                <a:solidFill>
                  <a:schemeClr val="bg1"/>
                </a:solidFill>
                <a:latin typeface="Tahoma" pitchFamily="34" charset="0"/>
              </a:rPr>
              <a:t>Double Beta</a:t>
            </a:r>
            <a:endParaRPr lang="en-GB" b="0">
              <a:solidFill>
                <a:schemeClr val="bg1"/>
              </a:solidFill>
              <a:latin typeface="Tahoma" pitchFamily="34" charset="0"/>
            </a:endParaRPr>
          </a:p>
        </p:txBody>
      </p:sp>
      <p:sp>
        <p:nvSpPr>
          <p:cNvPr id="507915" name="Text Box 11"/>
          <p:cNvSpPr txBox="1">
            <a:spLocks noChangeArrowheads="1"/>
          </p:cNvSpPr>
          <p:nvPr/>
        </p:nvSpPr>
        <p:spPr bwMode="auto">
          <a:xfrm>
            <a:off x="6263825" y="4438842"/>
            <a:ext cx="1471149" cy="68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pPr eaLnBrk="1" hangingPunct="1"/>
            <a:r>
              <a:rPr lang="de-DE" sz="2000">
                <a:solidFill>
                  <a:schemeClr val="bg1"/>
                </a:solidFill>
                <a:latin typeface="Tahoma" pitchFamily="34" charset="0"/>
              </a:rPr>
              <a:t>Ton-scale </a:t>
            </a:r>
          </a:p>
          <a:p>
            <a:pPr eaLnBrk="1" hangingPunct="1"/>
            <a:r>
              <a:rPr lang="de-DE" sz="2000">
                <a:solidFill>
                  <a:schemeClr val="bg1"/>
                </a:solidFill>
                <a:latin typeface="Tahoma" pitchFamily="34" charset="0"/>
              </a:rPr>
              <a:t>Dark Matter</a:t>
            </a:r>
            <a:endParaRPr lang="en-GB" sz="2000">
              <a:solidFill>
                <a:schemeClr val="bg1"/>
              </a:solidFill>
              <a:latin typeface="Tahoma" pitchFamily="34" charset="0"/>
            </a:endParaRPr>
          </a:p>
        </p:txBody>
      </p:sp>
      <p:sp>
        <p:nvSpPr>
          <p:cNvPr id="507916" name="Text Box 12"/>
          <p:cNvSpPr txBox="1">
            <a:spLocks noChangeArrowheads="1"/>
          </p:cNvSpPr>
          <p:nvPr/>
        </p:nvSpPr>
        <p:spPr bwMode="auto">
          <a:xfrm>
            <a:off x="5543781" y="3714658"/>
            <a:ext cx="1009869" cy="34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pPr eaLnBrk="1" hangingPunct="1"/>
            <a:r>
              <a:rPr lang="de-DE" b="0">
                <a:solidFill>
                  <a:schemeClr val="bg1"/>
                </a:solidFill>
                <a:latin typeface="Tahoma" pitchFamily="34" charset="0"/>
              </a:rPr>
              <a:t>Megaton</a:t>
            </a:r>
            <a:endParaRPr lang="en-GB" b="0">
              <a:solidFill>
                <a:schemeClr val="bg1"/>
              </a:solidFill>
              <a:latin typeface="Tahoma" pitchFamily="34" charset="0"/>
            </a:endParaRPr>
          </a:p>
        </p:txBody>
      </p:sp>
    </p:spTree>
    <p:extLst>
      <p:ext uri="{BB962C8B-B14F-4D97-AF65-F5344CB8AC3E}">
        <p14:creationId xmlns:p14="http://schemas.microsoft.com/office/powerpoint/2010/main" val="57384339"/>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38" y="1458424"/>
            <a:ext cx="2833688" cy="4038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3538" y="1458424"/>
            <a:ext cx="2792413" cy="4038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095338" y="1458424"/>
            <a:ext cx="2857500" cy="4038600"/>
          </a:xfrm>
          <a:prstGeom prst="rect">
            <a:avLst/>
          </a:prstGeom>
          <a:solidFill>
            <a:schemeClr val="bg1"/>
          </a:solidFill>
          <a:ln>
            <a:solidFill>
              <a:schemeClr val="bg1"/>
            </a:solidFill>
          </a:ln>
        </p:spPr>
      </p:pic>
      <p:sp>
        <p:nvSpPr>
          <p:cNvPr id="10" name="Text Box 7"/>
          <p:cNvSpPr txBox="1">
            <a:spLocks noChangeArrowheads="1"/>
          </p:cNvSpPr>
          <p:nvPr/>
        </p:nvSpPr>
        <p:spPr bwMode="auto">
          <a:xfrm>
            <a:off x="913737" y="3134824"/>
            <a:ext cx="82296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sz="4800" dirty="0">
                <a:ea typeface="ＭＳ Ｐゴシック" pitchFamily="1" charset="-128"/>
              </a:rPr>
              <a:t>2007		  </a:t>
            </a:r>
            <a:r>
              <a:rPr lang="de-DE" sz="4800" dirty="0">
                <a:solidFill>
                  <a:schemeClr val="bg1"/>
                </a:solidFill>
                <a:ea typeface="ＭＳ Ｐゴシック" pitchFamily="1" charset="-128"/>
              </a:rPr>
              <a:t>2008         2011   </a:t>
            </a:r>
            <a:r>
              <a:rPr lang="de-DE" sz="4800" dirty="0">
                <a:ea typeface="ＭＳ Ｐゴシック" pitchFamily="1" charset="-128"/>
              </a:rPr>
              <a:t> 	    </a:t>
            </a:r>
            <a:endParaRPr lang="en-GB" sz="4800" dirty="0">
              <a:ea typeface="ＭＳ Ｐゴシック" pitchFamily="1" charset="-128"/>
            </a:endParaRPr>
          </a:p>
        </p:txBody>
      </p:sp>
    </p:spTree>
    <p:extLst>
      <p:ext uri="{BB962C8B-B14F-4D97-AF65-F5344CB8AC3E}">
        <p14:creationId xmlns:p14="http://schemas.microsoft.com/office/powerpoint/2010/main" val="346846223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38" y="1458424"/>
            <a:ext cx="2833688" cy="4038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095338" y="1458424"/>
            <a:ext cx="2857500" cy="4038600"/>
          </a:xfrm>
          <a:prstGeom prst="rect">
            <a:avLst/>
          </a:prstGeom>
          <a:solidFill>
            <a:schemeClr val="bg1"/>
          </a:solidFill>
          <a:ln>
            <a:solidFill>
              <a:schemeClr val="bg1"/>
            </a:solidFill>
          </a:ln>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3795" y="1458424"/>
            <a:ext cx="2875571" cy="4038600"/>
          </a:xfrm>
          <a:prstGeom prst="rect">
            <a:avLst/>
          </a:prstGeom>
          <a:noFill/>
          <a:ln w="76200">
            <a:solidFill>
              <a:schemeClr val="tx2">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660232" y="2420888"/>
            <a:ext cx="165618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62416" y="5805264"/>
            <a:ext cx="8980664" cy="461665"/>
          </a:xfrm>
          <a:prstGeom prst="rect">
            <a:avLst/>
          </a:prstGeom>
          <a:noFill/>
        </p:spPr>
        <p:txBody>
          <a:bodyPr wrap="none" rtlCol="0">
            <a:spAutoFit/>
          </a:bodyPr>
          <a:lstStyle/>
          <a:p>
            <a:r>
              <a:rPr lang="de-DE" sz="2400" dirty="0" smtClean="0">
                <a:solidFill>
                  <a:schemeClr val="bg1"/>
                </a:solidFill>
              </a:rPr>
              <a:t>142-page document                                                       87-page document</a:t>
            </a:r>
            <a:endParaRPr lang="en-US" sz="2400" dirty="0">
              <a:solidFill>
                <a:schemeClr val="bg1"/>
              </a:solidFill>
            </a:endParaRPr>
          </a:p>
        </p:txBody>
      </p:sp>
      <p:sp>
        <p:nvSpPr>
          <p:cNvPr id="10" name="Text Box 7"/>
          <p:cNvSpPr txBox="1">
            <a:spLocks noChangeArrowheads="1"/>
          </p:cNvSpPr>
          <p:nvPr/>
        </p:nvSpPr>
        <p:spPr bwMode="auto">
          <a:xfrm>
            <a:off x="564922" y="332656"/>
            <a:ext cx="8229600" cy="156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sz="4800" dirty="0" smtClean="0">
                <a:solidFill>
                  <a:schemeClr val="bg1"/>
                </a:solidFill>
                <a:ea typeface="ＭＳ Ｐゴシック" pitchFamily="1" charset="-128"/>
              </a:rPr>
              <a:t>   2007</a:t>
            </a:r>
            <a:r>
              <a:rPr lang="de-DE" sz="4800" dirty="0">
                <a:solidFill>
                  <a:schemeClr val="bg1"/>
                </a:solidFill>
                <a:ea typeface="ＭＳ Ｐゴシック" pitchFamily="1" charset="-128"/>
              </a:rPr>
              <a:t>	 </a:t>
            </a:r>
            <a:r>
              <a:rPr lang="de-DE" sz="4800" dirty="0" smtClean="0">
                <a:solidFill>
                  <a:schemeClr val="bg1"/>
                </a:solidFill>
                <a:ea typeface="ＭＳ Ｐゴシック" pitchFamily="1" charset="-128"/>
              </a:rPr>
              <a:t>                   2011    </a:t>
            </a:r>
            <a:r>
              <a:rPr lang="de-DE" sz="4800" dirty="0">
                <a:ea typeface="ＭＳ Ｐゴシック" pitchFamily="1" charset="-128"/>
              </a:rPr>
              <a:t>	    </a:t>
            </a:r>
            <a:endParaRPr lang="en-GB" sz="4800" dirty="0">
              <a:ea typeface="ＭＳ Ｐゴシック" pitchFamily="1" charset="-128"/>
            </a:endParaRPr>
          </a:p>
        </p:txBody>
      </p:sp>
      <p:sp>
        <p:nvSpPr>
          <p:cNvPr id="5" name="Left-Right Arrow 4"/>
          <p:cNvSpPr/>
          <p:nvPr/>
        </p:nvSpPr>
        <p:spPr>
          <a:xfrm>
            <a:off x="3347864" y="3140968"/>
            <a:ext cx="2376264" cy="115212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46590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38" y="1458424"/>
            <a:ext cx="2833688" cy="4038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095338" y="1458424"/>
            <a:ext cx="2857500" cy="4038600"/>
          </a:xfrm>
          <a:prstGeom prst="rect">
            <a:avLst/>
          </a:prstGeom>
          <a:solidFill>
            <a:schemeClr val="bg1"/>
          </a:solidFill>
          <a:ln>
            <a:solidFill>
              <a:schemeClr val="bg1"/>
            </a:solidFill>
          </a:ln>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3795" y="1458424"/>
            <a:ext cx="2875571" cy="4038600"/>
          </a:xfrm>
          <a:prstGeom prst="rect">
            <a:avLst/>
          </a:prstGeom>
          <a:noFill/>
          <a:ln w="76200">
            <a:solidFill>
              <a:schemeClr val="tx2">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660232" y="2420888"/>
            <a:ext cx="165618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7"/>
          <p:cNvSpPr txBox="1">
            <a:spLocks noChangeArrowheads="1"/>
          </p:cNvSpPr>
          <p:nvPr/>
        </p:nvSpPr>
        <p:spPr bwMode="auto">
          <a:xfrm>
            <a:off x="564922" y="332656"/>
            <a:ext cx="8229600" cy="156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sz="4800" dirty="0" smtClean="0">
                <a:solidFill>
                  <a:schemeClr val="bg1"/>
                </a:solidFill>
                <a:ea typeface="ＭＳ Ｐゴシック" pitchFamily="1" charset="-128"/>
              </a:rPr>
              <a:t>   2007</a:t>
            </a:r>
            <a:r>
              <a:rPr lang="de-DE" sz="4800" dirty="0">
                <a:solidFill>
                  <a:schemeClr val="bg1"/>
                </a:solidFill>
                <a:ea typeface="ＭＳ Ｐゴシック" pitchFamily="1" charset="-128"/>
              </a:rPr>
              <a:t>	 </a:t>
            </a:r>
            <a:r>
              <a:rPr lang="de-DE" sz="4800" dirty="0" smtClean="0">
                <a:solidFill>
                  <a:schemeClr val="bg1"/>
                </a:solidFill>
                <a:ea typeface="ＭＳ Ｐゴシック" pitchFamily="1" charset="-128"/>
              </a:rPr>
              <a:t>                   2011    </a:t>
            </a:r>
            <a:r>
              <a:rPr lang="de-DE" sz="4800" dirty="0">
                <a:ea typeface="ＭＳ Ｐゴシック" pitchFamily="1" charset="-128"/>
              </a:rPr>
              <a:t>	    </a:t>
            </a:r>
            <a:endParaRPr lang="en-GB" sz="4800" dirty="0">
              <a:ea typeface="ＭＳ Ｐゴシック" pitchFamily="1" charset="-128"/>
            </a:endParaRPr>
          </a:p>
        </p:txBody>
      </p:sp>
      <p:pic>
        <p:nvPicPr>
          <p:cNvPr id="12"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1902306"/>
            <a:ext cx="3389861" cy="4955694"/>
          </a:xfrm>
          <a:prstGeom prst="rect">
            <a:avLst/>
          </a:prstGeom>
          <a:noFill/>
          <a:ln w="25400">
            <a:solidFill>
              <a:srgbClr val="000000"/>
            </a:solidFill>
            <a:prstDash val="solid"/>
            <a:miter lim="800000"/>
            <a:headEnd/>
            <a:tailEnd/>
          </a:ln>
          <a:effectLst>
            <a:glow rad="228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262416" y="5805264"/>
            <a:ext cx="9094669" cy="461665"/>
          </a:xfrm>
          <a:prstGeom prst="rect">
            <a:avLst/>
          </a:prstGeom>
          <a:noFill/>
        </p:spPr>
        <p:txBody>
          <a:bodyPr wrap="none" rtlCol="0">
            <a:spAutoFit/>
          </a:bodyPr>
          <a:lstStyle/>
          <a:p>
            <a:r>
              <a:rPr lang="de-DE" sz="2400" dirty="0" smtClean="0">
                <a:solidFill>
                  <a:schemeClr val="bg1"/>
                </a:solidFill>
              </a:rPr>
              <a:t>142-page document </a:t>
            </a:r>
            <a:r>
              <a:rPr lang="de-DE" sz="2400" dirty="0" smtClean="0"/>
              <a:t>       </a:t>
            </a:r>
            <a:r>
              <a:rPr lang="de-DE" sz="2400" b="1" dirty="0" smtClean="0"/>
              <a:t>16-page document            </a:t>
            </a:r>
            <a:r>
              <a:rPr lang="de-DE" sz="2400" dirty="0" smtClean="0">
                <a:solidFill>
                  <a:schemeClr val="bg1"/>
                </a:solidFill>
              </a:rPr>
              <a:t>87-page document</a:t>
            </a:r>
            <a:endParaRPr lang="en-US" sz="2400" dirty="0">
              <a:solidFill>
                <a:schemeClr val="bg1"/>
              </a:solidFill>
            </a:endParaRPr>
          </a:p>
        </p:txBody>
      </p:sp>
      <p:sp>
        <p:nvSpPr>
          <p:cNvPr id="14" name="TextBox 13"/>
          <p:cNvSpPr txBox="1"/>
          <p:nvPr/>
        </p:nvSpPr>
        <p:spPr>
          <a:xfrm>
            <a:off x="3016546" y="862865"/>
            <a:ext cx="3078792" cy="738664"/>
          </a:xfrm>
          <a:prstGeom prst="rect">
            <a:avLst/>
          </a:prstGeom>
          <a:noFill/>
        </p:spPr>
        <p:txBody>
          <a:bodyPr wrap="none" rtlCol="0">
            <a:spAutoFit/>
          </a:bodyPr>
          <a:lstStyle/>
          <a:p>
            <a:r>
              <a:rPr lang="de-DE" dirty="0" smtClean="0">
                <a:solidFill>
                  <a:schemeClr val="bg1"/>
                </a:solidFill>
              </a:rPr>
              <a:t>Input to the European Strategy</a:t>
            </a:r>
          </a:p>
          <a:p>
            <a:r>
              <a:rPr lang="de-DE" sz="2400" dirty="0" smtClean="0">
                <a:solidFill>
                  <a:schemeClr val="bg1"/>
                </a:solidFill>
              </a:rPr>
              <a:t>           July 2012</a:t>
            </a:r>
            <a:endParaRPr lang="en-US" sz="2400" dirty="0">
              <a:solidFill>
                <a:schemeClr val="bg1"/>
              </a:solidFill>
            </a:endParaRPr>
          </a:p>
        </p:txBody>
      </p:sp>
    </p:spTree>
    <p:extLst>
      <p:ext uri="{BB962C8B-B14F-4D97-AF65-F5344CB8AC3E}">
        <p14:creationId xmlns:p14="http://schemas.microsoft.com/office/powerpoint/2010/main" val="27371484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569" y="1700808"/>
            <a:ext cx="8324458" cy="255454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de-DE" sz="7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r>
              <a:rPr lang="de-DE" sz="8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steady progess</a:t>
            </a:r>
            <a:endParaRPr lang="en-US" sz="8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Rectangle 2"/>
          <p:cNvSpPr/>
          <p:nvPr/>
        </p:nvSpPr>
        <p:spPr>
          <a:xfrm>
            <a:off x="1585145" y="1916832"/>
            <a:ext cx="5941306" cy="923330"/>
          </a:xfrm>
          <a:prstGeom prst="rect">
            <a:avLst/>
          </a:prstGeom>
          <a:noFill/>
        </p:spPr>
        <p:txBody>
          <a:bodyPr wrap="none" lIns="91440" tIns="45720" rIns="91440" bIns="45720">
            <a:spAutoFit/>
          </a:bodyPr>
          <a:lstStyle/>
          <a:p>
            <a:pPr algn="ctr"/>
            <a:r>
              <a:rPr lang="en-US" sz="5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The last 18 months:</a:t>
            </a:r>
            <a:endParaRPr lang="en-US"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866385315"/>
      </p:ext>
    </p:extLst>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9074" y="2060848"/>
            <a:ext cx="7787004" cy="2123658"/>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de-DE" sz="7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r>
              <a:rPr lang="de-DE" sz="6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Starting the process</a:t>
            </a:r>
            <a:endParaRPr lang="en-US" sz="6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Rectangle 2"/>
          <p:cNvSpPr/>
          <p:nvPr/>
        </p:nvSpPr>
        <p:spPr>
          <a:xfrm>
            <a:off x="2663737" y="771962"/>
            <a:ext cx="3717685" cy="1569660"/>
          </a:xfrm>
          <a:prstGeom prst="rect">
            <a:avLst/>
          </a:prstGeom>
          <a:noFill/>
        </p:spPr>
        <p:txBody>
          <a:bodyPr wrap="none" lIns="91440" tIns="45720" rIns="91440" bIns="45720">
            <a:spAutoFit/>
          </a:bodyPr>
          <a:lstStyle/>
          <a:p>
            <a:pPr algn="ctr"/>
            <a:r>
              <a:rPr lang="en-US" sz="96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2005-6</a:t>
            </a:r>
            <a:endParaRPr lang="en-US" sz="96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3481336694"/>
      </p:ext>
    </p:extLst>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593304"/>
            <a:ext cx="8424936" cy="6264696"/>
          </a:xfrm>
        </p:spPr>
        <p:txBody>
          <a:bodyPr>
            <a:normAutofit/>
          </a:bodyPr>
          <a:lstStyle/>
          <a:p>
            <a:r>
              <a:rPr lang="de-DE" sz="4000" dirty="0" smtClean="0"/>
              <a:t>Early 2005: ApPEC SC decides to order a roadmap</a:t>
            </a:r>
          </a:p>
          <a:p>
            <a:r>
              <a:rPr lang="de-DE" sz="4000" dirty="0" smtClean="0"/>
              <a:t>June 23/24 2005: ApPEC PRC sketches length (50-60 pages) and content of the Roadmap</a:t>
            </a:r>
          </a:p>
          <a:p>
            <a:r>
              <a:rPr lang="de-DE" sz="4000" dirty="0" smtClean="0"/>
              <a:t>First step: Questionnaire</a:t>
            </a:r>
          </a:p>
          <a:p>
            <a:r>
              <a:rPr lang="de-DE" sz="4000" dirty="0" smtClean="0"/>
              <a:t>First drafts from the WG scheduled for Nov. 2005</a:t>
            </a:r>
          </a:p>
          <a:p>
            <a:pPr lvl="1"/>
            <a:endParaRPr lang="en-US" dirty="0"/>
          </a:p>
        </p:txBody>
      </p:sp>
    </p:spTree>
    <p:extLst>
      <p:ext uri="{BB962C8B-B14F-4D97-AF65-F5344CB8AC3E}">
        <p14:creationId xmlns:p14="http://schemas.microsoft.com/office/powerpoint/2010/main" val="4091873912"/>
      </p:ext>
    </p:extLst>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0072" y="2060848"/>
            <a:ext cx="3744416" cy="1944216"/>
          </a:xfrm>
        </p:spPr>
        <p:txBody>
          <a:bodyPr>
            <a:normAutofit fontScale="90000"/>
          </a:bodyPr>
          <a:lstStyle/>
          <a:p>
            <a:pPr algn="l"/>
            <a:r>
              <a:rPr lang="de-DE" dirty="0" smtClean="0"/>
              <a:t>Dec. 2005: Compilation of all activities</a:t>
            </a:r>
            <a:endParaRPr lang="en-US" dirty="0"/>
          </a:p>
        </p:txBody>
      </p:sp>
      <p:grpSp>
        <p:nvGrpSpPr>
          <p:cNvPr id="5" name="Group 4"/>
          <p:cNvGrpSpPr/>
          <p:nvPr/>
        </p:nvGrpSpPr>
        <p:grpSpPr>
          <a:xfrm>
            <a:off x="-11792" y="188640"/>
            <a:ext cx="5087848" cy="6552728"/>
            <a:chOff x="107504" y="1155967"/>
            <a:chExt cx="4114800" cy="5229225"/>
          </a:xfrm>
          <a:scene3d>
            <a:camera prst="isometricOffAxis1Right"/>
            <a:lightRig rig="threePt" dir="t"/>
          </a:scene3d>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04" r="6322"/>
            <a:stretch/>
          </p:blipFill>
          <p:spPr bwMode="auto">
            <a:xfrm>
              <a:off x="107504" y="1155967"/>
              <a:ext cx="4114800" cy="5229225"/>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7504" y="1155967"/>
              <a:ext cx="4114800" cy="5229225"/>
            </a:xfrm>
            <a:prstGeom prst="rect">
              <a:avLst/>
            </a:prstGeom>
            <a:solidFill>
              <a:srgbClr val="00FFFF">
                <a:alpha val="21961"/>
              </a:srgb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6334482"/>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174"/>
          <a:stretch/>
        </p:blipFill>
        <p:spPr bwMode="auto">
          <a:xfrm>
            <a:off x="167027" y="260648"/>
            <a:ext cx="4190771"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298" y="260648"/>
            <a:ext cx="4377190"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1284261"/>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4248472"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72832"/>
            <a:ext cx="4248472" cy="632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561474"/>
      </p:ext>
    </p:extLst>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265858"/>
            <a:ext cx="8389440" cy="5601702"/>
          </a:xfrm>
          <a:solidFill>
            <a:schemeClr val="bg1">
              <a:lumMod val="50000"/>
            </a:schemeClr>
          </a:solidFill>
          <a:ln>
            <a:solidFill>
              <a:srgbClr val="FFFF00"/>
            </a:solidFill>
          </a:ln>
          <a:effectLst>
            <a:softEdge rad="317500"/>
          </a:effectLst>
        </p:spPr>
        <p:txBody>
          <a:bodyPr>
            <a:normAutofit fontScale="85000" lnSpcReduction="20000"/>
          </a:bodyPr>
          <a:lstStyle/>
          <a:p>
            <a:pPr marL="0" indent="0">
              <a:buNone/>
            </a:pPr>
            <a:r>
              <a:rPr lang="en-GB" dirty="0"/>
              <a:t>This report provides a European roadmap for astroparticle physics. It describes status and perspective of this field in Europe and links it to the activities in other parts of the world. It aims to promote astroparticle physics in the member states of </a:t>
            </a:r>
            <a:r>
              <a:rPr lang="en-GB" dirty="0" err="1"/>
              <a:t>ApPEC</a:t>
            </a:r>
            <a:r>
              <a:rPr lang="en-GB" dirty="0"/>
              <a:t>, to stimulate coordination and cooperation within the European astroparticle community and to prepare future decisions on National and European level. </a:t>
            </a:r>
            <a:r>
              <a:rPr lang="en-GB" b="1" dirty="0"/>
              <a:t>The roadmap will cover the next ten years, with a focus to the next five.</a:t>
            </a:r>
            <a:endParaRPr lang="en-US" b="1" dirty="0"/>
          </a:p>
          <a:p>
            <a:pPr marL="0" indent="0">
              <a:buNone/>
            </a:pPr>
            <a:r>
              <a:rPr lang="en-GB" dirty="0"/>
              <a:t> </a:t>
            </a:r>
            <a:endParaRPr lang="en-US" dirty="0"/>
          </a:p>
          <a:p>
            <a:pPr marL="0" indent="0">
              <a:buNone/>
            </a:pPr>
            <a:r>
              <a:rPr lang="en-GB" b="1" dirty="0"/>
              <a:t>The document has been worked out by the </a:t>
            </a:r>
            <a:r>
              <a:rPr lang="en-GB" b="1" dirty="0" err="1"/>
              <a:t>ApPEC</a:t>
            </a:r>
            <a:r>
              <a:rPr lang="en-GB" b="1" dirty="0"/>
              <a:t>  roadmap committee (RC) on request of the </a:t>
            </a:r>
            <a:r>
              <a:rPr lang="en-GB" b="1" dirty="0" err="1"/>
              <a:t>ApPEC</a:t>
            </a:r>
            <a:r>
              <a:rPr lang="en-GB" b="1" dirty="0"/>
              <a:t> Steering Committee (SC). The roadmap committee consists of the </a:t>
            </a:r>
            <a:r>
              <a:rPr lang="en-GB" b="1" dirty="0" err="1"/>
              <a:t>ApPEC</a:t>
            </a:r>
            <a:r>
              <a:rPr lang="en-GB" b="1" dirty="0"/>
              <a:t> Peer Review Committee (PRC), extended by additional experts from </a:t>
            </a:r>
            <a:r>
              <a:rPr lang="en-GB" b="1" dirty="0" err="1"/>
              <a:t>ApPEC</a:t>
            </a:r>
            <a:r>
              <a:rPr lang="en-GB" b="1" dirty="0"/>
              <a:t> member states, USA and Russia. </a:t>
            </a:r>
            <a:endParaRPr lang="en-US" dirty="0"/>
          </a:p>
        </p:txBody>
      </p:sp>
      <p:sp>
        <p:nvSpPr>
          <p:cNvPr id="5" name="TextBox 4"/>
          <p:cNvSpPr txBox="1"/>
          <p:nvPr/>
        </p:nvSpPr>
        <p:spPr>
          <a:xfrm>
            <a:off x="2483768" y="188640"/>
            <a:ext cx="6140976" cy="1077218"/>
          </a:xfrm>
          <a:prstGeom prst="rect">
            <a:avLst/>
          </a:prstGeom>
          <a:noFill/>
        </p:spPr>
        <p:txBody>
          <a:bodyPr wrap="none" rtlCol="0">
            <a:spAutoFit/>
          </a:bodyPr>
          <a:lstStyle/>
          <a:p>
            <a:pPr algn="r"/>
            <a:r>
              <a:rPr lang="de-DE" sz="3200" b="1" dirty="0" smtClean="0">
                <a:solidFill>
                  <a:schemeClr val="bg1"/>
                </a:solidFill>
              </a:rPr>
              <a:t>First fragment of ApPEC Roadmaqp</a:t>
            </a:r>
          </a:p>
          <a:p>
            <a:pPr algn="r"/>
            <a:r>
              <a:rPr lang="de-DE" sz="3200" b="1" dirty="0" smtClean="0">
                <a:solidFill>
                  <a:schemeClr val="bg1"/>
                </a:solidFill>
              </a:rPr>
              <a:t>16.10.2005</a:t>
            </a:r>
            <a:endParaRPr lang="en-US" sz="3200" b="1" dirty="0">
              <a:solidFill>
                <a:schemeClr val="bg1"/>
              </a:solidFill>
            </a:endParaRPr>
          </a:p>
        </p:txBody>
      </p:sp>
    </p:spTree>
    <p:extLst>
      <p:ext uri="{BB962C8B-B14F-4D97-AF65-F5344CB8AC3E}">
        <p14:creationId xmlns:p14="http://schemas.microsoft.com/office/powerpoint/2010/main" val="2978056421"/>
      </p:ext>
    </p:extLst>
  </p:cSld>
  <p:clrMapOvr>
    <a:masterClrMapping/>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lstStyle/>
          <a:p>
            <a:r>
              <a:rPr lang="de-DE" dirty="0" smtClean="0"/>
              <a:t>Six Questions</a:t>
            </a:r>
            <a:endParaRPr lang="en-US" dirty="0"/>
          </a:p>
        </p:txBody>
      </p:sp>
      <p:sp>
        <p:nvSpPr>
          <p:cNvPr id="3" name="Content Placeholder 2"/>
          <p:cNvSpPr>
            <a:spLocks noGrp="1"/>
          </p:cNvSpPr>
          <p:nvPr>
            <p:ph idx="1"/>
          </p:nvPr>
        </p:nvSpPr>
        <p:spPr>
          <a:xfrm>
            <a:off x="251520" y="1268760"/>
            <a:ext cx="8640960" cy="5069160"/>
          </a:xfrm>
        </p:spPr>
        <p:txBody>
          <a:bodyPr>
            <a:normAutofit fontScale="85000" lnSpcReduction="20000"/>
          </a:bodyPr>
          <a:lstStyle/>
          <a:p>
            <a:pPr lvl="0"/>
            <a:r>
              <a:rPr lang="en-GB" dirty="0"/>
              <a:t>What are the constituents of the Universe? </a:t>
            </a:r>
            <a:r>
              <a:rPr lang="en-GB" dirty="0" smtClean="0"/>
              <a:t>                                          In </a:t>
            </a:r>
            <a:r>
              <a:rPr lang="en-GB" dirty="0"/>
              <a:t>particular: What is dark matter</a:t>
            </a:r>
            <a:r>
              <a:rPr lang="en-GB" dirty="0" smtClean="0"/>
              <a:t>?</a:t>
            </a:r>
          </a:p>
          <a:p>
            <a:pPr lvl="0"/>
            <a:endParaRPr lang="en-US" sz="1400" dirty="0"/>
          </a:p>
          <a:p>
            <a:pPr lvl="0"/>
            <a:r>
              <a:rPr lang="en-GB" dirty="0"/>
              <a:t>Do protons have a finite life time?</a:t>
            </a:r>
            <a:endParaRPr lang="en-US" dirty="0"/>
          </a:p>
          <a:p>
            <a:pPr lvl="0"/>
            <a:endParaRPr lang="en-GB" sz="1400" dirty="0" smtClean="0"/>
          </a:p>
          <a:p>
            <a:pPr lvl="0"/>
            <a:r>
              <a:rPr lang="en-GB" dirty="0" smtClean="0"/>
              <a:t>What </a:t>
            </a:r>
            <a:r>
              <a:rPr lang="en-GB" dirty="0"/>
              <a:t>are the properties of neutrinos? </a:t>
            </a:r>
            <a:r>
              <a:rPr lang="en-GB" dirty="0" smtClean="0"/>
              <a:t>                                                    What </a:t>
            </a:r>
            <a:r>
              <a:rPr lang="en-GB" dirty="0"/>
              <a:t>is their role in cosmic evolution?</a:t>
            </a:r>
            <a:endParaRPr lang="en-US" dirty="0"/>
          </a:p>
          <a:p>
            <a:pPr lvl="0"/>
            <a:endParaRPr lang="en-GB" sz="1400" dirty="0" smtClean="0"/>
          </a:p>
          <a:p>
            <a:pPr lvl="0"/>
            <a:r>
              <a:rPr lang="en-GB" dirty="0" smtClean="0"/>
              <a:t>What </a:t>
            </a:r>
            <a:r>
              <a:rPr lang="en-GB" dirty="0"/>
              <a:t>do neutrinos tell us about the interior of the Sun and the Earth, and about  </a:t>
            </a:r>
            <a:r>
              <a:rPr lang="en-GB" dirty="0" smtClean="0"/>
              <a:t>Supernova </a:t>
            </a:r>
            <a:r>
              <a:rPr lang="en-GB" dirty="0"/>
              <a:t>explosions?</a:t>
            </a:r>
            <a:endParaRPr lang="en-US" dirty="0"/>
          </a:p>
          <a:p>
            <a:pPr lvl="0"/>
            <a:endParaRPr lang="en-GB" sz="1400" dirty="0" smtClean="0"/>
          </a:p>
          <a:p>
            <a:pPr lvl="0"/>
            <a:r>
              <a:rPr lang="en-GB" dirty="0" smtClean="0"/>
              <a:t>What </a:t>
            </a:r>
            <a:r>
              <a:rPr lang="en-GB" dirty="0"/>
              <a:t>is the origin of cosmic rays ? </a:t>
            </a:r>
            <a:r>
              <a:rPr lang="en-GB" dirty="0" smtClean="0"/>
              <a:t>                                                       What </a:t>
            </a:r>
            <a:r>
              <a:rPr lang="en-GB" dirty="0"/>
              <a:t>is the view of the sky at extreme energies ?</a:t>
            </a:r>
            <a:endParaRPr lang="en-US" dirty="0"/>
          </a:p>
          <a:p>
            <a:pPr lvl="0"/>
            <a:endParaRPr lang="en-GB" sz="1300" dirty="0" smtClean="0"/>
          </a:p>
          <a:p>
            <a:pPr lvl="0"/>
            <a:r>
              <a:rPr lang="en-GB" dirty="0" smtClean="0"/>
              <a:t>What </a:t>
            </a:r>
            <a:r>
              <a:rPr lang="en-GB" dirty="0"/>
              <a:t>will gravitational waves they tell us about violent cosmic  processes and about  </a:t>
            </a:r>
            <a:r>
              <a:rPr lang="en-GB" dirty="0" smtClean="0"/>
              <a:t>the </a:t>
            </a:r>
            <a:r>
              <a:rPr lang="en-GB" dirty="0"/>
              <a:t>nature of gravity</a:t>
            </a:r>
            <a:r>
              <a:rPr lang="en-GB" dirty="0" smtClean="0"/>
              <a:t>?</a:t>
            </a:r>
            <a:endParaRPr lang="en-US" dirty="0"/>
          </a:p>
          <a:p>
            <a:endParaRPr lang="en-US" dirty="0"/>
          </a:p>
        </p:txBody>
      </p:sp>
    </p:spTree>
    <p:extLst>
      <p:ext uri="{BB962C8B-B14F-4D97-AF65-F5344CB8AC3E}">
        <p14:creationId xmlns:p14="http://schemas.microsoft.com/office/powerpoint/2010/main" val="4083011181"/>
      </p:ext>
    </p:extLst>
  </p:cSld>
  <p:clrMapOvr>
    <a:masterClrMapping/>
  </p:clrMapOvr>
  <p:transition spd="slow">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584" y="1844824"/>
            <a:ext cx="8483989" cy="243143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de-DE" sz="7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r>
              <a:rPr lang="de-DE"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p>
          <a:p>
            <a:pPr algn="ctr"/>
            <a:r>
              <a:rPr lang="de-DE" sz="6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Projections vs. reality</a:t>
            </a:r>
            <a:endParaRPr lang="en-US" sz="6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Rectangle 2"/>
          <p:cNvSpPr/>
          <p:nvPr/>
        </p:nvSpPr>
        <p:spPr>
          <a:xfrm>
            <a:off x="1704601" y="1059994"/>
            <a:ext cx="5607625" cy="1569660"/>
          </a:xfrm>
          <a:prstGeom prst="rect">
            <a:avLst/>
          </a:prstGeom>
          <a:noFill/>
        </p:spPr>
        <p:txBody>
          <a:bodyPr wrap="none" lIns="91440" tIns="45720" rIns="91440" bIns="45720">
            <a:spAutoFit/>
          </a:bodyPr>
          <a:lstStyle/>
          <a:p>
            <a:pPr algn="ctr"/>
            <a:r>
              <a:rPr lang="en-US" sz="96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2005-2012</a:t>
            </a:r>
            <a:endParaRPr lang="en-US" sz="96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2213739425"/>
      </p:ext>
    </p:extLst>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371" y="1196752"/>
            <a:ext cx="8270084" cy="3123932"/>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de-DE" sz="7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r>
              <a:rPr lang="de-DE"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p>
          <a:p>
            <a:pPr algn="ctr"/>
            <a:r>
              <a:rPr lang="de-DE" sz="105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Dark Matter</a:t>
            </a:r>
            <a:endParaRPr lang="en-US" sz="105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1702470444"/>
      </p:ext>
    </p:extLst>
  </p:cSld>
  <p:clrMapOvr>
    <a:masterClrMapping/>
  </p:clrMapOvr>
  <p:transition spd="slow">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1547813" y="476250"/>
            <a:ext cx="7056437" cy="511175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99331" name="Text Box 3"/>
          <p:cNvSpPr txBox="1">
            <a:spLocks noChangeArrowheads="1"/>
          </p:cNvSpPr>
          <p:nvPr/>
        </p:nvSpPr>
        <p:spPr bwMode="auto">
          <a:xfrm>
            <a:off x="1166813" y="5680075"/>
            <a:ext cx="76851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smtClean="0">
                <a:solidFill>
                  <a:schemeClr val="bg1"/>
                </a:solidFill>
              </a:rPr>
              <a:t>   1980         1985         1990          1995          2000           2005          2010         2015</a:t>
            </a:r>
            <a:endParaRPr lang="en-GB" dirty="0">
              <a:solidFill>
                <a:schemeClr val="bg1"/>
              </a:solidFill>
            </a:endParaRPr>
          </a:p>
        </p:txBody>
      </p:sp>
      <p:sp>
        <p:nvSpPr>
          <p:cNvPr id="99332" name="Text Box 4"/>
          <p:cNvSpPr txBox="1">
            <a:spLocks noChangeArrowheads="1"/>
          </p:cNvSpPr>
          <p:nvPr/>
        </p:nvSpPr>
        <p:spPr bwMode="auto">
          <a:xfrm>
            <a:off x="827088" y="547688"/>
            <a:ext cx="5437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solidFill>
                  <a:schemeClr val="bg1"/>
                </a:solidFill>
              </a:rPr>
              <a:t>10</a:t>
            </a:r>
            <a:r>
              <a:rPr lang="de-DE" baseline="30000">
                <a:solidFill>
                  <a:schemeClr val="bg1"/>
                </a:solidFill>
              </a:rPr>
              <a:t>-4</a:t>
            </a:r>
            <a:endParaRPr lang="en-GB" baseline="30000">
              <a:solidFill>
                <a:schemeClr val="bg1"/>
              </a:solidFill>
            </a:endParaRPr>
          </a:p>
        </p:txBody>
      </p:sp>
      <p:sp>
        <p:nvSpPr>
          <p:cNvPr id="99333" name="Text Box 5"/>
          <p:cNvSpPr txBox="1">
            <a:spLocks noChangeArrowheads="1"/>
          </p:cNvSpPr>
          <p:nvPr/>
        </p:nvSpPr>
        <p:spPr bwMode="auto">
          <a:xfrm>
            <a:off x="684213" y="5084763"/>
            <a:ext cx="6751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smtClean="0">
                <a:solidFill>
                  <a:schemeClr val="bg1"/>
                </a:solidFill>
              </a:rPr>
              <a:t> 10</a:t>
            </a:r>
            <a:r>
              <a:rPr lang="de-DE" baseline="30000" dirty="0" smtClean="0">
                <a:solidFill>
                  <a:schemeClr val="bg1"/>
                </a:solidFill>
              </a:rPr>
              <a:t>-10</a:t>
            </a:r>
            <a:endParaRPr lang="en-GB" baseline="30000" dirty="0">
              <a:solidFill>
                <a:schemeClr val="bg1"/>
              </a:solidFill>
            </a:endParaRPr>
          </a:p>
        </p:txBody>
      </p:sp>
      <p:sp>
        <p:nvSpPr>
          <p:cNvPr id="99334" name="Text Box 6"/>
          <p:cNvSpPr txBox="1">
            <a:spLocks noChangeArrowheads="1"/>
          </p:cNvSpPr>
          <p:nvPr/>
        </p:nvSpPr>
        <p:spPr bwMode="auto">
          <a:xfrm>
            <a:off x="755650" y="3500438"/>
            <a:ext cx="5437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solidFill>
                  <a:schemeClr val="bg1"/>
                </a:solidFill>
              </a:rPr>
              <a:t>10</a:t>
            </a:r>
            <a:r>
              <a:rPr lang="de-DE" baseline="30000">
                <a:solidFill>
                  <a:schemeClr val="bg1"/>
                </a:solidFill>
              </a:rPr>
              <a:t>-8</a:t>
            </a:r>
            <a:endParaRPr lang="en-GB" baseline="30000">
              <a:solidFill>
                <a:schemeClr val="bg1"/>
              </a:solidFill>
            </a:endParaRPr>
          </a:p>
        </p:txBody>
      </p:sp>
      <p:sp>
        <p:nvSpPr>
          <p:cNvPr id="99335" name="Text Box 7"/>
          <p:cNvSpPr txBox="1">
            <a:spLocks noChangeArrowheads="1"/>
          </p:cNvSpPr>
          <p:nvPr/>
        </p:nvSpPr>
        <p:spPr bwMode="auto">
          <a:xfrm>
            <a:off x="827088" y="2060575"/>
            <a:ext cx="5437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solidFill>
                  <a:schemeClr val="bg1"/>
                </a:solidFill>
              </a:rPr>
              <a:t>10</a:t>
            </a:r>
            <a:r>
              <a:rPr lang="de-DE" baseline="30000">
                <a:solidFill>
                  <a:schemeClr val="bg1"/>
                </a:solidFill>
              </a:rPr>
              <a:t>-6</a:t>
            </a:r>
            <a:endParaRPr lang="en-GB" baseline="30000">
              <a:solidFill>
                <a:schemeClr val="bg1"/>
              </a:solidFill>
            </a:endParaRPr>
          </a:p>
        </p:txBody>
      </p:sp>
      <p:sp>
        <p:nvSpPr>
          <p:cNvPr id="99336" name="Line 8"/>
          <p:cNvSpPr>
            <a:spLocks noChangeShapeType="1"/>
          </p:cNvSpPr>
          <p:nvPr/>
        </p:nvSpPr>
        <p:spPr bwMode="auto">
          <a:xfrm>
            <a:off x="1763713" y="908050"/>
            <a:ext cx="3313112" cy="576263"/>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9337" name="Line 9"/>
          <p:cNvSpPr>
            <a:spLocks noChangeShapeType="1"/>
          </p:cNvSpPr>
          <p:nvPr/>
        </p:nvSpPr>
        <p:spPr bwMode="auto">
          <a:xfrm>
            <a:off x="4859338" y="836613"/>
            <a:ext cx="2736850" cy="467995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8" name="Rectangle 10"/>
          <p:cNvSpPr>
            <a:spLocks noChangeArrowheads="1"/>
          </p:cNvSpPr>
          <p:nvPr/>
        </p:nvSpPr>
        <p:spPr bwMode="auto">
          <a:xfrm>
            <a:off x="6804025" y="1195388"/>
            <a:ext cx="792163" cy="504825"/>
          </a:xfrm>
          <a:prstGeom prst="rect">
            <a:avLst/>
          </a:prstGeom>
          <a:solidFill>
            <a:schemeClr val="accent1"/>
          </a:solidFill>
          <a:ln w="285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solidFill>
                  <a:schemeClr val="bg1"/>
                </a:solidFill>
                <a:latin typeface="Arial" charset="0"/>
              </a:rPr>
              <a:t>LHC</a:t>
            </a:r>
            <a:endParaRPr lang="en-GB">
              <a:solidFill>
                <a:schemeClr val="bg1"/>
              </a:solidFill>
              <a:latin typeface="Arial" charset="0"/>
            </a:endParaRPr>
          </a:p>
        </p:txBody>
      </p:sp>
      <p:sp>
        <p:nvSpPr>
          <p:cNvPr id="99339" name="Line 11"/>
          <p:cNvSpPr>
            <a:spLocks noChangeShapeType="1"/>
          </p:cNvSpPr>
          <p:nvPr/>
        </p:nvSpPr>
        <p:spPr bwMode="auto">
          <a:xfrm>
            <a:off x="7164388" y="1771650"/>
            <a:ext cx="0" cy="1655763"/>
          </a:xfrm>
          <a:prstGeom prst="line">
            <a:avLst/>
          </a:prstGeom>
          <a:noFill/>
          <a:ln w="28575">
            <a:solidFill>
              <a:srgbClr val="000099"/>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9340" name="Line 12"/>
          <p:cNvSpPr>
            <a:spLocks noChangeShapeType="1"/>
          </p:cNvSpPr>
          <p:nvPr/>
        </p:nvSpPr>
        <p:spPr bwMode="auto">
          <a:xfrm>
            <a:off x="5508625" y="1700213"/>
            <a:ext cx="792163" cy="8636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9341" name="Line 13"/>
          <p:cNvSpPr>
            <a:spLocks noChangeShapeType="1"/>
          </p:cNvSpPr>
          <p:nvPr/>
        </p:nvSpPr>
        <p:spPr bwMode="auto">
          <a:xfrm>
            <a:off x="6300788" y="2563813"/>
            <a:ext cx="1727200" cy="295275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2" name="Text Box 14"/>
          <p:cNvSpPr txBox="1">
            <a:spLocks noChangeArrowheads="1"/>
          </p:cNvSpPr>
          <p:nvPr/>
        </p:nvSpPr>
        <p:spPr bwMode="auto">
          <a:xfrm>
            <a:off x="2051050" y="3714750"/>
            <a:ext cx="3185487" cy="369332"/>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smtClean="0">
                <a:solidFill>
                  <a:schemeClr val="bg1"/>
                </a:solidFill>
                <a:latin typeface="Arial" charset="0"/>
              </a:rPr>
              <a:t>Projection </a:t>
            </a:r>
            <a:r>
              <a:rPr lang="de-DE" dirty="0">
                <a:solidFill>
                  <a:schemeClr val="bg1"/>
                </a:solidFill>
                <a:latin typeface="Arial" charset="0"/>
              </a:rPr>
              <a:t>2002 (R. Gaitskell)</a:t>
            </a:r>
            <a:endParaRPr lang="en-GB" dirty="0">
              <a:solidFill>
                <a:schemeClr val="bg1"/>
              </a:solidFill>
              <a:latin typeface="Arial" charset="0"/>
            </a:endParaRPr>
          </a:p>
        </p:txBody>
      </p:sp>
      <p:sp>
        <p:nvSpPr>
          <p:cNvPr id="99343" name="Line 15"/>
          <p:cNvSpPr>
            <a:spLocks noChangeShapeType="1"/>
          </p:cNvSpPr>
          <p:nvPr/>
        </p:nvSpPr>
        <p:spPr bwMode="auto">
          <a:xfrm flipV="1">
            <a:off x="4932363" y="2852738"/>
            <a:ext cx="935037" cy="792162"/>
          </a:xfrm>
          <a:prstGeom prst="line">
            <a:avLst/>
          </a:prstGeom>
          <a:noFill/>
          <a:ln w="28575">
            <a:solidFill>
              <a:srgbClr val="000099"/>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9344" name="Text Box 16"/>
          <p:cNvSpPr txBox="1">
            <a:spLocks noChangeArrowheads="1"/>
          </p:cNvSpPr>
          <p:nvPr/>
        </p:nvSpPr>
        <p:spPr bwMode="auto">
          <a:xfrm rot="-5400000">
            <a:off x="-373990" y="2860953"/>
            <a:ext cx="18528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solidFill>
                  <a:schemeClr val="bg1"/>
                </a:solidFill>
              </a:rPr>
              <a:t>Cross section (pb)</a:t>
            </a:r>
            <a:endParaRPr lang="en-GB">
              <a:solidFill>
                <a:schemeClr val="bg1"/>
              </a:solidFill>
            </a:endParaRPr>
          </a:p>
        </p:txBody>
      </p:sp>
      <p:sp>
        <p:nvSpPr>
          <p:cNvPr id="99345" name="Text Box 17"/>
          <p:cNvSpPr txBox="1">
            <a:spLocks noChangeArrowheads="1"/>
          </p:cNvSpPr>
          <p:nvPr/>
        </p:nvSpPr>
        <p:spPr bwMode="auto">
          <a:xfrm>
            <a:off x="1835150" y="4457700"/>
            <a:ext cx="42195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800" b="1">
                <a:solidFill>
                  <a:schemeClr val="bg1"/>
                </a:solidFill>
                <a:latin typeface="Arial" charset="0"/>
              </a:rPr>
              <a:t>Sensitivity to </a:t>
            </a:r>
          </a:p>
          <a:p>
            <a:r>
              <a:rPr lang="de-DE" sz="2800" b="1">
                <a:solidFill>
                  <a:schemeClr val="bg1"/>
                </a:solidFill>
                <a:latin typeface="Arial" charset="0"/>
              </a:rPr>
              <a:t>WIMP-DM cross section</a:t>
            </a:r>
            <a:endParaRPr lang="en-GB" sz="2800" b="1">
              <a:solidFill>
                <a:schemeClr val="bg1"/>
              </a:solidFill>
              <a:latin typeface="Arial" charset="0"/>
            </a:endParaRPr>
          </a:p>
        </p:txBody>
      </p:sp>
      <p:sp>
        <p:nvSpPr>
          <p:cNvPr id="22" name="Text Box 14"/>
          <p:cNvSpPr txBox="1">
            <a:spLocks noChangeArrowheads="1"/>
          </p:cNvSpPr>
          <p:nvPr/>
        </p:nvSpPr>
        <p:spPr bwMode="auto">
          <a:xfrm>
            <a:off x="7200106" y="3685755"/>
            <a:ext cx="1492716" cy="646331"/>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smtClean="0">
                <a:solidFill>
                  <a:schemeClr val="bg1"/>
                </a:solidFill>
                <a:latin typeface="Arial" charset="0"/>
              </a:rPr>
              <a:t>Projection </a:t>
            </a:r>
          </a:p>
          <a:p>
            <a:r>
              <a:rPr lang="de-DE" dirty="0" smtClean="0">
                <a:solidFill>
                  <a:schemeClr val="bg1"/>
                </a:solidFill>
                <a:latin typeface="Arial" charset="0"/>
              </a:rPr>
              <a:t>  2005 (C.S.)</a:t>
            </a:r>
            <a:endParaRPr lang="en-GB" dirty="0">
              <a:solidFill>
                <a:schemeClr val="bg1"/>
              </a:solidFill>
              <a:latin typeface="Arial" charset="0"/>
            </a:endParaRPr>
          </a:p>
        </p:txBody>
      </p:sp>
    </p:spTree>
    <p:extLst>
      <p:ext uri="{BB962C8B-B14F-4D97-AF65-F5344CB8AC3E}">
        <p14:creationId xmlns:p14="http://schemas.microsoft.com/office/powerpoint/2010/main" val="20135921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9632" y="-1831026"/>
            <a:ext cx="7050328" cy="93256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sym typeface="Symbol"/>
              </a:rPr>
              <a:t></a:t>
            </a:r>
            <a:r>
              <a:rPr lang="en-US" sz="30000" b="1" cap="none" spc="0"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sym typeface="Symbol"/>
              </a:rPr>
              <a:t>13</a:t>
            </a:r>
            <a:endParaRPr lang="en-US" sz="30000" b="1" cap="none" spc="0" baseline="-25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110035039"/>
      </p:ext>
    </p:extLst>
  </p:cSld>
  <p:clrMapOvr>
    <a:masterClrMapping/>
  </p:clrMapOvr>
  <p:transition spd="slow">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p:cNvSpPr>
            <a:spLocks noGrp="1"/>
          </p:cNvSpPr>
          <p:nvPr>
            <p:ph type="sldNum" sz="quarter" idx="12"/>
          </p:nvPr>
        </p:nvSpPr>
        <p:spPr/>
        <p:txBody>
          <a:bodyPr/>
          <a:lstStyle/>
          <a:p>
            <a:fld id="{5426D38F-9D35-4B45-98CA-BF4618EBAD35}" type="slidenum">
              <a:rPr lang="de-DE"/>
              <a:pPr/>
              <a:t>30</a:t>
            </a:fld>
            <a:endParaRPr lang="de-DE"/>
          </a:p>
        </p:txBody>
      </p:sp>
      <p:sp>
        <p:nvSpPr>
          <p:cNvPr id="99330" name="Rectangle 2"/>
          <p:cNvSpPr>
            <a:spLocks noChangeArrowheads="1"/>
          </p:cNvSpPr>
          <p:nvPr/>
        </p:nvSpPr>
        <p:spPr bwMode="auto">
          <a:xfrm>
            <a:off x="1547813" y="476250"/>
            <a:ext cx="7056437" cy="5111750"/>
          </a:xfrm>
          <a:prstGeom prst="rect">
            <a:avLst/>
          </a:prstGeom>
          <a:noFill/>
          <a:ln w="9525">
            <a:solidFill>
              <a:schemeClr val="bg1"/>
            </a:solidFill>
            <a:miter lim="800000"/>
            <a:headEnd/>
            <a:tailEnd/>
          </a:ln>
          <a:effectLst/>
        </p:spPr>
        <p:txBody>
          <a:bodyPr wrap="none" anchor="ctr"/>
          <a:lstStyle/>
          <a:p>
            <a:endParaRPr lang="en-US"/>
          </a:p>
        </p:txBody>
      </p:sp>
      <p:sp>
        <p:nvSpPr>
          <p:cNvPr id="99331" name="Text Box 3"/>
          <p:cNvSpPr txBox="1">
            <a:spLocks noChangeArrowheads="1"/>
          </p:cNvSpPr>
          <p:nvPr/>
        </p:nvSpPr>
        <p:spPr bwMode="auto">
          <a:xfrm>
            <a:off x="1098957" y="5696329"/>
            <a:ext cx="76851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smtClean="0">
                <a:solidFill>
                  <a:schemeClr val="bg1"/>
                </a:solidFill>
              </a:rPr>
              <a:t>   1980         1985         1990          1995          2000           2005          2010         2015</a:t>
            </a:r>
            <a:endParaRPr lang="en-GB" dirty="0">
              <a:solidFill>
                <a:schemeClr val="bg1"/>
              </a:solidFill>
            </a:endParaRPr>
          </a:p>
        </p:txBody>
      </p:sp>
      <p:sp>
        <p:nvSpPr>
          <p:cNvPr id="99332" name="Text Box 4"/>
          <p:cNvSpPr txBox="1">
            <a:spLocks noChangeArrowheads="1"/>
          </p:cNvSpPr>
          <p:nvPr/>
        </p:nvSpPr>
        <p:spPr bwMode="auto">
          <a:xfrm>
            <a:off x="827088" y="547688"/>
            <a:ext cx="5437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solidFill>
                  <a:schemeClr val="bg1"/>
                </a:solidFill>
              </a:rPr>
              <a:t>10</a:t>
            </a:r>
            <a:r>
              <a:rPr lang="de-DE" baseline="30000">
                <a:solidFill>
                  <a:schemeClr val="bg1"/>
                </a:solidFill>
              </a:rPr>
              <a:t>-4</a:t>
            </a:r>
            <a:endParaRPr lang="en-GB" baseline="30000">
              <a:solidFill>
                <a:schemeClr val="bg1"/>
              </a:solidFill>
            </a:endParaRPr>
          </a:p>
        </p:txBody>
      </p:sp>
      <p:sp>
        <p:nvSpPr>
          <p:cNvPr id="99333" name="Text Box 5"/>
          <p:cNvSpPr txBox="1">
            <a:spLocks noChangeArrowheads="1"/>
          </p:cNvSpPr>
          <p:nvPr/>
        </p:nvSpPr>
        <p:spPr bwMode="auto">
          <a:xfrm>
            <a:off x="684213" y="5084763"/>
            <a:ext cx="6751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smtClean="0">
                <a:solidFill>
                  <a:schemeClr val="bg1"/>
                </a:solidFill>
              </a:rPr>
              <a:t> 10</a:t>
            </a:r>
            <a:r>
              <a:rPr lang="de-DE" baseline="30000" dirty="0" smtClean="0">
                <a:solidFill>
                  <a:schemeClr val="bg1"/>
                </a:solidFill>
              </a:rPr>
              <a:t>-10</a:t>
            </a:r>
            <a:endParaRPr lang="en-GB" baseline="30000" dirty="0">
              <a:solidFill>
                <a:schemeClr val="bg1"/>
              </a:solidFill>
            </a:endParaRPr>
          </a:p>
        </p:txBody>
      </p:sp>
      <p:sp>
        <p:nvSpPr>
          <p:cNvPr id="99334" name="Text Box 6"/>
          <p:cNvSpPr txBox="1">
            <a:spLocks noChangeArrowheads="1"/>
          </p:cNvSpPr>
          <p:nvPr/>
        </p:nvSpPr>
        <p:spPr bwMode="auto">
          <a:xfrm>
            <a:off x="755650" y="3500438"/>
            <a:ext cx="5437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solidFill>
                  <a:schemeClr val="bg1"/>
                </a:solidFill>
              </a:rPr>
              <a:t>10</a:t>
            </a:r>
            <a:r>
              <a:rPr lang="de-DE" baseline="30000">
                <a:solidFill>
                  <a:schemeClr val="bg1"/>
                </a:solidFill>
              </a:rPr>
              <a:t>-8</a:t>
            </a:r>
            <a:endParaRPr lang="en-GB" baseline="30000">
              <a:solidFill>
                <a:schemeClr val="bg1"/>
              </a:solidFill>
            </a:endParaRPr>
          </a:p>
        </p:txBody>
      </p:sp>
      <p:sp>
        <p:nvSpPr>
          <p:cNvPr id="99335" name="Text Box 7"/>
          <p:cNvSpPr txBox="1">
            <a:spLocks noChangeArrowheads="1"/>
          </p:cNvSpPr>
          <p:nvPr/>
        </p:nvSpPr>
        <p:spPr bwMode="auto">
          <a:xfrm>
            <a:off x="827088" y="2060575"/>
            <a:ext cx="5437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solidFill>
                  <a:schemeClr val="bg1"/>
                </a:solidFill>
              </a:rPr>
              <a:t>10</a:t>
            </a:r>
            <a:r>
              <a:rPr lang="de-DE" baseline="30000">
                <a:solidFill>
                  <a:schemeClr val="bg1"/>
                </a:solidFill>
              </a:rPr>
              <a:t>-6</a:t>
            </a:r>
            <a:endParaRPr lang="en-GB" baseline="30000">
              <a:solidFill>
                <a:schemeClr val="bg1"/>
              </a:solidFill>
            </a:endParaRPr>
          </a:p>
        </p:txBody>
      </p:sp>
      <p:sp>
        <p:nvSpPr>
          <p:cNvPr id="99336" name="Line 8"/>
          <p:cNvSpPr>
            <a:spLocks noChangeShapeType="1"/>
          </p:cNvSpPr>
          <p:nvPr/>
        </p:nvSpPr>
        <p:spPr bwMode="auto">
          <a:xfrm>
            <a:off x="1763713" y="908050"/>
            <a:ext cx="3313112" cy="576263"/>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9337" name="Line 9"/>
          <p:cNvSpPr>
            <a:spLocks noChangeShapeType="1"/>
          </p:cNvSpPr>
          <p:nvPr/>
        </p:nvSpPr>
        <p:spPr bwMode="auto">
          <a:xfrm>
            <a:off x="4859338" y="836613"/>
            <a:ext cx="2736850" cy="467995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8" name="Rectangle 10"/>
          <p:cNvSpPr>
            <a:spLocks noChangeArrowheads="1"/>
          </p:cNvSpPr>
          <p:nvPr/>
        </p:nvSpPr>
        <p:spPr bwMode="auto">
          <a:xfrm>
            <a:off x="6804025" y="1195388"/>
            <a:ext cx="792163" cy="504825"/>
          </a:xfrm>
          <a:prstGeom prst="rect">
            <a:avLst/>
          </a:prstGeom>
          <a:solidFill>
            <a:schemeClr val="accent1"/>
          </a:solidFill>
          <a:ln w="285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solidFill>
                  <a:schemeClr val="bg1"/>
                </a:solidFill>
                <a:latin typeface="Arial" charset="0"/>
              </a:rPr>
              <a:t>LHC</a:t>
            </a:r>
            <a:endParaRPr lang="en-GB">
              <a:solidFill>
                <a:schemeClr val="bg1"/>
              </a:solidFill>
              <a:latin typeface="Arial" charset="0"/>
            </a:endParaRPr>
          </a:p>
        </p:txBody>
      </p:sp>
      <p:sp>
        <p:nvSpPr>
          <p:cNvPr id="99339" name="Line 11"/>
          <p:cNvSpPr>
            <a:spLocks noChangeShapeType="1"/>
          </p:cNvSpPr>
          <p:nvPr/>
        </p:nvSpPr>
        <p:spPr bwMode="auto">
          <a:xfrm>
            <a:off x="7164388" y="1771650"/>
            <a:ext cx="0" cy="1655763"/>
          </a:xfrm>
          <a:prstGeom prst="line">
            <a:avLst/>
          </a:prstGeom>
          <a:noFill/>
          <a:ln w="28575">
            <a:solidFill>
              <a:srgbClr val="000099"/>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9340" name="Line 12"/>
          <p:cNvSpPr>
            <a:spLocks noChangeShapeType="1"/>
          </p:cNvSpPr>
          <p:nvPr/>
        </p:nvSpPr>
        <p:spPr bwMode="auto">
          <a:xfrm>
            <a:off x="5508625" y="1700213"/>
            <a:ext cx="792163" cy="8636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9341" name="Line 13"/>
          <p:cNvSpPr>
            <a:spLocks noChangeShapeType="1"/>
          </p:cNvSpPr>
          <p:nvPr/>
        </p:nvSpPr>
        <p:spPr bwMode="auto">
          <a:xfrm>
            <a:off x="6300788" y="2563813"/>
            <a:ext cx="1727200" cy="295275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2" name="Text Box 14"/>
          <p:cNvSpPr txBox="1">
            <a:spLocks noChangeArrowheads="1"/>
          </p:cNvSpPr>
          <p:nvPr/>
        </p:nvSpPr>
        <p:spPr bwMode="auto">
          <a:xfrm>
            <a:off x="2051050" y="3714750"/>
            <a:ext cx="3185487" cy="369332"/>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smtClean="0">
                <a:solidFill>
                  <a:schemeClr val="bg1"/>
                </a:solidFill>
                <a:latin typeface="Arial" charset="0"/>
              </a:rPr>
              <a:t>Projection </a:t>
            </a:r>
            <a:r>
              <a:rPr lang="de-DE" dirty="0">
                <a:solidFill>
                  <a:schemeClr val="bg1"/>
                </a:solidFill>
                <a:latin typeface="Arial" charset="0"/>
              </a:rPr>
              <a:t>2002 (R. Gaitskell)</a:t>
            </a:r>
            <a:endParaRPr lang="en-GB" dirty="0">
              <a:solidFill>
                <a:schemeClr val="bg1"/>
              </a:solidFill>
              <a:latin typeface="Arial" charset="0"/>
            </a:endParaRPr>
          </a:p>
        </p:txBody>
      </p:sp>
      <p:sp>
        <p:nvSpPr>
          <p:cNvPr id="99343" name="Line 15"/>
          <p:cNvSpPr>
            <a:spLocks noChangeShapeType="1"/>
          </p:cNvSpPr>
          <p:nvPr/>
        </p:nvSpPr>
        <p:spPr bwMode="auto">
          <a:xfrm flipV="1">
            <a:off x="4932363" y="2852738"/>
            <a:ext cx="935037" cy="792162"/>
          </a:xfrm>
          <a:prstGeom prst="line">
            <a:avLst/>
          </a:prstGeom>
          <a:noFill/>
          <a:ln w="28575">
            <a:solidFill>
              <a:srgbClr val="000099"/>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9344" name="Text Box 16"/>
          <p:cNvSpPr txBox="1">
            <a:spLocks noChangeArrowheads="1"/>
          </p:cNvSpPr>
          <p:nvPr/>
        </p:nvSpPr>
        <p:spPr bwMode="auto">
          <a:xfrm rot="-5400000">
            <a:off x="-373990" y="2860953"/>
            <a:ext cx="18528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solidFill>
                  <a:schemeClr val="bg1"/>
                </a:solidFill>
              </a:rPr>
              <a:t>Cross section (pb)</a:t>
            </a:r>
            <a:endParaRPr lang="en-GB">
              <a:solidFill>
                <a:schemeClr val="bg1"/>
              </a:solidFill>
            </a:endParaRPr>
          </a:p>
        </p:txBody>
      </p:sp>
      <p:sp>
        <p:nvSpPr>
          <p:cNvPr id="99345" name="Text Box 17"/>
          <p:cNvSpPr txBox="1">
            <a:spLocks noChangeArrowheads="1"/>
          </p:cNvSpPr>
          <p:nvPr/>
        </p:nvSpPr>
        <p:spPr bwMode="auto">
          <a:xfrm>
            <a:off x="1835150" y="4457700"/>
            <a:ext cx="42195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800" b="1" dirty="0">
                <a:solidFill>
                  <a:schemeClr val="bg1"/>
                </a:solidFill>
                <a:latin typeface="Arial" charset="0"/>
              </a:rPr>
              <a:t>Sensitivity to </a:t>
            </a:r>
          </a:p>
          <a:p>
            <a:r>
              <a:rPr lang="de-DE" sz="2800" b="1" dirty="0">
                <a:solidFill>
                  <a:schemeClr val="bg1"/>
                </a:solidFill>
                <a:latin typeface="Arial" charset="0"/>
              </a:rPr>
              <a:t>WIMP-DM cross section</a:t>
            </a:r>
            <a:endParaRPr lang="en-GB" sz="2800" b="1" dirty="0">
              <a:solidFill>
                <a:schemeClr val="bg1"/>
              </a:solidFill>
              <a:latin typeface="Arial" charset="0"/>
            </a:endParaRPr>
          </a:p>
        </p:txBody>
      </p:sp>
      <p:cxnSp>
        <p:nvCxnSpPr>
          <p:cNvPr id="3" name="Straight Connector 2"/>
          <p:cNvCxnSpPr>
            <a:stCxn id="99340" idx="1"/>
          </p:cNvCxnSpPr>
          <p:nvPr/>
        </p:nvCxnSpPr>
        <p:spPr>
          <a:xfrm>
            <a:off x="6300788" y="2563813"/>
            <a:ext cx="1007716" cy="685006"/>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308504" y="3259535"/>
            <a:ext cx="586908" cy="96155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898109" y="4221088"/>
            <a:ext cx="634331" cy="1295475"/>
          </a:xfrm>
          <a:prstGeom prst="line">
            <a:avLst/>
          </a:prstGeom>
          <a:ln w="762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62697" y="1860867"/>
            <a:ext cx="3176703" cy="1477328"/>
          </a:xfrm>
          <a:prstGeom prst="rect">
            <a:avLst/>
          </a:prstGeom>
          <a:noFill/>
        </p:spPr>
        <p:txBody>
          <a:bodyPr wrap="none" rtlCol="0">
            <a:spAutoFit/>
          </a:bodyPr>
          <a:lstStyle/>
          <a:p>
            <a:r>
              <a:rPr lang="de-DE" dirty="0" smtClean="0">
                <a:solidFill>
                  <a:srgbClr val="FFFF00"/>
                </a:solidFill>
              </a:rPr>
              <a:t>10 years after the projection of</a:t>
            </a:r>
          </a:p>
          <a:p>
            <a:r>
              <a:rPr lang="de-DE" dirty="0" smtClean="0">
                <a:solidFill>
                  <a:srgbClr val="FFFF00"/>
                </a:solidFill>
              </a:rPr>
              <a:t>Gaitskell we have a delay of 4-5</a:t>
            </a:r>
          </a:p>
          <a:p>
            <a:r>
              <a:rPr lang="de-DE" dirty="0">
                <a:solidFill>
                  <a:srgbClr val="FFFF00"/>
                </a:solidFill>
              </a:rPr>
              <a:t>y</a:t>
            </a:r>
            <a:r>
              <a:rPr lang="de-DE" dirty="0" smtClean="0">
                <a:solidFill>
                  <a:srgbClr val="FFFF00"/>
                </a:solidFill>
              </a:rPr>
              <a:t>ears w.r.t. </a:t>
            </a:r>
            <a:r>
              <a:rPr lang="de-DE" dirty="0">
                <a:solidFill>
                  <a:srgbClr val="FFFF00"/>
                </a:solidFill>
              </a:rPr>
              <a:t>t</a:t>
            </a:r>
            <a:r>
              <a:rPr lang="de-DE" dirty="0" smtClean="0">
                <a:solidFill>
                  <a:srgbClr val="FFFF00"/>
                </a:solidFill>
              </a:rPr>
              <a:t>o his estimate. </a:t>
            </a:r>
          </a:p>
          <a:p>
            <a:r>
              <a:rPr lang="de-DE" dirty="0" smtClean="0">
                <a:solidFill>
                  <a:srgbClr val="FFFF00"/>
                </a:solidFill>
              </a:rPr>
              <a:t>Likely, the dashed line down</a:t>
            </a:r>
          </a:p>
          <a:p>
            <a:r>
              <a:rPr lang="de-DE" dirty="0" smtClean="0">
                <a:solidFill>
                  <a:srgbClr val="FFFF00"/>
                </a:solidFill>
              </a:rPr>
              <a:t>to 10</a:t>
            </a:r>
            <a:r>
              <a:rPr lang="de-DE" baseline="30000" dirty="0" smtClean="0">
                <a:solidFill>
                  <a:srgbClr val="FFFF00"/>
                </a:solidFill>
              </a:rPr>
              <a:t>-10</a:t>
            </a:r>
            <a:r>
              <a:rPr lang="de-DE" dirty="0" smtClean="0">
                <a:solidFill>
                  <a:srgbClr val="FFFF00"/>
                </a:solidFill>
              </a:rPr>
              <a:t> pb is also too optimistic</a:t>
            </a:r>
            <a:endParaRPr lang="en-US" dirty="0">
              <a:solidFill>
                <a:srgbClr val="FFFF00"/>
              </a:solidFill>
            </a:endParaRPr>
          </a:p>
        </p:txBody>
      </p:sp>
    </p:spTree>
    <p:extLst>
      <p:ext uri="{BB962C8B-B14F-4D97-AF65-F5344CB8AC3E}">
        <p14:creationId xmlns:p14="http://schemas.microsoft.com/office/powerpoint/2010/main" val="16723647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3"/>
          <p:cNvPicPr>
            <a:picLocks noChangeAspect="1"/>
          </p:cNvPicPr>
          <p:nvPr/>
        </p:nvPicPr>
        <p:blipFill>
          <a:blip r:embed="rId2">
            <a:extLst>
              <a:ext uri="{28A0092B-C50C-407E-A947-70E740481C1C}">
                <a14:useLocalDpi xmlns:a14="http://schemas.microsoft.com/office/drawing/2010/main" val="0"/>
              </a:ext>
            </a:extLst>
          </a:blip>
          <a:srcRect l="7353" t="15680" r="9840"/>
          <a:stretch>
            <a:fillRect/>
          </a:stretch>
        </p:blipFill>
        <p:spPr bwMode="auto">
          <a:xfrm>
            <a:off x="1691680" y="332656"/>
            <a:ext cx="8280920" cy="613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lide Number Placeholder 3"/>
          <p:cNvSpPr>
            <a:spLocks noGrp="1"/>
          </p:cNvSpPr>
          <p:nvPr>
            <p:ph type="sldNum" sz="quarter" idx="12"/>
          </p:nvPr>
        </p:nvSpPr>
        <p:spPr/>
        <p:txBody>
          <a:bodyPr/>
          <a:lstStyle/>
          <a:p>
            <a:fld id="{5426D38F-9D35-4B45-98CA-BF4618EBAD35}" type="slidenum">
              <a:rPr lang="de-DE"/>
              <a:pPr/>
              <a:t>31</a:t>
            </a:fld>
            <a:endParaRPr lang="de-DE"/>
          </a:p>
        </p:txBody>
      </p:sp>
      <p:sp>
        <p:nvSpPr>
          <p:cNvPr id="99336" name="Line 8"/>
          <p:cNvSpPr>
            <a:spLocks noChangeShapeType="1"/>
          </p:cNvSpPr>
          <p:nvPr/>
        </p:nvSpPr>
        <p:spPr bwMode="auto">
          <a:xfrm>
            <a:off x="1763713" y="908050"/>
            <a:ext cx="3313112" cy="576263"/>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9340" name="Line 12"/>
          <p:cNvSpPr>
            <a:spLocks noChangeShapeType="1"/>
          </p:cNvSpPr>
          <p:nvPr/>
        </p:nvSpPr>
        <p:spPr bwMode="auto">
          <a:xfrm>
            <a:off x="5508625" y="1700213"/>
            <a:ext cx="792163" cy="8636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cxnSp>
        <p:nvCxnSpPr>
          <p:cNvPr id="3" name="Straight Connector 2"/>
          <p:cNvCxnSpPr>
            <a:stCxn id="99340" idx="1"/>
          </p:cNvCxnSpPr>
          <p:nvPr/>
        </p:nvCxnSpPr>
        <p:spPr>
          <a:xfrm>
            <a:off x="6300788" y="2563813"/>
            <a:ext cx="719484" cy="481806"/>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308504" y="3259535"/>
            <a:ext cx="586908" cy="96155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898109" y="4221088"/>
            <a:ext cx="706141" cy="1458987"/>
          </a:xfrm>
          <a:prstGeom prst="line">
            <a:avLst/>
          </a:prstGeom>
          <a:ln w="762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508625" y="5084763"/>
            <a:ext cx="2231727" cy="595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300788" y="4365339"/>
            <a:ext cx="1591963" cy="719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37" name="Line 9"/>
          <p:cNvSpPr>
            <a:spLocks noChangeShapeType="1"/>
          </p:cNvSpPr>
          <p:nvPr/>
        </p:nvSpPr>
        <p:spPr bwMode="auto">
          <a:xfrm>
            <a:off x="4859338" y="836613"/>
            <a:ext cx="2736850" cy="467995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1" name="Line 13"/>
          <p:cNvSpPr>
            <a:spLocks noChangeShapeType="1"/>
          </p:cNvSpPr>
          <p:nvPr/>
        </p:nvSpPr>
        <p:spPr bwMode="auto">
          <a:xfrm>
            <a:off x="6300788" y="2563813"/>
            <a:ext cx="1727200" cy="295275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6400625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9" name="Rectangle 3"/>
          <p:cNvSpPr>
            <a:spLocks noChangeArrowheads="1"/>
          </p:cNvSpPr>
          <p:nvPr/>
        </p:nvSpPr>
        <p:spPr bwMode="auto">
          <a:xfrm>
            <a:off x="1547813" y="476250"/>
            <a:ext cx="7056437" cy="5111750"/>
          </a:xfrm>
          <a:prstGeom prst="rect">
            <a:avLst/>
          </a:prstGeom>
          <a:solidFill>
            <a:schemeClr val="tx1"/>
          </a:solidFill>
          <a:ln w="38100">
            <a:solidFill>
              <a:schemeClr val="bg1"/>
            </a:solidFill>
            <a:miter lim="800000"/>
            <a:headEnd/>
            <a:tailEnd/>
          </a:ln>
          <a:effectLst/>
        </p:spPr>
        <p:txBody>
          <a:bodyPr wrap="none" anchor="ctr"/>
          <a:lstStyle/>
          <a:p>
            <a:pPr algn="ctr"/>
            <a:endParaRPr lang="en-GB"/>
          </a:p>
        </p:txBody>
      </p:sp>
      <p:sp>
        <p:nvSpPr>
          <p:cNvPr id="382980" name="Text Box 4"/>
          <p:cNvSpPr txBox="1">
            <a:spLocks noChangeArrowheads="1"/>
          </p:cNvSpPr>
          <p:nvPr/>
        </p:nvSpPr>
        <p:spPr bwMode="auto">
          <a:xfrm>
            <a:off x="1258888" y="5734050"/>
            <a:ext cx="74453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100">
                <a:solidFill>
                  <a:schemeClr val="bg1"/>
                </a:solidFill>
                <a:latin typeface="Arial" charset="0"/>
              </a:rPr>
              <a:t>1980    1985     1990     1995     2000      2005     2010    2015</a:t>
            </a:r>
            <a:endParaRPr lang="en-GB" sz="2100">
              <a:solidFill>
                <a:schemeClr val="bg1"/>
              </a:solidFill>
              <a:latin typeface="Arial" charset="0"/>
            </a:endParaRPr>
          </a:p>
        </p:txBody>
      </p:sp>
      <p:sp>
        <p:nvSpPr>
          <p:cNvPr id="382981" name="Text Box 5"/>
          <p:cNvSpPr txBox="1">
            <a:spLocks noChangeArrowheads="1"/>
          </p:cNvSpPr>
          <p:nvPr/>
        </p:nvSpPr>
        <p:spPr bwMode="auto">
          <a:xfrm>
            <a:off x="827088" y="569913"/>
            <a:ext cx="665162"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200">
                <a:solidFill>
                  <a:schemeClr val="bg1"/>
                </a:solidFill>
                <a:latin typeface="Arial" charset="0"/>
              </a:rPr>
              <a:t>10</a:t>
            </a:r>
            <a:r>
              <a:rPr lang="de-DE" sz="2200" baseline="30000">
                <a:solidFill>
                  <a:schemeClr val="bg1"/>
                </a:solidFill>
                <a:latin typeface="Arial" charset="0"/>
              </a:rPr>
              <a:t>-4</a:t>
            </a:r>
            <a:endParaRPr lang="en-GB" sz="2200" baseline="30000">
              <a:solidFill>
                <a:schemeClr val="bg1"/>
              </a:solidFill>
              <a:latin typeface="Arial" charset="0"/>
            </a:endParaRPr>
          </a:p>
        </p:txBody>
      </p:sp>
      <p:sp>
        <p:nvSpPr>
          <p:cNvPr id="382982" name="Text Box 6"/>
          <p:cNvSpPr txBox="1">
            <a:spLocks noChangeArrowheads="1"/>
          </p:cNvSpPr>
          <p:nvPr/>
        </p:nvSpPr>
        <p:spPr bwMode="auto">
          <a:xfrm>
            <a:off x="684213" y="5106988"/>
            <a:ext cx="7715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200">
                <a:solidFill>
                  <a:schemeClr val="bg1"/>
                </a:solidFill>
                <a:latin typeface="Arial" charset="0"/>
              </a:rPr>
              <a:t>10</a:t>
            </a:r>
            <a:r>
              <a:rPr lang="de-DE" sz="2200" baseline="30000">
                <a:solidFill>
                  <a:schemeClr val="bg1"/>
                </a:solidFill>
                <a:latin typeface="Arial" charset="0"/>
              </a:rPr>
              <a:t>-10</a:t>
            </a:r>
            <a:endParaRPr lang="en-GB" sz="2200" baseline="30000">
              <a:solidFill>
                <a:schemeClr val="bg1"/>
              </a:solidFill>
              <a:latin typeface="Arial" charset="0"/>
            </a:endParaRPr>
          </a:p>
        </p:txBody>
      </p:sp>
      <p:sp>
        <p:nvSpPr>
          <p:cNvPr id="382983" name="Text Box 7"/>
          <p:cNvSpPr txBox="1">
            <a:spLocks noChangeArrowheads="1"/>
          </p:cNvSpPr>
          <p:nvPr/>
        </p:nvSpPr>
        <p:spPr bwMode="auto">
          <a:xfrm>
            <a:off x="755650" y="3522663"/>
            <a:ext cx="66516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200">
                <a:solidFill>
                  <a:schemeClr val="bg1"/>
                </a:solidFill>
                <a:latin typeface="Arial" charset="0"/>
              </a:rPr>
              <a:t>10</a:t>
            </a:r>
            <a:r>
              <a:rPr lang="de-DE" sz="2200" baseline="30000">
                <a:solidFill>
                  <a:schemeClr val="bg1"/>
                </a:solidFill>
                <a:latin typeface="Arial" charset="0"/>
              </a:rPr>
              <a:t>-8</a:t>
            </a:r>
            <a:endParaRPr lang="en-GB" sz="2200" baseline="30000">
              <a:solidFill>
                <a:schemeClr val="bg1"/>
              </a:solidFill>
              <a:latin typeface="Arial" charset="0"/>
            </a:endParaRPr>
          </a:p>
        </p:txBody>
      </p:sp>
      <p:sp>
        <p:nvSpPr>
          <p:cNvPr id="382984" name="Text Box 8"/>
          <p:cNvSpPr txBox="1">
            <a:spLocks noChangeArrowheads="1"/>
          </p:cNvSpPr>
          <p:nvPr/>
        </p:nvSpPr>
        <p:spPr bwMode="auto">
          <a:xfrm>
            <a:off x="827088" y="2082800"/>
            <a:ext cx="66516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200">
                <a:solidFill>
                  <a:schemeClr val="bg1"/>
                </a:solidFill>
                <a:latin typeface="Arial" charset="0"/>
              </a:rPr>
              <a:t>10</a:t>
            </a:r>
            <a:r>
              <a:rPr lang="de-DE" sz="2200" baseline="30000">
                <a:solidFill>
                  <a:schemeClr val="bg1"/>
                </a:solidFill>
                <a:latin typeface="Arial" charset="0"/>
              </a:rPr>
              <a:t>-6</a:t>
            </a:r>
            <a:endParaRPr lang="en-GB" sz="2200" baseline="30000">
              <a:solidFill>
                <a:schemeClr val="bg1"/>
              </a:solidFill>
              <a:latin typeface="Arial" charset="0"/>
            </a:endParaRPr>
          </a:p>
        </p:txBody>
      </p:sp>
      <p:sp>
        <p:nvSpPr>
          <p:cNvPr id="382985" name="Line 9"/>
          <p:cNvSpPr>
            <a:spLocks noChangeShapeType="1"/>
          </p:cNvSpPr>
          <p:nvPr/>
        </p:nvSpPr>
        <p:spPr bwMode="auto">
          <a:xfrm>
            <a:off x="1763713" y="908050"/>
            <a:ext cx="3313112" cy="576263"/>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986" name="Line 10"/>
          <p:cNvSpPr>
            <a:spLocks noChangeShapeType="1"/>
          </p:cNvSpPr>
          <p:nvPr/>
        </p:nvSpPr>
        <p:spPr bwMode="auto">
          <a:xfrm>
            <a:off x="5580063" y="1773238"/>
            <a:ext cx="720725" cy="790575"/>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987" name="Line 11"/>
          <p:cNvSpPr>
            <a:spLocks noChangeShapeType="1"/>
          </p:cNvSpPr>
          <p:nvPr/>
        </p:nvSpPr>
        <p:spPr bwMode="auto">
          <a:xfrm>
            <a:off x="6443663" y="2781300"/>
            <a:ext cx="649287" cy="935038"/>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988" name="Text Box 12"/>
          <p:cNvSpPr txBox="1">
            <a:spLocks noChangeArrowheads="1"/>
          </p:cNvSpPr>
          <p:nvPr/>
        </p:nvSpPr>
        <p:spPr bwMode="auto">
          <a:xfrm rot="-5400000">
            <a:off x="-689769" y="3002757"/>
            <a:ext cx="245427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200">
                <a:solidFill>
                  <a:schemeClr val="bg1"/>
                </a:solidFill>
                <a:latin typeface="Arial" charset="0"/>
              </a:rPr>
              <a:t>Cross section (pb)</a:t>
            </a:r>
            <a:endParaRPr lang="en-GB" sz="2200">
              <a:solidFill>
                <a:schemeClr val="bg1"/>
              </a:solidFill>
              <a:latin typeface="Arial" charset="0"/>
            </a:endParaRPr>
          </a:p>
        </p:txBody>
      </p:sp>
      <p:sp>
        <p:nvSpPr>
          <p:cNvPr id="382989" name="Line 13"/>
          <p:cNvSpPr>
            <a:spLocks noChangeShapeType="1"/>
          </p:cNvSpPr>
          <p:nvPr/>
        </p:nvSpPr>
        <p:spPr bwMode="auto">
          <a:xfrm>
            <a:off x="6732588" y="3213100"/>
            <a:ext cx="1295400" cy="1008063"/>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990" name="Line 14"/>
          <p:cNvSpPr>
            <a:spLocks noChangeShapeType="1"/>
          </p:cNvSpPr>
          <p:nvPr/>
        </p:nvSpPr>
        <p:spPr bwMode="auto">
          <a:xfrm>
            <a:off x="7956550" y="4149725"/>
            <a:ext cx="647700" cy="792163"/>
          </a:xfrm>
          <a:prstGeom prst="line">
            <a:avLst/>
          </a:prstGeom>
          <a:noFill/>
          <a:ln w="762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991" name="Line 15"/>
          <p:cNvSpPr>
            <a:spLocks noChangeShapeType="1"/>
          </p:cNvSpPr>
          <p:nvPr/>
        </p:nvSpPr>
        <p:spPr bwMode="auto">
          <a:xfrm>
            <a:off x="6227763" y="2492375"/>
            <a:ext cx="288925" cy="360363"/>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992" name="Line 16"/>
          <p:cNvSpPr>
            <a:spLocks noChangeShapeType="1"/>
          </p:cNvSpPr>
          <p:nvPr/>
        </p:nvSpPr>
        <p:spPr bwMode="auto">
          <a:xfrm>
            <a:off x="5076825" y="1484313"/>
            <a:ext cx="503238" cy="288925"/>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993" name="Text Box 17"/>
          <p:cNvSpPr txBox="1">
            <a:spLocks noChangeArrowheads="1"/>
          </p:cNvSpPr>
          <p:nvPr/>
        </p:nvSpPr>
        <p:spPr bwMode="auto">
          <a:xfrm>
            <a:off x="1547813" y="1173163"/>
            <a:ext cx="1178826" cy="95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000" b="1" dirty="0">
                <a:solidFill>
                  <a:schemeClr val="bg1"/>
                </a:solidFill>
                <a:latin typeface="Arial" charset="0"/>
              </a:rPr>
              <a:t>Stage 1:</a:t>
            </a:r>
          </a:p>
          <a:p>
            <a:r>
              <a:rPr lang="de-DE" dirty="0">
                <a:solidFill>
                  <a:schemeClr val="bg1"/>
                </a:solidFill>
                <a:latin typeface="Arial" charset="0"/>
              </a:rPr>
              <a:t>Field in </a:t>
            </a:r>
          </a:p>
          <a:p>
            <a:r>
              <a:rPr lang="de-DE" dirty="0">
                <a:solidFill>
                  <a:schemeClr val="bg1"/>
                </a:solidFill>
                <a:latin typeface="Arial" charset="0"/>
              </a:rPr>
              <a:t>Infancy</a:t>
            </a:r>
            <a:endParaRPr lang="en-GB" dirty="0">
              <a:solidFill>
                <a:schemeClr val="bg1"/>
              </a:solidFill>
              <a:latin typeface="Arial" charset="0"/>
            </a:endParaRPr>
          </a:p>
        </p:txBody>
      </p:sp>
      <p:sp>
        <p:nvSpPr>
          <p:cNvPr id="382994" name="Text Box 18"/>
          <p:cNvSpPr txBox="1">
            <a:spLocks noChangeArrowheads="1"/>
          </p:cNvSpPr>
          <p:nvPr/>
        </p:nvSpPr>
        <p:spPr bwMode="auto">
          <a:xfrm>
            <a:off x="2843213" y="1412875"/>
            <a:ext cx="1451336" cy="95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000" b="1" dirty="0">
                <a:solidFill>
                  <a:schemeClr val="bg1"/>
                </a:solidFill>
                <a:latin typeface="Arial" charset="0"/>
              </a:rPr>
              <a:t>Stage 2:</a:t>
            </a:r>
          </a:p>
          <a:p>
            <a:r>
              <a:rPr lang="de-DE" dirty="0">
                <a:solidFill>
                  <a:schemeClr val="bg1"/>
                </a:solidFill>
                <a:latin typeface="Arial" charset="0"/>
              </a:rPr>
              <a:t>Prepare the </a:t>
            </a:r>
          </a:p>
          <a:p>
            <a:r>
              <a:rPr lang="de-DE" dirty="0">
                <a:solidFill>
                  <a:schemeClr val="bg1"/>
                </a:solidFill>
                <a:latin typeface="Arial" charset="0"/>
              </a:rPr>
              <a:t>instruments</a:t>
            </a:r>
            <a:endParaRPr lang="en-GB" dirty="0">
              <a:solidFill>
                <a:schemeClr val="bg1"/>
              </a:solidFill>
              <a:latin typeface="Arial" charset="0"/>
            </a:endParaRPr>
          </a:p>
        </p:txBody>
      </p:sp>
      <p:sp>
        <p:nvSpPr>
          <p:cNvPr id="382995" name="Text Box 19"/>
          <p:cNvSpPr txBox="1">
            <a:spLocks noChangeArrowheads="1"/>
          </p:cNvSpPr>
          <p:nvPr/>
        </p:nvSpPr>
        <p:spPr bwMode="auto">
          <a:xfrm>
            <a:off x="4716463" y="2060575"/>
            <a:ext cx="1178826" cy="123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000" b="1" dirty="0">
                <a:solidFill>
                  <a:schemeClr val="bg1"/>
                </a:solidFill>
                <a:latin typeface="Arial" charset="0"/>
              </a:rPr>
              <a:t>Stage 3:</a:t>
            </a:r>
          </a:p>
          <a:p>
            <a:r>
              <a:rPr lang="de-DE" dirty="0">
                <a:solidFill>
                  <a:schemeClr val="bg1"/>
                </a:solidFill>
                <a:latin typeface="Arial" charset="0"/>
              </a:rPr>
              <a:t>Maturity.</a:t>
            </a:r>
          </a:p>
          <a:p>
            <a:r>
              <a:rPr lang="de-DE" dirty="0">
                <a:solidFill>
                  <a:schemeClr val="bg1"/>
                </a:solidFill>
                <a:latin typeface="Arial" charset="0"/>
              </a:rPr>
              <a:t>Rapid </a:t>
            </a:r>
          </a:p>
          <a:p>
            <a:r>
              <a:rPr lang="de-DE" dirty="0">
                <a:solidFill>
                  <a:schemeClr val="bg1"/>
                </a:solidFill>
                <a:latin typeface="Arial" charset="0"/>
              </a:rPr>
              <a:t>progress</a:t>
            </a:r>
            <a:endParaRPr lang="en-GB" dirty="0">
              <a:solidFill>
                <a:schemeClr val="bg1"/>
              </a:solidFill>
              <a:latin typeface="Arial" charset="0"/>
            </a:endParaRPr>
          </a:p>
        </p:txBody>
      </p:sp>
      <p:sp>
        <p:nvSpPr>
          <p:cNvPr id="382997" name="Text Box 21"/>
          <p:cNvSpPr txBox="1">
            <a:spLocks noChangeArrowheads="1"/>
          </p:cNvSpPr>
          <p:nvPr/>
        </p:nvSpPr>
        <p:spPr bwMode="auto">
          <a:xfrm>
            <a:off x="5364163" y="4437063"/>
            <a:ext cx="2879725" cy="95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de-DE" sz="2000" b="1" dirty="0">
                <a:solidFill>
                  <a:schemeClr val="bg1"/>
                </a:solidFill>
                <a:latin typeface="Arial" charset="0"/>
              </a:rPr>
              <a:t>Stage 5:</a:t>
            </a:r>
          </a:p>
          <a:p>
            <a:r>
              <a:rPr lang="de-DE" dirty="0">
                <a:solidFill>
                  <a:schemeClr val="bg1"/>
                </a:solidFill>
                <a:latin typeface="Arial" charset="0"/>
              </a:rPr>
              <a:t>Build and operate </a:t>
            </a:r>
          </a:p>
          <a:p>
            <a:r>
              <a:rPr lang="de-DE" dirty="0">
                <a:solidFill>
                  <a:schemeClr val="bg1"/>
                </a:solidFill>
                <a:latin typeface="Arial" charset="0"/>
              </a:rPr>
              <a:t>ton-scale detectors</a:t>
            </a:r>
            <a:endParaRPr lang="en-GB" dirty="0">
              <a:solidFill>
                <a:schemeClr val="bg1"/>
              </a:solidFill>
              <a:latin typeface="Arial" charset="0"/>
            </a:endParaRPr>
          </a:p>
        </p:txBody>
      </p:sp>
      <p:sp>
        <p:nvSpPr>
          <p:cNvPr id="382998" name="Line 22"/>
          <p:cNvSpPr>
            <a:spLocks noChangeShapeType="1"/>
          </p:cNvSpPr>
          <p:nvPr/>
        </p:nvSpPr>
        <p:spPr bwMode="auto">
          <a:xfrm flipV="1">
            <a:off x="5148263" y="3789363"/>
            <a:ext cx="1655762" cy="431800"/>
          </a:xfrm>
          <a:prstGeom prst="line">
            <a:avLst/>
          </a:prstGeom>
          <a:noFill/>
          <a:ln w="127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82999" name="Line 23"/>
          <p:cNvSpPr>
            <a:spLocks noChangeShapeType="1"/>
          </p:cNvSpPr>
          <p:nvPr/>
        </p:nvSpPr>
        <p:spPr bwMode="auto">
          <a:xfrm flipV="1">
            <a:off x="6804025" y="4581525"/>
            <a:ext cx="792163" cy="144463"/>
          </a:xfrm>
          <a:prstGeom prst="line">
            <a:avLst/>
          </a:prstGeom>
          <a:noFill/>
          <a:ln w="127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83000" name="Rectangle 24"/>
          <p:cNvSpPr>
            <a:spLocks noChangeArrowheads="1"/>
          </p:cNvSpPr>
          <p:nvPr/>
        </p:nvSpPr>
        <p:spPr bwMode="auto">
          <a:xfrm>
            <a:off x="6948488" y="6092825"/>
            <a:ext cx="792162" cy="576263"/>
          </a:xfrm>
          <a:prstGeom prst="rect">
            <a:avLst/>
          </a:prstGeom>
          <a:solidFill>
            <a:schemeClr val="bg1"/>
          </a:solidFill>
          <a:ln>
            <a:noFill/>
          </a:ln>
          <a:effectLst/>
          <a:extLst>
            <a:ext uri="{91240B29-F687-4F45-9708-019B960494DF}">
              <a14:hiddenLine xmlns:a14="http://schemas.microsoft.com/office/drawing/2010/main" w="28575">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latin typeface="Arial" charset="0"/>
              </a:rPr>
              <a:t>LHC</a:t>
            </a:r>
            <a:endParaRPr lang="en-GB">
              <a:latin typeface="Arial" charset="0"/>
            </a:endParaRPr>
          </a:p>
        </p:txBody>
      </p:sp>
      <p:sp>
        <p:nvSpPr>
          <p:cNvPr id="383001" name="Line 25"/>
          <p:cNvSpPr>
            <a:spLocks noChangeShapeType="1"/>
          </p:cNvSpPr>
          <p:nvPr/>
        </p:nvSpPr>
        <p:spPr bwMode="auto">
          <a:xfrm>
            <a:off x="7740650" y="6381750"/>
            <a:ext cx="719138" cy="0"/>
          </a:xfrm>
          <a:prstGeom prst="line">
            <a:avLst/>
          </a:prstGeom>
          <a:noFill/>
          <a:ln w="57150">
            <a:solidFill>
              <a:srgbClr val="00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solidFill>
                <a:schemeClr val="bg1"/>
              </a:solidFill>
            </a:endParaRPr>
          </a:p>
        </p:txBody>
      </p:sp>
      <p:sp>
        <p:nvSpPr>
          <p:cNvPr id="383002" name="Freeform 26"/>
          <p:cNvSpPr>
            <a:spLocks/>
          </p:cNvSpPr>
          <p:nvPr/>
        </p:nvSpPr>
        <p:spPr bwMode="auto">
          <a:xfrm>
            <a:off x="7164388" y="3789363"/>
            <a:ext cx="774700" cy="985837"/>
          </a:xfrm>
          <a:custGeom>
            <a:avLst/>
            <a:gdLst>
              <a:gd name="T0" fmla="*/ 0 w 320"/>
              <a:gd name="T1" fmla="*/ 0 h 549"/>
              <a:gd name="T2" fmla="*/ 320 w 320"/>
              <a:gd name="T3" fmla="*/ 549 h 549"/>
            </a:gdLst>
            <a:ahLst/>
            <a:cxnLst>
              <a:cxn ang="0">
                <a:pos x="T0" y="T1"/>
              </a:cxn>
              <a:cxn ang="0">
                <a:pos x="T2" y="T3"/>
              </a:cxn>
            </a:cxnLst>
            <a:rect l="0" t="0" r="r" b="b"/>
            <a:pathLst>
              <a:path w="320" h="549">
                <a:moveTo>
                  <a:pt x="0" y="0"/>
                </a:moveTo>
                <a:lnTo>
                  <a:pt x="320" y="549"/>
                </a:lnTo>
              </a:path>
            </a:pathLst>
          </a:custGeom>
          <a:noFill/>
          <a:ln w="76200">
            <a:solidFill>
              <a:srgbClr val="FF00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3003" name="Line 27"/>
          <p:cNvSpPr>
            <a:spLocks noChangeShapeType="1"/>
          </p:cNvSpPr>
          <p:nvPr/>
        </p:nvSpPr>
        <p:spPr bwMode="auto">
          <a:xfrm>
            <a:off x="7956550" y="4797425"/>
            <a:ext cx="576263" cy="792163"/>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3004" name="Freeform 28"/>
          <p:cNvSpPr>
            <a:spLocks/>
          </p:cNvSpPr>
          <p:nvPr/>
        </p:nvSpPr>
        <p:spPr bwMode="auto">
          <a:xfrm>
            <a:off x="6967538" y="3454400"/>
            <a:ext cx="1603375" cy="2038350"/>
          </a:xfrm>
          <a:custGeom>
            <a:avLst/>
            <a:gdLst>
              <a:gd name="T0" fmla="*/ 0 w 1010"/>
              <a:gd name="T1" fmla="*/ 0 h 1284"/>
              <a:gd name="T2" fmla="*/ 539 w 1010"/>
              <a:gd name="T3" fmla="*/ 704 h 1284"/>
              <a:gd name="T4" fmla="*/ 868 w 1010"/>
              <a:gd name="T5" fmla="*/ 1125 h 1284"/>
              <a:gd name="T6" fmla="*/ 923 w 1010"/>
              <a:gd name="T7" fmla="*/ 1198 h 1284"/>
              <a:gd name="T8" fmla="*/ 978 w 1010"/>
              <a:gd name="T9" fmla="*/ 1271 h 1284"/>
              <a:gd name="T10" fmla="*/ 986 w 1010"/>
              <a:gd name="T11" fmla="*/ 1118 h 1284"/>
              <a:gd name="T12" fmla="*/ 986 w 1010"/>
              <a:gd name="T13" fmla="*/ 1027 h 1284"/>
              <a:gd name="T14" fmla="*/ 986 w 1010"/>
              <a:gd name="T15" fmla="*/ 937 h 1284"/>
              <a:gd name="T16" fmla="*/ 841 w 1010"/>
              <a:gd name="T17" fmla="*/ 741 h 1284"/>
              <a:gd name="T18" fmla="*/ 658 w 1010"/>
              <a:gd name="T19" fmla="*/ 530 h 1284"/>
              <a:gd name="T20" fmla="*/ 338 w 1010"/>
              <a:gd name="T21" fmla="*/ 256 h 1284"/>
              <a:gd name="T22" fmla="*/ 0 w 1010"/>
              <a:gd name="T23"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0" h="1284">
                <a:moveTo>
                  <a:pt x="0" y="0"/>
                </a:moveTo>
                <a:cubicBezTo>
                  <a:pt x="26" y="62"/>
                  <a:pt x="394" y="517"/>
                  <a:pt x="539" y="704"/>
                </a:cubicBezTo>
                <a:cubicBezTo>
                  <a:pt x="684" y="891"/>
                  <a:pt x="804" y="1043"/>
                  <a:pt x="868" y="1125"/>
                </a:cubicBezTo>
                <a:cubicBezTo>
                  <a:pt x="932" y="1207"/>
                  <a:pt x="905" y="1174"/>
                  <a:pt x="923" y="1198"/>
                </a:cubicBezTo>
                <a:cubicBezTo>
                  <a:pt x="941" y="1222"/>
                  <a:pt x="968" y="1284"/>
                  <a:pt x="978" y="1271"/>
                </a:cubicBezTo>
                <a:cubicBezTo>
                  <a:pt x="988" y="1258"/>
                  <a:pt x="985" y="1159"/>
                  <a:pt x="986" y="1118"/>
                </a:cubicBezTo>
                <a:cubicBezTo>
                  <a:pt x="987" y="1077"/>
                  <a:pt x="986" y="1057"/>
                  <a:pt x="986" y="1027"/>
                </a:cubicBezTo>
                <a:cubicBezTo>
                  <a:pt x="986" y="997"/>
                  <a:pt x="1010" y="985"/>
                  <a:pt x="986" y="937"/>
                </a:cubicBezTo>
                <a:cubicBezTo>
                  <a:pt x="962" y="889"/>
                  <a:pt x="896" y="809"/>
                  <a:pt x="841" y="741"/>
                </a:cubicBezTo>
                <a:cubicBezTo>
                  <a:pt x="786" y="673"/>
                  <a:pt x="742" y="611"/>
                  <a:pt x="658" y="530"/>
                </a:cubicBezTo>
                <a:cubicBezTo>
                  <a:pt x="574" y="449"/>
                  <a:pt x="448" y="344"/>
                  <a:pt x="338" y="256"/>
                </a:cubicBezTo>
                <a:cubicBezTo>
                  <a:pt x="228" y="168"/>
                  <a:pt x="70" y="53"/>
                  <a:pt x="0" y="0"/>
                </a:cubicBezTo>
                <a:close/>
              </a:path>
            </a:pathLst>
          </a:custGeom>
          <a:solidFill>
            <a:schemeClr val="hlink"/>
          </a:solidFill>
          <a:ln w="12700" cap="flat" cmpd="sng">
            <a:solidFill>
              <a:schemeClr val="hlink"/>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p>
        </p:txBody>
      </p:sp>
      <p:sp>
        <p:nvSpPr>
          <p:cNvPr id="382996" name="Text Box 20"/>
          <p:cNvSpPr txBox="1">
            <a:spLocks noChangeArrowheads="1"/>
          </p:cNvSpPr>
          <p:nvPr/>
        </p:nvSpPr>
        <p:spPr bwMode="auto">
          <a:xfrm>
            <a:off x="1692275" y="3716338"/>
            <a:ext cx="3816350" cy="151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de-DE" sz="2000" b="1" dirty="0">
                <a:solidFill>
                  <a:schemeClr val="bg1"/>
                </a:solidFill>
                <a:latin typeface="Arial" charset="0"/>
              </a:rPr>
              <a:t>Stage 4: </a:t>
            </a:r>
          </a:p>
          <a:p>
            <a:r>
              <a:rPr lang="de-DE" dirty="0">
                <a:solidFill>
                  <a:schemeClr val="bg1"/>
                </a:solidFill>
                <a:latin typeface="Arial" charset="0"/>
              </a:rPr>
              <a:t>- Understand remaining</a:t>
            </a:r>
          </a:p>
          <a:p>
            <a:r>
              <a:rPr lang="de-DE" dirty="0">
                <a:solidFill>
                  <a:schemeClr val="bg1"/>
                </a:solidFill>
                <a:latin typeface="Arial" charset="0"/>
              </a:rPr>
              <a:t>  background.100 kg scale </a:t>
            </a:r>
          </a:p>
          <a:p>
            <a:pPr>
              <a:buFontTx/>
              <a:buChar char="-"/>
            </a:pPr>
            <a:r>
              <a:rPr lang="de-DE" dirty="0">
                <a:solidFill>
                  <a:schemeClr val="bg1"/>
                </a:solidFill>
                <a:latin typeface="Arial" charset="0"/>
              </a:rPr>
              <a:t> Determine best method   </a:t>
            </a:r>
          </a:p>
          <a:p>
            <a:r>
              <a:rPr lang="de-DE" dirty="0">
                <a:solidFill>
                  <a:schemeClr val="bg1"/>
                </a:solidFill>
                <a:latin typeface="Arial" charset="0"/>
              </a:rPr>
              <a:t>  for ton-scale detectors</a:t>
            </a:r>
            <a:endParaRPr lang="en-GB" dirty="0">
              <a:solidFill>
                <a:schemeClr val="bg1"/>
              </a:solidFill>
              <a:latin typeface="Arial" charset="0"/>
            </a:endParaRPr>
          </a:p>
        </p:txBody>
      </p:sp>
      <p:sp>
        <p:nvSpPr>
          <p:cNvPr id="29" name="TextBox 28"/>
          <p:cNvSpPr txBox="1"/>
          <p:nvPr/>
        </p:nvSpPr>
        <p:spPr>
          <a:xfrm>
            <a:off x="5148263" y="575422"/>
            <a:ext cx="3310602" cy="646331"/>
          </a:xfrm>
          <a:prstGeom prst="rect">
            <a:avLst/>
          </a:prstGeom>
          <a:solidFill>
            <a:srgbClr val="0000FF"/>
          </a:solidFill>
        </p:spPr>
        <p:txBody>
          <a:bodyPr wrap="square" rtlCol="0">
            <a:spAutoFit/>
          </a:bodyPr>
          <a:lstStyle/>
          <a:p>
            <a:r>
              <a:rPr lang="de-DE" dirty="0" smtClean="0">
                <a:solidFill>
                  <a:schemeClr val="bg1"/>
                </a:solidFill>
              </a:rPr>
              <a:t>Projection C.S. from March 2007</a:t>
            </a:r>
          </a:p>
          <a:p>
            <a:r>
              <a:rPr lang="de-DE" dirty="0" smtClean="0">
                <a:solidFill>
                  <a:schemeClr val="bg1"/>
                </a:solidFill>
              </a:rPr>
              <a:t>(this is in the 2007 roadmap)</a:t>
            </a:r>
            <a:endParaRPr lang="en-US" dirty="0">
              <a:solidFill>
                <a:schemeClr val="bg1"/>
              </a:solidFill>
            </a:endParaRPr>
          </a:p>
        </p:txBody>
      </p:sp>
      <p:sp>
        <p:nvSpPr>
          <p:cNvPr id="30" name="Line 13"/>
          <p:cNvSpPr>
            <a:spLocks noChangeShapeType="1"/>
          </p:cNvSpPr>
          <p:nvPr/>
        </p:nvSpPr>
        <p:spPr bwMode="auto">
          <a:xfrm>
            <a:off x="6300788" y="2563813"/>
            <a:ext cx="1727200" cy="295275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1" name="Straight Connector 30"/>
          <p:cNvCxnSpPr/>
          <p:nvPr/>
        </p:nvCxnSpPr>
        <p:spPr>
          <a:xfrm>
            <a:off x="6300788" y="2563813"/>
            <a:ext cx="1007716" cy="685006"/>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308504" y="3259535"/>
            <a:ext cx="586908" cy="96155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898109" y="4221088"/>
            <a:ext cx="634331" cy="1295475"/>
          </a:xfrm>
          <a:prstGeom prst="line">
            <a:avLst/>
          </a:prstGeom>
          <a:ln w="762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a:endCxn id="383004" idx="8"/>
          </p:cNvCxnSpPr>
          <p:nvPr/>
        </p:nvCxnSpPr>
        <p:spPr>
          <a:xfrm>
            <a:off x="7200106" y="1221753"/>
            <a:ext cx="1102520" cy="340898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3384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5" name="WordArt 3"/>
          <p:cNvSpPr>
            <a:spLocks noChangeArrowheads="1" noChangeShapeType="1"/>
          </p:cNvSpPr>
          <p:nvPr/>
        </p:nvSpPr>
        <p:spPr bwMode="auto">
          <a:xfrm>
            <a:off x="684213" y="260350"/>
            <a:ext cx="8208962" cy="936625"/>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chemeClr val="bg1"/>
                </a:solidFill>
                <a:latin typeface="Arial Black"/>
              </a:rPr>
              <a:t>Towards 2 large "zero-background" detectors</a:t>
            </a:r>
          </a:p>
        </p:txBody>
      </p:sp>
      <p:sp>
        <p:nvSpPr>
          <p:cNvPr id="458759" name="Rectangle 7"/>
          <p:cNvSpPr>
            <a:spLocks noChangeArrowheads="1"/>
          </p:cNvSpPr>
          <p:nvPr/>
        </p:nvSpPr>
        <p:spPr bwMode="auto">
          <a:xfrm>
            <a:off x="684213" y="1989138"/>
            <a:ext cx="1871662"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CRESST</a:t>
            </a:r>
            <a:endParaRPr lang="en-GB">
              <a:latin typeface="Tahoma" pitchFamily="34" charset="0"/>
            </a:endParaRPr>
          </a:p>
        </p:txBody>
      </p:sp>
      <p:sp>
        <p:nvSpPr>
          <p:cNvPr id="458760" name="Rectangle 8"/>
          <p:cNvSpPr>
            <a:spLocks noChangeArrowheads="1"/>
          </p:cNvSpPr>
          <p:nvPr/>
        </p:nvSpPr>
        <p:spPr bwMode="auto">
          <a:xfrm>
            <a:off x="684213" y="2708275"/>
            <a:ext cx="1871662"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Edelweiss</a:t>
            </a:r>
            <a:endParaRPr lang="en-GB">
              <a:latin typeface="Tahoma" pitchFamily="34" charset="0"/>
            </a:endParaRPr>
          </a:p>
        </p:txBody>
      </p:sp>
      <p:sp>
        <p:nvSpPr>
          <p:cNvPr id="458763" name="AutoShape 11"/>
          <p:cNvSpPr>
            <a:spLocks/>
          </p:cNvSpPr>
          <p:nvPr/>
        </p:nvSpPr>
        <p:spPr bwMode="auto">
          <a:xfrm>
            <a:off x="2700338" y="2133600"/>
            <a:ext cx="433387" cy="914400"/>
          </a:xfrm>
          <a:prstGeom prst="rightBrace">
            <a:avLst>
              <a:gd name="adj1" fmla="val 17582"/>
              <a:gd name="adj2" fmla="val 50000"/>
            </a:avLst>
          </a:prstGeom>
          <a:noFill/>
          <a:ln w="57150">
            <a:solidFill>
              <a:schemeClr val="accent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458764" name="Rectangle 12"/>
          <p:cNvSpPr>
            <a:spLocks noChangeArrowheads="1"/>
          </p:cNvSpPr>
          <p:nvPr/>
        </p:nvSpPr>
        <p:spPr bwMode="auto">
          <a:xfrm>
            <a:off x="3276600" y="2349500"/>
            <a:ext cx="2232025"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EURECA-100</a:t>
            </a:r>
            <a:endParaRPr lang="en-GB">
              <a:latin typeface="Tahoma" pitchFamily="34" charset="0"/>
            </a:endParaRPr>
          </a:p>
        </p:txBody>
      </p:sp>
      <p:sp>
        <p:nvSpPr>
          <p:cNvPr id="458765" name="Rectangle 13"/>
          <p:cNvSpPr>
            <a:spLocks noChangeArrowheads="1"/>
          </p:cNvSpPr>
          <p:nvPr/>
        </p:nvSpPr>
        <p:spPr bwMode="auto">
          <a:xfrm>
            <a:off x="6300788" y="2166938"/>
            <a:ext cx="2305050" cy="835025"/>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EURECA </a:t>
            </a:r>
          </a:p>
          <a:p>
            <a:pPr algn="ctr"/>
            <a:r>
              <a:rPr lang="de-DE">
                <a:latin typeface="Tahoma" pitchFamily="34" charset="0"/>
              </a:rPr>
              <a:t>@ ton scale</a:t>
            </a:r>
            <a:endParaRPr lang="en-GB">
              <a:latin typeface="Tahoma" pitchFamily="34" charset="0"/>
            </a:endParaRPr>
          </a:p>
        </p:txBody>
      </p:sp>
      <p:sp>
        <p:nvSpPr>
          <p:cNvPr id="458766" name="Line 14"/>
          <p:cNvSpPr>
            <a:spLocks noChangeShapeType="1"/>
          </p:cNvSpPr>
          <p:nvPr/>
        </p:nvSpPr>
        <p:spPr bwMode="auto">
          <a:xfrm>
            <a:off x="5651500" y="2636838"/>
            <a:ext cx="431800" cy="0"/>
          </a:xfrm>
          <a:prstGeom prst="line">
            <a:avLst/>
          </a:prstGeom>
          <a:noFill/>
          <a:ln w="381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p>
        </p:txBody>
      </p:sp>
      <p:sp>
        <p:nvSpPr>
          <p:cNvPr id="458767" name="Rectangle 15"/>
          <p:cNvSpPr>
            <a:spLocks noChangeArrowheads="1"/>
          </p:cNvSpPr>
          <p:nvPr/>
        </p:nvSpPr>
        <p:spPr bwMode="auto">
          <a:xfrm>
            <a:off x="1187450" y="3500438"/>
            <a:ext cx="720725"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LXe</a:t>
            </a:r>
            <a:endParaRPr lang="en-GB">
              <a:latin typeface="Tahoma" pitchFamily="34" charset="0"/>
            </a:endParaRPr>
          </a:p>
        </p:txBody>
      </p:sp>
      <p:sp>
        <p:nvSpPr>
          <p:cNvPr id="458768" name="Rectangle 16"/>
          <p:cNvSpPr>
            <a:spLocks noChangeArrowheads="1"/>
          </p:cNvSpPr>
          <p:nvPr/>
        </p:nvSpPr>
        <p:spPr bwMode="auto">
          <a:xfrm>
            <a:off x="1187450" y="5372100"/>
            <a:ext cx="720725"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LAr</a:t>
            </a:r>
            <a:endParaRPr lang="en-GB">
              <a:latin typeface="Tahoma" pitchFamily="34" charset="0"/>
            </a:endParaRPr>
          </a:p>
        </p:txBody>
      </p:sp>
      <p:sp>
        <p:nvSpPr>
          <p:cNvPr id="458769" name="Rectangle 17"/>
          <p:cNvSpPr>
            <a:spLocks noChangeArrowheads="1"/>
          </p:cNvSpPr>
          <p:nvPr/>
        </p:nvSpPr>
        <p:spPr bwMode="auto">
          <a:xfrm>
            <a:off x="1187450" y="4797425"/>
            <a:ext cx="720725"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LAr</a:t>
            </a:r>
            <a:endParaRPr lang="en-GB">
              <a:latin typeface="Tahoma" pitchFamily="34" charset="0"/>
            </a:endParaRPr>
          </a:p>
        </p:txBody>
      </p:sp>
      <p:sp>
        <p:nvSpPr>
          <p:cNvPr id="458770" name="Rectangle 18"/>
          <p:cNvSpPr>
            <a:spLocks noChangeArrowheads="1"/>
          </p:cNvSpPr>
          <p:nvPr/>
        </p:nvSpPr>
        <p:spPr bwMode="auto">
          <a:xfrm>
            <a:off x="1187450" y="4076700"/>
            <a:ext cx="720725"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LXe</a:t>
            </a:r>
            <a:endParaRPr lang="en-GB">
              <a:latin typeface="Tahoma" pitchFamily="34" charset="0"/>
            </a:endParaRPr>
          </a:p>
        </p:txBody>
      </p:sp>
      <p:sp>
        <p:nvSpPr>
          <p:cNvPr id="458771" name="Rectangle 19"/>
          <p:cNvSpPr>
            <a:spLocks noChangeArrowheads="1"/>
          </p:cNvSpPr>
          <p:nvPr/>
        </p:nvSpPr>
        <p:spPr bwMode="auto">
          <a:xfrm>
            <a:off x="3348038" y="5084763"/>
            <a:ext cx="1871662"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Ar-100</a:t>
            </a:r>
            <a:endParaRPr lang="en-GB">
              <a:latin typeface="Tahoma" pitchFamily="34" charset="0"/>
            </a:endParaRPr>
          </a:p>
        </p:txBody>
      </p:sp>
      <p:sp>
        <p:nvSpPr>
          <p:cNvPr id="458772" name="Rectangle 20"/>
          <p:cNvSpPr>
            <a:spLocks noChangeArrowheads="1"/>
          </p:cNvSpPr>
          <p:nvPr/>
        </p:nvSpPr>
        <p:spPr bwMode="auto">
          <a:xfrm>
            <a:off x="3348038" y="4437063"/>
            <a:ext cx="1871662"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Xe-100</a:t>
            </a:r>
            <a:endParaRPr lang="en-GB">
              <a:latin typeface="Tahoma" pitchFamily="34" charset="0"/>
            </a:endParaRPr>
          </a:p>
        </p:txBody>
      </p:sp>
      <p:sp>
        <p:nvSpPr>
          <p:cNvPr id="458773" name="Rectangle 21"/>
          <p:cNvSpPr>
            <a:spLocks noChangeArrowheads="1"/>
          </p:cNvSpPr>
          <p:nvPr/>
        </p:nvSpPr>
        <p:spPr bwMode="auto">
          <a:xfrm>
            <a:off x="6300788" y="4579938"/>
            <a:ext cx="1871662" cy="835025"/>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Noble liquid</a:t>
            </a:r>
          </a:p>
          <a:p>
            <a:pPr algn="ctr"/>
            <a:r>
              <a:rPr lang="de-DE">
                <a:latin typeface="Tahoma" pitchFamily="34" charset="0"/>
              </a:rPr>
              <a:t>@ ton scale</a:t>
            </a:r>
            <a:endParaRPr lang="en-GB">
              <a:latin typeface="Tahoma" pitchFamily="34" charset="0"/>
            </a:endParaRPr>
          </a:p>
        </p:txBody>
      </p:sp>
      <p:sp>
        <p:nvSpPr>
          <p:cNvPr id="458774" name="Rectangle 22"/>
          <p:cNvSpPr>
            <a:spLocks noChangeArrowheads="1"/>
          </p:cNvSpPr>
          <p:nvPr/>
        </p:nvSpPr>
        <p:spPr bwMode="auto">
          <a:xfrm>
            <a:off x="1187450" y="6021388"/>
            <a:ext cx="720725"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a:t>
            </a:r>
            <a:endParaRPr lang="en-GB">
              <a:latin typeface="Tahoma" pitchFamily="34" charset="0"/>
            </a:endParaRPr>
          </a:p>
        </p:txBody>
      </p:sp>
      <p:sp>
        <p:nvSpPr>
          <p:cNvPr id="458775" name="AutoShape 23"/>
          <p:cNvSpPr>
            <a:spLocks/>
          </p:cNvSpPr>
          <p:nvPr/>
        </p:nvSpPr>
        <p:spPr bwMode="auto">
          <a:xfrm>
            <a:off x="2411413" y="3716338"/>
            <a:ext cx="433387" cy="2592387"/>
          </a:xfrm>
          <a:prstGeom prst="rightBrace">
            <a:avLst>
              <a:gd name="adj1" fmla="val 49847"/>
              <a:gd name="adj2" fmla="val 50000"/>
            </a:avLst>
          </a:prstGeom>
          <a:noFill/>
          <a:ln w="57150">
            <a:solidFill>
              <a:schemeClr val="accent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458776" name="Text Box 24"/>
          <p:cNvSpPr txBox="1">
            <a:spLocks noChangeArrowheads="1"/>
          </p:cNvSpPr>
          <p:nvPr/>
        </p:nvSpPr>
        <p:spPr bwMode="auto">
          <a:xfrm>
            <a:off x="684213" y="1412875"/>
            <a:ext cx="7957926" cy="40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000">
                <a:solidFill>
                  <a:schemeClr val="bg1"/>
                </a:solidFill>
                <a:latin typeface="Tahoma" pitchFamily="34" charset="0"/>
              </a:rPr>
              <a:t>Now: 10 kg scale      2009/11: 100 kg scale         2012/14: ton scale</a:t>
            </a:r>
            <a:endParaRPr lang="en-GB" sz="2000">
              <a:solidFill>
                <a:schemeClr val="bg1"/>
              </a:solidFill>
              <a:latin typeface="Tahoma" pitchFamily="34" charset="0"/>
            </a:endParaRPr>
          </a:p>
        </p:txBody>
      </p:sp>
      <p:sp>
        <p:nvSpPr>
          <p:cNvPr id="458777" name="Line 25"/>
          <p:cNvSpPr>
            <a:spLocks noChangeShapeType="1"/>
          </p:cNvSpPr>
          <p:nvPr/>
        </p:nvSpPr>
        <p:spPr bwMode="auto">
          <a:xfrm>
            <a:off x="5651500" y="5013325"/>
            <a:ext cx="431800" cy="0"/>
          </a:xfrm>
          <a:prstGeom prst="line">
            <a:avLst/>
          </a:prstGeom>
          <a:noFill/>
          <a:ln w="381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p>
        </p:txBody>
      </p:sp>
      <p:sp>
        <p:nvSpPr>
          <p:cNvPr id="2" name="TextBox 1"/>
          <p:cNvSpPr txBox="1"/>
          <p:nvPr/>
        </p:nvSpPr>
        <p:spPr>
          <a:xfrm>
            <a:off x="4703535" y="5842000"/>
            <a:ext cx="3955122" cy="523220"/>
          </a:xfrm>
          <a:prstGeom prst="rect">
            <a:avLst/>
          </a:prstGeom>
          <a:noFill/>
        </p:spPr>
        <p:txBody>
          <a:bodyPr wrap="none" rtlCol="0">
            <a:spAutoFit/>
          </a:bodyPr>
          <a:lstStyle/>
          <a:p>
            <a:r>
              <a:rPr lang="de-DE" sz="2800" dirty="0" smtClean="0">
                <a:solidFill>
                  <a:schemeClr val="bg1"/>
                </a:solidFill>
              </a:rPr>
              <a:t>Scheme from March 2007</a:t>
            </a:r>
            <a:endParaRPr lang="en-US" sz="2800" dirty="0">
              <a:solidFill>
                <a:schemeClr val="bg1"/>
              </a:solidFill>
            </a:endParaRPr>
          </a:p>
        </p:txBody>
      </p:sp>
    </p:spTree>
    <p:extLst>
      <p:ext uri="{BB962C8B-B14F-4D97-AF65-F5344CB8AC3E}">
        <p14:creationId xmlns:p14="http://schemas.microsoft.com/office/powerpoint/2010/main" val="3299027871"/>
      </p:ext>
    </p:extLst>
  </p:cSld>
  <p:clrMapOvr>
    <a:masterClrMapping/>
  </p:clrMapOvr>
  <p:transition spd="slow">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5" name="WordArt 3"/>
          <p:cNvSpPr>
            <a:spLocks noChangeArrowheads="1" noChangeShapeType="1"/>
          </p:cNvSpPr>
          <p:nvPr/>
        </p:nvSpPr>
        <p:spPr bwMode="auto">
          <a:xfrm>
            <a:off x="684213" y="260350"/>
            <a:ext cx="8208962" cy="936625"/>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chemeClr val="bg1"/>
                </a:solidFill>
                <a:latin typeface="Arial Black"/>
              </a:rPr>
              <a:t>Towards 2 large "zero-background" detectors</a:t>
            </a:r>
          </a:p>
        </p:txBody>
      </p:sp>
      <p:sp>
        <p:nvSpPr>
          <p:cNvPr id="458759" name="Rectangle 7"/>
          <p:cNvSpPr>
            <a:spLocks noChangeArrowheads="1"/>
          </p:cNvSpPr>
          <p:nvPr/>
        </p:nvSpPr>
        <p:spPr bwMode="auto">
          <a:xfrm>
            <a:off x="684213" y="1989138"/>
            <a:ext cx="1871662"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CRESST</a:t>
            </a:r>
            <a:endParaRPr lang="en-GB">
              <a:latin typeface="Tahoma" pitchFamily="34" charset="0"/>
            </a:endParaRPr>
          </a:p>
        </p:txBody>
      </p:sp>
      <p:sp>
        <p:nvSpPr>
          <p:cNvPr id="458760" name="Rectangle 8"/>
          <p:cNvSpPr>
            <a:spLocks noChangeArrowheads="1"/>
          </p:cNvSpPr>
          <p:nvPr/>
        </p:nvSpPr>
        <p:spPr bwMode="auto">
          <a:xfrm>
            <a:off x="684213" y="2708275"/>
            <a:ext cx="1871662"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Edelweiss</a:t>
            </a:r>
            <a:endParaRPr lang="en-GB">
              <a:latin typeface="Tahoma" pitchFamily="34" charset="0"/>
            </a:endParaRPr>
          </a:p>
        </p:txBody>
      </p:sp>
      <p:sp>
        <p:nvSpPr>
          <p:cNvPr id="458763" name="AutoShape 11"/>
          <p:cNvSpPr>
            <a:spLocks/>
          </p:cNvSpPr>
          <p:nvPr/>
        </p:nvSpPr>
        <p:spPr bwMode="auto">
          <a:xfrm>
            <a:off x="2700338" y="2133600"/>
            <a:ext cx="433387" cy="914400"/>
          </a:xfrm>
          <a:prstGeom prst="rightBrace">
            <a:avLst>
              <a:gd name="adj1" fmla="val 17582"/>
              <a:gd name="adj2" fmla="val 50000"/>
            </a:avLst>
          </a:prstGeom>
          <a:noFill/>
          <a:ln w="57150">
            <a:solidFill>
              <a:schemeClr val="accent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458764" name="Rectangle 12"/>
          <p:cNvSpPr>
            <a:spLocks noChangeArrowheads="1"/>
          </p:cNvSpPr>
          <p:nvPr/>
        </p:nvSpPr>
        <p:spPr bwMode="auto">
          <a:xfrm>
            <a:off x="3276600" y="2349500"/>
            <a:ext cx="2232025"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EURECA-100</a:t>
            </a:r>
            <a:endParaRPr lang="en-GB">
              <a:latin typeface="Tahoma" pitchFamily="34" charset="0"/>
            </a:endParaRPr>
          </a:p>
        </p:txBody>
      </p:sp>
      <p:sp>
        <p:nvSpPr>
          <p:cNvPr id="458765" name="Rectangle 13"/>
          <p:cNvSpPr>
            <a:spLocks noChangeArrowheads="1"/>
          </p:cNvSpPr>
          <p:nvPr/>
        </p:nvSpPr>
        <p:spPr bwMode="auto">
          <a:xfrm>
            <a:off x="6300788" y="2166938"/>
            <a:ext cx="2305050" cy="835025"/>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EURECA </a:t>
            </a:r>
          </a:p>
          <a:p>
            <a:pPr algn="ctr"/>
            <a:r>
              <a:rPr lang="de-DE">
                <a:latin typeface="Tahoma" pitchFamily="34" charset="0"/>
              </a:rPr>
              <a:t>@ ton scale</a:t>
            </a:r>
            <a:endParaRPr lang="en-GB">
              <a:latin typeface="Tahoma" pitchFamily="34" charset="0"/>
            </a:endParaRPr>
          </a:p>
        </p:txBody>
      </p:sp>
      <p:sp>
        <p:nvSpPr>
          <p:cNvPr id="458766" name="Line 14"/>
          <p:cNvSpPr>
            <a:spLocks noChangeShapeType="1"/>
          </p:cNvSpPr>
          <p:nvPr/>
        </p:nvSpPr>
        <p:spPr bwMode="auto">
          <a:xfrm>
            <a:off x="5651500" y="2636838"/>
            <a:ext cx="431800" cy="0"/>
          </a:xfrm>
          <a:prstGeom prst="line">
            <a:avLst/>
          </a:prstGeom>
          <a:noFill/>
          <a:ln w="381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p>
        </p:txBody>
      </p:sp>
      <p:sp>
        <p:nvSpPr>
          <p:cNvPr id="458767" name="Rectangle 15"/>
          <p:cNvSpPr>
            <a:spLocks noChangeArrowheads="1"/>
          </p:cNvSpPr>
          <p:nvPr/>
        </p:nvSpPr>
        <p:spPr bwMode="auto">
          <a:xfrm>
            <a:off x="1187450" y="3500438"/>
            <a:ext cx="720725"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LXe</a:t>
            </a:r>
            <a:endParaRPr lang="en-GB">
              <a:latin typeface="Tahoma" pitchFamily="34" charset="0"/>
            </a:endParaRPr>
          </a:p>
        </p:txBody>
      </p:sp>
      <p:sp>
        <p:nvSpPr>
          <p:cNvPr id="458768" name="Rectangle 16"/>
          <p:cNvSpPr>
            <a:spLocks noChangeArrowheads="1"/>
          </p:cNvSpPr>
          <p:nvPr/>
        </p:nvSpPr>
        <p:spPr bwMode="auto">
          <a:xfrm>
            <a:off x="1187450" y="5372100"/>
            <a:ext cx="720725"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LAr</a:t>
            </a:r>
            <a:endParaRPr lang="en-GB">
              <a:latin typeface="Tahoma" pitchFamily="34" charset="0"/>
            </a:endParaRPr>
          </a:p>
        </p:txBody>
      </p:sp>
      <p:sp>
        <p:nvSpPr>
          <p:cNvPr id="458769" name="Rectangle 17"/>
          <p:cNvSpPr>
            <a:spLocks noChangeArrowheads="1"/>
          </p:cNvSpPr>
          <p:nvPr/>
        </p:nvSpPr>
        <p:spPr bwMode="auto">
          <a:xfrm>
            <a:off x="1187450" y="4797425"/>
            <a:ext cx="720725"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LAr</a:t>
            </a:r>
            <a:endParaRPr lang="en-GB">
              <a:latin typeface="Tahoma" pitchFamily="34" charset="0"/>
            </a:endParaRPr>
          </a:p>
        </p:txBody>
      </p:sp>
      <p:sp>
        <p:nvSpPr>
          <p:cNvPr id="458770" name="Rectangle 18"/>
          <p:cNvSpPr>
            <a:spLocks noChangeArrowheads="1"/>
          </p:cNvSpPr>
          <p:nvPr/>
        </p:nvSpPr>
        <p:spPr bwMode="auto">
          <a:xfrm>
            <a:off x="1187450" y="4076700"/>
            <a:ext cx="720725"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LXe</a:t>
            </a:r>
            <a:endParaRPr lang="en-GB">
              <a:latin typeface="Tahoma" pitchFamily="34" charset="0"/>
            </a:endParaRPr>
          </a:p>
        </p:txBody>
      </p:sp>
      <p:sp>
        <p:nvSpPr>
          <p:cNvPr id="458771" name="Rectangle 19"/>
          <p:cNvSpPr>
            <a:spLocks noChangeArrowheads="1"/>
          </p:cNvSpPr>
          <p:nvPr/>
        </p:nvSpPr>
        <p:spPr bwMode="auto">
          <a:xfrm>
            <a:off x="3348038" y="5084763"/>
            <a:ext cx="1871662"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Ar-100</a:t>
            </a:r>
            <a:endParaRPr lang="en-GB">
              <a:latin typeface="Tahoma" pitchFamily="34" charset="0"/>
            </a:endParaRPr>
          </a:p>
        </p:txBody>
      </p:sp>
      <p:sp>
        <p:nvSpPr>
          <p:cNvPr id="458772" name="Rectangle 20"/>
          <p:cNvSpPr>
            <a:spLocks noChangeArrowheads="1"/>
          </p:cNvSpPr>
          <p:nvPr/>
        </p:nvSpPr>
        <p:spPr bwMode="auto">
          <a:xfrm>
            <a:off x="3348038" y="4437063"/>
            <a:ext cx="1871662"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Xe-100</a:t>
            </a:r>
            <a:endParaRPr lang="en-GB">
              <a:latin typeface="Tahoma" pitchFamily="34" charset="0"/>
            </a:endParaRPr>
          </a:p>
        </p:txBody>
      </p:sp>
      <p:sp>
        <p:nvSpPr>
          <p:cNvPr id="458773" name="Rectangle 21"/>
          <p:cNvSpPr>
            <a:spLocks noChangeArrowheads="1"/>
          </p:cNvSpPr>
          <p:nvPr/>
        </p:nvSpPr>
        <p:spPr bwMode="auto">
          <a:xfrm>
            <a:off x="6300788" y="4579938"/>
            <a:ext cx="1871662" cy="835025"/>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Noble liquid</a:t>
            </a:r>
          </a:p>
          <a:p>
            <a:pPr algn="ctr"/>
            <a:r>
              <a:rPr lang="de-DE">
                <a:latin typeface="Tahoma" pitchFamily="34" charset="0"/>
              </a:rPr>
              <a:t>@ ton scale</a:t>
            </a:r>
            <a:endParaRPr lang="en-GB">
              <a:latin typeface="Tahoma" pitchFamily="34" charset="0"/>
            </a:endParaRPr>
          </a:p>
        </p:txBody>
      </p:sp>
      <p:sp>
        <p:nvSpPr>
          <p:cNvPr id="458774" name="Rectangle 22"/>
          <p:cNvSpPr>
            <a:spLocks noChangeArrowheads="1"/>
          </p:cNvSpPr>
          <p:nvPr/>
        </p:nvSpPr>
        <p:spPr bwMode="auto">
          <a:xfrm>
            <a:off x="1187450" y="6021388"/>
            <a:ext cx="720725" cy="469900"/>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latin typeface="Tahoma" pitchFamily="34" charset="0"/>
              </a:rPr>
              <a:t>…</a:t>
            </a:r>
            <a:endParaRPr lang="en-GB">
              <a:latin typeface="Tahoma" pitchFamily="34" charset="0"/>
            </a:endParaRPr>
          </a:p>
        </p:txBody>
      </p:sp>
      <p:sp>
        <p:nvSpPr>
          <p:cNvPr id="458775" name="AutoShape 23"/>
          <p:cNvSpPr>
            <a:spLocks/>
          </p:cNvSpPr>
          <p:nvPr/>
        </p:nvSpPr>
        <p:spPr bwMode="auto">
          <a:xfrm>
            <a:off x="2411413" y="3716338"/>
            <a:ext cx="433387" cy="2592387"/>
          </a:xfrm>
          <a:prstGeom prst="rightBrace">
            <a:avLst>
              <a:gd name="adj1" fmla="val 49847"/>
              <a:gd name="adj2" fmla="val 50000"/>
            </a:avLst>
          </a:prstGeom>
          <a:noFill/>
          <a:ln w="57150">
            <a:solidFill>
              <a:schemeClr val="accent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458776" name="Text Box 24"/>
          <p:cNvSpPr txBox="1">
            <a:spLocks noChangeArrowheads="1"/>
          </p:cNvSpPr>
          <p:nvPr/>
        </p:nvSpPr>
        <p:spPr bwMode="auto">
          <a:xfrm>
            <a:off x="684213" y="1412875"/>
            <a:ext cx="7957926" cy="40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000">
                <a:solidFill>
                  <a:schemeClr val="bg1"/>
                </a:solidFill>
                <a:latin typeface="Tahoma" pitchFamily="34" charset="0"/>
              </a:rPr>
              <a:t>Now: 10 kg scale      2009/11: 100 kg scale         2012/14: ton scale</a:t>
            </a:r>
            <a:endParaRPr lang="en-GB" sz="2000">
              <a:solidFill>
                <a:schemeClr val="bg1"/>
              </a:solidFill>
              <a:latin typeface="Tahoma" pitchFamily="34" charset="0"/>
            </a:endParaRPr>
          </a:p>
        </p:txBody>
      </p:sp>
      <p:sp>
        <p:nvSpPr>
          <p:cNvPr id="458777" name="Line 25"/>
          <p:cNvSpPr>
            <a:spLocks noChangeShapeType="1"/>
          </p:cNvSpPr>
          <p:nvPr/>
        </p:nvSpPr>
        <p:spPr bwMode="auto">
          <a:xfrm>
            <a:off x="5651500" y="5013325"/>
            <a:ext cx="431800" cy="0"/>
          </a:xfrm>
          <a:prstGeom prst="line">
            <a:avLst/>
          </a:prstGeom>
          <a:noFill/>
          <a:ln w="381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p>
        </p:txBody>
      </p:sp>
      <p:sp>
        <p:nvSpPr>
          <p:cNvPr id="21" name="Text Box 48"/>
          <p:cNvSpPr txBox="1">
            <a:spLocks noChangeArrowheads="1"/>
          </p:cNvSpPr>
          <p:nvPr/>
        </p:nvSpPr>
        <p:spPr bwMode="auto">
          <a:xfrm>
            <a:off x="3276600" y="3973217"/>
            <a:ext cx="1737505"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400" dirty="0">
                <a:solidFill>
                  <a:schemeClr val="bg1"/>
                </a:solidFill>
                <a:latin typeface="Arial" charset="0"/>
              </a:rPr>
              <a:t>  </a:t>
            </a:r>
            <a:r>
              <a:rPr lang="de-DE" sz="2400" dirty="0" smtClean="0">
                <a:solidFill>
                  <a:schemeClr val="bg1"/>
                </a:solidFill>
                <a:latin typeface="Arial" charset="0"/>
              </a:rPr>
              <a:t>~ IN TIME</a:t>
            </a:r>
            <a:endParaRPr lang="en-GB" sz="2400" dirty="0">
              <a:solidFill>
                <a:schemeClr val="bg1"/>
              </a:solidFill>
              <a:latin typeface="Arial" charset="0"/>
            </a:endParaRPr>
          </a:p>
        </p:txBody>
      </p:sp>
      <p:sp>
        <p:nvSpPr>
          <p:cNvPr id="22" name="Text Box 48"/>
          <p:cNvSpPr txBox="1">
            <a:spLocks noChangeArrowheads="1"/>
          </p:cNvSpPr>
          <p:nvPr/>
        </p:nvSpPr>
        <p:spPr bwMode="auto">
          <a:xfrm>
            <a:off x="3067105" y="2946252"/>
            <a:ext cx="2800295"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400" dirty="0">
                <a:solidFill>
                  <a:schemeClr val="bg1"/>
                </a:solidFill>
                <a:latin typeface="Arial" charset="0"/>
              </a:rPr>
              <a:t>  </a:t>
            </a:r>
            <a:r>
              <a:rPr lang="de-DE" sz="2400" dirty="0" smtClean="0">
                <a:solidFill>
                  <a:schemeClr val="bg1"/>
                </a:solidFill>
                <a:latin typeface="Arial" charset="0"/>
              </a:rPr>
              <a:t>PLUS &gt; 3 YEARS</a:t>
            </a:r>
            <a:endParaRPr lang="en-GB" sz="2400" dirty="0">
              <a:solidFill>
                <a:schemeClr val="bg1"/>
              </a:solidFill>
              <a:latin typeface="Arial" charset="0"/>
            </a:endParaRPr>
          </a:p>
        </p:txBody>
      </p:sp>
      <p:sp>
        <p:nvSpPr>
          <p:cNvPr id="23" name="Text Box 48"/>
          <p:cNvSpPr txBox="1">
            <a:spLocks noChangeArrowheads="1"/>
          </p:cNvSpPr>
          <p:nvPr/>
        </p:nvSpPr>
        <p:spPr bwMode="auto">
          <a:xfrm>
            <a:off x="6084864" y="4082754"/>
            <a:ext cx="3074409"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400" dirty="0">
                <a:solidFill>
                  <a:schemeClr val="bg1"/>
                </a:solidFill>
                <a:latin typeface="Arial" charset="0"/>
              </a:rPr>
              <a:t>  </a:t>
            </a:r>
            <a:r>
              <a:rPr lang="de-DE" sz="2400" dirty="0" smtClean="0">
                <a:solidFill>
                  <a:schemeClr val="bg1"/>
                </a:solidFill>
                <a:latin typeface="Arial" charset="0"/>
              </a:rPr>
              <a:t>PLUS ~ 2-3 YEARS</a:t>
            </a:r>
            <a:endParaRPr lang="en-GB" sz="2400" dirty="0">
              <a:solidFill>
                <a:schemeClr val="bg1"/>
              </a:solidFill>
              <a:latin typeface="Arial" charset="0"/>
            </a:endParaRPr>
          </a:p>
        </p:txBody>
      </p:sp>
      <p:sp>
        <p:nvSpPr>
          <p:cNvPr id="24" name="Text Box 48"/>
          <p:cNvSpPr txBox="1">
            <a:spLocks noChangeArrowheads="1"/>
          </p:cNvSpPr>
          <p:nvPr/>
        </p:nvSpPr>
        <p:spPr bwMode="auto">
          <a:xfrm>
            <a:off x="3195761" y="5604799"/>
            <a:ext cx="2542982" cy="833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400" dirty="0">
                <a:solidFill>
                  <a:schemeClr val="bg1"/>
                </a:solidFill>
                <a:latin typeface="Arial" charset="0"/>
              </a:rPr>
              <a:t>  </a:t>
            </a:r>
            <a:r>
              <a:rPr lang="de-DE" sz="2400" dirty="0" smtClean="0">
                <a:solidFill>
                  <a:schemeClr val="bg1"/>
                </a:solidFill>
                <a:latin typeface="Arial" charset="0"/>
              </a:rPr>
              <a:t>DARKSIDE-50?</a:t>
            </a:r>
          </a:p>
          <a:p>
            <a:r>
              <a:rPr lang="de-DE" sz="2400" dirty="0">
                <a:solidFill>
                  <a:schemeClr val="bg1"/>
                </a:solidFill>
                <a:latin typeface="Arial" charset="0"/>
              </a:rPr>
              <a:t> </a:t>
            </a:r>
            <a:r>
              <a:rPr lang="de-DE" sz="2400" dirty="0" smtClean="0">
                <a:solidFill>
                  <a:schemeClr val="bg1"/>
                </a:solidFill>
                <a:latin typeface="Arial" charset="0"/>
              </a:rPr>
              <a:t> PLUS ~ 3 years</a:t>
            </a:r>
            <a:endParaRPr lang="en-GB" sz="2400" dirty="0">
              <a:solidFill>
                <a:schemeClr val="bg1"/>
              </a:solidFill>
              <a:latin typeface="Arial" charset="0"/>
            </a:endParaRPr>
          </a:p>
        </p:txBody>
      </p:sp>
    </p:spTree>
    <p:extLst>
      <p:ext uri="{BB962C8B-B14F-4D97-AF65-F5344CB8AC3E}">
        <p14:creationId xmlns:p14="http://schemas.microsoft.com/office/powerpoint/2010/main" val="8554744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lstStyle/>
          <a:p>
            <a:r>
              <a:rPr lang="de-DE" dirty="0" smtClean="0"/>
              <a:t>Résumé Dark Matter</a:t>
            </a:r>
            <a:endParaRPr lang="en-US" dirty="0"/>
          </a:p>
        </p:txBody>
      </p:sp>
      <p:sp>
        <p:nvSpPr>
          <p:cNvPr id="3" name="Content Placeholder 2"/>
          <p:cNvSpPr>
            <a:spLocks noGrp="1"/>
          </p:cNvSpPr>
          <p:nvPr>
            <p:ph idx="1"/>
          </p:nvPr>
        </p:nvSpPr>
        <p:spPr>
          <a:xfrm>
            <a:off x="467544" y="1412776"/>
            <a:ext cx="8229600" cy="4525963"/>
          </a:xfrm>
        </p:spPr>
        <p:txBody>
          <a:bodyPr>
            <a:normAutofit/>
          </a:bodyPr>
          <a:lstStyle/>
          <a:p>
            <a:r>
              <a:rPr lang="de-DE" dirty="0" smtClean="0"/>
              <a:t>Expectations have been too optimistic; we are now 5 years behind the projections from ten years ago.</a:t>
            </a:r>
          </a:p>
          <a:p>
            <a:r>
              <a:rPr lang="de-DE" dirty="0" smtClean="0"/>
              <a:t>In 2005, bolometric detectors were clearly favored; this changed only with XENON.</a:t>
            </a:r>
          </a:p>
          <a:p>
            <a:r>
              <a:rPr lang="de-DE" dirty="0" smtClean="0"/>
              <a:t>There is much less convergence than we hoped; worldwide, but even in Europe (and even in some countries!)</a:t>
            </a:r>
          </a:p>
          <a:p>
            <a:endParaRPr lang="de-DE" dirty="0" smtClean="0"/>
          </a:p>
          <a:p>
            <a:endParaRPr lang="en-US" dirty="0"/>
          </a:p>
        </p:txBody>
      </p:sp>
    </p:spTree>
    <p:extLst>
      <p:ext uri="{BB962C8B-B14F-4D97-AF65-F5344CB8AC3E}">
        <p14:creationId xmlns:p14="http://schemas.microsoft.com/office/powerpoint/2010/main" val="2372666306"/>
      </p:ext>
    </p:extLst>
  </p:cSld>
  <p:clrMapOvr>
    <a:masterClrMapping/>
  </p:clrMapOvr>
  <p:transition spd="slow">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9287" y="1196752"/>
            <a:ext cx="7898251" cy="3123932"/>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de-DE" sz="7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r>
              <a:rPr lang="de-DE"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p>
          <a:p>
            <a:pPr algn="ctr"/>
            <a:r>
              <a:rPr lang="de-DE" sz="105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Double Beta</a:t>
            </a:r>
            <a:endParaRPr lang="en-US" sz="105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575020374"/>
      </p:ext>
    </p:extLst>
  </p:cSld>
  <p:clrMapOvr>
    <a:masterClrMapping/>
  </p:clrMapOvr>
  <p:transition spd="slow">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3" name="Picture 5" descr="HistoryGraph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776" y="484448"/>
            <a:ext cx="6049962" cy="5800725"/>
          </a:xfrm>
          <a:prstGeom prst="rect">
            <a:avLst/>
          </a:prstGeom>
          <a:noFill/>
          <a:effectLst>
            <a:innerShdw blurRad="63500" dist="50800" dir="13500000">
              <a:prstClr val="black">
                <a:alpha val="50000"/>
              </a:prstClr>
            </a:innerShdw>
            <a:reflection blurRad="6350" stA="50000" endA="275" endPos="40000" dist="101600" dir="5400000" sy="-100000" algn="bl" rotWithShape="0"/>
            <a:softEdge rad="127000"/>
          </a:effectLst>
          <a:extLst>
            <a:ext uri="{909E8E84-426E-40DD-AFC4-6F175D3DCCD1}">
              <a14:hiddenFill xmlns:a14="http://schemas.microsoft.com/office/drawing/2010/main">
                <a:solidFill>
                  <a:srgbClr val="FFFFFF"/>
                </a:solidFill>
              </a14:hiddenFill>
            </a:ext>
          </a:extLst>
        </p:spPr>
      </p:pic>
      <p:sp>
        <p:nvSpPr>
          <p:cNvPr id="268296" name="Line 8"/>
          <p:cNvSpPr>
            <a:spLocks noChangeShapeType="1"/>
          </p:cNvSpPr>
          <p:nvPr/>
        </p:nvSpPr>
        <p:spPr bwMode="auto">
          <a:xfrm>
            <a:off x="5940152" y="4802829"/>
            <a:ext cx="0" cy="360362"/>
          </a:xfrm>
          <a:prstGeom prst="line">
            <a:avLst/>
          </a:prstGeom>
          <a:noFill/>
          <a:ln w="5715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68297" name="Line 9"/>
          <p:cNvSpPr>
            <a:spLocks noChangeShapeType="1"/>
          </p:cNvSpPr>
          <p:nvPr/>
        </p:nvSpPr>
        <p:spPr bwMode="auto">
          <a:xfrm>
            <a:off x="6300515" y="5307654"/>
            <a:ext cx="0" cy="431800"/>
          </a:xfrm>
          <a:prstGeom prst="line">
            <a:avLst/>
          </a:prstGeom>
          <a:noFill/>
          <a:ln w="5715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68298" name="Text Box 10"/>
          <p:cNvSpPr txBox="1">
            <a:spLocks noChangeArrowheads="1"/>
          </p:cNvSpPr>
          <p:nvPr/>
        </p:nvSpPr>
        <p:spPr bwMode="auto">
          <a:xfrm>
            <a:off x="5307095" y="848738"/>
            <a:ext cx="2900451" cy="925511"/>
          </a:xfrm>
          <a:prstGeom prst="rect">
            <a:avLst/>
          </a:prstGeom>
          <a:solidFill>
            <a:schemeClr val="bg1">
              <a:lumMod val="65000"/>
            </a:schemeClr>
          </a:solidFill>
          <a:ln>
            <a:solidFill>
              <a:srgbClr val="00B0F0"/>
            </a:solidFill>
          </a:ln>
          <a:effectLst/>
        </p:spPr>
        <p:txBody>
          <a:bodyPr wrap="none" lIns="90000" tIns="46800" rIns="90000" bIns="46800">
            <a:spAutoFit/>
          </a:bodyPr>
          <a:lstStyle/>
          <a:p>
            <a:r>
              <a:rPr lang="de-DE">
                <a:latin typeface="Arial" charset="0"/>
              </a:rPr>
              <a:t>Start next 5 years:</a:t>
            </a:r>
          </a:p>
          <a:p>
            <a:r>
              <a:rPr lang="de-DE">
                <a:latin typeface="Arial" charset="0"/>
              </a:rPr>
              <a:t>GERDA, Cuore, </a:t>
            </a:r>
          </a:p>
          <a:p>
            <a:r>
              <a:rPr lang="de-DE">
                <a:latin typeface="Arial" charset="0"/>
              </a:rPr>
              <a:t>Super-NEMO, EXO-200, ..</a:t>
            </a:r>
            <a:endParaRPr lang="en-GB">
              <a:latin typeface="Arial" charset="0"/>
            </a:endParaRPr>
          </a:p>
        </p:txBody>
      </p:sp>
      <p:sp>
        <p:nvSpPr>
          <p:cNvPr id="268299" name="Text Box 11"/>
          <p:cNvSpPr txBox="1">
            <a:spLocks noChangeArrowheads="1"/>
          </p:cNvSpPr>
          <p:nvPr/>
        </p:nvSpPr>
        <p:spPr bwMode="auto">
          <a:xfrm>
            <a:off x="6229077" y="2283466"/>
            <a:ext cx="2477323" cy="1202510"/>
          </a:xfrm>
          <a:prstGeom prst="rect">
            <a:avLst/>
          </a:prstGeom>
          <a:solidFill>
            <a:schemeClr val="bg1">
              <a:lumMod val="65000"/>
            </a:schemeClr>
          </a:solidFill>
          <a:ln>
            <a:solidFill>
              <a:srgbClr val="00B0F0"/>
            </a:solidFill>
          </a:ln>
          <a:effectLst/>
        </p:spPr>
        <p:txBody>
          <a:bodyPr wrap="none" lIns="90000" tIns="46800" rIns="90000" bIns="46800">
            <a:spAutoFit/>
          </a:bodyPr>
          <a:lstStyle/>
          <a:p>
            <a:r>
              <a:rPr lang="de-DE" dirty="0">
                <a:latin typeface="Arial" charset="0"/>
              </a:rPr>
              <a:t>Following generation:</a:t>
            </a:r>
          </a:p>
          <a:p>
            <a:r>
              <a:rPr lang="de-DE" dirty="0">
                <a:latin typeface="Arial" charset="0"/>
              </a:rPr>
              <a:t>GERDA+Majorana, </a:t>
            </a:r>
          </a:p>
          <a:p>
            <a:r>
              <a:rPr lang="de-DE" dirty="0">
                <a:latin typeface="Arial" charset="0"/>
              </a:rPr>
              <a:t>Cuore-enr., EXO-1ton,</a:t>
            </a:r>
          </a:p>
          <a:p>
            <a:r>
              <a:rPr lang="de-DE" dirty="0">
                <a:latin typeface="Arial" charset="0"/>
              </a:rPr>
              <a:t>COBRA,. ..</a:t>
            </a:r>
            <a:endParaRPr lang="en-GB" dirty="0">
              <a:latin typeface="Arial" charset="0"/>
            </a:endParaRPr>
          </a:p>
        </p:txBody>
      </p:sp>
      <p:sp>
        <p:nvSpPr>
          <p:cNvPr id="268300" name="Line 12"/>
          <p:cNvSpPr>
            <a:spLocks noChangeShapeType="1"/>
          </p:cNvSpPr>
          <p:nvPr/>
        </p:nvSpPr>
        <p:spPr bwMode="auto">
          <a:xfrm>
            <a:off x="5652121" y="1774250"/>
            <a:ext cx="288032" cy="2957142"/>
          </a:xfrm>
          <a:prstGeom prst="line">
            <a:avLst/>
          </a:prstGeom>
          <a:noFill/>
          <a:ln w="127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en-US"/>
          </a:p>
        </p:txBody>
      </p:sp>
      <p:sp>
        <p:nvSpPr>
          <p:cNvPr id="268301" name="Line 13"/>
          <p:cNvSpPr>
            <a:spLocks noChangeShapeType="1"/>
          </p:cNvSpPr>
          <p:nvPr/>
        </p:nvSpPr>
        <p:spPr bwMode="auto">
          <a:xfrm flipH="1">
            <a:off x="6371952" y="3485976"/>
            <a:ext cx="576808" cy="1677215"/>
          </a:xfrm>
          <a:prstGeom prst="line">
            <a:avLst/>
          </a:prstGeom>
          <a:noFill/>
          <a:ln w="127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en-US"/>
          </a:p>
        </p:txBody>
      </p:sp>
      <p:sp>
        <p:nvSpPr>
          <p:cNvPr id="2" name="TextBox 1"/>
          <p:cNvSpPr txBox="1"/>
          <p:nvPr/>
        </p:nvSpPr>
        <p:spPr>
          <a:xfrm>
            <a:off x="150745" y="115116"/>
            <a:ext cx="5645392" cy="369332"/>
          </a:xfrm>
          <a:prstGeom prst="rect">
            <a:avLst/>
          </a:prstGeom>
          <a:noFill/>
        </p:spPr>
        <p:txBody>
          <a:bodyPr wrap="none" rtlCol="0">
            <a:spAutoFit/>
          </a:bodyPr>
          <a:lstStyle/>
          <a:p>
            <a:r>
              <a:rPr lang="de-DE" dirty="0" smtClean="0">
                <a:solidFill>
                  <a:schemeClr val="bg1"/>
                </a:solidFill>
              </a:rPr>
              <a:t>From the 2007 roadmap (picture already somewhat older)</a:t>
            </a:r>
            <a:endParaRPr lang="en-US" dirty="0">
              <a:solidFill>
                <a:schemeClr val="bg1"/>
              </a:solidFill>
            </a:endParaRPr>
          </a:p>
        </p:txBody>
      </p:sp>
    </p:spTree>
    <p:extLst>
      <p:ext uri="{BB962C8B-B14F-4D97-AF65-F5344CB8AC3E}">
        <p14:creationId xmlns:p14="http://schemas.microsoft.com/office/powerpoint/2010/main" val="3030691630"/>
      </p:ext>
    </p:extLst>
  </p:cSld>
  <p:clrMapOvr>
    <a:masterClrMapping/>
  </p:clrMapOvr>
  <p:transition spd="slow">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3" name="Picture 5" descr="HistoryGraph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776" y="484448"/>
            <a:ext cx="6049962" cy="5800725"/>
          </a:xfrm>
          <a:prstGeom prst="rect">
            <a:avLst/>
          </a:prstGeom>
          <a:noFill/>
          <a:effectLst>
            <a:innerShdw blurRad="63500" dist="50800" dir="13500000">
              <a:prstClr val="black">
                <a:alpha val="50000"/>
              </a:prstClr>
            </a:innerShdw>
            <a:reflection blurRad="6350" stA="50000" endA="275" endPos="40000" dist="101600" dir="5400000" sy="-100000" algn="bl" rotWithShape="0"/>
            <a:softEdge rad="127000"/>
          </a:effectLst>
          <a:extLst>
            <a:ext uri="{909E8E84-426E-40DD-AFC4-6F175D3DCCD1}">
              <a14:hiddenFill xmlns:a14="http://schemas.microsoft.com/office/drawing/2010/main">
                <a:solidFill>
                  <a:srgbClr val="FFFFFF"/>
                </a:solidFill>
              </a14:hiddenFill>
            </a:ext>
          </a:extLst>
        </p:spPr>
      </p:pic>
      <p:sp>
        <p:nvSpPr>
          <p:cNvPr id="268296" name="Line 8"/>
          <p:cNvSpPr>
            <a:spLocks noChangeShapeType="1"/>
          </p:cNvSpPr>
          <p:nvPr/>
        </p:nvSpPr>
        <p:spPr bwMode="auto">
          <a:xfrm>
            <a:off x="5940152" y="4802829"/>
            <a:ext cx="0" cy="360362"/>
          </a:xfrm>
          <a:prstGeom prst="line">
            <a:avLst/>
          </a:prstGeom>
          <a:noFill/>
          <a:ln w="5715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68297" name="Line 9"/>
          <p:cNvSpPr>
            <a:spLocks noChangeShapeType="1"/>
          </p:cNvSpPr>
          <p:nvPr/>
        </p:nvSpPr>
        <p:spPr bwMode="auto">
          <a:xfrm>
            <a:off x="6300515" y="5307654"/>
            <a:ext cx="0" cy="431800"/>
          </a:xfrm>
          <a:prstGeom prst="line">
            <a:avLst/>
          </a:prstGeom>
          <a:noFill/>
          <a:ln w="5715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68298" name="Text Box 10"/>
          <p:cNvSpPr txBox="1">
            <a:spLocks noChangeArrowheads="1"/>
          </p:cNvSpPr>
          <p:nvPr/>
        </p:nvSpPr>
        <p:spPr bwMode="auto">
          <a:xfrm>
            <a:off x="5307095" y="848738"/>
            <a:ext cx="2900451" cy="925511"/>
          </a:xfrm>
          <a:prstGeom prst="rect">
            <a:avLst/>
          </a:prstGeom>
          <a:solidFill>
            <a:schemeClr val="bg1">
              <a:lumMod val="65000"/>
            </a:schemeClr>
          </a:solidFill>
          <a:ln>
            <a:solidFill>
              <a:srgbClr val="00B0F0"/>
            </a:solidFill>
          </a:ln>
          <a:effectLst/>
        </p:spPr>
        <p:txBody>
          <a:bodyPr wrap="none" lIns="90000" tIns="46800" rIns="90000" bIns="46800">
            <a:spAutoFit/>
          </a:bodyPr>
          <a:lstStyle/>
          <a:p>
            <a:r>
              <a:rPr lang="de-DE">
                <a:latin typeface="Arial" charset="0"/>
              </a:rPr>
              <a:t>Start next 5 years:</a:t>
            </a:r>
          </a:p>
          <a:p>
            <a:r>
              <a:rPr lang="de-DE">
                <a:latin typeface="Arial" charset="0"/>
              </a:rPr>
              <a:t>GERDA, Cuore, </a:t>
            </a:r>
          </a:p>
          <a:p>
            <a:r>
              <a:rPr lang="de-DE">
                <a:latin typeface="Arial" charset="0"/>
              </a:rPr>
              <a:t>Super-NEMO, EXO-200, ..</a:t>
            </a:r>
            <a:endParaRPr lang="en-GB">
              <a:latin typeface="Arial" charset="0"/>
            </a:endParaRPr>
          </a:p>
        </p:txBody>
      </p:sp>
      <p:sp>
        <p:nvSpPr>
          <p:cNvPr id="268299" name="Text Box 11"/>
          <p:cNvSpPr txBox="1">
            <a:spLocks noChangeArrowheads="1"/>
          </p:cNvSpPr>
          <p:nvPr/>
        </p:nvSpPr>
        <p:spPr bwMode="auto">
          <a:xfrm>
            <a:off x="6229077" y="2283466"/>
            <a:ext cx="2477323" cy="1202510"/>
          </a:xfrm>
          <a:prstGeom prst="rect">
            <a:avLst/>
          </a:prstGeom>
          <a:solidFill>
            <a:schemeClr val="bg1">
              <a:lumMod val="65000"/>
            </a:schemeClr>
          </a:solidFill>
          <a:ln>
            <a:solidFill>
              <a:srgbClr val="00B0F0"/>
            </a:solidFill>
          </a:ln>
          <a:effectLst/>
        </p:spPr>
        <p:txBody>
          <a:bodyPr wrap="none" lIns="90000" tIns="46800" rIns="90000" bIns="46800">
            <a:spAutoFit/>
          </a:bodyPr>
          <a:lstStyle/>
          <a:p>
            <a:r>
              <a:rPr lang="de-DE" dirty="0">
                <a:latin typeface="Arial" charset="0"/>
              </a:rPr>
              <a:t>Following generation:</a:t>
            </a:r>
          </a:p>
          <a:p>
            <a:r>
              <a:rPr lang="de-DE" dirty="0">
                <a:latin typeface="Arial" charset="0"/>
              </a:rPr>
              <a:t>GERDA+Majorana, </a:t>
            </a:r>
          </a:p>
          <a:p>
            <a:r>
              <a:rPr lang="de-DE" dirty="0">
                <a:latin typeface="Arial" charset="0"/>
              </a:rPr>
              <a:t>Cuore-enr., EXO-1ton,</a:t>
            </a:r>
          </a:p>
          <a:p>
            <a:r>
              <a:rPr lang="de-DE" dirty="0">
                <a:latin typeface="Arial" charset="0"/>
              </a:rPr>
              <a:t>COBRA,. ..</a:t>
            </a:r>
            <a:endParaRPr lang="en-GB" dirty="0">
              <a:latin typeface="Arial" charset="0"/>
            </a:endParaRPr>
          </a:p>
        </p:txBody>
      </p:sp>
      <p:sp>
        <p:nvSpPr>
          <p:cNvPr id="268300" name="Line 12"/>
          <p:cNvSpPr>
            <a:spLocks noChangeShapeType="1"/>
          </p:cNvSpPr>
          <p:nvPr/>
        </p:nvSpPr>
        <p:spPr bwMode="auto">
          <a:xfrm>
            <a:off x="5652121" y="1774250"/>
            <a:ext cx="288032" cy="2957142"/>
          </a:xfrm>
          <a:prstGeom prst="line">
            <a:avLst/>
          </a:prstGeom>
          <a:noFill/>
          <a:ln w="127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en-US"/>
          </a:p>
        </p:txBody>
      </p:sp>
      <p:sp>
        <p:nvSpPr>
          <p:cNvPr id="268301" name="Line 13"/>
          <p:cNvSpPr>
            <a:spLocks noChangeShapeType="1"/>
          </p:cNvSpPr>
          <p:nvPr/>
        </p:nvSpPr>
        <p:spPr bwMode="auto">
          <a:xfrm flipH="1">
            <a:off x="6371952" y="3485976"/>
            <a:ext cx="576808" cy="1677215"/>
          </a:xfrm>
          <a:prstGeom prst="line">
            <a:avLst/>
          </a:prstGeom>
          <a:noFill/>
          <a:ln w="127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en-US"/>
          </a:p>
        </p:txBody>
      </p:sp>
      <p:sp>
        <p:nvSpPr>
          <p:cNvPr id="2" name="TextBox 1"/>
          <p:cNvSpPr txBox="1"/>
          <p:nvPr/>
        </p:nvSpPr>
        <p:spPr>
          <a:xfrm>
            <a:off x="2627783" y="4064165"/>
            <a:ext cx="2480359" cy="1754326"/>
          </a:xfrm>
          <a:prstGeom prst="rect">
            <a:avLst/>
          </a:prstGeom>
          <a:noFill/>
        </p:spPr>
        <p:txBody>
          <a:bodyPr wrap="none" rtlCol="0">
            <a:spAutoFit/>
          </a:bodyPr>
          <a:lstStyle/>
          <a:p>
            <a:r>
              <a:rPr lang="de-DE" b="1" dirty="0" smtClean="0">
                <a:solidFill>
                  <a:srgbClr val="FF0000"/>
                </a:solidFill>
              </a:rPr>
              <a:t>Gerda:     	PLUS ~3 years</a:t>
            </a:r>
          </a:p>
          <a:p>
            <a:r>
              <a:rPr lang="de-DE" b="1" dirty="0" smtClean="0">
                <a:solidFill>
                  <a:srgbClr val="FF0000"/>
                </a:solidFill>
              </a:rPr>
              <a:t>Exo-200: 	PLUS ~2 years</a:t>
            </a:r>
          </a:p>
          <a:p>
            <a:r>
              <a:rPr lang="de-DE" b="1" dirty="0" smtClean="0">
                <a:solidFill>
                  <a:srgbClr val="FF0000"/>
                </a:solidFill>
              </a:rPr>
              <a:t>Cuore:     </a:t>
            </a:r>
            <a:r>
              <a:rPr lang="de-DE" b="1" dirty="0">
                <a:solidFill>
                  <a:srgbClr val="FF0000"/>
                </a:solidFill>
              </a:rPr>
              <a:t>	</a:t>
            </a:r>
            <a:r>
              <a:rPr lang="de-DE" b="1" dirty="0" smtClean="0">
                <a:solidFill>
                  <a:srgbClr val="FF0000"/>
                </a:solidFill>
              </a:rPr>
              <a:t>PLUS ~5 years</a:t>
            </a:r>
          </a:p>
          <a:p>
            <a:r>
              <a:rPr lang="de-DE" b="1" dirty="0" smtClean="0">
                <a:solidFill>
                  <a:srgbClr val="FF0000"/>
                </a:solidFill>
              </a:rPr>
              <a:t>Super-NEMO:   </a:t>
            </a:r>
          </a:p>
          <a:p>
            <a:r>
              <a:rPr lang="de-DE" b="1" dirty="0">
                <a:solidFill>
                  <a:srgbClr val="FF0000"/>
                </a:solidFill>
              </a:rPr>
              <a:t>	</a:t>
            </a:r>
            <a:r>
              <a:rPr lang="de-DE" b="1" dirty="0" smtClean="0">
                <a:solidFill>
                  <a:srgbClr val="FF0000"/>
                </a:solidFill>
              </a:rPr>
              <a:t>PLUS ~5 years </a:t>
            </a:r>
          </a:p>
          <a:p>
            <a:endParaRPr lang="en-US" b="1" dirty="0">
              <a:solidFill>
                <a:srgbClr val="FF0000"/>
              </a:solidFill>
            </a:endParaRPr>
          </a:p>
        </p:txBody>
      </p:sp>
      <p:sp>
        <p:nvSpPr>
          <p:cNvPr id="12" name="TextBox 11"/>
          <p:cNvSpPr txBox="1"/>
          <p:nvPr/>
        </p:nvSpPr>
        <p:spPr>
          <a:xfrm>
            <a:off x="150745" y="115116"/>
            <a:ext cx="5645392" cy="369332"/>
          </a:xfrm>
          <a:prstGeom prst="rect">
            <a:avLst/>
          </a:prstGeom>
          <a:noFill/>
        </p:spPr>
        <p:txBody>
          <a:bodyPr wrap="none" rtlCol="0">
            <a:spAutoFit/>
          </a:bodyPr>
          <a:lstStyle/>
          <a:p>
            <a:r>
              <a:rPr lang="de-DE" dirty="0" smtClean="0">
                <a:solidFill>
                  <a:schemeClr val="bg1"/>
                </a:solidFill>
              </a:rPr>
              <a:t>From the 2007 roadmap (picture already somewhat older)</a:t>
            </a:r>
            <a:endParaRPr lang="en-US" dirty="0">
              <a:solidFill>
                <a:schemeClr val="bg1"/>
              </a:solidFill>
            </a:endParaRPr>
          </a:p>
        </p:txBody>
      </p:sp>
    </p:spTree>
    <p:extLst>
      <p:ext uri="{BB962C8B-B14F-4D97-AF65-F5344CB8AC3E}">
        <p14:creationId xmlns:p14="http://schemas.microsoft.com/office/powerpoint/2010/main" val="42783051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1346" name="Group 2"/>
          <p:cNvGrpSpPr>
            <a:grpSpLocks/>
          </p:cNvGrpSpPr>
          <p:nvPr/>
        </p:nvGrpSpPr>
        <p:grpSpPr bwMode="auto">
          <a:xfrm>
            <a:off x="250825" y="404813"/>
            <a:ext cx="8405813" cy="1387475"/>
            <a:chOff x="340" y="1071"/>
            <a:chExt cx="5295" cy="874"/>
          </a:xfrm>
        </p:grpSpPr>
        <p:grpSp>
          <p:nvGrpSpPr>
            <p:cNvPr id="441347" name="Group 3"/>
            <p:cNvGrpSpPr>
              <a:grpSpLocks/>
            </p:cNvGrpSpPr>
            <p:nvPr/>
          </p:nvGrpSpPr>
          <p:grpSpPr bwMode="auto">
            <a:xfrm>
              <a:off x="340" y="1706"/>
              <a:ext cx="5295" cy="239"/>
              <a:chOff x="340" y="1706"/>
              <a:chExt cx="5295" cy="239"/>
            </a:xfrm>
          </p:grpSpPr>
          <p:sp>
            <p:nvSpPr>
              <p:cNvPr id="441348" name="Rectangle 4"/>
              <p:cNvSpPr>
                <a:spLocks noChangeArrowheads="1"/>
              </p:cNvSpPr>
              <p:nvPr/>
            </p:nvSpPr>
            <p:spPr bwMode="auto">
              <a:xfrm>
                <a:off x="3016"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2011</a:t>
                </a:r>
                <a:endParaRPr lang="en-GB" sz="1800" b="1">
                  <a:latin typeface="Arial" charset="0"/>
                </a:endParaRPr>
              </a:p>
            </p:txBody>
          </p:sp>
          <p:sp>
            <p:nvSpPr>
              <p:cNvPr id="441349" name="Rectangle 5"/>
              <p:cNvSpPr>
                <a:spLocks noChangeArrowheads="1"/>
              </p:cNvSpPr>
              <p:nvPr/>
            </p:nvSpPr>
            <p:spPr bwMode="auto">
              <a:xfrm>
                <a:off x="2109"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2009</a:t>
                </a:r>
                <a:endParaRPr lang="en-GB" sz="1800" b="1">
                  <a:latin typeface="Arial" charset="0"/>
                </a:endParaRPr>
              </a:p>
            </p:txBody>
          </p:sp>
          <p:sp>
            <p:nvSpPr>
              <p:cNvPr id="441350" name="Rectangle 6"/>
              <p:cNvSpPr>
                <a:spLocks noChangeArrowheads="1"/>
              </p:cNvSpPr>
              <p:nvPr/>
            </p:nvSpPr>
            <p:spPr bwMode="auto">
              <a:xfrm>
                <a:off x="1247"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2007</a:t>
                </a:r>
                <a:endParaRPr lang="en-GB" sz="1800" b="1">
                  <a:latin typeface="Arial" charset="0"/>
                </a:endParaRPr>
              </a:p>
            </p:txBody>
          </p:sp>
          <p:sp>
            <p:nvSpPr>
              <p:cNvPr id="441351" name="Rectangle 7"/>
              <p:cNvSpPr>
                <a:spLocks noChangeArrowheads="1"/>
              </p:cNvSpPr>
              <p:nvPr/>
            </p:nvSpPr>
            <p:spPr bwMode="auto">
              <a:xfrm>
                <a:off x="340"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2005</a:t>
                </a:r>
                <a:endParaRPr lang="en-GB" sz="1800" b="1">
                  <a:latin typeface="Arial" charset="0"/>
                </a:endParaRPr>
              </a:p>
            </p:txBody>
          </p:sp>
          <p:sp>
            <p:nvSpPr>
              <p:cNvPr id="441352" name="Rectangle 8"/>
              <p:cNvSpPr>
                <a:spLocks noChangeArrowheads="1"/>
              </p:cNvSpPr>
              <p:nvPr/>
            </p:nvSpPr>
            <p:spPr bwMode="auto">
              <a:xfrm>
                <a:off x="7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2006</a:t>
                </a:r>
                <a:endParaRPr lang="en-GB" sz="1800" b="1">
                  <a:latin typeface="Arial" charset="0"/>
                </a:endParaRPr>
              </a:p>
            </p:txBody>
          </p:sp>
          <p:sp>
            <p:nvSpPr>
              <p:cNvPr id="441353" name="Rectangle 9"/>
              <p:cNvSpPr>
                <a:spLocks noChangeArrowheads="1"/>
              </p:cNvSpPr>
              <p:nvPr/>
            </p:nvSpPr>
            <p:spPr bwMode="auto">
              <a:xfrm>
                <a:off x="51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2016</a:t>
                </a:r>
                <a:endParaRPr lang="en-GB" sz="1800" b="1">
                  <a:latin typeface="Arial" charset="0"/>
                </a:endParaRPr>
              </a:p>
            </p:txBody>
          </p:sp>
          <p:sp>
            <p:nvSpPr>
              <p:cNvPr id="441354" name="Rectangle 10"/>
              <p:cNvSpPr>
                <a:spLocks noChangeArrowheads="1"/>
              </p:cNvSpPr>
              <p:nvPr/>
            </p:nvSpPr>
            <p:spPr bwMode="auto">
              <a:xfrm>
                <a:off x="433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2014</a:t>
                </a:r>
                <a:endParaRPr lang="en-GB" sz="1800" b="1">
                  <a:latin typeface="Arial" charset="0"/>
                </a:endParaRPr>
              </a:p>
            </p:txBody>
          </p:sp>
          <p:sp>
            <p:nvSpPr>
              <p:cNvPr id="441355" name="Rectangle 11"/>
              <p:cNvSpPr>
                <a:spLocks noChangeArrowheads="1"/>
              </p:cNvSpPr>
              <p:nvPr/>
            </p:nvSpPr>
            <p:spPr bwMode="auto">
              <a:xfrm>
                <a:off x="3470"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2012</a:t>
                </a:r>
                <a:endParaRPr lang="en-GB" sz="1800" b="1">
                  <a:latin typeface="Arial" charset="0"/>
                </a:endParaRPr>
              </a:p>
            </p:txBody>
          </p:sp>
          <p:sp>
            <p:nvSpPr>
              <p:cNvPr id="441356" name="Rectangle 12"/>
              <p:cNvSpPr>
                <a:spLocks noChangeArrowheads="1"/>
              </p:cNvSpPr>
              <p:nvPr/>
            </p:nvSpPr>
            <p:spPr bwMode="auto">
              <a:xfrm>
                <a:off x="256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2010</a:t>
                </a:r>
                <a:endParaRPr lang="en-GB" sz="1800" b="1">
                  <a:latin typeface="Arial" charset="0"/>
                </a:endParaRPr>
              </a:p>
            </p:txBody>
          </p:sp>
          <p:sp>
            <p:nvSpPr>
              <p:cNvPr id="441357" name="Rectangle 13"/>
              <p:cNvSpPr>
                <a:spLocks noChangeArrowheads="1"/>
              </p:cNvSpPr>
              <p:nvPr/>
            </p:nvSpPr>
            <p:spPr bwMode="auto">
              <a:xfrm>
                <a:off x="1655"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2008</a:t>
                </a:r>
                <a:endParaRPr lang="en-GB" sz="1800" b="1">
                  <a:latin typeface="Arial" charset="0"/>
                </a:endParaRPr>
              </a:p>
            </p:txBody>
          </p:sp>
          <p:sp>
            <p:nvSpPr>
              <p:cNvPr id="441358" name="Rectangle 14"/>
              <p:cNvSpPr>
                <a:spLocks noChangeArrowheads="1"/>
              </p:cNvSpPr>
              <p:nvPr/>
            </p:nvSpPr>
            <p:spPr bwMode="auto">
              <a:xfrm>
                <a:off x="4785"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2015</a:t>
                </a:r>
                <a:endParaRPr lang="en-GB" sz="1800" b="1">
                  <a:latin typeface="Arial" charset="0"/>
                </a:endParaRPr>
              </a:p>
            </p:txBody>
          </p:sp>
          <p:sp>
            <p:nvSpPr>
              <p:cNvPr id="441359" name="Rectangle 15"/>
              <p:cNvSpPr>
                <a:spLocks noChangeArrowheads="1"/>
              </p:cNvSpPr>
              <p:nvPr/>
            </p:nvSpPr>
            <p:spPr bwMode="auto">
              <a:xfrm>
                <a:off x="3878"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2013</a:t>
                </a:r>
                <a:endParaRPr lang="en-GB" sz="1800" b="1">
                  <a:latin typeface="Arial" charset="0"/>
                </a:endParaRPr>
              </a:p>
            </p:txBody>
          </p:sp>
        </p:grpSp>
        <p:sp>
          <p:nvSpPr>
            <p:cNvPr id="441360" name="AutoShape 16"/>
            <p:cNvSpPr>
              <a:spLocks noChangeArrowheads="1"/>
            </p:cNvSpPr>
            <p:nvPr/>
          </p:nvSpPr>
          <p:spPr bwMode="auto">
            <a:xfrm>
              <a:off x="1202" y="1389"/>
              <a:ext cx="227" cy="252"/>
            </a:xfrm>
            <a:prstGeom prst="downArrow">
              <a:avLst>
                <a:gd name="adj1" fmla="val 50000"/>
                <a:gd name="adj2" fmla="val 27753"/>
              </a:avLst>
            </a:prstGeom>
            <a:solidFill>
              <a:srgbClr val="000099"/>
            </a:solidFill>
            <a:ln w="12700">
              <a:solidFill>
                <a:srgbClr val="000099"/>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441361" name="Text Box 17"/>
            <p:cNvSpPr txBox="1">
              <a:spLocks noChangeArrowheads="1"/>
            </p:cNvSpPr>
            <p:nvPr/>
          </p:nvSpPr>
          <p:spPr bwMode="auto">
            <a:xfrm>
              <a:off x="1111" y="1071"/>
              <a:ext cx="44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dirty="0">
                  <a:solidFill>
                    <a:srgbClr val="000099"/>
                  </a:solidFill>
                  <a:latin typeface="Impact" pitchFamily="34" charset="0"/>
                </a:rPr>
                <a:t>now</a:t>
              </a:r>
              <a:endParaRPr lang="en-GB" dirty="0">
                <a:solidFill>
                  <a:srgbClr val="000099"/>
                </a:solidFill>
                <a:latin typeface="Impact" pitchFamily="34" charset="0"/>
              </a:endParaRPr>
            </a:p>
          </p:txBody>
        </p:sp>
      </p:grpSp>
      <p:sp>
        <p:nvSpPr>
          <p:cNvPr id="441362" name="Rectangle 18"/>
          <p:cNvSpPr>
            <a:spLocks noChangeArrowheads="1"/>
          </p:cNvSpPr>
          <p:nvPr/>
        </p:nvSpPr>
        <p:spPr bwMode="auto">
          <a:xfrm>
            <a:off x="827088" y="4076700"/>
            <a:ext cx="2520950" cy="409575"/>
          </a:xfrm>
          <a:prstGeom prst="rect">
            <a:avLst/>
          </a:prstGeom>
          <a:solidFill>
            <a:srgbClr val="CCEC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design study</a:t>
            </a:r>
            <a:endParaRPr lang="en-GB" sz="2000">
              <a:latin typeface="Arial" charset="0"/>
            </a:endParaRPr>
          </a:p>
        </p:txBody>
      </p:sp>
      <p:sp>
        <p:nvSpPr>
          <p:cNvPr id="441363" name="Rectangle 19"/>
          <p:cNvSpPr>
            <a:spLocks noChangeArrowheads="1"/>
          </p:cNvSpPr>
          <p:nvPr/>
        </p:nvSpPr>
        <p:spPr bwMode="auto">
          <a:xfrm>
            <a:off x="682625" y="2765425"/>
            <a:ext cx="2665413"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41365" name="AutoShape 21"/>
          <p:cNvSpPr>
            <a:spLocks noChangeArrowheads="1"/>
          </p:cNvSpPr>
          <p:nvPr/>
        </p:nvSpPr>
        <p:spPr bwMode="auto">
          <a:xfrm>
            <a:off x="250825" y="1989138"/>
            <a:ext cx="2952750" cy="714375"/>
          </a:xfrm>
          <a:prstGeom prst="rightArrow">
            <a:avLst>
              <a:gd name="adj1" fmla="val 50000"/>
              <a:gd name="adj2" fmla="val 103333"/>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chemeClr val="bg1"/>
                </a:solidFill>
                <a:latin typeface="Arial" charset="0"/>
              </a:rPr>
              <a:t>operation</a:t>
            </a:r>
            <a:endParaRPr lang="en-GB" sz="2000">
              <a:solidFill>
                <a:schemeClr val="bg1"/>
              </a:solidFill>
              <a:latin typeface="Arial" charset="0"/>
            </a:endParaRPr>
          </a:p>
        </p:txBody>
      </p:sp>
      <p:sp>
        <p:nvSpPr>
          <p:cNvPr id="441366" name="AutoShape 22"/>
          <p:cNvSpPr>
            <a:spLocks noChangeArrowheads="1"/>
          </p:cNvSpPr>
          <p:nvPr/>
        </p:nvSpPr>
        <p:spPr bwMode="auto">
          <a:xfrm>
            <a:off x="3348038" y="2563813"/>
            <a:ext cx="1871662" cy="835025"/>
          </a:xfrm>
          <a:prstGeom prst="rightArrow">
            <a:avLst>
              <a:gd name="adj1" fmla="val 50000"/>
              <a:gd name="adj2" fmla="val 56036"/>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41367" name="Rectangle 23"/>
          <p:cNvSpPr>
            <a:spLocks noChangeArrowheads="1"/>
          </p:cNvSpPr>
          <p:nvPr/>
        </p:nvSpPr>
        <p:spPr bwMode="auto">
          <a:xfrm>
            <a:off x="3348038" y="4076700"/>
            <a:ext cx="2233612"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41368" name="AutoShape 24"/>
          <p:cNvSpPr>
            <a:spLocks noChangeArrowheads="1"/>
          </p:cNvSpPr>
          <p:nvPr/>
        </p:nvSpPr>
        <p:spPr bwMode="auto">
          <a:xfrm>
            <a:off x="250825" y="3355975"/>
            <a:ext cx="3024188" cy="714375"/>
          </a:xfrm>
          <a:prstGeom prst="rightArrow">
            <a:avLst>
              <a:gd name="adj1" fmla="val 50000"/>
              <a:gd name="adj2" fmla="val 105833"/>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chemeClr val="bg1"/>
                </a:solidFill>
                <a:latin typeface="Arial" charset="0"/>
              </a:rPr>
              <a:t>operation</a:t>
            </a:r>
            <a:endParaRPr lang="en-GB" sz="2000">
              <a:solidFill>
                <a:schemeClr val="bg1"/>
              </a:solidFill>
              <a:latin typeface="Arial" charset="0"/>
            </a:endParaRPr>
          </a:p>
        </p:txBody>
      </p:sp>
      <p:sp>
        <p:nvSpPr>
          <p:cNvPr id="441369" name="AutoShape 25"/>
          <p:cNvSpPr>
            <a:spLocks noChangeArrowheads="1"/>
          </p:cNvSpPr>
          <p:nvPr/>
        </p:nvSpPr>
        <p:spPr bwMode="auto">
          <a:xfrm>
            <a:off x="5580063" y="3860800"/>
            <a:ext cx="1728787" cy="835025"/>
          </a:xfrm>
          <a:prstGeom prst="rightArrow">
            <a:avLst>
              <a:gd name="adj1" fmla="val 50000"/>
              <a:gd name="adj2" fmla="val 51759"/>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41371" name="Text Box 27"/>
          <p:cNvSpPr txBox="1">
            <a:spLocks noChangeArrowheads="1"/>
          </p:cNvSpPr>
          <p:nvPr/>
        </p:nvSpPr>
        <p:spPr bwMode="auto">
          <a:xfrm>
            <a:off x="3276600" y="3498850"/>
            <a:ext cx="1111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NEMO-3</a:t>
            </a:r>
            <a:endParaRPr lang="en-GB">
              <a:solidFill>
                <a:srgbClr val="FF0000"/>
              </a:solidFill>
              <a:latin typeface="Impact" pitchFamily="34" charset="0"/>
            </a:endParaRPr>
          </a:p>
        </p:txBody>
      </p:sp>
      <p:sp>
        <p:nvSpPr>
          <p:cNvPr id="441372" name="Text Box 28"/>
          <p:cNvSpPr txBox="1">
            <a:spLocks noChangeArrowheads="1"/>
          </p:cNvSpPr>
          <p:nvPr/>
        </p:nvSpPr>
        <p:spPr bwMode="auto">
          <a:xfrm>
            <a:off x="7400925" y="4005263"/>
            <a:ext cx="174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Super-NEMO </a:t>
            </a:r>
            <a:endParaRPr lang="en-GB">
              <a:solidFill>
                <a:srgbClr val="FF0000"/>
              </a:solidFill>
              <a:latin typeface="Impact" pitchFamily="34" charset="0"/>
            </a:endParaRPr>
          </a:p>
        </p:txBody>
      </p:sp>
      <p:sp>
        <p:nvSpPr>
          <p:cNvPr id="441373" name="Text Box 29"/>
          <p:cNvSpPr txBox="1">
            <a:spLocks noChangeArrowheads="1"/>
          </p:cNvSpPr>
          <p:nvPr/>
        </p:nvSpPr>
        <p:spPr bwMode="auto">
          <a:xfrm>
            <a:off x="3203575" y="2062163"/>
            <a:ext cx="152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CUORICINO</a:t>
            </a:r>
            <a:endParaRPr lang="en-GB">
              <a:solidFill>
                <a:srgbClr val="FF0000"/>
              </a:solidFill>
              <a:latin typeface="Impact" pitchFamily="34" charset="0"/>
            </a:endParaRPr>
          </a:p>
        </p:txBody>
      </p:sp>
      <p:sp>
        <p:nvSpPr>
          <p:cNvPr id="441374" name="Text Box 30"/>
          <p:cNvSpPr txBox="1">
            <a:spLocks noChangeArrowheads="1"/>
          </p:cNvSpPr>
          <p:nvPr/>
        </p:nvSpPr>
        <p:spPr bwMode="auto">
          <a:xfrm>
            <a:off x="5292725" y="2765425"/>
            <a:ext cx="973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CUORE</a:t>
            </a:r>
            <a:endParaRPr lang="en-GB">
              <a:solidFill>
                <a:srgbClr val="FF0000"/>
              </a:solidFill>
              <a:latin typeface="Impact" pitchFamily="34" charset="0"/>
            </a:endParaRPr>
          </a:p>
        </p:txBody>
      </p:sp>
      <p:sp>
        <p:nvSpPr>
          <p:cNvPr id="441380" name="WordArt 36"/>
          <p:cNvSpPr>
            <a:spLocks noChangeArrowheads="1" noChangeShapeType="1"/>
          </p:cNvSpPr>
          <p:nvPr/>
        </p:nvSpPr>
        <p:spPr bwMode="auto">
          <a:xfrm>
            <a:off x="2987675" y="260350"/>
            <a:ext cx="5900738" cy="93662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chemeClr val="bg1"/>
                </a:solidFill>
                <a:latin typeface="Arial Black"/>
              </a:rPr>
              <a:t>DBD projects 0.1 eV scale</a:t>
            </a:r>
          </a:p>
        </p:txBody>
      </p:sp>
      <p:sp>
        <p:nvSpPr>
          <p:cNvPr id="441382" name="Rectangle 38"/>
          <p:cNvSpPr>
            <a:spLocks noChangeArrowheads="1"/>
          </p:cNvSpPr>
          <p:nvPr/>
        </p:nvSpPr>
        <p:spPr bwMode="auto">
          <a:xfrm>
            <a:off x="755650" y="5084763"/>
            <a:ext cx="1800225"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41383" name="AutoShape 39"/>
          <p:cNvSpPr>
            <a:spLocks noChangeArrowheads="1"/>
          </p:cNvSpPr>
          <p:nvPr/>
        </p:nvSpPr>
        <p:spPr bwMode="auto">
          <a:xfrm>
            <a:off x="2555875" y="4868863"/>
            <a:ext cx="3168650" cy="835025"/>
          </a:xfrm>
          <a:prstGeom prst="rightArrow">
            <a:avLst>
              <a:gd name="adj1" fmla="val 50000"/>
              <a:gd name="adj2" fmla="val 94867"/>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41384" name="Text Box 40"/>
          <p:cNvSpPr txBox="1">
            <a:spLocks noChangeArrowheads="1"/>
          </p:cNvSpPr>
          <p:nvPr/>
        </p:nvSpPr>
        <p:spPr bwMode="auto">
          <a:xfrm>
            <a:off x="5795963" y="5084763"/>
            <a:ext cx="1017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GERDA </a:t>
            </a:r>
            <a:endParaRPr lang="en-GB">
              <a:solidFill>
                <a:srgbClr val="FF0000"/>
              </a:solidFill>
              <a:latin typeface="Impact" pitchFamily="34" charset="0"/>
            </a:endParaRPr>
          </a:p>
        </p:txBody>
      </p:sp>
      <p:sp>
        <p:nvSpPr>
          <p:cNvPr id="441390" name="Rectangle 46"/>
          <p:cNvSpPr>
            <a:spLocks noChangeArrowheads="1"/>
          </p:cNvSpPr>
          <p:nvPr/>
        </p:nvSpPr>
        <p:spPr bwMode="auto">
          <a:xfrm>
            <a:off x="2339975" y="5876925"/>
            <a:ext cx="1657350"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41391" name="AutoShape 47"/>
          <p:cNvSpPr>
            <a:spLocks noChangeArrowheads="1"/>
          </p:cNvSpPr>
          <p:nvPr/>
        </p:nvSpPr>
        <p:spPr bwMode="auto">
          <a:xfrm>
            <a:off x="3995738" y="5661025"/>
            <a:ext cx="2017712" cy="835025"/>
          </a:xfrm>
          <a:prstGeom prst="rightArrow">
            <a:avLst>
              <a:gd name="adj1" fmla="val 50000"/>
              <a:gd name="adj2" fmla="val 60409"/>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41392" name="Text Box 48"/>
          <p:cNvSpPr txBox="1">
            <a:spLocks noChangeArrowheads="1"/>
          </p:cNvSpPr>
          <p:nvPr/>
        </p:nvSpPr>
        <p:spPr bwMode="auto">
          <a:xfrm>
            <a:off x="6084888" y="5805488"/>
            <a:ext cx="1400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EXO (USA) </a:t>
            </a:r>
            <a:endParaRPr lang="en-GB">
              <a:solidFill>
                <a:srgbClr val="FF0000"/>
              </a:solidFill>
              <a:latin typeface="Impact" pitchFamily="34" charset="0"/>
            </a:endParaRPr>
          </a:p>
        </p:txBody>
      </p:sp>
      <p:sp>
        <p:nvSpPr>
          <p:cNvPr id="441394" name="Rectangle 50"/>
          <p:cNvSpPr>
            <a:spLocks noChangeArrowheads="1"/>
          </p:cNvSpPr>
          <p:nvPr/>
        </p:nvSpPr>
        <p:spPr bwMode="auto">
          <a:xfrm>
            <a:off x="395288" y="5876925"/>
            <a:ext cx="2016125" cy="409575"/>
          </a:xfrm>
          <a:prstGeom prst="rect">
            <a:avLst/>
          </a:prstGeom>
          <a:solidFill>
            <a:srgbClr val="CCEC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design study</a:t>
            </a:r>
            <a:endParaRPr lang="en-GB" sz="2000">
              <a:latin typeface="Arial" charset="0"/>
            </a:endParaRPr>
          </a:p>
        </p:txBody>
      </p:sp>
      <p:sp>
        <p:nvSpPr>
          <p:cNvPr id="441395" name="Text Box 51"/>
          <p:cNvSpPr txBox="1">
            <a:spLocks noChangeArrowheads="1"/>
          </p:cNvSpPr>
          <p:nvPr/>
        </p:nvSpPr>
        <p:spPr bwMode="auto">
          <a:xfrm>
            <a:off x="1835150" y="6491288"/>
            <a:ext cx="7371483"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1800" dirty="0">
                <a:solidFill>
                  <a:schemeClr val="bg1"/>
                </a:solidFill>
                <a:latin typeface="Tahoma" pitchFamily="34" charset="0"/>
              </a:rPr>
              <a:t>(Projects running, under construction or with substantial R&amp;D funding)</a:t>
            </a:r>
            <a:endParaRPr lang="en-GB" sz="1800" dirty="0">
              <a:solidFill>
                <a:schemeClr val="bg1"/>
              </a:solidFill>
              <a:latin typeface="Tahoma" pitchFamily="34" charset="0"/>
            </a:endParaRPr>
          </a:p>
        </p:txBody>
      </p:sp>
      <p:sp>
        <p:nvSpPr>
          <p:cNvPr id="44" name="TextBox 43"/>
          <p:cNvSpPr txBox="1"/>
          <p:nvPr/>
        </p:nvSpPr>
        <p:spPr>
          <a:xfrm>
            <a:off x="228283" y="728662"/>
            <a:ext cx="1309782" cy="369332"/>
          </a:xfrm>
          <a:prstGeom prst="rect">
            <a:avLst/>
          </a:prstGeom>
          <a:noFill/>
        </p:spPr>
        <p:txBody>
          <a:bodyPr wrap="none" rtlCol="0">
            <a:spAutoFit/>
          </a:bodyPr>
          <a:lstStyle/>
          <a:p>
            <a:r>
              <a:rPr lang="de-DE" dirty="0" smtClean="0">
                <a:solidFill>
                  <a:schemeClr val="bg1"/>
                </a:solidFill>
              </a:rPr>
              <a:t>March 2007</a:t>
            </a:r>
            <a:endParaRPr lang="en-US" dirty="0">
              <a:solidFill>
                <a:schemeClr val="bg1"/>
              </a:solidFill>
            </a:endParaRPr>
          </a:p>
        </p:txBody>
      </p:sp>
    </p:spTree>
    <p:extLst>
      <p:ext uri="{BB962C8B-B14F-4D97-AF65-F5344CB8AC3E}">
        <p14:creationId xmlns:p14="http://schemas.microsoft.com/office/powerpoint/2010/main" val="952623800"/>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5252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809848"/>
      </p:ext>
    </p:extLst>
  </p:cSld>
  <p:clrMapOvr>
    <a:masterClrMapping/>
  </p:clrMapOvr>
  <p:transition spd="slow">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1346" name="Group 2"/>
          <p:cNvGrpSpPr>
            <a:grpSpLocks/>
          </p:cNvGrpSpPr>
          <p:nvPr/>
        </p:nvGrpSpPr>
        <p:grpSpPr bwMode="auto">
          <a:xfrm>
            <a:off x="250825" y="404813"/>
            <a:ext cx="8405813" cy="1387475"/>
            <a:chOff x="340" y="1071"/>
            <a:chExt cx="5295" cy="874"/>
          </a:xfrm>
        </p:grpSpPr>
        <p:grpSp>
          <p:nvGrpSpPr>
            <p:cNvPr id="441347" name="Group 3"/>
            <p:cNvGrpSpPr>
              <a:grpSpLocks/>
            </p:cNvGrpSpPr>
            <p:nvPr/>
          </p:nvGrpSpPr>
          <p:grpSpPr bwMode="auto">
            <a:xfrm>
              <a:off x="340" y="1706"/>
              <a:ext cx="5295" cy="239"/>
              <a:chOff x="340" y="1706"/>
              <a:chExt cx="5295" cy="239"/>
            </a:xfrm>
          </p:grpSpPr>
          <p:sp>
            <p:nvSpPr>
              <p:cNvPr id="441348" name="Rectangle 4"/>
              <p:cNvSpPr>
                <a:spLocks noChangeArrowheads="1"/>
              </p:cNvSpPr>
              <p:nvPr/>
            </p:nvSpPr>
            <p:spPr bwMode="auto">
              <a:xfrm>
                <a:off x="3016"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2011</a:t>
                </a:r>
                <a:endParaRPr lang="en-GB" sz="1800" b="1">
                  <a:latin typeface="Arial" charset="0"/>
                </a:endParaRPr>
              </a:p>
            </p:txBody>
          </p:sp>
          <p:sp>
            <p:nvSpPr>
              <p:cNvPr id="441349" name="Rectangle 5"/>
              <p:cNvSpPr>
                <a:spLocks noChangeArrowheads="1"/>
              </p:cNvSpPr>
              <p:nvPr/>
            </p:nvSpPr>
            <p:spPr bwMode="auto">
              <a:xfrm>
                <a:off x="2109"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2009</a:t>
                </a:r>
                <a:endParaRPr lang="en-GB" sz="1800" b="1">
                  <a:latin typeface="Arial" charset="0"/>
                </a:endParaRPr>
              </a:p>
            </p:txBody>
          </p:sp>
          <p:sp>
            <p:nvSpPr>
              <p:cNvPr id="441350" name="Rectangle 6"/>
              <p:cNvSpPr>
                <a:spLocks noChangeArrowheads="1"/>
              </p:cNvSpPr>
              <p:nvPr/>
            </p:nvSpPr>
            <p:spPr bwMode="auto">
              <a:xfrm>
                <a:off x="1247"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2007</a:t>
                </a:r>
                <a:endParaRPr lang="en-GB" sz="1800" b="1">
                  <a:latin typeface="Arial" charset="0"/>
                </a:endParaRPr>
              </a:p>
            </p:txBody>
          </p:sp>
          <p:sp>
            <p:nvSpPr>
              <p:cNvPr id="441351" name="Rectangle 7"/>
              <p:cNvSpPr>
                <a:spLocks noChangeArrowheads="1"/>
              </p:cNvSpPr>
              <p:nvPr/>
            </p:nvSpPr>
            <p:spPr bwMode="auto">
              <a:xfrm>
                <a:off x="340"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2005</a:t>
                </a:r>
                <a:endParaRPr lang="en-GB" sz="1800" b="1">
                  <a:latin typeface="Arial" charset="0"/>
                </a:endParaRPr>
              </a:p>
            </p:txBody>
          </p:sp>
          <p:sp>
            <p:nvSpPr>
              <p:cNvPr id="441352" name="Rectangle 8"/>
              <p:cNvSpPr>
                <a:spLocks noChangeArrowheads="1"/>
              </p:cNvSpPr>
              <p:nvPr/>
            </p:nvSpPr>
            <p:spPr bwMode="auto">
              <a:xfrm>
                <a:off x="7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2006</a:t>
                </a:r>
                <a:endParaRPr lang="en-GB" sz="1800" b="1">
                  <a:latin typeface="Arial" charset="0"/>
                </a:endParaRPr>
              </a:p>
            </p:txBody>
          </p:sp>
          <p:sp>
            <p:nvSpPr>
              <p:cNvPr id="441353" name="Rectangle 9"/>
              <p:cNvSpPr>
                <a:spLocks noChangeArrowheads="1"/>
              </p:cNvSpPr>
              <p:nvPr/>
            </p:nvSpPr>
            <p:spPr bwMode="auto">
              <a:xfrm>
                <a:off x="51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2016</a:t>
                </a:r>
                <a:endParaRPr lang="en-GB" sz="1800" b="1">
                  <a:latin typeface="Arial" charset="0"/>
                </a:endParaRPr>
              </a:p>
            </p:txBody>
          </p:sp>
          <p:sp>
            <p:nvSpPr>
              <p:cNvPr id="441354" name="Rectangle 10"/>
              <p:cNvSpPr>
                <a:spLocks noChangeArrowheads="1"/>
              </p:cNvSpPr>
              <p:nvPr/>
            </p:nvSpPr>
            <p:spPr bwMode="auto">
              <a:xfrm>
                <a:off x="433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2014</a:t>
                </a:r>
                <a:endParaRPr lang="en-GB" sz="1800" b="1">
                  <a:latin typeface="Arial" charset="0"/>
                </a:endParaRPr>
              </a:p>
            </p:txBody>
          </p:sp>
          <p:sp>
            <p:nvSpPr>
              <p:cNvPr id="441355" name="Rectangle 11"/>
              <p:cNvSpPr>
                <a:spLocks noChangeArrowheads="1"/>
              </p:cNvSpPr>
              <p:nvPr/>
            </p:nvSpPr>
            <p:spPr bwMode="auto">
              <a:xfrm>
                <a:off x="3470"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2012</a:t>
                </a:r>
                <a:endParaRPr lang="en-GB" sz="1800" b="1">
                  <a:latin typeface="Arial" charset="0"/>
                </a:endParaRPr>
              </a:p>
            </p:txBody>
          </p:sp>
          <p:sp>
            <p:nvSpPr>
              <p:cNvPr id="441356" name="Rectangle 12"/>
              <p:cNvSpPr>
                <a:spLocks noChangeArrowheads="1"/>
              </p:cNvSpPr>
              <p:nvPr/>
            </p:nvSpPr>
            <p:spPr bwMode="auto">
              <a:xfrm>
                <a:off x="256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2010</a:t>
                </a:r>
                <a:endParaRPr lang="en-GB" sz="1800" b="1">
                  <a:latin typeface="Arial" charset="0"/>
                </a:endParaRPr>
              </a:p>
            </p:txBody>
          </p:sp>
          <p:sp>
            <p:nvSpPr>
              <p:cNvPr id="441357" name="Rectangle 13"/>
              <p:cNvSpPr>
                <a:spLocks noChangeArrowheads="1"/>
              </p:cNvSpPr>
              <p:nvPr/>
            </p:nvSpPr>
            <p:spPr bwMode="auto">
              <a:xfrm>
                <a:off x="1655"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2008</a:t>
                </a:r>
                <a:endParaRPr lang="en-GB" sz="1800" b="1">
                  <a:latin typeface="Arial" charset="0"/>
                </a:endParaRPr>
              </a:p>
            </p:txBody>
          </p:sp>
          <p:sp>
            <p:nvSpPr>
              <p:cNvPr id="441358" name="Rectangle 14"/>
              <p:cNvSpPr>
                <a:spLocks noChangeArrowheads="1"/>
              </p:cNvSpPr>
              <p:nvPr/>
            </p:nvSpPr>
            <p:spPr bwMode="auto">
              <a:xfrm>
                <a:off x="4785"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2015</a:t>
                </a:r>
                <a:endParaRPr lang="en-GB" sz="1800" b="1">
                  <a:latin typeface="Arial" charset="0"/>
                </a:endParaRPr>
              </a:p>
            </p:txBody>
          </p:sp>
          <p:sp>
            <p:nvSpPr>
              <p:cNvPr id="441359" name="Rectangle 15"/>
              <p:cNvSpPr>
                <a:spLocks noChangeArrowheads="1"/>
              </p:cNvSpPr>
              <p:nvPr/>
            </p:nvSpPr>
            <p:spPr bwMode="auto">
              <a:xfrm>
                <a:off x="3878"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2013</a:t>
                </a:r>
                <a:endParaRPr lang="en-GB" sz="1800" b="1">
                  <a:latin typeface="Arial" charset="0"/>
                </a:endParaRPr>
              </a:p>
            </p:txBody>
          </p:sp>
        </p:grpSp>
        <p:sp>
          <p:nvSpPr>
            <p:cNvPr id="441360" name="AutoShape 16"/>
            <p:cNvSpPr>
              <a:spLocks noChangeArrowheads="1"/>
            </p:cNvSpPr>
            <p:nvPr/>
          </p:nvSpPr>
          <p:spPr bwMode="auto">
            <a:xfrm>
              <a:off x="1202" y="1389"/>
              <a:ext cx="227" cy="252"/>
            </a:xfrm>
            <a:prstGeom prst="downArrow">
              <a:avLst>
                <a:gd name="adj1" fmla="val 50000"/>
                <a:gd name="adj2" fmla="val 27753"/>
              </a:avLst>
            </a:prstGeom>
            <a:solidFill>
              <a:srgbClr val="000099"/>
            </a:solidFill>
            <a:ln w="12700">
              <a:solidFill>
                <a:srgbClr val="000099"/>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441361" name="Text Box 17"/>
            <p:cNvSpPr txBox="1">
              <a:spLocks noChangeArrowheads="1"/>
            </p:cNvSpPr>
            <p:nvPr/>
          </p:nvSpPr>
          <p:spPr bwMode="auto">
            <a:xfrm>
              <a:off x="1111" y="1071"/>
              <a:ext cx="44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dirty="0">
                  <a:solidFill>
                    <a:srgbClr val="000099"/>
                  </a:solidFill>
                  <a:latin typeface="Impact" pitchFamily="34" charset="0"/>
                </a:rPr>
                <a:t>now</a:t>
              </a:r>
              <a:endParaRPr lang="en-GB" dirty="0">
                <a:solidFill>
                  <a:srgbClr val="000099"/>
                </a:solidFill>
                <a:latin typeface="Impact" pitchFamily="34" charset="0"/>
              </a:endParaRPr>
            </a:p>
          </p:txBody>
        </p:sp>
      </p:grpSp>
      <p:sp>
        <p:nvSpPr>
          <p:cNvPr id="441362" name="Rectangle 18"/>
          <p:cNvSpPr>
            <a:spLocks noChangeArrowheads="1"/>
          </p:cNvSpPr>
          <p:nvPr/>
        </p:nvSpPr>
        <p:spPr bwMode="auto">
          <a:xfrm>
            <a:off x="827088" y="4076700"/>
            <a:ext cx="2520950" cy="409575"/>
          </a:xfrm>
          <a:prstGeom prst="rect">
            <a:avLst/>
          </a:prstGeom>
          <a:solidFill>
            <a:srgbClr val="CCEC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design study</a:t>
            </a:r>
            <a:endParaRPr lang="en-GB" sz="2000">
              <a:latin typeface="Arial" charset="0"/>
            </a:endParaRPr>
          </a:p>
        </p:txBody>
      </p:sp>
      <p:sp>
        <p:nvSpPr>
          <p:cNvPr id="441363" name="Rectangle 19"/>
          <p:cNvSpPr>
            <a:spLocks noChangeArrowheads="1"/>
          </p:cNvSpPr>
          <p:nvPr/>
        </p:nvSpPr>
        <p:spPr bwMode="auto">
          <a:xfrm>
            <a:off x="682625" y="2765425"/>
            <a:ext cx="2665413"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41365" name="AutoShape 21"/>
          <p:cNvSpPr>
            <a:spLocks noChangeArrowheads="1"/>
          </p:cNvSpPr>
          <p:nvPr/>
        </p:nvSpPr>
        <p:spPr bwMode="auto">
          <a:xfrm>
            <a:off x="250825" y="1989138"/>
            <a:ext cx="2952750" cy="714375"/>
          </a:xfrm>
          <a:prstGeom prst="rightArrow">
            <a:avLst>
              <a:gd name="adj1" fmla="val 50000"/>
              <a:gd name="adj2" fmla="val 103333"/>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chemeClr val="bg1"/>
                </a:solidFill>
                <a:latin typeface="Arial" charset="0"/>
              </a:rPr>
              <a:t>operation</a:t>
            </a:r>
            <a:endParaRPr lang="en-GB" sz="2000">
              <a:solidFill>
                <a:schemeClr val="bg1"/>
              </a:solidFill>
              <a:latin typeface="Arial" charset="0"/>
            </a:endParaRPr>
          </a:p>
        </p:txBody>
      </p:sp>
      <p:sp>
        <p:nvSpPr>
          <p:cNvPr id="441366" name="AutoShape 22"/>
          <p:cNvSpPr>
            <a:spLocks noChangeArrowheads="1"/>
          </p:cNvSpPr>
          <p:nvPr/>
        </p:nvSpPr>
        <p:spPr bwMode="auto">
          <a:xfrm>
            <a:off x="3348038" y="2563813"/>
            <a:ext cx="1871662" cy="835025"/>
          </a:xfrm>
          <a:prstGeom prst="rightArrow">
            <a:avLst>
              <a:gd name="adj1" fmla="val 50000"/>
              <a:gd name="adj2" fmla="val 56036"/>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41367" name="Rectangle 23"/>
          <p:cNvSpPr>
            <a:spLocks noChangeArrowheads="1"/>
          </p:cNvSpPr>
          <p:nvPr/>
        </p:nvSpPr>
        <p:spPr bwMode="auto">
          <a:xfrm>
            <a:off x="3348038" y="4076700"/>
            <a:ext cx="2233612"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41368" name="AutoShape 24"/>
          <p:cNvSpPr>
            <a:spLocks noChangeArrowheads="1"/>
          </p:cNvSpPr>
          <p:nvPr/>
        </p:nvSpPr>
        <p:spPr bwMode="auto">
          <a:xfrm>
            <a:off x="250825" y="3355975"/>
            <a:ext cx="3024188" cy="714375"/>
          </a:xfrm>
          <a:prstGeom prst="rightArrow">
            <a:avLst>
              <a:gd name="adj1" fmla="val 50000"/>
              <a:gd name="adj2" fmla="val 105833"/>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chemeClr val="bg1"/>
                </a:solidFill>
                <a:latin typeface="Arial" charset="0"/>
              </a:rPr>
              <a:t>operation</a:t>
            </a:r>
            <a:endParaRPr lang="en-GB" sz="2000">
              <a:solidFill>
                <a:schemeClr val="bg1"/>
              </a:solidFill>
              <a:latin typeface="Arial" charset="0"/>
            </a:endParaRPr>
          </a:p>
        </p:txBody>
      </p:sp>
      <p:sp>
        <p:nvSpPr>
          <p:cNvPr id="441369" name="AutoShape 25"/>
          <p:cNvSpPr>
            <a:spLocks noChangeArrowheads="1"/>
          </p:cNvSpPr>
          <p:nvPr/>
        </p:nvSpPr>
        <p:spPr bwMode="auto">
          <a:xfrm>
            <a:off x="5580063" y="3860800"/>
            <a:ext cx="1728787" cy="835025"/>
          </a:xfrm>
          <a:prstGeom prst="rightArrow">
            <a:avLst>
              <a:gd name="adj1" fmla="val 50000"/>
              <a:gd name="adj2" fmla="val 51759"/>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41371" name="Text Box 27"/>
          <p:cNvSpPr txBox="1">
            <a:spLocks noChangeArrowheads="1"/>
          </p:cNvSpPr>
          <p:nvPr/>
        </p:nvSpPr>
        <p:spPr bwMode="auto">
          <a:xfrm>
            <a:off x="3276600" y="3498850"/>
            <a:ext cx="1111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NEMO-3</a:t>
            </a:r>
            <a:endParaRPr lang="en-GB">
              <a:solidFill>
                <a:srgbClr val="FF0000"/>
              </a:solidFill>
              <a:latin typeface="Impact" pitchFamily="34" charset="0"/>
            </a:endParaRPr>
          </a:p>
        </p:txBody>
      </p:sp>
      <p:sp>
        <p:nvSpPr>
          <p:cNvPr id="441372" name="Text Box 28"/>
          <p:cNvSpPr txBox="1">
            <a:spLocks noChangeArrowheads="1"/>
          </p:cNvSpPr>
          <p:nvPr/>
        </p:nvSpPr>
        <p:spPr bwMode="auto">
          <a:xfrm>
            <a:off x="7411418" y="3819526"/>
            <a:ext cx="174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dirty="0">
                <a:solidFill>
                  <a:srgbClr val="FF0000"/>
                </a:solidFill>
                <a:latin typeface="Impact" pitchFamily="34" charset="0"/>
              </a:rPr>
              <a:t>Super-NEMO </a:t>
            </a:r>
            <a:endParaRPr lang="en-GB" dirty="0">
              <a:solidFill>
                <a:srgbClr val="FF0000"/>
              </a:solidFill>
              <a:latin typeface="Impact" pitchFamily="34" charset="0"/>
            </a:endParaRPr>
          </a:p>
        </p:txBody>
      </p:sp>
      <p:sp>
        <p:nvSpPr>
          <p:cNvPr id="441373" name="Text Box 29"/>
          <p:cNvSpPr txBox="1">
            <a:spLocks noChangeArrowheads="1"/>
          </p:cNvSpPr>
          <p:nvPr/>
        </p:nvSpPr>
        <p:spPr bwMode="auto">
          <a:xfrm>
            <a:off x="3203575" y="2062163"/>
            <a:ext cx="152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CUORICINO</a:t>
            </a:r>
            <a:endParaRPr lang="en-GB">
              <a:solidFill>
                <a:srgbClr val="FF0000"/>
              </a:solidFill>
              <a:latin typeface="Impact" pitchFamily="34" charset="0"/>
            </a:endParaRPr>
          </a:p>
        </p:txBody>
      </p:sp>
      <p:sp>
        <p:nvSpPr>
          <p:cNvPr id="441374" name="Text Box 30"/>
          <p:cNvSpPr txBox="1">
            <a:spLocks noChangeArrowheads="1"/>
          </p:cNvSpPr>
          <p:nvPr/>
        </p:nvSpPr>
        <p:spPr bwMode="auto">
          <a:xfrm>
            <a:off x="5292725" y="2765425"/>
            <a:ext cx="973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CUORE</a:t>
            </a:r>
            <a:endParaRPr lang="en-GB">
              <a:solidFill>
                <a:srgbClr val="FF0000"/>
              </a:solidFill>
              <a:latin typeface="Impact" pitchFamily="34" charset="0"/>
            </a:endParaRPr>
          </a:p>
        </p:txBody>
      </p:sp>
      <p:sp>
        <p:nvSpPr>
          <p:cNvPr id="441380" name="WordArt 36"/>
          <p:cNvSpPr>
            <a:spLocks noChangeArrowheads="1" noChangeShapeType="1"/>
          </p:cNvSpPr>
          <p:nvPr/>
        </p:nvSpPr>
        <p:spPr bwMode="auto">
          <a:xfrm>
            <a:off x="2987675" y="260350"/>
            <a:ext cx="5900738" cy="93662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chemeClr val="bg1"/>
                </a:solidFill>
                <a:latin typeface="Arial Black"/>
              </a:rPr>
              <a:t>DBD projects 0.1 eV scale</a:t>
            </a:r>
          </a:p>
        </p:txBody>
      </p:sp>
      <p:sp>
        <p:nvSpPr>
          <p:cNvPr id="441382" name="Rectangle 38"/>
          <p:cNvSpPr>
            <a:spLocks noChangeArrowheads="1"/>
          </p:cNvSpPr>
          <p:nvPr/>
        </p:nvSpPr>
        <p:spPr bwMode="auto">
          <a:xfrm>
            <a:off x="755650" y="5084763"/>
            <a:ext cx="1800225"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41383" name="AutoShape 39"/>
          <p:cNvSpPr>
            <a:spLocks noChangeArrowheads="1"/>
          </p:cNvSpPr>
          <p:nvPr/>
        </p:nvSpPr>
        <p:spPr bwMode="auto">
          <a:xfrm>
            <a:off x="2555875" y="4868863"/>
            <a:ext cx="3168650" cy="835025"/>
          </a:xfrm>
          <a:prstGeom prst="rightArrow">
            <a:avLst>
              <a:gd name="adj1" fmla="val 50000"/>
              <a:gd name="adj2" fmla="val 94867"/>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41384" name="Text Box 40"/>
          <p:cNvSpPr txBox="1">
            <a:spLocks noChangeArrowheads="1"/>
          </p:cNvSpPr>
          <p:nvPr/>
        </p:nvSpPr>
        <p:spPr bwMode="auto">
          <a:xfrm>
            <a:off x="5795963" y="5084763"/>
            <a:ext cx="1017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GERDA </a:t>
            </a:r>
            <a:endParaRPr lang="en-GB">
              <a:solidFill>
                <a:srgbClr val="FF0000"/>
              </a:solidFill>
              <a:latin typeface="Impact" pitchFamily="34" charset="0"/>
            </a:endParaRPr>
          </a:p>
        </p:txBody>
      </p:sp>
      <p:sp>
        <p:nvSpPr>
          <p:cNvPr id="441385" name="Text Box 41"/>
          <p:cNvSpPr txBox="1">
            <a:spLocks noChangeArrowheads="1"/>
          </p:cNvSpPr>
          <p:nvPr/>
        </p:nvSpPr>
        <p:spPr bwMode="auto">
          <a:xfrm>
            <a:off x="6281738" y="2697459"/>
            <a:ext cx="2504510"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dirty="0">
                <a:solidFill>
                  <a:schemeClr val="bg1"/>
                </a:solidFill>
                <a:latin typeface="Arial" charset="0"/>
              </a:rPr>
              <a:t> </a:t>
            </a:r>
            <a:r>
              <a:rPr lang="de-DE" sz="2400" dirty="0" smtClean="0">
                <a:solidFill>
                  <a:schemeClr val="bg1"/>
                </a:solidFill>
                <a:latin typeface="Arial" charset="0"/>
              </a:rPr>
              <a:t>PLUS  4-6 years</a:t>
            </a:r>
            <a:endParaRPr lang="en-GB" sz="2400" dirty="0">
              <a:solidFill>
                <a:schemeClr val="bg1"/>
              </a:solidFill>
              <a:latin typeface="Arial" charset="0"/>
            </a:endParaRPr>
          </a:p>
        </p:txBody>
      </p:sp>
      <p:sp>
        <p:nvSpPr>
          <p:cNvPr id="441387" name="Text Box 43"/>
          <p:cNvSpPr txBox="1">
            <a:spLocks noChangeArrowheads="1"/>
          </p:cNvSpPr>
          <p:nvPr/>
        </p:nvSpPr>
        <p:spPr bwMode="auto">
          <a:xfrm>
            <a:off x="6864880" y="4076970"/>
            <a:ext cx="2230396" cy="833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dirty="0">
                <a:solidFill>
                  <a:schemeClr val="bg1"/>
                </a:solidFill>
                <a:latin typeface="Arial" charset="0"/>
              </a:rPr>
              <a:t>             </a:t>
            </a:r>
            <a:r>
              <a:rPr lang="de-DE" sz="2400" dirty="0" smtClean="0">
                <a:solidFill>
                  <a:schemeClr val="bg1"/>
                </a:solidFill>
                <a:latin typeface="Arial" charset="0"/>
              </a:rPr>
              <a:t>PLUS  </a:t>
            </a:r>
            <a:endParaRPr lang="de-DE" sz="2400" dirty="0">
              <a:solidFill>
                <a:schemeClr val="bg1"/>
              </a:solidFill>
              <a:latin typeface="Arial" charset="0"/>
            </a:endParaRPr>
          </a:p>
          <a:p>
            <a:r>
              <a:rPr lang="de-DE" sz="2400" dirty="0" smtClean="0">
                <a:solidFill>
                  <a:schemeClr val="bg1"/>
                </a:solidFill>
                <a:latin typeface="Arial" charset="0"/>
              </a:rPr>
              <a:t>         3-5 years</a:t>
            </a:r>
            <a:endParaRPr lang="en-GB" sz="2400" dirty="0">
              <a:solidFill>
                <a:schemeClr val="bg1"/>
              </a:solidFill>
              <a:latin typeface="Arial" charset="0"/>
            </a:endParaRPr>
          </a:p>
        </p:txBody>
      </p:sp>
      <p:sp>
        <p:nvSpPr>
          <p:cNvPr id="441388" name="Text Box 44"/>
          <p:cNvSpPr txBox="1">
            <a:spLocks noChangeArrowheads="1"/>
          </p:cNvSpPr>
          <p:nvPr/>
        </p:nvSpPr>
        <p:spPr bwMode="auto">
          <a:xfrm>
            <a:off x="6994525" y="5132388"/>
            <a:ext cx="2081317"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400" dirty="0" smtClean="0">
                <a:solidFill>
                  <a:schemeClr val="bg1"/>
                </a:solidFill>
                <a:latin typeface="Arial" charset="0"/>
              </a:rPr>
              <a:t>PLUS 3 years</a:t>
            </a:r>
            <a:endParaRPr lang="en-GB" sz="2400" dirty="0">
              <a:solidFill>
                <a:schemeClr val="bg1"/>
              </a:solidFill>
              <a:latin typeface="Arial" charset="0"/>
            </a:endParaRPr>
          </a:p>
        </p:txBody>
      </p:sp>
      <p:sp>
        <p:nvSpPr>
          <p:cNvPr id="441390" name="Rectangle 46"/>
          <p:cNvSpPr>
            <a:spLocks noChangeArrowheads="1"/>
          </p:cNvSpPr>
          <p:nvPr/>
        </p:nvSpPr>
        <p:spPr bwMode="auto">
          <a:xfrm>
            <a:off x="2339975" y="5876925"/>
            <a:ext cx="1657350"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41391" name="AutoShape 47"/>
          <p:cNvSpPr>
            <a:spLocks noChangeArrowheads="1"/>
          </p:cNvSpPr>
          <p:nvPr/>
        </p:nvSpPr>
        <p:spPr bwMode="auto">
          <a:xfrm>
            <a:off x="3995738" y="5661025"/>
            <a:ext cx="2017712" cy="835025"/>
          </a:xfrm>
          <a:prstGeom prst="rightArrow">
            <a:avLst>
              <a:gd name="adj1" fmla="val 50000"/>
              <a:gd name="adj2" fmla="val 60409"/>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41392" name="Text Box 48"/>
          <p:cNvSpPr txBox="1">
            <a:spLocks noChangeArrowheads="1"/>
          </p:cNvSpPr>
          <p:nvPr/>
        </p:nvSpPr>
        <p:spPr bwMode="auto">
          <a:xfrm>
            <a:off x="6084888" y="5805488"/>
            <a:ext cx="1400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EXO (USA) </a:t>
            </a:r>
            <a:endParaRPr lang="en-GB">
              <a:solidFill>
                <a:srgbClr val="FF0000"/>
              </a:solidFill>
              <a:latin typeface="Impact" pitchFamily="34" charset="0"/>
            </a:endParaRPr>
          </a:p>
        </p:txBody>
      </p:sp>
      <p:sp>
        <p:nvSpPr>
          <p:cNvPr id="441393" name="Text Box 49"/>
          <p:cNvSpPr txBox="1">
            <a:spLocks noChangeArrowheads="1"/>
          </p:cNvSpPr>
          <p:nvPr/>
        </p:nvSpPr>
        <p:spPr bwMode="auto">
          <a:xfrm>
            <a:off x="6846606" y="5729055"/>
            <a:ext cx="2209557"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000" dirty="0">
                <a:solidFill>
                  <a:schemeClr val="bg1"/>
                </a:solidFill>
                <a:latin typeface="Arial" charset="0"/>
              </a:rPr>
              <a:t>    </a:t>
            </a:r>
            <a:r>
              <a:rPr lang="de-DE" sz="2400" dirty="0" smtClean="0">
                <a:solidFill>
                  <a:schemeClr val="bg1"/>
                </a:solidFill>
                <a:latin typeface="Arial" charset="0"/>
              </a:rPr>
              <a:t>PLUS 1 year</a:t>
            </a:r>
            <a:endParaRPr lang="en-GB" sz="2400" dirty="0">
              <a:solidFill>
                <a:schemeClr val="bg1"/>
              </a:solidFill>
              <a:latin typeface="Arial" charset="0"/>
            </a:endParaRPr>
          </a:p>
        </p:txBody>
      </p:sp>
      <p:sp>
        <p:nvSpPr>
          <p:cNvPr id="441394" name="Rectangle 50"/>
          <p:cNvSpPr>
            <a:spLocks noChangeArrowheads="1"/>
          </p:cNvSpPr>
          <p:nvPr/>
        </p:nvSpPr>
        <p:spPr bwMode="auto">
          <a:xfrm>
            <a:off x="395288" y="5876925"/>
            <a:ext cx="2016125" cy="409575"/>
          </a:xfrm>
          <a:prstGeom prst="rect">
            <a:avLst/>
          </a:prstGeom>
          <a:solidFill>
            <a:srgbClr val="CCEC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design study</a:t>
            </a:r>
            <a:endParaRPr lang="en-GB" sz="2000">
              <a:latin typeface="Arial" charset="0"/>
            </a:endParaRPr>
          </a:p>
        </p:txBody>
      </p:sp>
      <p:sp>
        <p:nvSpPr>
          <p:cNvPr id="441395" name="Text Box 51"/>
          <p:cNvSpPr txBox="1">
            <a:spLocks noChangeArrowheads="1"/>
          </p:cNvSpPr>
          <p:nvPr/>
        </p:nvSpPr>
        <p:spPr bwMode="auto">
          <a:xfrm>
            <a:off x="1835150" y="6491288"/>
            <a:ext cx="7371483"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1800" dirty="0">
                <a:solidFill>
                  <a:schemeClr val="bg1"/>
                </a:solidFill>
                <a:latin typeface="Tahoma" pitchFamily="34" charset="0"/>
              </a:rPr>
              <a:t>(Projects running, under construction or with substantial R&amp;D funding)</a:t>
            </a:r>
            <a:endParaRPr lang="en-GB" sz="1800" dirty="0">
              <a:solidFill>
                <a:schemeClr val="bg1"/>
              </a:solidFill>
              <a:latin typeface="Tahoma" pitchFamily="34" charset="0"/>
            </a:endParaRPr>
          </a:p>
        </p:txBody>
      </p:sp>
    </p:spTree>
    <p:extLst>
      <p:ext uri="{BB962C8B-B14F-4D97-AF65-F5344CB8AC3E}">
        <p14:creationId xmlns:p14="http://schemas.microsoft.com/office/powerpoint/2010/main" val="1042433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02" name="Group 2"/>
          <p:cNvGrpSpPr>
            <a:grpSpLocks/>
          </p:cNvGrpSpPr>
          <p:nvPr/>
        </p:nvGrpSpPr>
        <p:grpSpPr bwMode="auto">
          <a:xfrm>
            <a:off x="250825" y="404813"/>
            <a:ext cx="8405813" cy="1387475"/>
            <a:chOff x="340" y="1071"/>
            <a:chExt cx="5295" cy="874"/>
          </a:xfrm>
        </p:grpSpPr>
        <p:grpSp>
          <p:nvGrpSpPr>
            <p:cNvPr id="460803" name="Group 3"/>
            <p:cNvGrpSpPr>
              <a:grpSpLocks/>
            </p:cNvGrpSpPr>
            <p:nvPr/>
          </p:nvGrpSpPr>
          <p:grpSpPr bwMode="auto">
            <a:xfrm>
              <a:off x="340" y="1706"/>
              <a:ext cx="5295" cy="239"/>
              <a:chOff x="340" y="1706"/>
              <a:chExt cx="5295" cy="239"/>
            </a:xfrm>
          </p:grpSpPr>
          <p:sp>
            <p:nvSpPr>
              <p:cNvPr id="460804" name="Rectangle 4"/>
              <p:cNvSpPr>
                <a:spLocks noChangeArrowheads="1"/>
              </p:cNvSpPr>
              <p:nvPr/>
            </p:nvSpPr>
            <p:spPr bwMode="auto">
              <a:xfrm>
                <a:off x="3016"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2011</a:t>
                </a:r>
                <a:endParaRPr lang="en-GB" sz="1800" b="1">
                  <a:latin typeface="Arial" charset="0"/>
                </a:endParaRPr>
              </a:p>
            </p:txBody>
          </p:sp>
          <p:sp>
            <p:nvSpPr>
              <p:cNvPr id="460805" name="Rectangle 5"/>
              <p:cNvSpPr>
                <a:spLocks noChangeArrowheads="1"/>
              </p:cNvSpPr>
              <p:nvPr/>
            </p:nvSpPr>
            <p:spPr bwMode="auto">
              <a:xfrm>
                <a:off x="2109"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2009</a:t>
                </a:r>
                <a:endParaRPr lang="en-GB" sz="1800" b="1">
                  <a:latin typeface="Arial" charset="0"/>
                </a:endParaRPr>
              </a:p>
            </p:txBody>
          </p:sp>
          <p:sp>
            <p:nvSpPr>
              <p:cNvPr id="460806" name="Rectangle 6"/>
              <p:cNvSpPr>
                <a:spLocks noChangeArrowheads="1"/>
              </p:cNvSpPr>
              <p:nvPr/>
            </p:nvSpPr>
            <p:spPr bwMode="auto">
              <a:xfrm>
                <a:off x="1247"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2007</a:t>
                </a:r>
                <a:endParaRPr lang="en-GB" sz="1800" b="1">
                  <a:latin typeface="Arial" charset="0"/>
                </a:endParaRPr>
              </a:p>
            </p:txBody>
          </p:sp>
          <p:sp>
            <p:nvSpPr>
              <p:cNvPr id="460807" name="Rectangle 7"/>
              <p:cNvSpPr>
                <a:spLocks noChangeArrowheads="1"/>
              </p:cNvSpPr>
              <p:nvPr/>
            </p:nvSpPr>
            <p:spPr bwMode="auto">
              <a:xfrm>
                <a:off x="340"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2005</a:t>
                </a:r>
                <a:endParaRPr lang="en-GB" sz="1800" b="1">
                  <a:latin typeface="Arial" charset="0"/>
                </a:endParaRPr>
              </a:p>
            </p:txBody>
          </p:sp>
          <p:sp>
            <p:nvSpPr>
              <p:cNvPr id="460808" name="Rectangle 8"/>
              <p:cNvSpPr>
                <a:spLocks noChangeArrowheads="1"/>
              </p:cNvSpPr>
              <p:nvPr/>
            </p:nvSpPr>
            <p:spPr bwMode="auto">
              <a:xfrm>
                <a:off x="7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2006</a:t>
                </a:r>
                <a:endParaRPr lang="en-GB" sz="1800" b="1">
                  <a:latin typeface="Arial" charset="0"/>
                </a:endParaRPr>
              </a:p>
            </p:txBody>
          </p:sp>
          <p:sp>
            <p:nvSpPr>
              <p:cNvPr id="460809" name="Rectangle 9"/>
              <p:cNvSpPr>
                <a:spLocks noChangeArrowheads="1"/>
              </p:cNvSpPr>
              <p:nvPr/>
            </p:nvSpPr>
            <p:spPr bwMode="auto">
              <a:xfrm>
                <a:off x="51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2016</a:t>
                </a:r>
                <a:endParaRPr lang="en-GB" sz="1800" b="1">
                  <a:latin typeface="Arial" charset="0"/>
                </a:endParaRPr>
              </a:p>
            </p:txBody>
          </p:sp>
          <p:sp>
            <p:nvSpPr>
              <p:cNvPr id="460810" name="Rectangle 10"/>
              <p:cNvSpPr>
                <a:spLocks noChangeArrowheads="1"/>
              </p:cNvSpPr>
              <p:nvPr/>
            </p:nvSpPr>
            <p:spPr bwMode="auto">
              <a:xfrm>
                <a:off x="433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2014</a:t>
                </a:r>
                <a:endParaRPr lang="en-GB" sz="1800" b="1">
                  <a:latin typeface="Arial" charset="0"/>
                </a:endParaRPr>
              </a:p>
            </p:txBody>
          </p:sp>
          <p:sp>
            <p:nvSpPr>
              <p:cNvPr id="460811" name="Rectangle 11"/>
              <p:cNvSpPr>
                <a:spLocks noChangeArrowheads="1"/>
              </p:cNvSpPr>
              <p:nvPr/>
            </p:nvSpPr>
            <p:spPr bwMode="auto">
              <a:xfrm>
                <a:off x="3470"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2012</a:t>
                </a:r>
                <a:endParaRPr lang="en-GB" sz="1800" b="1">
                  <a:latin typeface="Arial" charset="0"/>
                </a:endParaRPr>
              </a:p>
            </p:txBody>
          </p:sp>
          <p:sp>
            <p:nvSpPr>
              <p:cNvPr id="460812" name="Rectangle 12"/>
              <p:cNvSpPr>
                <a:spLocks noChangeArrowheads="1"/>
              </p:cNvSpPr>
              <p:nvPr/>
            </p:nvSpPr>
            <p:spPr bwMode="auto">
              <a:xfrm>
                <a:off x="256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2010</a:t>
                </a:r>
                <a:endParaRPr lang="en-GB" sz="1800" b="1">
                  <a:latin typeface="Arial" charset="0"/>
                </a:endParaRPr>
              </a:p>
            </p:txBody>
          </p:sp>
          <p:sp>
            <p:nvSpPr>
              <p:cNvPr id="460813" name="Rectangle 13"/>
              <p:cNvSpPr>
                <a:spLocks noChangeArrowheads="1"/>
              </p:cNvSpPr>
              <p:nvPr/>
            </p:nvSpPr>
            <p:spPr bwMode="auto">
              <a:xfrm>
                <a:off x="1655"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2008</a:t>
                </a:r>
                <a:endParaRPr lang="en-GB" sz="1800" b="1">
                  <a:latin typeface="Arial" charset="0"/>
                </a:endParaRPr>
              </a:p>
            </p:txBody>
          </p:sp>
          <p:sp>
            <p:nvSpPr>
              <p:cNvPr id="460814" name="Rectangle 14"/>
              <p:cNvSpPr>
                <a:spLocks noChangeArrowheads="1"/>
              </p:cNvSpPr>
              <p:nvPr/>
            </p:nvSpPr>
            <p:spPr bwMode="auto">
              <a:xfrm>
                <a:off x="4785"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2015</a:t>
                </a:r>
                <a:endParaRPr lang="en-GB" sz="1800" b="1">
                  <a:latin typeface="Arial" charset="0"/>
                </a:endParaRPr>
              </a:p>
            </p:txBody>
          </p:sp>
          <p:sp>
            <p:nvSpPr>
              <p:cNvPr id="460815" name="Rectangle 15"/>
              <p:cNvSpPr>
                <a:spLocks noChangeArrowheads="1"/>
              </p:cNvSpPr>
              <p:nvPr/>
            </p:nvSpPr>
            <p:spPr bwMode="auto">
              <a:xfrm>
                <a:off x="3878"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2013</a:t>
                </a:r>
                <a:endParaRPr lang="en-GB" sz="1800" b="1">
                  <a:latin typeface="Arial" charset="0"/>
                </a:endParaRPr>
              </a:p>
            </p:txBody>
          </p:sp>
        </p:grpSp>
        <p:sp>
          <p:nvSpPr>
            <p:cNvPr id="460816" name="AutoShape 16"/>
            <p:cNvSpPr>
              <a:spLocks noChangeArrowheads="1"/>
            </p:cNvSpPr>
            <p:nvPr/>
          </p:nvSpPr>
          <p:spPr bwMode="auto">
            <a:xfrm>
              <a:off x="1202" y="1389"/>
              <a:ext cx="227" cy="252"/>
            </a:xfrm>
            <a:prstGeom prst="downArrow">
              <a:avLst>
                <a:gd name="adj1" fmla="val 50000"/>
                <a:gd name="adj2" fmla="val 27753"/>
              </a:avLst>
            </a:prstGeom>
            <a:solidFill>
              <a:srgbClr val="000099"/>
            </a:solidFill>
            <a:ln w="12700">
              <a:solidFill>
                <a:srgbClr val="000099"/>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460817" name="Text Box 17"/>
            <p:cNvSpPr txBox="1">
              <a:spLocks noChangeArrowheads="1"/>
            </p:cNvSpPr>
            <p:nvPr/>
          </p:nvSpPr>
          <p:spPr bwMode="auto">
            <a:xfrm>
              <a:off x="1111" y="1071"/>
              <a:ext cx="44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000099"/>
                  </a:solidFill>
                  <a:latin typeface="Impact" pitchFamily="34" charset="0"/>
                </a:rPr>
                <a:t>now</a:t>
              </a:r>
              <a:endParaRPr lang="en-GB">
                <a:solidFill>
                  <a:srgbClr val="000099"/>
                </a:solidFill>
                <a:latin typeface="Impact" pitchFamily="34" charset="0"/>
              </a:endParaRPr>
            </a:p>
          </p:txBody>
        </p:sp>
      </p:grpSp>
      <p:sp>
        <p:nvSpPr>
          <p:cNvPr id="460818" name="Rectangle 18"/>
          <p:cNvSpPr>
            <a:spLocks noChangeArrowheads="1"/>
          </p:cNvSpPr>
          <p:nvPr/>
        </p:nvSpPr>
        <p:spPr bwMode="auto">
          <a:xfrm>
            <a:off x="827088" y="4076700"/>
            <a:ext cx="2520950" cy="409575"/>
          </a:xfrm>
          <a:prstGeom prst="rect">
            <a:avLst/>
          </a:prstGeom>
          <a:solidFill>
            <a:srgbClr val="CCEC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design study</a:t>
            </a:r>
            <a:endParaRPr lang="en-GB" sz="2000">
              <a:latin typeface="Arial" charset="0"/>
            </a:endParaRPr>
          </a:p>
        </p:txBody>
      </p:sp>
      <p:sp>
        <p:nvSpPr>
          <p:cNvPr id="460819" name="Rectangle 19"/>
          <p:cNvSpPr>
            <a:spLocks noChangeArrowheads="1"/>
          </p:cNvSpPr>
          <p:nvPr/>
        </p:nvSpPr>
        <p:spPr bwMode="auto">
          <a:xfrm>
            <a:off x="682625" y="2765425"/>
            <a:ext cx="2665413"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60820" name="AutoShape 20"/>
          <p:cNvSpPr>
            <a:spLocks noChangeArrowheads="1"/>
          </p:cNvSpPr>
          <p:nvPr/>
        </p:nvSpPr>
        <p:spPr bwMode="auto">
          <a:xfrm>
            <a:off x="250825" y="1989138"/>
            <a:ext cx="2952750" cy="714375"/>
          </a:xfrm>
          <a:prstGeom prst="rightArrow">
            <a:avLst>
              <a:gd name="adj1" fmla="val 50000"/>
              <a:gd name="adj2" fmla="val 103333"/>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chemeClr val="bg1"/>
                </a:solidFill>
                <a:latin typeface="Arial" charset="0"/>
              </a:rPr>
              <a:t>operation</a:t>
            </a:r>
            <a:endParaRPr lang="en-GB" sz="2000">
              <a:solidFill>
                <a:schemeClr val="bg1"/>
              </a:solidFill>
              <a:latin typeface="Arial" charset="0"/>
            </a:endParaRPr>
          </a:p>
        </p:txBody>
      </p:sp>
      <p:sp>
        <p:nvSpPr>
          <p:cNvPr id="460821" name="AutoShape 21"/>
          <p:cNvSpPr>
            <a:spLocks noChangeArrowheads="1"/>
          </p:cNvSpPr>
          <p:nvPr/>
        </p:nvSpPr>
        <p:spPr bwMode="auto">
          <a:xfrm>
            <a:off x="3348038" y="2563813"/>
            <a:ext cx="1871662" cy="835025"/>
          </a:xfrm>
          <a:prstGeom prst="rightArrow">
            <a:avLst>
              <a:gd name="adj1" fmla="val 50000"/>
              <a:gd name="adj2" fmla="val 56036"/>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60822" name="Rectangle 22"/>
          <p:cNvSpPr>
            <a:spLocks noChangeArrowheads="1"/>
          </p:cNvSpPr>
          <p:nvPr/>
        </p:nvSpPr>
        <p:spPr bwMode="auto">
          <a:xfrm>
            <a:off x="3348038" y="4076700"/>
            <a:ext cx="2233612"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60823" name="AutoShape 23"/>
          <p:cNvSpPr>
            <a:spLocks noChangeArrowheads="1"/>
          </p:cNvSpPr>
          <p:nvPr/>
        </p:nvSpPr>
        <p:spPr bwMode="auto">
          <a:xfrm>
            <a:off x="250825" y="3355975"/>
            <a:ext cx="3024188" cy="714375"/>
          </a:xfrm>
          <a:prstGeom prst="rightArrow">
            <a:avLst>
              <a:gd name="adj1" fmla="val 50000"/>
              <a:gd name="adj2" fmla="val 105833"/>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chemeClr val="bg1"/>
                </a:solidFill>
                <a:latin typeface="Arial" charset="0"/>
              </a:rPr>
              <a:t>operation</a:t>
            </a:r>
            <a:endParaRPr lang="en-GB" sz="2000">
              <a:solidFill>
                <a:schemeClr val="bg1"/>
              </a:solidFill>
              <a:latin typeface="Arial" charset="0"/>
            </a:endParaRPr>
          </a:p>
        </p:txBody>
      </p:sp>
      <p:sp>
        <p:nvSpPr>
          <p:cNvPr id="460824" name="AutoShape 24"/>
          <p:cNvSpPr>
            <a:spLocks noChangeArrowheads="1"/>
          </p:cNvSpPr>
          <p:nvPr/>
        </p:nvSpPr>
        <p:spPr bwMode="auto">
          <a:xfrm>
            <a:off x="5580063" y="3860800"/>
            <a:ext cx="1728787" cy="835025"/>
          </a:xfrm>
          <a:prstGeom prst="rightArrow">
            <a:avLst>
              <a:gd name="adj1" fmla="val 50000"/>
              <a:gd name="adj2" fmla="val 51759"/>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60825" name="Text Box 25"/>
          <p:cNvSpPr txBox="1">
            <a:spLocks noChangeArrowheads="1"/>
          </p:cNvSpPr>
          <p:nvPr/>
        </p:nvSpPr>
        <p:spPr bwMode="auto">
          <a:xfrm>
            <a:off x="3276600" y="3498850"/>
            <a:ext cx="1111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NEMO-3</a:t>
            </a:r>
            <a:endParaRPr lang="en-GB">
              <a:solidFill>
                <a:srgbClr val="FF0000"/>
              </a:solidFill>
              <a:latin typeface="Impact" pitchFamily="34" charset="0"/>
            </a:endParaRPr>
          </a:p>
        </p:txBody>
      </p:sp>
      <p:sp>
        <p:nvSpPr>
          <p:cNvPr id="460827" name="Text Box 27"/>
          <p:cNvSpPr txBox="1">
            <a:spLocks noChangeArrowheads="1"/>
          </p:cNvSpPr>
          <p:nvPr/>
        </p:nvSpPr>
        <p:spPr bwMode="auto">
          <a:xfrm>
            <a:off x="3203575" y="2062163"/>
            <a:ext cx="152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CUORICINO</a:t>
            </a:r>
            <a:endParaRPr lang="en-GB">
              <a:solidFill>
                <a:srgbClr val="FF0000"/>
              </a:solidFill>
              <a:latin typeface="Impact" pitchFamily="34" charset="0"/>
            </a:endParaRPr>
          </a:p>
        </p:txBody>
      </p:sp>
      <p:sp>
        <p:nvSpPr>
          <p:cNvPr id="460828" name="Text Box 28"/>
          <p:cNvSpPr txBox="1">
            <a:spLocks noChangeArrowheads="1"/>
          </p:cNvSpPr>
          <p:nvPr/>
        </p:nvSpPr>
        <p:spPr bwMode="auto">
          <a:xfrm>
            <a:off x="5292725" y="2765425"/>
            <a:ext cx="973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CUORE</a:t>
            </a:r>
            <a:endParaRPr lang="en-GB">
              <a:solidFill>
                <a:srgbClr val="FF0000"/>
              </a:solidFill>
              <a:latin typeface="Impact" pitchFamily="34" charset="0"/>
            </a:endParaRPr>
          </a:p>
        </p:txBody>
      </p:sp>
      <p:sp>
        <p:nvSpPr>
          <p:cNvPr id="460830" name="WordArt 30"/>
          <p:cNvSpPr>
            <a:spLocks noChangeArrowheads="1" noChangeShapeType="1"/>
          </p:cNvSpPr>
          <p:nvPr/>
        </p:nvSpPr>
        <p:spPr bwMode="auto">
          <a:xfrm>
            <a:off x="2987675" y="260350"/>
            <a:ext cx="5900738" cy="936625"/>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chemeClr val="bg1"/>
                </a:solidFill>
                <a:latin typeface="Arial Black"/>
              </a:rPr>
              <a:t>DBD projects 30 </a:t>
            </a:r>
            <a:r>
              <a:rPr lang="en-US" sz="3600" kern="10" dirty="0" err="1">
                <a:ln w="9525">
                  <a:solidFill>
                    <a:srgbClr val="000000"/>
                  </a:solidFill>
                  <a:round/>
                  <a:headEnd/>
                  <a:tailEnd/>
                </a:ln>
                <a:solidFill>
                  <a:schemeClr val="bg1"/>
                </a:solidFill>
                <a:latin typeface="Arial Black"/>
              </a:rPr>
              <a:t>meV</a:t>
            </a:r>
            <a:r>
              <a:rPr lang="en-US" sz="3600" kern="10" dirty="0">
                <a:ln w="9525">
                  <a:solidFill>
                    <a:srgbClr val="000000"/>
                  </a:solidFill>
                  <a:round/>
                  <a:headEnd/>
                  <a:tailEnd/>
                </a:ln>
                <a:solidFill>
                  <a:schemeClr val="bg1"/>
                </a:solidFill>
                <a:latin typeface="Arial Black"/>
              </a:rPr>
              <a:t> eV scale</a:t>
            </a:r>
          </a:p>
        </p:txBody>
      </p:sp>
      <p:sp>
        <p:nvSpPr>
          <p:cNvPr id="460831" name="Rectangle 31"/>
          <p:cNvSpPr>
            <a:spLocks noChangeArrowheads="1"/>
          </p:cNvSpPr>
          <p:nvPr/>
        </p:nvSpPr>
        <p:spPr bwMode="auto">
          <a:xfrm>
            <a:off x="755650" y="5084763"/>
            <a:ext cx="1800225"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60832" name="AutoShape 32"/>
          <p:cNvSpPr>
            <a:spLocks noChangeArrowheads="1"/>
          </p:cNvSpPr>
          <p:nvPr/>
        </p:nvSpPr>
        <p:spPr bwMode="auto">
          <a:xfrm>
            <a:off x="2555875" y="4868863"/>
            <a:ext cx="3168650" cy="835025"/>
          </a:xfrm>
          <a:prstGeom prst="rightArrow">
            <a:avLst>
              <a:gd name="adj1" fmla="val 50000"/>
              <a:gd name="adj2" fmla="val 94867"/>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60833" name="Text Box 33"/>
          <p:cNvSpPr txBox="1">
            <a:spLocks noChangeArrowheads="1"/>
          </p:cNvSpPr>
          <p:nvPr/>
        </p:nvSpPr>
        <p:spPr bwMode="auto">
          <a:xfrm>
            <a:off x="5795963" y="5084763"/>
            <a:ext cx="1017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GERDA </a:t>
            </a:r>
            <a:endParaRPr lang="en-GB">
              <a:solidFill>
                <a:srgbClr val="FF0000"/>
              </a:solidFill>
              <a:latin typeface="Impact" pitchFamily="34" charset="0"/>
            </a:endParaRPr>
          </a:p>
        </p:txBody>
      </p:sp>
      <p:sp>
        <p:nvSpPr>
          <p:cNvPr id="460838" name="Rectangle 38"/>
          <p:cNvSpPr>
            <a:spLocks noChangeArrowheads="1"/>
          </p:cNvSpPr>
          <p:nvPr/>
        </p:nvSpPr>
        <p:spPr bwMode="auto">
          <a:xfrm>
            <a:off x="2339975" y="5876925"/>
            <a:ext cx="1657350"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60839" name="AutoShape 39"/>
          <p:cNvSpPr>
            <a:spLocks noChangeArrowheads="1"/>
          </p:cNvSpPr>
          <p:nvPr/>
        </p:nvSpPr>
        <p:spPr bwMode="auto">
          <a:xfrm>
            <a:off x="3995738" y="5661025"/>
            <a:ext cx="2017712" cy="835025"/>
          </a:xfrm>
          <a:prstGeom prst="rightArrow">
            <a:avLst>
              <a:gd name="adj1" fmla="val 50000"/>
              <a:gd name="adj2" fmla="val 60409"/>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60840" name="Text Box 40"/>
          <p:cNvSpPr txBox="1">
            <a:spLocks noChangeArrowheads="1"/>
          </p:cNvSpPr>
          <p:nvPr/>
        </p:nvSpPr>
        <p:spPr bwMode="auto">
          <a:xfrm>
            <a:off x="6084888" y="5805488"/>
            <a:ext cx="1400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EXO (USA) </a:t>
            </a:r>
            <a:endParaRPr lang="en-GB">
              <a:solidFill>
                <a:srgbClr val="FF0000"/>
              </a:solidFill>
              <a:latin typeface="Impact" pitchFamily="34" charset="0"/>
            </a:endParaRPr>
          </a:p>
        </p:txBody>
      </p:sp>
      <p:sp>
        <p:nvSpPr>
          <p:cNvPr id="460842" name="Rectangle 42"/>
          <p:cNvSpPr>
            <a:spLocks noChangeArrowheads="1"/>
          </p:cNvSpPr>
          <p:nvPr/>
        </p:nvSpPr>
        <p:spPr bwMode="auto">
          <a:xfrm>
            <a:off x="395288" y="5876925"/>
            <a:ext cx="2016125" cy="409575"/>
          </a:xfrm>
          <a:prstGeom prst="rect">
            <a:avLst/>
          </a:prstGeom>
          <a:solidFill>
            <a:srgbClr val="CCEC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design study</a:t>
            </a:r>
            <a:endParaRPr lang="en-GB" sz="2000">
              <a:latin typeface="Arial" charset="0"/>
            </a:endParaRPr>
          </a:p>
        </p:txBody>
      </p:sp>
      <p:sp>
        <p:nvSpPr>
          <p:cNvPr id="460844" name="AutoShape 44"/>
          <p:cNvSpPr>
            <a:spLocks noChangeArrowheads="1"/>
          </p:cNvSpPr>
          <p:nvPr/>
        </p:nvSpPr>
        <p:spPr bwMode="auto">
          <a:xfrm>
            <a:off x="6227763" y="2060575"/>
            <a:ext cx="2305050" cy="4608513"/>
          </a:xfrm>
          <a:prstGeom prst="roundRect">
            <a:avLst>
              <a:gd name="adj" fmla="val 16667"/>
            </a:avLst>
          </a:prstGeom>
          <a:solidFill>
            <a:srgbClr val="FFFF66"/>
          </a:solidFill>
          <a:ln w="12700">
            <a:solidFill>
              <a:schemeClr val="accent2"/>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endParaRPr lang="en-GB"/>
          </a:p>
        </p:txBody>
      </p:sp>
      <p:sp>
        <p:nvSpPr>
          <p:cNvPr id="460846" name="Text Box 46"/>
          <p:cNvSpPr txBox="1">
            <a:spLocks noChangeArrowheads="1"/>
          </p:cNvSpPr>
          <p:nvPr/>
        </p:nvSpPr>
        <p:spPr bwMode="auto">
          <a:xfrm>
            <a:off x="6372225" y="2565400"/>
            <a:ext cx="2238375"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3600">
                <a:latin typeface="Tahoma" pitchFamily="34" charset="0"/>
              </a:rPr>
              <a:t>Converge </a:t>
            </a:r>
          </a:p>
          <a:p>
            <a:r>
              <a:rPr lang="de-DE" sz="3600">
                <a:latin typeface="Tahoma" pitchFamily="34" charset="0"/>
              </a:rPr>
              <a:t>towards </a:t>
            </a:r>
          </a:p>
          <a:p>
            <a:r>
              <a:rPr lang="de-DE" sz="3600">
                <a:latin typeface="Tahoma" pitchFamily="34" charset="0"/>
              </a:rPr>
              <a:t>2 large</a:t>
            </a:r>
          </a:p>
          <a:p>
            <a:r>
              <a:rPr lang="de-DE" sz="3600">
                <a:latin typeface="Tahoma" pitchFamily="34" charset="0"/>
              </a:rPr>
              <a:t>European </a:t>
            </a:r>
          </a:p>
          <a:p>
            <a:r>
              <a:rPr lang="de-DE" sz="3600">
                <a:latin typeface="Tahoma" pitchFamily="34" charset="0"/>
              </a:rPr>
              <a:t>Projects !</a:t>
            </a:r>
          </a:p>
          <a:p>
            <a:endParaRPr lang="de-DE" sz="2000">
              <a:latin typeface="Tahoma" pitchFamily="34" charset="0"/>
            </a:endParaRPr>
          </a:p>
          <a:p>
            <a:r>
              <a:rPr lang="de-DE" sz="2000">
                <a:latin typeface="Tahoma" pitchFamily="34" charset="0"/>
              </a:rPr>
              <a:t>Start construction</a:t>
            </a:r>
          </a:p>
          <a:p>
            <a:r>
              <a:rPr lang="de-DE" sz="2000">
                <a:latin typeface="Tahoma" pitchFamily="34" charset="0"/>
              </a:rPr>
              <a:t>2012-2015 </a:t>
            </a:r>
            <a:endParaRPr lang="en-GB" sz="2000">
              <a:latin typeface="Tahoma" pitchFamily="34" charset="0"/>
            </a:endParaRPr>
          </a:p>
        </p:txBody>
      </p:sp>
      <p:sp>
        <p:nvSpPr>
          <p:cNvPr id="460847" name="Line 47"/>
          <p:cNvSpPr>
            <a:spLocks noChangeShapeType="1"/>
          </p:cNvSpPr>
          <p:nvPr/>
        </p:nvSpPr>
        <p:spPr bwMode="auto">
          <a:xfrm>
            <a:off x="6443663" y="1125538"/>
            <a:ext cx="865187" cy="1511300"/>
          </a:xfrm>
          <a:prstGeom prst="line">
            <a:avLst/>
          </a:prstGeom>
          <a:noFill/>
          <a:ln w="762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Tree>
    <p:extLst>
      <p:ext uri="{BB962C8B-B14F-4D97-AF65-F5344CB8AC3E}">
        <p14:creationId xmlns:p14="http://schemas.microsoft.com/office/powerpoint/2010/main" val="15020972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lstStyle/>
          <a:p>
            <a:r>
              <a:rPr lang="de-DE" dirty="0" smtClean="0"/>
              <a:t>Résumé Neutrino Mass</a:t>
            </a:r>
            <a:endParaRPr lang="en-US" dirty="0"/>
          </a:p>
        </p:txBody>
      </p:sp>
      <p:sp>
        <p:nvSpPr>
          <p:cNvPr id="3" name="Content Placeholder 2"/>
          <p:cNvSpPr>
            <a:spLocks noGrp="1"/>
          </p:cNvSpPr>
          <p:nvPr>
            <p:ph idx="1"/>
          </p:nvPr>
        </p:nvSpPr>
        <p:spPr>
          <a:xfrm>
            <a:off x="323528" y="1268760"/>
            <a:ext cx="8568952" cy="5256584"/>
          </a:xfrm>
        </p:spPr>
        <p:txBody>
          <a:bodyPr>
            <a:normAutofit fontScale="92500" lnSpcReduction="10000"/>
          </a:bodyPr>
          <a:lstStyle/>
          <a:p>
            <a:r>
              <a:rPr lang="de-DE" dirty="0" smtClean="0"/>
              <a:t>Expectations for DBD have been too optimistic; we are now 4-6 years behind the projections from ten years ago.</a:t>
            </a:r>
          </a:p>
          <a:p>
            <a:r>
              <a:rPr lang="de-DE" dirty="0" smtClean="0"/>
              <a:t>New DBD players with much drive appeared on stage, e.g. KamlandZen, NEXT, SNO+, ...</a:t>
            </a:r>
          </a:p>
          <a:p>
            <a:r>
              <a:rPr lang="de-DE" dirty="0" smtClean="0"/>
              <a:t>Some DBD projects are since 2005 in R&amp;D phase. Stamina or agony?</a:t>
            </a:r>
          </a:p>
          <a:p>
            <a:r>
              <a:rPr lang="de-DE" dirty="0" smtClean="0"/>
              <a:t>Not enough convergence (Gerda/Majorana has at least the right spirit)</a:t>
            </a:r>
          </a:p>
          <a:p>
            <a:endParaRPr lang="de-DE" sz="2600" dirty="0" smtClean="0"/>
          </a:p>
          <a:p>
            <a:r>
              <a:rPr lang="de-DE" b="1" dirty="0" smtClean="0"/>
              <a:t>KATRIN: also delayed by 4-6 years. Cost over-run.</a:t>
            </a:r>
          </a:p>
          <a:p>
            <a:endParaRPr lang="en-US" dirty="0"/>
          </a:p>
        </p:txBody>
      </p:sp>
    </p:spTree>
    <p:extLst>
      <p:ext uri="{BB962C8B-B14F-4D97-AF65-F5344CB8AC3E}">
        <p14:creationId xmlns:p14="http://schemas.microsoft.com/office/powerpoint/2010/main" val="2061224472"/>
      </p:ext>
    </p:extLst>
  </p:cSld>
  <p:clrMapOvr>
    <a:masterClrMapping/>
  </p:clrMapOvr>
  <p:transition spd="slow">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172" y="1196752"/>
            <a:ext cx="8716489" cy="320087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de-DE" sz="7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r>
              <a:rPr lang="de-DE"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p>
          <a:p>
            <a:pPr algn="ctr"/>
            <a:r>
              <a:rPr lang="de-DE" sz="11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H.E. Universe</a:t>
            </a:r>
            <a:endParaRPr lang="en-US" sz="11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76151987"/>
      </p:ext>
    </p:extLst>
  </p:cSld>
  <p:clrMapOvr>
    <a:masterClrMapping/>
  </p:clrMapOvr>
  <p:transition spd="slow">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dirty="0"/>
          </a:p>
        </p:txBody>
      </p:sp>
      <p:sp>
        <p:nvSpPr>
          <p:cNvPr id="44035" name="Rectangle 2"/>
          <p:cNvSpPr>
            <a:spLocks noChangeArrowheads="1"/>
          </p:cNvSpPr>
          <p:nvPr/>
        </p:nvSpPr>
        <p:spPr bwMode="auto">
          <a:xfrm>
            <a:off x="1" y="0"/>
            <a:ext cx="9180513"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5" rIns="91429" bIns="45715" anchor="ctr"/>
          <a:lstStyle/>
          <a:p>
            <a:endParaRPr lang="en-US"/>
          </a:p>
        </p:txBody>
      </p:sp>
      <p:sp>
        <p:nvSpPr>
          <p:cNvPr id="44036" name="Rectangle 3"/>
          <p:cNvSpPr>
            <a:spLocks noChangeArrowheads="1"/>
          </p:cNvSpPr>
          <p:nvPr/>
        </p:nvSpPr>
        <p:spPr bwMode="auto">
          <a:xfrm>
            <a:off x="3832225" y="260350"/>
            <a:ext cx="52038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nchor="b" anchorCtr="1"/>
          <a:lstStyle/>
          <a:p>
            <a:pPr algn="r"/>
            <a:r>
              <a:rPr lang="de-DE">
                <a:solidFill>
                  <a:schemeClr val="bg1"/>
                </a:solidFill>
                <a:latin typeface="Verdana" pitchFamily="34" charset="0"/>
              </a:rPr>
              <a:t/>
            </a:r>
            <a:br>
              <a:rPr lang="de-DE">
                <a:solidFill>
                  <a:schemeClr val="bg1"/>
                </a:solidFill>
                <a:latin typeface="Verdana" pitchFamily="34" charset="0"/>
              </a:rPr>
            </a:br>
            <a:endParaRPr lang="de-DE">
              <a:solidFill>
                <a:schemeClr val="bg1"/>
              </a:solidFill>
              <a:latin typeface="Verdana" pitchFamily="34" charset="0"/>
            </a:endParaRPr>
          </a:p>
        </p:txBody>
      </p:sp>
      <p:sp>
        <p:nvSpPr>
          <p:cNvPr id="44037" name="Rectangle 4"/>
          <p:cNvSpPr>
            <a:spLocks noChangeArrowheads="1"/>
          </p:cNvSpPr>
          <p:nvPr/>
        </p:nvSpPr>
        <p:spPr bwMode="auto">
          <a:xfrm>
            <a:off x="0" y="1"/>
            <a:ext cx="9144000" cy="8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nchor="ctr"/>
          <a:lstStyle/>
          <a:p>
            <a:pPr algn="ctr"/>
            <a:r>
              <a:rPr lang="de-DE" sz="4000" b="1" dirty="0">
                <a:solidFill>
                  <a:schemeClr val="bg1"/>
                </a:solidFill>
                <a:latin typeface="Calibri" pitchFamily="34" charset="0"/>
              </a:rPr>
              <a:t>The Sky at TeV-Energies</a:t>
            </a:r>
          </a:p>
        </p:txBody>
      </p:sp>
      <p:sp>
        <p:nvSpPr>
          <p:cNvPr id="44038" name="Title 7"/>
          <p:cNvSpPr>
            <a:spLocks/>
          </p:cNvSpPr>
          <p:nvPr/>
        </p:nvSpPr>
        <p:spPr bwMode="auto">
          <a:xfrm>
            <a:off x="539751" y="274639"/>
            <a:ext cx="7851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r"/>
            <a:endParaRPr lang="en-US" sz="4400">
              <a:solidFill>
                <a:schemeClr val="bg1"/>
              </a:solidFill>
              <a:latin typeface="Calibri" pitchFamily="34" charset="0"/>
            </a:endParaRPr>
          </a:p>
        </p:txBody>
      </p:sp>
      <p:grpSp>
        <p:nvGrpSpPr>
          <p:cNvPr id="44039" name="Group 6"/>
          <p:cNvGrpSpPr>
            <a:grpSpLocks/>
          </p:cNvGrpSpPr>
          <p:nvPr/>
        </p:nvGrpSpPr>
        <p:grpSpPr bwMode="auto">
          <a:xfrm>
            <a:off x="0" y="990600"/>
            <a:ext cx="9144000" cy="609600"/>
            <a:chOff x="0" y="1488"/>
            <a:chExt cx="5760" cy="384"/>
          </a:xfrm>
        </p:grpSpPr>
        <p:pic>
          <p:nvPicPr>
            <p:cNvPr id="4405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36"/>
              <a:ext cx="15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405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3125"/>
            <a:stretch>
              <a:fillRect/>
            </a:stretch>
          </p:blipFill>
          <p:spPr bwMode="auto">
            <a:xfrm>
              <a:off x="1488" y="1536"/>
              <a:ext cx="148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405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6250"/>
            <a:stretch>
              <a:fillRect/>
            </a:stretch>
          </p:blipFill>
          <p:spPr bwMode="auto">
            <a:xfrm>
              <a:off x="2928" y="1536"/>
              <a:ext cx="144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40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6250" t="-14285"/>
            <a:stretch>
              <a:fillRect/>
            </a:stretch>
          </p:blipFill>
          <p:spPr bwMode="auto">
            <a:xfrm>
              <a:off x="4320" y="1488"/>
              <a:ext cx="144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44040" name="Group 11"/>
          <p:cNvGrpSpPr>
            <a:grpSpLocks/>
          </p:cNvGrpSpPr>
          <p:nvPr/>
        </p:nvGrpSpPr>
        <p:grpSpPr bwMode="auto">
          <a:xfrm>
            <a:off x="1828800" y="4038600"/>
            <a:ext cx="2705100" cy="2606675"/>
            <a:chOff x="2352" y="2496"/>
            <a:chExt cx="1704" cy="1642"/>
          </a:xfrm>
        </p:grpSpPr>
        <p:pic>
          <p:nvPicPr>
            <p:cNvPr id="44055" name="Picture 6"/>
            <p:cNvPicPr>
              <a:picLocks noChangeAspect="1" noChangeArrowheads="1"/>
            </p:cNvPicPr>
            <p:nvPr/>
          </p:nvPicPr>
          <p:blipFill>
            <a:blip r:embed="rId6" cstate="print">
              <a:lum bright="-6000" contrast="42000"/>
              <a:extLst>
                <a:ext uri="{28A0092B-C50C-407E-A947-70E740481C1C}">
                  <a14:useLocalDpi xmlns:a14="http://schemas.microsoft.com/office/drawing/2010/main" val="0"/>
                </a:ext>
              </a:extLst>
            </a:blip>
            <a:srcRect l="1730" t="3685" r="4468" b="3836"/>
            <a:stretch>
              <a:fillRect/>
            </a:stretch>
          </p:blipFill>
          <p:spPr bwMode="auto">
            <a:xfrm>
              <a:off x="2352" y="2496"/>
              <a:ext cx="1704" cy="1642"/>
            </a:xfrm>
            <a:prstGeom prst="rect">
              <a:avLst/>
            </a:prstGeom>
            <a:noFill/>
            <a:ln w="1584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44056" name="Text Box 7"/>
            <p:cNvSpPr txBox="1">
              <a:spLocks noChangeArrowheads="1"/>
            </p:cNvSpPr>
            <p:nvPr/>
          </p:nvSpPr>
          <p:spPr bwMode="auto">
            <a:xfrm>
              <a:off x="2496" y="2592"/>
              <a:ext cx="1119"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9pPr>
            </a:lstStyle>
            <a:p>
              <a:pPr eaLnBrk="1" hangingPunct="1">
                <a:lnSpc>
                  <a:spcPct val="104000"/>
                </a:lnSpc>
                <a:buClr>
                  <a:srgbClr val="000000"/>
                </a:buClr>
                <a:buSzPct val="45000"/>
                <a:buFont typeface="Wingdings" pitchFamily="2" charset="2"/>
                <a:buNone/>
              </a:pPr>
              <a:r>
                <a:rPr lang="en-US" sz="1600">
                  <a:solidFill>
                    <a:srgbClr val="FFFFFF"/>
                  </a:solidFill>
                  <a:latin typeface="Arial" charset="0"/>
                  <a:cs typeface="Arial" charset="0"/>
                </a:rPr>
                <a:t>RX J1713.7-3946</a:t>
              </a:r>
            </a:p>
          </p:txBody>
        </p:sp>
      </p:grpSp>
      <p:pic>
        <p:nvPicPr>
          <p:cNvPr id="440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286000"/>
            <a:ext cx="822960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4042" name="Line 15"/>
          <p:cNvSpPr>
            <a:spLocks noChangeShapeType="1"/>
          </p:cNvSpPr>
          <p:nvPr/>
        </p:nvSpPr>
        <p:spPr bwMode="auto">
          <a:xfrm flipH="1">
            <a:off x="914400" y="1524000"/>
            <a:ext cx="3733800" cy="8382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lstStyle/>
          <a:p>
            <a:endParaRPr lang="en-US"/>
          </a:p>
        </p:txBody>
      </p:sp>
      <p:sp>
        <p:nvSpPr>
          <p:cNvPr id="44043" name="Line 16"/>
          <p:cNvSpPr>
            <a:spLocks noChangeShapeType="1"/>
          </p:cNvSpPr>
          <p:nvPr/>
        </p:nvSpPr>
        <p:spPr bwMode="auto">
          <a:xfrm>
            <a:off x="6781800" y="1524000"/>
            <a:ext cx="1752600" cy="8382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lstStyle/>
          <a:p>
            <a:endParaRPr lang="en-US"/>
          </a:p>
        </p:txBody>
      </p:sp>
      <p:sp>
        <p:nvSpPr>
          <p:cNvPr id="44044" name="Rectangle 17"/>
          <p:cNvSpPr>
            <a:spLocks noChangeArrowheads="1"/>
          </p:cNvSpPr>
          <p:nvPr/>
        </p:nvSpPr>
        <p:spPr bwMode="auto">
          <a:xfrm>
            <a:off x="4648201" y="1066800"/>
            <a:ext cx="2133600" cy="4572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5" rIns="91429" bIns="45715" anchor="ctr"/>
          <a:lstStyle/>
          <a:p>
            <a:endParaRPr lang="en-US"/>
          </a:p>
        </p:txBody>
      </p:sp>
      <p:sp>
        <p:nvSpPr>
          <p:cNvPr id="44045" name="Line 18"/>
          <p:cNvSpPr>
            <a:spLocks noChangeShapeType="1"/>
          </p:cNvSpPr>
          <p:nvPr/>
        </p:nvSpPr>
        <p:spPr bwMode="auto">
          <a:xfrm>
            <a:off x="1219201" y="3276600"/>
            <a:ext cx="609600" cy="7620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lstStyle/>
          <a:p>
            <a:endParaRPr lang="en-US"/>
          </a:p>
        </p:txBody>
      </p:sp>
      <p:sp>
        <p:nvSpPr>
          <p:cNvPr id="44046" name="Line 19"/>
          <p:cNvSpPr>
            <a:spLocks noChangeShapeType="1"/>
          </p:cNvSpPr>
          <p:nvPr/>
        </p:nvSpPr>
        <p:spPr bwMode="auto">
          <a:xfrm>
            <a:off x="1752600" y="3276600"/>
            <a:ext cx="2819400" cy="7620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lstStyle/>
          <a:p>
            <a:endParaRPr lang="en-US"/>
          </a:p>
        </p:txBody>
      </p:sp>
      <p:sp>
        <p:nvSpPr>
          <p:cNvPr id="44047" name="Rectangle 20"/>
          <p:cNvSpPr>
            <a:spLocks noChangeArrowheads="1"/>
          </p:cNvSpPr>
          <p:nvPr/>
        </p:nvSpPr>
        <p:spPr bwMode="auto">
          <a:xfrm>
            <a:off x="1219201" y="2743200"/>
            <a:ext cx="533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5" rIns="91429" bIns="45715" anchor="ctr"/>
          <a:lstStyle/>
          <a:p>
            <a:endParaRPr lang="en-US"/>
          </a:p>
        </p:txBody>
      </p:sp>
      <p:sp>
        <p:nvSpPr>
          <p:cNvPr id="44048" name="Text Box 21"/>
          <p:cNvSpPr txBox="1">
            <a:spLocks noChangeArrowheads="1"/>
          </p:cNvSpPr>
          <p:nvPr/>
        </p:nvSpPr>
        <p:spPr bwMode="auto">
          <a:xfrm>
            <a:off x="4865688" y="3806826"/>
            <a:ext cx="39735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5" rIns="91429" bIns="45715">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000">
                <a:solidFill>
                  <a:srgbClr val="FFFFFF"/>
                </a:solidFill>
                <a:latin typeface="Calibri" pitchFamily="34" charset="0"/>
                <a:cs typeface="Calibri" pitchFamily="34" charset="0"/>
              </a:rPr>
              <a:t>     H.E.S.S.-Scan of the galactic plane</a:t>
            </a:r>
            <a:endParaRPr lang="en-US" sz="2000">
              <a:solidFill>
                <a:srgbClr val="FFFFFF"/>
              </a:solidFill>
              <a:latin typeface="Calibri" pitchFamily="34" charset="0"/>
              <a:cs typeface="Calibri" pitchFamily="34" charset="0"/>
            </a:endParaRPr>
          </a:p>
        </p:txBody>
      </p:sp>
      <p:pic>
        <p:nvPicPr>
          <p:cNvPr id="44049" name="Picture 22" descr="crw0246mond070122_dewe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47244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0" name="Text Box 23"/>
          <p:cNvSpPr txBox="1">
            <a:spLocks noChangeArrowheads="1"/>
          </p:cNvSpPr>
          <p:nvPr/>
        </p:nvSpPr>
        <p:spPr bwMode="auto">
          <a:xfrm>
            <a:off x="822326" y="5065713"/>
            <a:ext cx="747298"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5" rIns="91429" bIns="45715">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a:solidFill>
                  <a:srgbClr val="FFFFFF"/>
                </a:solidFill>
                <a:latin typeface="Calibri" pitchFamily="34" charset="0"/>
                <a:cs typeface="Calibri" pitchFamily="34" charset="0"/>
              </a:rPr>
              <a:t>Moon</a:t>
            </a:r>
            <a:endParaRPr lang="en-US">
              <a:solidFill>
                <a:srgbClr val="FFFFFF"/>
              </a:solidFill>
              <a:latin typeface="Calibri" pitchFamily="34" charset="0"/>
              <a:cs typeface="Calibri" pitchFamily="34" charset="0"/>
            </a:endParaRPr>
          </a:p>
        </p:txBody>
      </p:sp>
      <p:sp>
        <p:nvSpPr>
          <p:cNvPr id="44051" name="Line 24"/>
          <p:cNvSpPr>
            <a:spLocks noChangeShapeType="1"/>
          </p:cNvSpPr>
          <p:nvPr/>
        </p:nvSpPr>
        <p:spPr bwMode="auto">
          <a:xfrm>
            <a:off x="1219200" y="4267200"/>
            <a:ext cx="0" cy="685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lstStyle/>
          <a:p>
            <a:endParaRPr lang="en-US"/>
          </a:p>
        </p:txBody>
      </p:sp>
      <p:sp>
        <p:nvSpPr>
          <p:cNvPr id="44052" name="Line 25"/>
          <p:cNvSpPr>
            <a:spLocks noChangeShapeType="1"/>
          </p:cNvSpPr>
          <p:nvPr/>
        </p:nvSpPr>
        <p:spPr bwMode="auto">
          <a:xfrm flipV="1">
            <a:off x="1219200" y="5715000"/>
            <a:ext cx="0" cy="685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lstStyle/>
          <a:p>
            <a:endParaRPr lang="en-US"/>
          </a:p>
        </p:txBody>
      </p:sp>
      <p:sp>
        <p:nvSpPr>
          <p:cNvPr id="44053" name="Text Box 26"/>
          <p:cNvSpPr txBox="1">
            <a:spLocks noChangeArrowheads="1"/>
          </p:cNvSpPr>
          <p:nvPr/>
        </p:nvSpPr>
        <p:spPr bwMode="auto">
          <a:xfrm>
            <a:off x="609601" y="4267200"/>
            <a:ext cx="607836"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5" rIns="91429" bIns="45715">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a:solidFill>
                  <a:srgbClr val="FFFFFF"/>
                </a:solidFill>
                <a:latin typeface="Calibri" pitchFamily="34" charset="0"/>
                <a:cs typeface="Calibri" pitchFamily="34" charset="0"/>
              </a:rPr>
              <a:t> 0.5°</a:t>
            </a:r>
            <a:endParaRPr lang="en-US">
              <a:solidFill>
                <a:srgbClr val="FFFFFF"/>
              </a:solidFill>
              <a:latin typeface="Calibri" pitchFamily="34" charset="0"/>
              <a:cs typeface="Calibri" pitchFamily="34" charset="0"/>
            </a:endParaRPr>
          </a:p>
        </p:txBody>
      </p:sp>
      <p:sp>
        <p:nvSpPr>
          <p:cNvPr id="44054" name="TextBox 2"/>
          <p:cNvSpPr txBox="1">
            <a:spLocks noChangeArrowheads="1"/>
          </p:cNvSpPr>
          <p:nvPr/>
        </p:nvSpPr>
        <p:spPr bwMode="auto">
          <a:xfrm>
            <a:off x="5905500" y="4830764"/>
            <a:ext cx="2540000" cy="15700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91429" tIns="45715" rIns="91429" bIns="45715">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400">
                <a:solidFill>
                  <a:schemeClr val="bg1"/>
                </a:solidFill>
                <a:latin typeface="Calibri" pitchFamily="34" charset="0"/>
                <a:cs typeface="Calibri" pitchFamily="34" charset="0"/>
              </a:rPr>
              <a:t>1989:      1 Source</a:t>
            </a:r>
          </a:p>
          <a:p>
            <a:pPr eaLnBrk="1" hangingPunct="1"/>
            <a:r>
              <a:rPr lang="de-DE" sz="2400">
                <a:solidFill>
                  <a:schemeClr val="bg1"/>
                </a:solidFill>
                <a:latin typeface="Calibri" pitchFamily="34" charset="0"/>
                <a:cs typeface="Calibri" pitchFamily="34" charset="0"/>
              </a:rPr>
              <a:t>1996:      3 Sources</a:t>
            </a:r>
          </a:p>
          <a:p>
            <a:pPr eaLnBrk="1" hangingPunct="1"/>
            <a:r>
              <a:rPr lang="de-DE" sz="2400">
                <a:solidFill>
                  <a:schemeClr val="bg1"/>
                </a:solidFill>
                <a:latin typeface="Calibri" pitchFamily="34" charset="0"/>
                <a:cs typeface="Calibri" pitchFamily="34" charset="0"/>
              </a:rPr>
              <a:t>2005:    80 Sources</a:t>
            </a:r>
          </a:p>
          <a:p>
            <a:pPr eaLnBrk="1" hangingPunct="1"/>
            <a:r>
              <a:rPr lang="de-DE" sz="2400">
                <a:solidFill>
                  <a:schemeClr val="bg1"/>
                </a:solidFill>
                <a:latin typeface="Calibri" pitchFamily="34" charset="0"/>
                <a:cs typeface="Calibri" pitchFamily="34" charset="0"/>
              </a:rPr>
              <a:t>2012:  150 Sources</a:t>
            </a:r>
            <a:endParaRPr lang="en-US" sz="240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1600195358"/>
      </p:ext>
    </p:extLst>
  </p:cSld>
  <p:clrMapOvr>
    <a:masterClrMapping/>
  </p:clrMapOvr>
  <p:transition spd="slow">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022" name="Group 14"/>
          <p:cNvGrpSpPr>
            <a:grpSpLocks/>
          </p:cNvGrpSpPr>
          <p:nvPr/>
        </p:nvGrpSpPr>
        <p:grpSpPr bwMode="auto">
          <a:xfrm>
            <a:off x="250825" y="549275"/>
            <a:ext cx="8405813" cy="1387475"/>
            <a:chOff x="340" y="1071"/>
            <a:chExt cx="5295" cy="874"/>
          </a:xfrm>
        </p:grpSpPr>
        <p:grpSp>
          <p:nvGrpSpPr>
            <p:cNvPr id="427023" name="Group 15"/>
            <p:cNvGrpSpPr>
              <a:grpSpLocks/>
            </p:cNvGrpSpPr>
            <p:nvPr/>
          </p:nvGrpSpPr>
          <p:grpSpPr bwMode="auto">
            <a:xfrm>
              <a:off x="340" y="1706"/>
              <a:ext cx="5295" cy="239"/>
              <a:chOff x="340" y="1706"/>
              <a:chExt cx="5295" cy="239"/>
            </a:xfrm>
          </p:grpSpPr>
          <p:sp>
            <p:nvSpPr>
              <p:cNvPr id="427024" name="Rectangle 16"/>
              <p:cNvSpPr>
                <a:spLocks noChangeArrowheads="1"/>
              </p:cNvSpPr>
              <p:nvPr/>
            </p:nvSpPr>
            <p:spPr bwMode="auto">
              <a:xfrm>
                <a:off x="3016"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2011</a:t>
                </a:r>
                <a:endParaRPr lang="en-GB" sz="1800" b="1">
                  <a:latin typeface="Arial" charset="0"/>
                </a:endParaRPr>
              </a:p>
            </p:txBody>
          </p:sp>
          <p:sp>
            <p:nvSpPr>
              <p:cNvPr id="427025" name="Rectangle 17"/>
              <p:cNvSpPr>
                <a:spLocks noChangeArrowheads="1"/>
              </p:cNvSpPr>
              <p:nvPr/>
            </p:nvSpPr>
            <p:spPr bwMode="auto">
              <a:xfrm>
                <a:off x="2109"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2009</a:t>
                </a:r>
                <a:endParaRPr lang="en-GB" sz="1800" b="1">
                  <a:latin typeface="Arial" charset="0"/>
                </a:endParaRPr>
              </a:p>
            </p:txBody>
          </p:sp>
          <p:sp>
            <p:nvSpPr>
              <p:cNvPr id="427026" name="Rectangle 18"/>
              <p:cNvSpPr>
                <a:spLocks noChangeArrowheads="1"/>
              </p:cNvSpPr>
              <p:nvPr/>
            </p:nvSpPr>
            <p:spPr bwMode="auto">
              <a:xfrm>
                <a:off x="1247"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2007</a:t>
                </a:r>
                <a:endParaRPr lang="en-GB" sz="1800" b="1">
                  <a:latin typeface="Arial" charset="0"/>
                </a:endParaRPr>
              </a:p>
            </p:txBody>
          </p:sp>
          <p:sp>
            <p:nvSpPr>
              <p:cNvPr id="427027" name="Rectangle 19"/>
              <p:cNvSpPr>
                <a:spLocks noChangeArrowheads="1"/>
              </p:cNvSpPr>
              <p:nvPr/>
            </p:nvSpPr>
            <p:spPr bwMode="auto">
              <a:xfrm>
                <a:off x="340"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2005</a:t>
                </a:r>
                <a:endParaRPr lang="en-GB" sz="1800" b="1">
                  <a:latin typeface="Arial" charset="0"/>
                </a:endParaRPr>
              </a:p>
            </p:txBody>
          </p:sp>
          <p:sp>
            <p:nvSpPr>
              <p:cNvPr id="427028" name="Rectangle 20"/>
              <p:cNvSpPr>
                <a:spLocks noChangeArrowheads="1"/>
              </p:cNvSpPr>
              <p:nvPr/>
            </p:nvSpPr>
            <p:spPr bwMode="auto">
              <a:xfrm>
                <a:off x="7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2006</a:t>
                </a:r>
                <a:endParaRPr lang="en-GB" sz="1800" b="1">
                  <a:latin typeface="Arial" charset="0"/>
                </a:endParaRPr>
              </a:p>
            </p:txBody>
          </p:sp>
          <p:sp>
            <p:nvSpPr>
              <p:cNvPr id="427029" name="Rectangle 21"/>
              <p:cNvSpPr>
                <a:spLocks noChangeArrowheads="1"/>
              </p:cNvSpPr>
              <p:nvPr/>
            </p:nvSpPr>
            <p:spPr bwMode="auto">
              <a:xfrm>
                <a:off x="51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2016</a:t>
                </a:r>
                <a:endParaRPr lang="en-GB" sz="1800" b="1">
                  <a:latin typeface="Arial" charset="0"/>
                </a:endParaRPr>
              </a:p>
            </p:txBody>
          </p:sp>
          <p:sp>
            <p:nvSpPr>
              <p:cNvPr id="427030" name="Rectangle 22"/>
              <p:cNvSpPr>
                <a:spLocks noChangeArrowheads="1"/>
              </p:cNvSpPr>
              <p:nvPr/>
            </p:nvSpPr>
            <p:spPr bwMode="auto">
              <a:xfrm>
                <a:off x="433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2014</a:t>
                </a:r>
                <a:endParaRPr lang="en-GB" sz="1800" b="1">
                  <a:latin typeface="Arial" charset="0"/>
                </a:endParaRPr>
              </a:p>
            </p:txBody>
          </p:sp>
          <p:sp>
            <p:nvSpPr>
              <p:cNvPr id="427031" name="Rectangle 23"/>
              <p:cNvSpPr>
                <a:spLocks noChangeArrowheads="1"/>
              </p:cNvSpPr>
              <p:nvPr/>
            </p:nvSpPr>
            <p:spPr bwMode="auto">
              <a:xfrm>
                <a:off x="3470"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2012</a:t>
                </a:r>
                <a:endParaRPr lang="en-GB" sz="1800" b="1">
                  <a:latin typeface="Arial" charset="0"/>
                </a:endParaRPr>
              </a:p>
            </p:txBody>
          </p:sp>
          <p:sp>
            <p:nvSpPr>
              <p:cNvPr id="427032" name="Rectangle 24"/>
              <p:cNvSpPr>
                <a:spLocks noChangeArrowheads="1"/>
              </p:cNvSpPr>
              <p:nvPr/>
            </p:nvSpPr>
            <p:spPr bwMode="auto">
              <a:xfrm>
                <a:off x="256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2010</a:t>
                </a:r>
                <a:endParaRPr lang="en-GB" sz="1800" b="1">
                  <a:latin typeface="Arial" charset="0"/>
                </a:endParaRPr>
              </a:p>
            </p:txBody>
          </p:sp>
          <p:sp>
            <p:nvSpPr>
              <p:cNvPr id="427033" name="Rectangle 25"/>
              <p:cNvSpPr>
                <a:spLocks noChangeArrowheads="1"/>
              </p:cNvSpPr>
              <p:nvPr/>
            </p:nvSpPr>
            <p:spPr bwMode="auto">
              <a:xfrm>
                <a:off x="1655"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2008</a:t>
                </a:r>
                <a:endParaRPr lang="en-GB" sz="1800" b="1">
                  <a:latin typeface="Arial" charset="0"/>
                </a:endParaRPr>
              </a:p>
            </p:txBody>
          </p:sp>
          <p:sp>
            <p:nvSpPr>
              <p:cNvPr id="427034" name="Rectangle 26"/>
              <p:cNvSpPr>
                <a:spLocks noChangeArrowheads="1"/>
              </p:cNvSpPr>
              <p:nvPr/>
            </p:nvSpPr>
            <p:spPr bwMode="auto">
              <a:xfrm>
                <a:off x="4785"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2015</a:t>
                </a:r>
                <a:endParaRPr lang="en-GB" sz="1800" b="1">
                  <a:latin typeface="Arial" charset="0"/>
                </a:endParaRPr>
              </a:p>
            </p:txBody>
          </p:sp>
          <p:sp>
            <p:nvSpPr>
              <p:cNvPr id="427035" name="Rectangle 27"/>
              <p:cNvSpPr>
                <a:spLocks noChangeArrowheads="1"/>
              </p:cNvSpPr>
              <p:nvPr/>
            </p:nvSpPr>
            <p:spPr bwMode="auto">
              <a:xfrm>
                <a:off x="3878"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2013</a:t>
                </a:r>
                <a:endParaRPr lang="en-GB" sz="1800" b="1">
                  <a:latin typeface="Arial" charset="0"/>
                </a:endParaRPr>
              </a:p>
            </p:txBody>
          </p:sp>
        </p:grpSp>
        <p:sp>
          <p:nvSpPr>
            <p:cNvPr id="427036" name="AutoShape 28"/>
            <p:cNvSpPr>
              <a:spLocks noChangeArrowheads="1"/>
            </p:cNvSpPr>
            <p:nvPr/>
          </p:nvSpPr>
          <p:spPr bwMode="auto">
            <a:xfrm>
              <a:off x="1202" y="1389"/>
              <a:ext cx="227" cy="252"/>
            </a:xfrm>
            <a:prstGeom prst="downArrow">
              <a:avLst>
                <a:gd name="adj1" fmla="val 50000"/>
                <a:gd name="adj2" fmla="val 27753"/>
              </a:avLst>
            </a:prstGeom>
            <a:solidFill>
              <a:srgbClr val="000099"/>
            </a:solidFill>
            <a:ln w="12700">
              <a:solidFill>
                <a:srgbClr val="000099"/>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427037" name="Text Box 29"/>
            <p:cNvSpPr txBox="1">
              <a:spLocks noChangeArrowheads="1"/>
            </p:cNvSpPr>
            <p:nvPr/>
          </p:nvSpPr>
          <p:spPr bwMode="auto">
            <a:xfrm>
              <a:off x="1111" y="1071"/>
              <a:ext cx="44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000099"/>
                  </a:solidFill>
                  <a:latin typeface="Impact" pitchFamily="34" charset="0"/>
                </a:rPr>
                <a:t>now</a:t>
              </a:r>
              <a:endParaRPr lang="en-GB">
                <a:solidFill>
                  <a:srgbClr val="000099"/>
                </a:solidFill>
                <a:latin typeface="Impact" pitchFamily="34" charset="0"/>
              </a:endParaRPr>
            </a:p>
          </p:txBody>
        </p:sp>
      </p:grpSp>
      <p:sp>
        <p:nvSpPr>
          <p:cNvPr id="427039" name="Rectangle 31"/>
          <p:cNvSpPr>
            <a:spLocks noChangeArrowheads="1"/>
          </p:cNvSpPr>
          <p:nvPr/>
        </p:nvSpPr>
        <p:spPr bwMode="auto">
          <a:xfrm>
            <a:off x="1979613" y="5805488"/>
            <a:ext cx="2160587" cy="409575"/>
          </a:xfrm>
          <a:prstGeom prst="rect">
            <a:avLst/>
          </a:prstGeom>
          <a:solidFill>
            <a:srgbClr val="CCEC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design study</a:t>
            </a:r>
            <a:endParaRPr lang="en-GB" sz="2000">
              <a:latin typeface="Arial" charset="0"/>
            </a:endParaRPr>
          </a:p>
        </p:txBody>
      </p:sp>
      <p:sp>
        <p:nvSpPr>
          <p:cNvPr id="427040" name="Rectangle 32"/>
          <p:cNvSpPr>
            <a:spLocks noChangeArrowheads="1"/>
          </p:cNvSpPr>
          <p:nvPr/>
        </p:nvSpPr>
        <p:spPr bwMode="auto">
          <a:xfrm>
            <a:off x="682625" y="3068638"/>
            <a:ext cx="2376488"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27041" name="Rectangle 33"/>
          <p:cNvSpPr>
            <a:spLocks noChangeArrowheads="1"/>
          </p:cNvSpPr>
          <p:nvPr/>
        </p:nvSpPr>
        <p:spPr bwMode="auto">
          <a:xfrm>
            <a:off x="4140200" y="5805488"/>
            <a:ext cx="3384550" cy="409575"/>
          </a:xfrm>
          <a:prstGeom prst="rect">
            <a:avLst/>
          </a:prstGeom>
          <a:solidFill>
            <a:srgbClr val="3333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 + operation</a:t>
            </a:r>
            <a:endParaRPr lang="en-GB" sz="2000">
              <a:latin typeface="Arial" charset="0"/>
            </a:endParaRPr>
          </a:p>
        </p:txBody>
      </p:sp>
      <p:sp>
        <p:nvSpPr>
          <p:cNvPr id="427042" name="AutoShape 34"/>
          <p:cNvSpPr>
            <a:spLocks noChangeArrowheads="1"/>
          </p:cNvSpPr>
          <p:nvPr/>
        </p:nvSpPr>
        <p:spPr bwMode="auto">
          <a:xfrm>
            <a:off x="0" y="2205038"/>
            <a:ext cx="3203575" cy="714375"/>
          </a:xfrm>
          <a:prstGeom prst="rightArrow">
            <a:avLst>
              <a:gd name="adj1" fmla="val 50000"/>
              <a:gd name="adj2" fmla="val 112111"/>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chemeClr val="bg1"/>
                </a:solidFill>
                <a:latin typeface="Arial" charset="0"/>
              </a:rPr>
              <a:t>operation</a:t>
            </a:r>
            <a:endParaRPr lang="en-GB" sz="2000">
              <a:solidFill>
                <a:schemeClr val="bg1"/>
              </a:solidFill>
              <a:latin typeface="Arial" charset="0"/>
            </a:endParaRPr>
          </a:p>
        </p:txBody>
      </p:sp>
      <p:sp>
        <p:nvSpPr>
          <p:cNvPr id="427043" name="AutoShape 35"/>
          <p:cNvSpPr>
            <a:spLocks noChangeArrowheads="1"/>
          </p:cNvSpPr>
          <p:nvPr/>
        </p:nvSpPr>
        <p:spPr bwMode="auto">
          <a:xfrm>
            <a:off x="2987675" y="2867025"/>
            <a:ext cx="2592388" cy="835025"/>
          </a:xfrm>
          <a:prstGeom prst="rightArrow">
            <a:avLst>
              <a:gd name="adj1" fmla="val 50000"/>
              <a:gd name="adj2" fmla="val 77614"/>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27044" name="Rectangle 36"/>
          <p:cNvSpPr>
            <a:spLocks noChangeArrowheads="1"/>
          </p:cNvSpPr>
          <p:nvPr/>
        </p:nvSpPr>
        <p:spPr bwMode="auto">
          <a:xfrm>
            <a:off x="754063" y="4724400"/>
            <a:ext cx="1657350"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27045" name="AutoShape 37"/>
          <p:cNvSpPr>
            <a:spLocks noChangeArrowheads="1"/>
          </p:cNvSpPr>
          <p:nvPr/>
        </p:nvSpPr>
        <p:spPr bwMode="auto">
          <a:xfrm>
            <a:off x="0" y="3862388"/>
            <a:ext cx="3275013" cy="714375"/>
          </a:xfrm>
          <a:prstGeom prst="rightArrow">
            <a:avLst>
              <a:gd name="adj1" fmla="val 50000"/>
              <a:gd name="adj2" fmla="val 114611"/>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chemeClr val="bg1"/>
                </a:solidFill>
                <a:latin typeface="Arial" charset="0"/>
              </a:rPr>
              <a:t>operation</a:t>
            </a:r>
            <a:endParaRPr lang="en-GB" sz="2000">
              <a:solidFill>
                <a:schemeClr val="bg1"/>
              </a:solidFill>
              <a:latin typeface="Arial" charset="0"/>
            </a:endParaRPr>
          </a:p>
        </p:txBody>
      </p:sp>
      <p:sp>
        <p:nvSpPr>
          <p:cNvPr id="427046" name="AutoShape 38"/>
          <p:cNvSpPr>
            <a:spLocks noChangeArrowheads="1"/>
          </p:cNvSpPr>
          <p:nvPr/>
        </p:nvSpPr>
        <p:spPr bwMode="auto">
          <a:xfrm>
            <a:off x="2339975" y="4521200"/>
            <a:ext cx="3311525" cy="835025"/>
          </a:xfrm>
          <a:prstGeom prst="rightArrow">
            <a:avLst>
              <a:gd name="adj1" fmla="val 50000"/>
              <a:gd name="adj2" fmla="val 99144"/>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27047" name="AutoShape 39"/>
          <p:cNvSpPr>
            <a:spLocks noChangeArrowheads="1"/>
          </p:cNvSpPr>
          <p:nvPr/>
        </p:nvSpPr>
        <p:spPr bwMode="auto">
          <a:xfrm>
            <a:off x="7524750" y="5630863"/>
            <a:ext cx="1619250" cy="776287"/>
          </a:xfrm>
          <a:prstGeom prst="rightArrow">
            <a:avLst>
              <a:gd name="adj1" fmla="val 50000"/>
              <a:gd name="adj2" fmla="val 52147"/>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200">
                <a:solidFill>
                  <a:schemeClr val="bg1"/>
                </a:solidFill>
                <a:latin typeface="Arial" charset="0"/>
              </a:rPr>
              <a:t>operation</a:t>
            </a:r>
            <a:endParaRPr lang="en-GB" sz="2200">
              <a:solidFill>
                <a:schemeClr val="bg1"/>
              </a:solidFill>
              <a:latin typeface="Arial" charset="0"/>
            </a:endParaRPr>
          </a:p>
        </p:txBody>
      </p:sp>
      <p:sp>
        <p:nvSpPr>
          <p:cNvPr id="427048" name="Text Box 40"/>
          <p:cNvSpPr txBox="1">
            <a:spLocks noChangeArrowheads="1"/>
          </p:cNvSpPr>
          <p:nvPr/>
        </p:nvSpPr>
        <p:spPr bwMode="auto">
          <a:xfrm>
            <a:off x="3276600" y="4005263"/>
            <a:ext cx="1157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MAGIC-I</a:t>
            </a:r>
            <a:endParaRPr lang="en-GB">
              <a:solidFill>
                <a:srgbClr val="FF0000"/>
              </a:solidFill>
              <a:latin typeface="Impact" pitchFamily="34" charset="0"/>
            </a:endParaRPr>
          </a:p>
        </p:txBody>
      </p:sp>
      <p:sp>
        <p:nvSpPr>
          <p:cNvPr id="427049" name="Text Box 41"/>
          <p:cNvSpPr txBox="1">
            <a:spLocks noChangeArrowheads="1"/>
          </p:cNvSpPr>
          <p:nvPr/>
        </p:nvSpPr>
        <p:spPr bwMode="auto">
          <a:xfrm>
            <a:off x="5724525" y="4725988"/>
            <a:ext cx="1352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MAGIC- II </a:t>
            </a:r>
            <a:endParaRPr lang="en-GB">
              <a:solidFill>
                <a:srgbClr val="FF0000"/>
              </a:solidFill>
              <a:latin typeface="Impact" pitchFamily="34" charset="0"/>
            </a:endParaRPr>
          </a:p>
        </p:txBody>
      </p:sp>
      <p:sp>
        <p:nvSpPr>
          <p:cNvPr id="427050" name="Text Box 42"/>
          <p:cNvSpPr txBox="1">
            <a:spLocks noChangeArrowheads="1"/>
          </p:cNvSpPr>
          <p:nvPr/>
        </p:nvSpPr>
        <p:spPr bwMode="auto">
          <a:xfrm>
            <a:off x="3203575" y="2278063"/>
            <a:ext cx="1014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H.E.S.S.</a:t>
            </a:r>
            <a:endParaRPr lang="en-GB">
              <a:solidFill>
                <a:srgbClr val="FF0000"/>
              </a:solidFill>
              <a:latin typeface="Impact" pitchFamily="34" charset="0"/>
            </a:endParaRPr>
          </a:p>
        </p:txBody>
      </p:sp>
      <p:sp>
        <p:nvSpPr>
          <p:cNvPr id="427051" name="Text Box 43"/>
          <p:cNvSpPr txBox="1">
            <a:spLocks noChangeArrowheads="1"/>
          </p:cNvSpPr>
          <p:nvPr/>
        </p:nvSpPr>
        <p:spPr bwMode="auto">
          <a:xfrm>
            <a:off x="5580063" y="3070225"/>
            <a:ext cx="1333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H.E.S.S.- II</a:t>
            </a:r>
            <a:endParaRPr lang="en-GB">
              <a:solidFill>
                <a:srgbClr val="FF0000"/>
              </a:solidFill>
              <a:latin typeface="Impact" pitchFamily="34" charset="0"/>
            </a:endParaRPr>
          </a:p>
        </p:txBody>
      </p:sp>
      <p:sp>
        <p:nvSpPr>
          <p:cNvPr id="427052" name="Text Box 44"/>
          <p:cNvSpPr txBox="1">
            <a:spLocks noChangeArrowheads="1"/>
          </p:cNvSpPr>
          <p:nvPr/>
        </p:nvSpPr>
        <p:spPr bwMode="auto">
          <a:xfrm>
            <a:off x="900113" y="5562600"/>
            <a:ext cx="10318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4400">
                <a:solidFill>
                  <a:srgbClr val="FF0000"/>
                </a:solidFill>
                <a:latin typeface="Impact" pitchFamily="34" charset="0"/>
              </a:rPr>
              <a:t>CTA</a:t>
            </a:r>
            <a:endParaRPr lang="en-GB" sz="4400">
              <a:solidFill>
                <a:srgbClr val="FF0000"/>
              </a:solidFill>
              <a:latin typeface="Impact" pitchFamily="34" charset="0"/>
            </a:endParaRPr>
          </a:p>
        </p:txBody>
      </p:sp>
      <p:sp>
        <p:nvSpPr>
          <p:cNvPr id="427057" name="WordArt 49"/>
          <p:cNvSpPr>
            <a:spLocks noChangeArrowheads="1" noChangeShapeType="1"/>
          </p:cNvSpPr>
          <p:nvPr/>
        </p:nvSpPr>
        <p:spPr bwMode="auto">
          <a:xfrm>
            <a:off x="3779838" y="260350"/>
            <a:ext cx="5108575" cy="936625"/>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chemeClr val="bg1"/>
                </a:solidFill>
                <a:latin typeface="Arial Black"/>
              </a:rPr>
              <a:t>European IACT projects</a:t>
            </a:r>
          </a:p>
        </p:txBody>
      </p:sp>
      <p:sp>
        <p:nvSpPr>
          <p:cNvPr id="34" name="TextBox 33"/>
          <p:cNvSpPr txBox="1"/>
          <p:nvPr/>
        </p:nvSpPr>
        <p:spPr>
          <a:xfrm>
            <a:off x="169131" y="990674"/>
            <a:ext cx="1309782" cy="369332"/>
          </a:xfrm>
          <a:prstGeom prst="rect">
            <a:avLst/>
          </a:prstGeom>
          <a:noFill/>
        </p:spPr>
        <p:txBody>
          <a:bodyPr wrap="none" rtlCol="0">
            <a:spAutoFit/>
          </a:bodyPr>
          <a:lstStyle/>
          <a:p>
            <a:r>
              <a:rPr lang="de-DE" dirty="0" smtClean="0">
                <a:solidFill>
                  <a:schemeClr val="bg1"/>
                </a:solidFill>
              </a:rPr>
              <a:t>March 2007</a:t>
            </a:r>
            <a:endParaRPr lang="en-US" dirty="0">
              <a:solidFill>
                <a:schemeClr val="bg1"/>
              </a:solidFill>
            </a:endParaRPr>
          </a:p>
        </p:txBody>
      </p:sp>
    </p:spTree>
    <p:extLst>
      <p:ext uri="{BB962C8B-B14F-4D97-AF65-F5344CB8AC3E}">
        <p14:creationId xmlns:p14="http://schemas.microsoft.com/office/powerpoint/2010/main" val="4094630636"/>
      </p:ext>
    </p:extLst>
  </p:cSld>
  <p:clrMapOvr>
    <a:masterClrMapping/>
  </p:clrMapOvr>
  <p:transition spd="slow">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022" name="Group 14"/>
          <p:cNvGrpSpPr>
            <a:grpSpLocks/>
          </p:cNvGrpSpPr>
          <p:nvPr/>
        </p:nvGrpSpPr>
        <p:grpSpPr bwMode="auto">
          <a:xfrm>
            <a:off x="250825" y="549275"/>
            <a:ext cx="8405813" cy="1387475"/>
            <a:chOff x="340" y="1071"/>
            <a:chExt cx="5295" cy="874"/>
          </a:xfrm>
        </p:grpSpPr>
        <p:grpSp>
          <p:nvGrpSpPr>
            <p:cNvPr id="427023" name="Group 15"/>
            <p:cNvGrpSpPr>
              <a:grpSpLocks/>
            </p:cNvGrpSpPr>
            <p:nvPr/>
          </p:nvGrpSpPr>
          <p:grpSpPr bwMode="auto">
            <a:xfrm>
              <a:off x="340" y="1706"/>
              <a:ext cx="5295" cy="239"/>
              <a:chOff x="340" y="1706"/>
              <a:chExt cx="5295" cy="239"/>
            </a:xfrm>
          </p:grpSpPr>
          <p:sp>
            <p:nvSpPr>
              <p:cNvPr id="427024" name="Rectangle 16"/>
              <p:cNvSpPr>
                <a:spLocks noChangeArrowheads="1"/>
              </p:cNvSpPr>
              <p:nvPr/>
            </p:nvSpPr>
            <p:spPr bwMode="auto">
              <a:xfrm>
                <a:off x="3016"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2011</a:t>
                </a:r>
                <a:endParaRPr lang="en-GB" sz="1800" b="1">
                  <a:latin typeface="Arial" charset="0"/>
                </a:endParaRPr>
              </a:p>
            </p:txBody>
          </p:sp>
          <p:sp>
            <p:nvSpPr>
              <p:cNvPr id="427025" name="Rectangle 17"/>
              <p:cNvSpPr>
                <a:spLocks noChangeArrowheads="1"/>
              </p:cNvSpPr>
              <p:nvPr/>
            </p:nvSpPr>
            <p:spPr bwMode="auto">
              <a:xfrm>
                <a:off x="2109"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2009</a:t>
                </a:r>
                <a:endParaRPr lang="en-GB" sz="1800" b="1">
                  <a:latin typeface="Arial" charset="0"/>
                </a:endParaRPr>
              </a:p>
            </p:txBody>
          </p:sp>
          <p:sp>
            <p:nvSpPr>
              <p:cNvPr id="427026" name="Rectangle 18"/>
              <p:cNvSpPr>
                <a:spLocks noChangeArrowheads="1"/>
              </p:cNvSpPr>
              <p:nvPr/>
            </p:nvSpPr>
            <p:spPr bwMode="auto">
              <a:xfrm>
                <a:off x="1247"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2007</a:t>
                </a:r>
                <a:endParaRPr lang="en-GB" sz="1800" b="1">
                  <a:latin typeface="Arial" charset="0"/>
                </a:endParaRPr>
              </a:p>
            </p:txBody>
          </p:sp>
          <p:sp>
            <p:nvSpPr>
              <p:cNvPr id="427027" name="Rectangle 19"/>
              <p:cNvSpPr>
                <a:spLocks noChangeArrowheads="1"/>
              </p:cNvSpPr>
              <p:nvPr/>
            </p:nvSpPr>
            <p:spPr bwMode="auto">
              <a:xfrm>
                <a:off x="340"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2005</a:t>
                </a:r>
                <a:endParaRPr lang="en-GB" sz="1800" b="1">
                  <a:latin typeface="Arial" charset="0"/>
                </a:endParaRPr>
              </a:p>
            </p:txBody>
          </p:sp>
          <p:sp>
            <p:nvSpPr>
              <p:cNvPr id="427028" name="Rectangle 20"/>
              <p:cNvSpPr>
                <a:spLocks noChangeArrowheads="1"/>
              </p:cNvSpPr>
              <p:nvPr/>
            </p:nvSpPr>
            <p:spPr bwMode="auto">
              <a:xfrm>
                <a:off x="7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2006</a:t>
                </a:r>
                <a:endParaRPr lang="en-GB" sz="1800" b="1">
                  <a:latin typeface="Arial" charset="0"/>
                </a:endParaRPr>
              </a:p>
            </p:txBody>
          </p:sp>
          <p:sp>
            <p:nvSpPr>
              <p:cNvPr id="427029" name="Rectangle 21"/>
              <p:cNvSpPr>
                <a:spLocks noChangeArrowheads="1"/>
              </p:cNvSpPr>
              <p:nvPr/>
            </p:nvSpPr>
            <p:spPr bwMode="auto">
              <a:xfrm>
                <a:off x="51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2016</a:t>
                </a:r>
                <a:endParaRPr lang="en-GB" sz="1800" b="1">
                  <a:latin typeface="Arial" charset="0"/>
                </a:endParaRPr>
              </a:p>
            </p:txBody>
          </p:sp>
          <p:sp>
            <p:nvSpPr>
              <p:cNvPr id="427030" name="Rectangle 22"/>
              <p:cNvSpPr>
                <a:spLocks noChangeArrowheads="1"/>
              </p:cNvSpPr>
              <p:nvPr/>
            </p:nvSpPr>
            <p:spPr bwMode="auto">
              <a:xfrm>
                <a:off x="433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2014</a:t>
                </a:r>
                <a:endParaRPr lang="en-GB" sz="1800" b="1">
                  <a:latin typeface="Arial" charset="0"/>
                </a:endParaRPr>
              </a:p>
            </p:txBody>
          </p:sp>
          <p:sp>
            <p:nvSpPr>
              <p:cNvPr id="427031" name="Rectangle 23"/>
              <p:cNvSpPr>
                <a:spLocks noChangeArrowheads="1"/>
              </p:cNvSpPr>
              <p:nvPr/>
            </p:nvSpPr>
            <p:spPr bwMode="auto">
              <a:xfrm>
                <a:off x="3470"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2012</a:t>
                </a:r>
                <a:endParaRPr lang="en-GB" sz="1800" b="1">
                  <a:latin typeface="Arial" charset="0"/>
                </a:endParaRPr>
              </a:p>
            </p:txBody>
          </p:sp>
          <p:sp>
            <p:nvSpPr>
              <p:cNvPr id="427032" name="Rectangle 24"/>
              <p:cNvSpPr>
                <a:spLocks noChangeArrowheads="1"/>
              </p:cNvSpPr>
              <p:nvPr/>
            </p:nvSpPr>
            <p:spPr bwMode="auto">
              <a:xfrm>
                <a:off x="256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2010</a:t>
                </a:r>
                <a:endParaRPr lang="en-GB" sz="1800" b="1">
                  <a:latin typeface="Arial" charset="0"/>
                </a:endParaRPr>
              </a:p>
            </p:txBody>
          </p:sp>
          <p:sp>
            <p:nvSpPr>
              <p:cNvPr id="427033" name="Rectangle 25"/>
              <p:cNvSpPr>
                <a:spLocks noChangeArrowheads="1"/>
              </p:cNvSpPr>
              <p:nvPr/>
            </p:nvSpPr>
            <p:spPr bwMode="auto">
              <a:xfrm>
                <a:off x="1655"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2008</a:t>
                </a:r>
                <a:endParaRPr lang="en-GB" sz="1800" b="1">
                  <a:latin typeface="Arial" charset="0"/>
                </a:endParaRPr>
              </a:p>
            </p:txBody>
          </p:sp>
          <p:sp>
            <p:nvSpPr>
              <p:cNvPr id="427034" name="Rectangle 26"/>
              <p:cNvSpPr>
                <a:spLocks noChangeArrowheads="1"/>
              </p:cNvSpPr>
              <p:nvPr/>
            </p:nvSpPr>
            <p:spPr bwMode="auto">
              <a:xfrm>
                <a:off x="4785"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2015</a:t>
                </a:r>
                <a:endParaRPr lang="en-GB" sz="1800" b="1">
                  <a:latin typeface="Arial" charset="0"/>
                </a:endParaRPr>
              </a:p>
            </p:txBody>
          </p:sp>
          <p:sp>
            <p:nvSpPr>
              <p:cNvPr id="427035" name="Rectangle 27"/>
              <p:cNvSpPr>
                <a:spLocks noChangeArrowheads="1"/>
              </p:cNvSpPr>
              <p:nvPr/>
            </p:nvSpPr>
            <p:spPr bwMode="auto">
              <a:xfrm>
                <a:off x="3878"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2013</a:t>
                </a:r>
                <a:endParaRPr lang="en-GB" sz="1800" b="1">
                  <a:latin typeface="Arial" charset="0"/>
                </a:endParaRPr>
              </a:p>
            </p:txBody>
          </p:sp>
        </p:grpSp>
        <p:sp>
          <p:nvSpPr>
            <p:cNvPr id="427036" name="AutoShape 28"/>
            <p:cNvSpPr>
              <a:spLocks noChangeArrowheads="1"/>
            </p:cNvSpPr>
            <p:nvPr/>
          </p:nvSpPr>
          <p:spPr bwMode="auto">
            <a:xfrm>
              <a:off x="1202" y="1389"/>
              <a:ext cx="227" cy="252"/>
            </a:xfrm>
            <a:prstGeom prst="downArrow">
              <a:avLst>
                <a:gd name="adj1" fmla="val 50000"/>
                <a:gd name="adj2" fmla="val 27753"/>
              </a:avLst>
            </a:prstGeom>
            <a:solidFill>
              <a:srgbClr val="000099"/>
            </a:solidFill>
            <a:ln w="12700">
              <a:solidFill>
                <a:srgbClr val="000099"/>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427037" name="Text Box 29"/>
            <p:cNvSpPr txBox="1">
              <a:spLocks noChangeArrowheads="1"/>
            </p:cNvSpPr>
            <p:nvPr/>
          </p:nvSpPr>
          <p:spPr bwMode="auto">
            <a:xfrm>
              <a:off x="1111" y="1071"/>
              <a:ext cx="44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000099"/>
                  </a:solidFill>
                  <a:latin typeface="Impact" pitchFamily="34" charset="0"/>
                </a:rPr>
                <a:t>now</a:t>
              </a:r>
              <a:endParaRPr lang="en-GB">
                <a:solidFill>
                  <a:srgbClr val="000099"/>
                </a:solidFill>
                <a:latin typeface="Impact" pitchFamily="34" charset="0"/>
              </a:endParaRPr>
            </a:p>
          </p:txBody>
        </p:sp>
      </p:grpSp>
      <p:sp>
        <p:nvSpPr>
          <p:cNvPr id="427039" name="Rectangle 31"/>
          <p:cNvSpPr>
            <a:spLocks noChangeArrowheads="1"/>
          </p:cNvSpPr>
          <p:nvPr/>
        </p:nvSpPr>
        <p:spPr bwMode="auto">
          <a:xfrm>
            <a:off x="1979613" y="5805488"/>
            <a:ext cx="2160587" cy="409575"/>
          </a:xfrm>
          <a:prstGeom prst="rect">
            <a:avLst/>
          </a:prstGeom>
          <a:solidFill>
            <a:srgbClr val="CCEC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design study</a:t>
            </a:r>
            <a:endParaRPr lang="en-GB" sz="2000">
              <a:latin typeface="Arial" charset="0"/>
            </a:endParaRPr>
          </a:p>
        </p:txBody>
      </p:sp>
      <p:sp>
        <p:nvSpPr>
          <p:cNvPr id="427040" name="Rectangle 32"/>
          <p:cNvSpPr>
            <a:spLocks noChangeArrowheads="1"/>
          </p:cNvSpPr>
          <p:nvPr/>
        </p:nvSpPr>
        <p:spPr bwMode="auto">
          <a:xfrm>
            <a:off x="682625" y="3068638"/>
            <a:ext cx="2376488"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27041" name="Rectangle 33"/>
          <p:cNvSpPr>
            <a:spLocks noChangeArrowheads="1"/>
          </p:cNvSpPr>
          <p:nvPr/>
        </p:nvSpPr>
        <p:spPr bwMode="auto">
          <a:xfrm>
            <a:off x="4140200" y="5805488"/>
            <a:ext cx="3384550" cy="409575"/>
          </a:xfrm>
          <a:prstGeom prst="rect">
            <a:avLst/>
          </a:prstGeom>
          <a:solidFill>
            <a:srgbClr val="3333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 + operation</a:t>
            </a:r>
            <a:endParaRPr lang="en-GB" sz="2000">
              <a:latin typeface="Arial" charset="0"/>
            </a:endParaRPr>
          </a:p>
        </p:txBody>
      </p:sp>
      <p:sp>
        <p:nvSpPr>
          <p:cNvPr id="427042" name="AutoShape 34"/>
          <p:cNvSpPr>
            <a:spLocks noChangeArrowheads="1"/>
          </p:cNvSpPr>
          <p:nvPr/>
        </p:nvSpPr>
        <p:spPr bwMode="auto">
          <a:xfrm>
            <a:off x="0" y="2205038"/>
            <a:ext cx="3203575" cy="714375"/>
          </a:xfrm>
          <a:prstGeom prst="rightArrow">
            <a:avLst>
              <a:gd name="adj1" fmla="val 50000"/>
              <a:gd name="adj2" fmla="val 112111"/>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chemeClr val="bg1"/>
                </a:solidFill>
                <a:latin typeface="Arial" charset="0"/>
              </a:rPr>
              <a:t>operation</a:t>
            </a:r>
            <a:endParaRPr lang="en-GB" sz="2000">
              <a:solidFill>
                <a:schemeClr val="bg1"/>
              </a:solidFill>
              <a:latin typeface="Arial" charset="0"/>
            </a:endParaRPr>
          </a:p>
        </p:txBody>
      </p:sp>
      <p:sp>
        <p:nvSpPr>
          <p:cNvPr id="427043" name="AutoShape 35"/>
          <p:cNvSpPr>
            <a:spLocks noChangeArrowheads="1"/>
          </p:cNvSpPr>
          <p:nvPr/>
        </p:nvSpPr>
        <p:spPr bwMode="auto">
          <a:xfrm>
            <a:off x="2987675" y="2867025"/>
            <a:ext cx="2592388" cy="835025"/>
          </a:xfrm>
          <a:prstGeom prst="rightArrow">
            <a:avLst>
              <a:gd name="adj1" fmla="val 50000"/>
              <a:gd name="adj2" fmla="val 77614"/>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27044" name="Rectangle 36"/>
          <p:cNvSpPr>
            <a:spLocks noChangeArrowheads="1"/>
          </p:cNvSpPr>
          <p:nvPr/>
        </p:nvSpPr>
        <p:spPr bwMode="auto">
          <a:xfrm>
            <a:off x="754063" y="4724400"/>
            <a:ext cx="1657350"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27045" name="AutoShape 37"/>
          <p:cNvSpPr>
            <a:spLocks noChangeArrowheads="1"/>
          </p:cNvSpPr>
          <p:nvPr/>
        </p:nvSpPr>
        <p:spPr bwMode="auto">
          <a:xfrm>
            <a:off x="0" y="3862388"/>
            <a:ext cx="3275013" cy="714375"/>
          </a:xfrm>
          <a:prstGeom prst="rightArrow">
            <a:avLst>
              <a:gd name="adj1" fmla="val 50000"/>
              <a:gd name="adj2" fmla="val 114611"/>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chemeClr val="bg1"/>
                </a:solidFill>
                <a:latin typeface="Arial" charset="0"/>
              </a:rPr>
              <a:t>operation</a:t>
            </a:r>
            <a:endParaRPr lang="en-GB" sz="2000">
              <a:solidFill>
                <a:schemeClr val="bg1"/>
              </a:solidFill>
              <a:latin typeface="Arial" charset="0"/>
            </a:endParaRPr>
          </a:p>
        </p:txBody>
      </p:sp>
      <p:sp>
        <p:nvSpPr>
          <p:cNvPr id="427046" name="AutoShape 38"/>
          <p:cNvSpPr>
            <a:spLocks noChangeArrowheads="1"/>
          </p:cNvSpPr>
          <p:nvPr/>
        </p:nvSpPr>
        <p:spPr bwMode="auto">
          <a:xfrm>
            <a:off x="2339975" y="4521200"/>
            <a:ext cx="3311525" cy="835025"/>
          </a:xfrm>
          <a:prstGeom prst="rightArrow">
            <a:avLst>
              <a:gd name="adj1" fmla="val 50000"/>
              <a:gd name="adj2" fmla="val 99144"/>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27047" name="AutoShape 39"/>
          <p:cNvSpPr>
            <a:spLocks noChangeArrowheads="1"/>
          </p:cNvSpPr>
          <p:nvPr/>
        </p:nvSpPr>
        <p:spPr bwMode="auto">
          <a:xfrm>
            <a:off x="7524750" y="5630863"/>
            <a:ext cx="1619250" cy="776287"/>
          </a:xfrm>
          <a:prstGeom prst="rightArrow">
            <a:avLst>
              <a:gd name="adj1" fmla="val 50000"/>
              <a:gd name="adj2" fmla="val 52147"/>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200">
                <a:solidFill>
                  <a:schemeClr val="bg1"/>
                </a:solidFill>
                <a:latin typeface="Arial" charset="0"/>
              </a:rPr>
              <a:t>operation</a:t>
            </a:r>
            <a:endParaRPr lang="en-GB" sz="2200">
              <a:solidFill>
                <a:schemeClr val="bg1"/>
              </a:solidFill>
              <a:latin typeface="Arial" charset="0"/>
            </a:endParaRPr>
          </a:p>
        </p:txBody>
      </p:sp>
      <p:sp>
        <p:nvSpPr>
          <p:cNvPr id="427048" name="Text Box 40"/>
          <p:cNvSpPr txBox="1">
            <a:spLocks noChangeArrowheads="1"/>
          </p:cNvSpPr>
          <p:nvPr/>
        </p:nvSpPr>
        <p:spPr bwMode="auto">
          <a:xfrm>
            <a:off x="3276600" y="4005263"/>
            <a:ext cx="1157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MAGIC-I</a:t>
            </a:r>
            <a:endParaRPr lang="en-GB">
              <a:solidFill>
                <a:srgbClr val="FF0000"/>
              </a:solidFill>
              <a:latin typeface="Impact" pitchFamily="34" charset="0"/>
            </a:endParaRPr>
          </a:p>
        </p:txBody>
      </p:sp>
      <p:sp>
        <p:nvSpPr>
          <p:cNvPr id="427049" name="Text Box 41"/>
          <p:cNvSpPr txBox="1">
            <a:spLocks noChangeArrowheads="1"/>
          </p:cNvSpPr>
          <p:nvPr/>
        </p:nvSpPr>
        <p:spPr bwMode="auto">
          <a:xfrm>
            <a:off x="5724525" y="4725988"/>
            <a:ext cx="1352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MAGIC- II </a:t>
            </a:r>
            <a:endParaRPr lang="en-GB">
              <a:solidFill>
                <a:srgbClr val="FF0000"/>
              </a:solidFill>
              <a:latin typeface="Impact" pitchFamily="34" charset="0"/>
            </a:endParaRPr>
          </a:p>
        </p:txBody>
      </p:sp>
      <p:sp>
        <p:nvSpPr>
          <p:cNvPr id="427050" name="Text Box 42"/>
          <p:cNvSpPr txBox="1">
            <a:spLocks noChangeArrowheads="1"/>
          </p:cNvSpPr>
          <p:nvPr/>
        </p:nvSpPr>
        <p:spPr bwMode="auto">
          <a:xfrm>
            <a:off x="3203575" y="2278063"/>
            <a:ext cx="1014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H.E.S.S.</a:t>
            </a:r>
            <a:endParaRPr lang="en-GB">
              <a:solidFill>
                <a:srgbClr val="FF0000"/>
              </a:solidFill>
              <a:latin typeface="Impact" pitchFamily="34" charset="0"/>
            </a:endParaRPr>
          </a:p>
        </p:txBody>
      </p:sp>
      <p:sp>
        <p:nvSpPr>
          <p:cNvPr id="427051" name="Text Box 43"/>
          <p:cNvSpPr txBox="1">
            <a:spLocks noChangeArrowheads="1"/>
          </p:cNvSpPr>
          <p:nvPr/>
        </p:nvSpPr>
        <p:spPr bwMode="auto">
          <a:xfrm>
            <a:off x="5580063" y="3070225"/>
            <a:ext cx="1333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H.E.S.S.- II</a:t>
            </a:r>
            <a:endParaRPr lang="en-GB">
              <a:solidFill>
                <a:srgbClr val="FF0000"/>
              </a:solidFill>
              <a:latin typeface="Impact" pitchFamily="34" charset="0"/>
            </a:endParaRPr>
          </a:p>
        </p:txBody>
      </p:sp>
      <p:sp>
        <p:nvSpPr>
          <p:cNvPr id="427052" name="Text Box 44"/>
          <p:cNvSpPr txBox="1">
            <a:spLocks noChangeArrowheads="1"/>
          </p:cNvSpPr>
          <p:nvPr/>
        </p:nvSpPr>
        <p:spPr bwMode="auto">
          <a:xfrm>
            <a:off x="900113" y="5562600"/>
            <a:ext cx="10318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4400">
                <a:solidFill>
                  <a:srgbClr val="FF0000"/>
                </a:solidFill>
                <a:latin typeface="Impact" pitchFamily="34" charset="0"/>
              </a:rPr>
              <a:t>CTA</a:t>
            </a:r>
            <a:endParaRPr lang="en-GB" sz="4400">
              <a:solidFill>
                <a:srgbClr val="FF0000"/>
              </a:solidFill>
              <a:latin typeface="Impact" pitchFamily="34" charset="0"/>
            </a:endParaRPr>
          </a:p>
        </p:txBody>
      </p:sp>
      <p:sp>
        <p:nvSpPr>
          <p:cNvPr id="427054" name="Text Box 46"/>
          <p:cNvSpPr txBox="1">
            <a:spLocks noChangeArrowheads="1"/>
          </p:cNvSpPr>
          <p:nvPr/>
        </p:nvSpPr>
        <p:spPr bwMode="auto">
          <a:xfrm>
            <a:off x="6879168" y="3070225"/>
            <a:ext cx="2081317" cy="740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400" dirty="0" smtClean="0">
                <a:solidFill>
                  <a:schemeClr val="bg1"/>
                </a:solidFill>
                <a:latin typeface="Arial" charset="0"/>
              </a:rPr>
              <a:t>PLUS 4 years</a:t>
            </a:r>
            <a:endParaRPr lang="de-DE" sz="2400" dirty="0">
              <a:solidFill>
                <a:schemeClr val="bg1"/>
              </a:solidFill>
              <a:latin typeface="Arial" charset="0"/>
            </a:endParaRPr>
          </a:p>
          <a:p>
            <a:endParaRPr lang="en-GB" dirty="0">
              <a:solidFill>
                <a:schemeClr val="bg1"/>
              </a:solidFill>
              <a:latin typeface="Arial" charset="0"/>
            </a:endParaRPr>
          </a:p>
        </p:txBody>
      </p:sp>
      <p:sp>
        <p:nvSpPr>
          <p:cNvPr id="427056" name="Text Box 48"/>
          <p:cNvSpPr txBox="1">
            <a:spLocks noChangeArrowheads="1"/>
          </p:cNvSpPr>
          <p:nvPr/>
        </p:nvSpPr>
        <p:spPr bwMode="auto">
          <a:xfrm>
            <a:off x="6527271" y="4670129"/>
            <a:ext cx="2535800"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400" dirty="0">
                <a:solidFill>
                  <a:schemeClr val="bg1"/>
                </a:solidFill>
                <a:latin typeface="Arial" charset="0"/>
              </a:rPr>
              <a:t>  </a:t>
            </a:r>
            <a:r>
              <a:rPr lang="de-DE" sz="2400" dirty="0" smtClean="0">
                <a:solidFill>
                  <a:schemeClr val="bg1"/>
                </a:solidFill>
                <a:latin typeface="Arial" charset="0"/>
              </a:rPr>
              <a:t>PLUS 3 YEARS</a:t>
            </a:r>
            <a:endParaRPr lang="en-GB" sz="2400" dirty="0">
              <a:solidFill>
                <a:schemeClr val="bg1"/>
              </a:solidFill>
              <a:latin typeface="Arial" charset="0"/>
            </a:endParaRPr>
          </a:p>
        </p:txBody>
      </p:sp>
      <p:sp>
        <p:nvSpPr>
          <p:cNvPr id="427057" name="WordArt 49"/>
          <p:cNvSpPr>
            <a:spLocks noChangeArrowheads="1" noChangeShapeType="1"/>
          </p:cNvSpPr>
          <p:nvPr/>
        </p:nvSpPr>
        <p:spPr bwMode="auto">
          <a:xfrm>
            <a:off x="3779838" y="260350"/>
            <a:ext cx="5108575" cy="936625"/>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chemeClr val="bg1"/>
                </a:solidFill>
                <a:latin typeface="Arial Black"/>
              </a:rPr>
              <a:t>European IACT projects</a:t>
            </a:r>
          </a:p>
        </p:txBody>
      </p:sp>
      <p:sp>
        <p:nvSpPr>
          <p:cNvPr id="37" name="Text Box 48"/>
          <p:cNvSpPr txBox="1">
            <a:spLocks noChangeArrowheads="1"/>
          </p:cNvSpPr>
          <p:nvPr/>
        </p:nvSpPr>
        <p:spPr bwMode="auto">
          <a:xfrm>
            <a:off x="6246813" y="5330677"/>
            <a:ext cx="2535800"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400" dirty="0">
                <a:solidFill>
                  <a:schemeClr val="bg1"/>
                </a:solidFill>
                <a:latin typeface="Arial" charset="0"/>
              </a:rPr>
              <a:t>  </a:t>
            </a:r>
            <a:r>
              <a:rPr lang="de-DE" sz="2400" dirty="0" smtClean="0">
                <a:solidFill>
                  <a:schemeClr val="bg1"/>
                </a:solidFill>
                <a:latin typeface="Arial" charset="0"/>
              </a:rPr>
              <a:t>PLUS 4 YEARS</a:t>
            </a:r>
            <a:endParaRPr lang="en-GB" sz="2400" dirty="0">
              <a:solidFill>
                <a:schemeClr val="bg1"/>
              </a:solidFill>
              <a:latin typeface="Arial" charset="0"/>
            </a:endParaRPr>
          </a:p>
        </p:txBody>
      </p:sp>
      <p:sp>
        <p:nvSpPr>
          <p:cNvPr id="38" name="TextBox 37"/>
          <p:cNvSpPr txBox="1"/>
          <p:nvPr/>
        </p:nvSpPr>
        <p:spPr>
          <a:xfrm>
            <a:off x="169131" y="990674"/>
            <a:ext cx="1309782" cy="369332"/>
          </a:xfrm>
          <a:prstGeom prst="rect">
            <a:avLst/>
          </a:prstGeom>
          <a:noFill/>
        </p:spPr>
        <p:txBody>
          <a:bodyPr wrap="none" rtlCol="0">
            <a:spAutoFit/>
          </a:bodyPr>
          <a:lstStyle/>
          <a:p>
            <a:r>
              <a:rPr lang="de-DE" dirty="0" smtClean="0">
                <a:solidFill>
                  <a:schemeClr val="bg1"/>
                </a:solidFill>
              </a:rPr>
              <a:t>March 2007</a:t>
            </a:r>
            <a:endParaRPr lang="en-US" dirty="0">
              <a:solidFill>
                <a:schemeClr val="bg1"/>
              </a:solidFill>
            </a:endParaRPr>
          </a:p>
        </p:txBody>
      </p:sp>
    </p:spTree>
    <p:extLst>
      <p:ext uri="{BB962C8B-B14F-4D97-AF65-F5344CB8AC3E}">
        <p14:creationId xmlns:p14="http://schemas.microsoft.com/office/powerpoint/2010/main" val="17519849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82" name="Group 2"/>
          <p:cNvGrpSpPr>
            <a:grpSpLocks/>
          </p:cNvGrpSpPr>
          <p:nvPr/>
        </p:nvGrpSpPr>
        <p:grpSpPr bwMode="auto">
          <a:xfrm>
            <a:off x="250825" y="260350"/>
            <a:ext cx="8405813" cy="1387475"/>
            <a:chOff x="340" y="1071"/>
            <a:chExt cx="5295" cy="874"/>
          </a:xfrm>
        </p:grpSpPr>
        <p:grpSp>
          <p:nvGrpSpPr>
            <p:cNvPr id="430083" name="Group 3"/>
            <p:cNvGrpSpPr>
              <a:grpSpLocks/>
            </p:cNvGrpSpPr>
            <p:nvPr/>
          </p:nvGrpSpPr>
          <p:grpSpPr bwMode="auto">
            <a:xfrm>
              <a:off x="340" y="1706"/>
              <a:ext cx="5295" cy="239"/>
              <a:chOff x="340" y="1706"/>
              <a:chExt cx="5295" cy="239"/>
            </a:xfrm>
          </p:grpSpPr>
          <p:sp>
            <p:nvSpPr>
              <p:cNvPr id="430084" name="Rectangle 4"/>
              <p:cNvSpPr>
                <a:spLocks noChangeArrowheads="1"/>
              </p:cNvSpPr>
              <p:nvPr/>
            </p:nvSpPr>
            <p:spPr bwMode="auto">
              <a:xfrm>
                <a:off x="3016"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2011</a:t>
                </a:r>
                <a:endParaRPr lang="en-GB" sz="1800" b="1">
                  <a:latin typeface="Arial" charset="0"/>
                </a:endParaRPr>
              </a:p>
            </p:txBody>
          </p:sp>
          <p:sp>
            <p:nvSpPr>
              <p:cNvPr id="430085" name="Rectangle 5"/>
              <p:cNvSpPr>
                <a:spLocks noChangeArrowheads="1"/>
              </p:cNvSpPr>
              <p:nvPr/>
            </p:nvSpPr>
            <p:spPr bwMode="auto">
              <a:xfrm>
                <a:off x="2109"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2009</a:t>
                </a:r>
                <a:endParaRPr lang="en-GB" sz="1800" b="1">
                  <a:latin typeface="Arial" charset="0"/>
                </a:endParaRPr>
              </a:p>
            </p:txBody>
          </p:sp>
          <p:sp>
            <p:nvSpPr>
              <p:cNvPr id="430086" name="Rectangle 6"/>
              <p:cNvSpPr>
                <a:spLocks noChangeArrowheads="1"/>
              </p:cNvSpPr>
              <p:nvPr/>
            </p:nvSpPr>
            <p:spPr bwMode="auto">
              <a:xfrm>
                <a:off x="1247"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2007</a:t>
                </a:r>
                <a:endParaRPr lang="en-GB" sz="1800" b="1">
                  <a:latin typeface="Arial" charset="0"/>
                </a:endParaRPr>
              </a:p>
            </p:txBody>
          </p:sp>
          <p:sp>
            <p:nvSpPr>
              <p:cNvPr id="430087" name="Rectangle 7"/>
              <p:cNvSpPr>
                <a:spLocks noChangeArrowheads="1"/>
              </p:cNvSpPr>
              <p:nvPr/>
            </p:nvSpPr>
            <p:spPr bwMode="auto">
              <a:xfrm>
                <a:off x="340"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2005</a:t>
                </a:r>
                <a:endParaRPr lang="en-GB" sz="1800" b="1">
                  <a:latin typeface="Arial" charset="0"/>
                </a:endParaRPr>
              </a:p>
            </p:txBody>
          </p:sp>
          <p:sp>
            <p:nvSpPr>
              <p:cNvPr id="430088" name="Rectangle 8"/>
              <p:cNvSpPr>
                <a:spLocks noChangeArrowheads="1"/>
              </p:cNvSpPr>
              <p:nvPr/>
            </p:nvSpPr>
            <p:spPr bwMode="auto">
              <a:xfrm>
                <a:off x="7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2006</a:t>
                </a:r>
                <a:endParaRPr lang="en-GB" sz="1800" b="1">
                  <a:latin typeface="Arial" charset="0"/>
                </a:endParaRPr>
              </a:p>
            </p:txBody>
          </p:sp>
          <p:sp>
            <p:nvSpPr>
              <p:cNvPr id="430089" name="Rectangle 9"/>
              <p:cNvSpPr>
                <a:spLocks noChangeArrowheads="1"/>
              </p:cNvSpPr>
              <p:nvPr/>
            </p:nvSpPr>
            <p:spPr bwMode="auto">
              <a:xfrm>
                <a:off x="51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2016</a:t>
                </a:r>
                <a:endParaRPr lang="en-GB" sz="1800" b="1">
                  <a:latin typeface="Arial" charset="0"/>
                </a:endParaRPr>
              </a:p>
            </p:txBody>
          </p:sp>
          <p:sp>
            <p:nvSpPr>
              <p:cNvPr id="430090" name="Rectangle 10"/>
              <p:cNvSpPr>
                <a:spLocks noChangeArrowheads="1"/>
              </p:cNvSpPr>
              <p:nvPr/>
            </p:nvSpPr>
            <p:spPr bwMode="auto">
              <a:xfrm>
                <a:off x="433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2014</a:t>
                </a:r>
                <a:endParaRPr lang="en-GB" sz="1800" b="1">
                  <a:latin typeface="Arial" charset="0"/>
                </a:endParaRPr>
              </a:p>
            </p:txBody>
          </p:sp>
          <p:sp>
            <p:nvSpPr>
              <p:cNvPr id="430091" name="Rectangle 11"/>
              <p:cNvSpPr>
                <a:spLocks noChangeArrowheads="1"/>
              </p:cNvSpPr>
              <p:nvPr/>
            </p:nvSpPr>
            <p:spPr bwMode="auto">
              <a:xfrm>
                <a:off x="3470"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2012</a:t>
                </a:r>
                <a:endParaRPr lang="en-GB" sz="1800" b="1">
                  <a:latin typeface="Arial" charset="0"/>
                </a:endParaRPr>
              </a:p>
            </p:txBody>
          </p:sp>
          <p:sp>
            <p:nvSpPr>
              <p:cNvPr id="430092" name="Rectangle 12"/>
              <p:cNvSpPr>
                <a:spLocks noChangeArrowheads="1"/>
              </p:cNvSpPr>
              <p:nvPr/>
            </p:nvSpPr>
            <p:spPr bwMode="auto">
              <a:xfrm>
                <a:off x="256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2010</a:t>
                </a:r>
                <a:endParaRPr lang="en-GB" sz="1800" b="1">
                  <a:latin typeface="Arial" charset="0"/>
                </a:endParaRPr>
              </a:p>
            </p:txBody>
          </p:sp>
          <p:sp>
            <p:nvSpPr>
              <p:cNvPr id="430093" name="Rectangle 13"/>
              <p:cNvSpPr>
                <a:spLocks noChangeArrowheads="1"/>
              </p:cNvSpPr>
              <p:nvPr/>
            </p:nvSpPr>
            <p:spPr bwMode="auto">
              <a:xfrm>
                <a:off x="1655"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2008</a:t>
                </a:r>
                <a:endParaRPr lang="en-GB" sz="1800" b="1">
                  <a:latin typeface="Arial" charset="0"/>
                </a:endParaRPr>
              </a:p>
            </p:txBody>
          </p:sp>
          <p:sp>
            <p:nvSpPr>
              <p:cNvPr id="430094" name="Rectangle 14"/>
              <p:cNvSpPr>
                <a:spLocks noChangeArrowheads="1"/>
              </p:cNvSpPr>
              <p:nvPr/>
            </p:nvSpPr>
            <p:spPr bwMode="auto">
              <a:xfrm>
                <a:off x="4785"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2015</a:t>
                </a:r>
                <a:endParaRPr lang="en-GB" sz="1800" b="1">
                  <a:latin typeface="Arial" charset="0"/>
                </a:endParaRPr>
              </a:p>
            </p:txBody>
          </p:sp>
          <p:sp>
            <p:nvSpPr>
              <p:cNvPr id="430095" name="Rectangle 15"/>
              <p:cNvSpPr>
                <a:spLocks noChangeArrowheads="1"/>
              </p:cNvSpPr>
              <p:nvPr/>
            </p:nvSpPr>
            <p:spPr bwMode="auto">
              <a:xfrm>
                <a:off x="3878"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2013</a:t>
                </a:r>
                <a:endParaRPr lang="en-GB" sz="1800" b="1">
                  <a:latin typeface="Arial" charset="0"/>
                </a:endParaRPr>
              </a:p>
            </p:txBody>
          </p:sp>
        </p:grpSp>
        <p:sp>
          <p:nvSpPr>
            <p:cNvPr id="430096" name="AutoShape 16"/>
            <p:cNvSpPr>
              <a:spLocks noChangeArrowheads="1"/>
            </p:cNvSpPr>
            <p:nvPr/>
          </p:nvSpPr>
          <p:spPr bwMode="auto">
            <a:xfrm>
              <a:off x="1202" y="1389"/>
              <a:ext cx="227" cy="252"/>
            </a:xfrm>
            <a:prstGeom prst="downArrow">
              <a:avLst>
                <a:gd name="adj1" fmla="val 50000"/>
                <a:gd name="adj2" fmla="val 27753"/>
              </a:avLst>
            </a:prstGeom>
            <a:solidFill>
              <a:srgbClr val="000099"/>
            </a:solidFill>
            <a:ln w="12700">
              <a:solidFill>
                <a:srgbClr val="000099"/>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430097" name="Text Box 17"/>
            <p:cNvSpPr txBox="1">
              <a:spLocks noChangeArrowheads="1"/>
            </p:cNvSpPr>
            <p:nvPr/>
          </p:nvSpPr>
          <p:spPr bwMode="auto">
            <a:xfrm>
              <a:off x="1111" y="1071"/>
              <a:ext cx="44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000099"/>
                  </a:solidFill>
                  <a:latin typeface="Impact" pitchFamily="34" charset="0"/>
                </a:rPr>
                <a:t>now</a:t>
              </a:r>
              <a:endParaRPr lang="en-GB">
                <a:solidFill>
                  <a:srgbClr val="000099"/>
                </a:solidFill>
                <a:latin typeface="Impact" pitchFamily="34" charset="0"/>
              </a:endParaRPr>
            </a:p>
          </p:txBody>
        </p:sp>
      </p:grpSp>
      <p:sp>
        <p:nvSpPr>
          <p:cNvPr id="430098" name="Rectangle 18"/>
          <p:cNvSpPr>
            <a:spLocks noChangeArrowheads="1"/>
          </p:cNvSpPr>
          <p:nvPr/>
        </p:nvSpPr>
        <p:spPr bwMode="auto">
          <a:xfrm>
            <a:off x="1547813" y="6026150"/>
            <a:ext cx="3024187" cy="396875"/>
          </a:xfrm>
          <a:prstGeom prst="rect">
            <a:avLst/>
          </a:prstGeom>
          <a:solidFill>
            <a:srgbClr val="CCECFF"/>
          </a:solidFill>
          <a:ln>
            <a:noFill/>
          </a:ln>
          <a:effectLst/>
          <a:extLst>
            <a:ext uri="{91240B29-F687-4F45-9708-019B960494DF}">
              <a14:hiddenLine xmlns:a14="http://schemas.microsoft.com/office/drawing/2010/main" w="12700">
                <a:solidFill>
                  <a:srgbClr val="000066"/>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FP6 Design Study</a:t>
            </a:r>
            <a:endParaRPr lang="en-GB" sz="2000">
              <a:latin typeface="Arial" charset="0"/>
            </a:endParaRPr>
          </a:p>
        </p:txBody>
      </p:sp>
      <p:sp>
        <p:nvSpPr>
          <p:cNvPr id="430099" name="Rectangle 19"/>
          <p:cNvSpPr>
            <a:spLocks noChangeArrowheads="1"/>
          </p:cNvSpPr>
          <p:nvPr/>
        </p:nvSpPr>
        <p:spPr bwMode="auto">
          <a:xfrm>
            <a:off x="334963" y="2420938"/>
            <a:ext cx="4237037" cy="409575"/>
          </a:xfrm>
          <a:prstGeom prst="rect">
            <a:avLst/>
          </a:prstGeom>
          <a:solidFill>
            <a:srgbClr val="3333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oonstruction + operation</a:t>
            </a:r>
            <a:endParaRPr lang="en-GB" sz="2000">
              <a:latin typeface="Arial" charset="0"/>
            </a:endParaRPr>
          </a:p>
        </p:txBody>
      </p:sp>
      <p:sp>
        <p:nvSpPr>
          <p:cNvPr id="430100" name="Rectangle 20"/>
          <p:cNvSpPr>
            <a:spLocks noChangeArrowheads="1"/>
          </p:cNvSpPr>
          <p:nvPr/>
        </p:nvSpPr>
        <p:spPr bwMode="auto">
          <a:xfrm>
            <a:off x="4572000" y="6019800"/>
            <a:ext cx="3313113" cy="409575"/>
          </a:xfrm>
          <a:prstGeom prst="rect">
            <a:avLst/>
          </a:prstGeom>
          <a:solidFill>
            <a:srgbClr val="3333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 + operation</a:t>
            </a:r>
            <a:endParaRPr lang="en-GB" sz="2000">
              <a:latin typeface="Arial" charset="0"/>
            </a:endParaRPr>
          </a:p>
        </p:txBody>
      </p:sp>
      <p:sp>
        <p:nvSpPr>
          <p:cNvPr id="430101" name="AutoShape 21"/>
          <p:cNvSpPr>
            <a:spLocks noChangeArrowheads="1"/>
          </p:cNvSpPr>
          <p:nvPr/>
        </p:nvSpPr>
        <p:spPr bwMode="auto">
          <a:xfrm>
            <a:off x="0" y="1700213"/>
            <a:ext cx="2555875" cy="714375"/>
          </a:xfrm>
          <a:prstGeom prst="rightArrow">
            <a:avLst>
              <a:gd name="adj1" fmla="val 50000"/>
              <a:gd name="adj2" fmla="val 89444"/>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chemeClr val="bg1"/>
                </a:solidFill>
                <a:latin typeface="Arial" charset="0"/>
              </a:rPr>
              <a:t>operation</a:t>
            </a:r>
            <a:endParaRPr lang="en-GB" sz="2000">
              <a:solidFill>
                <a:schemeClr val="bg1"/>
              </a:solidFill>
              <a:latin typeface="Arial" charset="0"/>
            </a:endParaRPr>
          </a:p>
        </p:txBody>
      </p:sp>
      <p:sp>
        <p:nvSpPr>
          <p:cNvPr id="430102" name="AutoShape 22"/>
          <p:cNvSpPr>
            <a:spLocks noChangeArrowheads="1"/>
          </p:cNvSpPr>
          <p:nvPr/>
        </p:nvSpPr>
        <p:spPr bwMode="auto">
          <a:xfrm>
            <a:off x="4572000" y="2216150"/>
            <a:ext cx="3179763" cy="835025"/>
          </a:xfrm>
          <a:prstGeom prst="rightArrow">
            <a:avLst>
              <a:gd name="adj1" fmla="val 50000"/>
              <a:gd name="adj2" fmla="val 95200"/>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30103" name="Rectangle 23"/>
          <p:cNvSpPr>
            <a:spLocks noChangeArrowheads="1"/>
          </p:cNvSpPr>
          <p:nvPr/>
        </p:nvSpPr>
        <p:spPr bwMode="auto">
          <a:xfrm>
            <a:off x="0" y="4641850"/>
            <a:ext cx="1763713"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30104" name="AutoShape 24"/>
          <p:cNvSpPr>
            <a:spLocks noChangeArrowheads="1"/>
          </p:cNvSpPr>
          <p:nvPr/>
        </p:nvSpPr>
        <p:spPr bwMode="auto">
          <a:xfrm>
            <a:off x="0" y="3070225"/>
            <a:ext cx="2987675" cy="714375"/>
          </a:xfrm>
          <a:prstGeom prst="rightArrow">
            <a:avLst>
              <a:gd name="adj1" fmla="val 50000"/>
              <a:gd name="adj2" fmla="val 104556"/>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chemeClr val="bg1"/>
                </a:solidFill>
                <a:latin typeface="Arial" charset="0"/>
              </a:rPr>
              <a:t>operation</a:t>
            </a:r>
            <a:endParaRPr lang="en-GB" sz="2000">
              <a:solidFill>
                <a:schemeClr val="bg1"/>
              </a:solidFill>
              <a:latin typeface="Arial" charset="0"/>
            </a:endParaRPr>
          </a:p>
        </p:txBody>
      </p:sp>
      <p:sp>
        <p:nvSpPr>
          <p:cNvPr id="430105" name="AutoShape 25"/>
          <p:cNvSpPr>
            <a:spLocks noChangeArrowheads="1"/>
          </p:cNvSpPr>
          <p:nvPr/>
        </p:nvSpPr>
        <p:spPr bwMode="auto">
          <a:xfrm>
            <a:off x="2627313" y="4437063"/>
            <a:ext cx="2952750" cy="835025"/>
          </a:xfrm>
          <a:prstGeom prst="rightArrow">
            <a:avLst>
              <a:gd name="adj1" fmla="val 50000"/>
              <a:gd name="adj2" fmla="val 88403"/>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30106" name="AutoShape 26"/>
          <p:cNvSpPr>
            <a:spLocks noChangeArrowheads="1"/>
          </p:cNvSpPr>
          <p:nvPr/>
        </p:nvSpPr>
        <p:spPr bwMode="auto">
          <a:xfrm>
            <a:off x="7885113" y="3592513"/>
            <a:ext cx="1258887" cy="835025"/>
          </a:xfrm>
          <a:prstGeom prst="rightArrow">
            <a:avLst>
              <a:gd name="adj1" fmla="val 50000"/>
              <a:gd name="adj2" fmla="val 37690"/>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a:t>
            </a:r>
            <a:endParaRPr lang="en-GB">
              <a:solidFill>
                <a:schemeClr val="bg1"/>
              </a:solidFill>
              <a:latin typeface="Arial" charset="0"/>
            </a:endParaRPr>
          </a:p>
        </p:txBody>
      </p:sp>
      <p:sp>
        <p:nvSpPr>
          <p:cNvPr id="430107" name="Text Box 27"/>
          <p:cNvSpPr txBox="1">
            <a:spLocks noChangeArrowheads="1"/>
          </p:cNvSpPr>
          <p:nvPr/>
        </p:nvSpPr>
        <p:spPr bwMode="auto">
          <a:xfrm>
            <a:off x="3059113" y="3143250"/>
            <a:ext cx="201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NT200, NT200+</a:t>
            </a:r>
            <a:endParaRPr lang="en-GB">
              <a:solidFill>
                <a:srgbClr val="FF0000"/>
              </a:solidFill>
              <a:latin typeface="Impact" pitchFamily="34" charset="0"/>
            </a:endParaRPr>
          </a:p>
        </p:txBody>
      </p:sp>
      <p:sp>
        <p:nvSpPr>
          <p:cNvPr id="430108" name="Text Box 28"/>
          <p:cNvSpPr txBox="1">
            <a:spLocks noChangeArrowheads="1"/>
          </p:cNvSpPr>
          <p:nvPr/>
        </p:nvSpPr>
        <p:spPr bwMode="auto">
          <a:xfrm>
            <a:off x="5651500" y="4641850"/>
            <a:ext cx="1300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ANTARES </a:t>
            </a:r>
            <a:endParaRPr lang="en-GB">
              <a:solidFill>
                <a:srgbClr val="FF0000"/>
              </a:solidFill>
              <a:latin typeface="Impact" pitchFamily="34" charset="0"/>
            </a:endParaRPr>
          </a:p>
        </p:txBody>
      </p:sp>
      <p:sp>
        <p:nvSpPr>
          <p:cNvPr id="430109" name="Text Box 29"/>
          <p:cNvSpPr txBox="1">
            <a:spLocks noChangeArrowheads="1"/>
          </p:cNvSpPr>
          <p:nvPr/>
        </p:nvSpPr>
        <p:spPr bwMode="auto">
          <a:xfrm>
            <a:off x="2555875" y="1844675"/>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AMANDA</a:t>
            </a:r>
            <a:endParaRPr lang="en-GB">
              <a:solidFill>
                <a:srgbClr val="FF0000"/>
              </a:solidFill>
              <a:latin typeface="Impact" pitchFamily="34" charset="0"/>
            </a:endParaRPr>
          </a:p>
        </p:txBody>
      </p:sp>
      <p:sp>
        <p:nvSpPr>
          <p:cNvPr id="430110" name="Text Box 30"/>
          <p:cNvSpPr txBox="1">
            <a:spLocks noChangeArrowheads="1"/>
          </p:cNvSpPr>
          <p:nvPr/>
        </p:nvSpPr>
        <p:spPr bwMode="auto">
          <a:xfrm>
            <a:off x="7751763" y="2349500"/>
            <a:ext cx="13922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800">
                <a:solidFill>
                  <a:srgbClr val="FF0000"/>
                </a:solidFill>
                <a:latin typeface="Impact" pitchFamily="34" charset="0"/>
              </a:rPr>
              <a:t>IceCube</a:t>
            </a:r>
            <a:endParaRPr lang="en-GB" sz="2800">
              <a:solidFill>
                <a:srgbClr val="FF0000"/>
              </a:solidFill>
              <a:latin typeface="Impact" pitchFamily="34" charset="0"/>
            </a:endParaRPr>
          </a:p>
        </p:txBody>
      </p:sp>
      <p:sp>
        <p:nvSpPr>
          <p:cNvPr id="430111" name="Text Box 31"/>
          <p:cNvSpPr txBox="1">
            <a:spLocks noChangeArrowheads="1"/>
          </p:cNvSpPr>
          <p:nvPr/>
        </p:nvSpPr>
        <p:spPr bwMode="auto">
          <a:xfrm>
            <a:off x="6948488" y="5372100"/>
            <a:ext cx="1689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3600">
                <a:solidFill>
                  <a:srgbClr val="FF0000"/>
                </a:solidFill>
                <a:latin typeface="Impact" pitchFamily="34" charset="0"/>
              </a:rPr>
              <a:t>KM3NeT</a:t>
            </a:r>
            <a:endParaRPr lang="en-GB" sz="3600">
              <a:solidFill>
                <a:srgbClr val="FF0000"/>
              </a:solidFill>
              <a:latin typeface="Impact" pitchFamily="34" charset="0"/>
            </a:endParaRPr>
          </a:p>
        </p:txBody>
      </p:sp>
      <p:sp>
        <p:nvSpPr>
          <p:cNvPr id="430116" name="WordArt 36"/>
          <p:cNvSpPr>
            <a:spLocks noChangeArrowheads="1" noChangeShapeType="1"/>
          </p:cNvSpPr>
          <p:nvPr/>
        </p:nvSpPr>
        <p:spPr bwMode="auto">
          <a:xfrm>
            <a:off x="4356100" y="260350"/>
            <a:ext cx="4537075" cy="792163"/>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chemeClr val="bg1"/>
                </a:solidFill>
                <a:latin typeface="Arial Black"/>
              </a:rPr>
              <a:t>HE Neutrino Telescopes</a:t>
            </a:r>
          </a:p>
        </p:txBody>
      </p:sp>
      <p:sp>
        <p:nvSpPr>
          <p:cNvPr id="430118" name="Text Box 38"/>
          <p:cNvSpPr txBox="1">
            <a:spLocks noChangeArrowheads="1"/>
          </p:cNvSpPr>
          <p:nvPr/>
        </p:nvSpPr>
        <p:spPr bwMode="auto">
          <a:xfrm>
            <a:off x="8172450" y="3214688"/>
            <a:ext cx="7588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800">
                <a:solidFill>
                  <a:srgbClr val="FF0000"/>
                </a:solidFill>
                <a:latin typeface="Impact" pitchFamily="34" charset="0"/>
              </a:rPr>
              <a:t>GVD</a:t>
            </a:r>
            <a:endParaRPr lang="en-GB" sz="2800">
              <a:solidFill>
                <a:srgbClr val="FF0000"/>
              </a:solidFill>
              <a:latin typeface="Impact" pitchFamily="34" charset="0"/>
            </a:endParaRPr>
          </a:p>
        </p:txBody>
      </p:sp>
      <p:sp>
        <p:nvSpPr>
          <p:cNvPr id="430119" name="Rectangle 39"/>
          <p:cNvSpPr>
            <a:spLocks noChangeArrowheads="1"/>
          </p:cNvSpPr>
          <p:nvPr/>
        </p:nvSpPr>
        <p:spPr bwMode="auto">
          <a:xfrm>
            <a:off x="1763713" y="4641850"/>
            <a:ext cx="863600" cy="409575"/>
          </a:xfrm>
          <a:prstGeom prst="rect">
            <a:avLst/>
          </a:prstGeom>
          <a:solidFill>
            <a:srgbClr val="3333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 + o</a:t>
            </a:r>
            <a:endParaRPr lang="en-GB" sz="2000">
              <a:latin typeface="Arial" charset="0"/>
            </a:endParaRPr>
          </a:p>
        </p:txBody>
      </p:sp>
      <p:sp>
        <p:nvSpPr>
          <p:cNvPr id="430121" name="AutoShape 41"/>
          <p:cNvSpPr>
            <a:spLocks noChangeArrowheads="1"/>
          </p:cNvSpPr>
          <p:nvPr/>
        </p:nvSpPr>
        <p:spPr bwMode="auto">
          <a:xfrm>
            <a:off x="0" y="5157788"/>
            <a:ext cx="2952750" cy="714375"/>
          </a:xfrm>
          <a:prstGeom prst="rightArrow">
            <a:avLst>
              <a:gd name="adj1" fmla="val 50000"/>
              <a:gd name="adj2" fmla="val 103333"/>
            </a:avLst>
          </a:prstGeom>
          <a:solidFill>
            <a:srgbClr val="CCECFF"/>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rgbClr val="000066"/>
                </a:solidFill>
                <a:latin typeface="Arial" charset="0"/>
              </a:rPr>
              <a:t>R&amp;D KM3</a:t>
            </a:r>
            <a:endParaRPr lang="en-GB" sz="2000">
              <a:solidFill>
                <a:srgbClr val="000066"/>
              </a:solidFill>
              <a:latin typeface="Arial" charset="0"/>
            </a:endParaRPr>
          </a:p>
        </p:txBody>
      </p:sp>
      <p:sp>
        <p:nvSpPr>
          <p:cNvPr id="430122" name="Text Box 42"/>
          <p:cNvSpPr txBox="1">
            <a:spLocks noChangeArrowheads="1"/>
          </p:cNvSpPr>
          <p:nvPr/>
        </p:nvSpPr>
        <p:spPr bwMode="auto">
          <a:xfrm>
            <a:off x="2987675" y="5300663"/>
            <a:ext cx="1938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NESTOR, NEMO </a:t>
            </a:r>
            <a:endParaRPr lang="en-GB">
              <a:solidFill>
                <a:srgbClr val="FF0000"/>
              </a:solidFill>
              <a:latin typeface="Impact" pitchFamily="34" charset="0"/>
            </a:endParaRPr>
          </a:p>
        </p:txBody>
      </p:sp>
      <p:sp>
        <p:nvSpPr>
          <p:cNvPr id="430124" name="Rectangle 44"/>
          <p:cNvSpPr>
            <a:spLocks noChangeArrowheads="1"/>
          </p:cNvSpPr>
          <p:nvPr/>
        </p:nvSpPr>
        <p:spPr bwMode="auto">
          <a:xfrm>
            <a:off x="2051050" y="3795713"/>
            <a:ext cx="2160588" cy="396875"/>
          </a:xfrm>
          <a:prstGeom prst="rect">
            <a:avLst/>
          </a:prstGeom>
          <a:solidFill>
            <a:srgbClr val="CCECFF"/>
          </a:solidFill>
          <a:ln>
            <a:noFill/>
          </a:ln>
          <a:effectLst/>
          <a:extLst>
            <a:ext uri="{91240B29-F687-4F45-9708-019B960494DF}">
              <a14:hiddenLine xmlns:a14="http://schemas.microsoft.com/office/drawing/2010/main" w="12700">
                <a:solidFill>
                  <a:srgbClr val="000066"/>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design study</a:t>
            </a:r>
            <a:endParaRPr lang="en-GB" sz="2000">
              <a:latin typeface="Arial" charset="0"/>
            </a:endParaRPr>
          </a:p>
        </p:txBody>
      </p:sp>
      <p:sp>
        <p:nvSpPr>
          <p:cNvPr id="430125" name="Rectangle 45"/>
          <p:cNvSpPr>
            <a:spLocks noChangeArrowheads="1"/>
          </p:cNvSpPr>
          <p:nvPr/>
        </p:nvSpPr>
        <p:spPr bwMode="auto">
          <a:xfrm>
            <a:off x="4211638" y="3789363"/>
            <a:ext cx="3673475" cy="409575"/>
          </a:xfrm>
          <a:prstGeom prst="rect">
            <a:avLst/>
          </a:prstGeom>
          <a:solidFill>
            <a:srgbClr val="3333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 + operation</a:t>
            </a:r>
            <a:endParaRPr lang="en-GB" sz="2000">
              <a:latin typeface="Arial" charset="0"/>
            </a:endParaRPr>
          </a:p>
        </p:txBody>
      </p:sp>
      <p:sp>
        <p:nvSpPr>
          <p:cNvPr id="430126" name="AutoShape 46"/>
          <p:cNvSpPr>
            <a:spLocks noChangeArrowheads="1"/>
          </p:cNvSpPr>
          <p:nvPr/>
        </p:nvSpPr>
        <p:spPr bwMode="auto">
          <a:xfrm>
            <a:off x="7885113" y="5805488"/>
            <a:ext cx="1258887" cy="835025"/>
          </a:xfrm>
          <a:prstGeom prst="rightArrow">
            <a:avLst>
              <a:gd name="adj1" fmla="val 50000"/>
              <a:gd name="adj2" fmla="val 37690"/>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a:t>
            </a:r>
            <a:endParaRPr lang="en-GB">
              <a:solidFill>
                <a:schemeClr val="bg1"/>
              </a:solidFill>
              <a:latin typeface="Arial" charset="0"/>
            </a:endParaRPr>
          </a:p>
        </p:txBody>
      </p:sp>
      <p:sp>
        <p:nvSpPr>
          <p:cNvPr id="430127" name="Text Box 47"/>
          <p:cNvSpPr txBox="1">
            <a:spLocks noChangeArrowheads="1"/>
          </p:cNvSpPr>
          <p:nvPr/>
        </p:nvSpPr>
        <p:spPr bwMode="auto">
          <a:xfrm>
            <a:off x="5940425" y="3213100"/>
            <a:ext cx="384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3200" b="1"/>
              <a:t>?</a:t>
            </a:r>
            <a:endParaRPr lang="en-GB" sz="3200" b="1"/>
          </a:p>
        </p:txBody>
      </p:sp>
      <p:sp>
        <p:nvSpPr>
          <p:cNvPr id="42" name="TextBox 41"/>
          <p:cNvSpPr txBox="1"/>
          <p:nvPr/>
        </p:nvSpPr>
        <p:spPr>
          <a:xfrm>
            <a:off x="169131" y="806008"/>
            <a:ext cx="1309782" cy="369332"/>
          </a:xfrm>
          <a:prstGeom prst="rect">
            <a:avLst/>
          </a:prstGeom>
          <a:noFill/>
        </p:spPr>
        <p:txBody>
          <a:bodyPr wrap="none" rtlCol="0">
            <a:spAutoFit/>
          </a:bodyPr>
          <a:lstStyle/>
          <a:p>
            <a:r>
              <a:rPr lang="de-DE" dirty="0" smtClean="0">
                <a:solidFill>
                  <a:schemeClr val="bg1"/>
                </a:solidFill>
              </a:rPr>
              <a:t>March 2007</a:t>
            </a:r>
            <a:endParaRPr lang="en-US" dirty="0">
              <a:solidFill>
                <a:schemeClr val="bg1"/>
              </a:solidFill>
            </a:endParaRPr>
          </a:p>
        </p:txBody>
      </p:sp>
    </p:spTree>
    <p:extLst>
      <p:ext uri="{BB962C8B-B14F-4D97-AF65-F5344CB8AC3E}">
        <p14:creationId xmlns:p14="http://schemas.microsoft.com/office/powerpoint/2010/main" val="3653264975"/>
      </p:ext>
    </p:extLst>
  </p:cSld>
  <p:clrMapOvr>
    <a:masterClrMapping/>
  </p:clrMapOvr>
  <p:transition spd="slow">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82" name="Group 2"/>
          <p:cNvGrpSpPr>
            <a:grpSpLocks/>
          </p:cNvGrpSpPr>
          <p:nvPr/>
        </p:nvGrpSpPr>
        <p:grpSpPr bwMode="auto">
          <a:xfrm>
            <a:off x="250825" y="260350"/>
            <a:ext cx="8405813" cy="1387475"/>
            <a:chOff x="340" y="1071"/>
            <a:chExt cx="5295" cy="874"/>
          </a:xfrm>
        </p:grpSpPr>
        <p:grpSp>
          <p:nvGrpSpPr>
            <p:cNvPr id="430083" name="Group 3"/>
            <p:cNvGrpSpPr>
              <a:grpSpLocks/>
            </p:cNvGrpSpPr>
            <p:nvPr/>
          </p:nvGrpSpPr>
          <p:grpSpPr bwMode="auto">
            <a:xfrm>
              <a:off x="340" y="1706"/>
              <a:ext cx="5295" cy="239"/>
              <a:chOff x="340" y="1706"/>
              <a:chExt cx="5295" cy="239"/>
            </a:xfrm>
          </p:grpSpPr>
          <p:sp>
            <p:nvSpPr>
              <p:cNvPr id="430084" name="Rectangle 4"/>
              <p:cNvSpPr>
                <a:spLocks noChangeArrowheads="1"/>
              </p:cNvSpPr>
              <p:nvPr/>
            </p:nvSpPr>
            <p:spPr bwMode="auto">
              <a:xfrm>
                <a:off x="3016"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2011</a:t>
                </a:r>
                <a:endParaRPr lang="en-GB" sz="1800" b="1">
                  <a:latin typeface="Arial" charset="0"/>
                </a:endParaRPr>
              </a:p>
            </p:txBody>
          </p:sp>
          <p:sp>
            <p:nvSpPr>
              <p:cNvPr id="430085" name="Rectangle 5"/>
              <p:cNvSpPr>
                <a:spLocks noChangeArrowheads="1"/>
              </p:cNvSpPr>
              <p:nvPr/>
            </p:nvSpPr>
            <p:spPr bwMode="auto">
              <a:xfrm>
                <a:off x="2109"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2009</a:t>
                </a:r>
                <a:endParaRPr lang="en-GB" sz="1800" b="1">
                  <a:latin typeface="Arial" charset="0"/>
                </a:endParaRPr>
              </a:p>
            </p:txBody>
          </p:sp>
          <p:sp>
            <p:nvSpPr>
              <p:cNvPr id="430086" name="Rectangle 6"/>
              <p:cNvSpPr>
                <a:spLocks noChangeArrowheads="1"/>
              </p:cNvSpPr>
              <p:nvPr/>
            </p:nvSpPr>
            <p:spPr bwMode="auto">
              <a:xfrm>
                <a:off x="1247"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2007</a:t>
                </a:r>
                <a:endParaRPr lang="en-GB" sz="1800" b="1">
                  <a:latin typeface="Arial" charset="0"/>
                </a:endParaRPr>
              </a:p>
            </p:txBody>
          </p:sp>
          <p:sp>
            <p:nvSpPr>
              <p:cNvPr id="430087" name="Rectangle 7"/>
              <p:cNvSpPr>
                <a:spLocks noChangeArrowheads="1"/>
              </p:cNvSpPr>
              <p:nvPr/>
            </p:nvSpPr>
            <p:spPr bwMode="auto">
              <a:xfrm>
                <a:off x="340"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2005</a:t>
                </a:r>
                <a:endParaRPr lang="en-GB" sz="1800" b="1">
                  <a:latin typeface="Arial" charset="0"/>
                </a:endParaRPr>
              </a:p>
            </p:txBody>
          </p:sp>
          <p:sp>
            <p:nvSpPr>
              <p:cNvPr id="430088" name="Rectangle 8"/>
              <p:cNvSpPr>
                <a:spLocks noChangeArrowheads="1"/>
              </p:cNvSpPr>
              <p:nvPr/>
            </p:nvSpPr>
            <p:spPr bwMode="auto">
              <a:xfrm>
                <a:off x="7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2006</a:t>
                </a:r>
                <a:endParaRPr lang="en-GB" sz="1800" b="1">
                  <a:latin typeface="Arial" charset="0"/>
                </a:endParaRPr>
              </a:p>
            </p:txBody>
          </p:sp>
          <p:sp>
            <p:nvSpPr>
              <p:cNvPr id="430089" name="Rectangle 9"/>
              <p:cNvSpPr>
                <a:spLocks noChangeArrowheads="1"/>
              </p:cNvSpPr>
              <p:nvPr/>
            </p:nvSpPr>
            <p:spPr bwMode="auto">
              <a:xfrm>
                <a:off x="51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2016</a:t>
                </a:r>
                <a:endParaRPr lang="en-GB" sz="1800" b="1">
                  <a:latin typeface="Arial" charset="0"/>
                </a:endParaRPr>
              </a:p>
            </p:txBody>
          </p:sp>
          <p:sp>
            <p:nvSpPr>
              <p:cNvPr id="430090" name="Rectangle 10"/>
              <p:cNvSpPr>
                <a:spLocks noChangeArrowheads="1"/>
              </p:cNvSpPr>
              <p:nvPr/>
            </p:nvSpPr>
            <p:spPr bwMode="auto">
              <a:xfrm>
                <a:off x="433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2014</a:t>
                </a:r>
                <a:endParaRPr lang="en-GB" sz="1800" b="1">
                  <a:latin typeface="Arial" charset="0"/>
                </a:endParaRPr>
              </a:p>
            </p:txBody>
          </p:sp>
          <p:sp>
            <p:nvSpPr>
              <p:cNvPr id="430091" name="Rectangle 11"/>
              <p:cNvSpPr>
                <a:spLocks noChangeArrowheads="1"/>
              </p:cNvSpPr>
              <p:nvPr/>
            </p:nvSpPr>
            <p:spPr bwMode="auto">
              <a:xfrm>
                <a:off x="3470"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2012</a:t>
                </a:r>
                <a:endParaRPr lang="en-GB" sz="1800" b="1">
                  <a:latin typeface="Arial" charset="0"/>
                </a:endParaRPr>
              </a:p>
            </p:txBody>
          </p:sp>
          <p:sp>
            <p:nvSpPr>
              <p:cNvPr id="430092" name="Rectangle 12"/>
              <p:cNvSpPr>
                <a:spLocks noChangeArrowheads="1"/>
              </p:cNvSpPr>
              <p:nvPr/>
            </p:nvSpPr>
            <p:spPr bwMode="auto">
              <a:xfrm>
                <a:off x="256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2010</a:t>
                </a:r>
                <a:endParaRPr lang="en-GB" sz="1800" b="1">
                  <a:latin typeface="Arial" charset="0"/>
                </a:endParaRPr>
              </a:p>
            </p:txBody>
          </p:sp>
          <p:sp>
            <p:nvSpPr>
              <p:cNvPr id="430093" name="Rectangle 13"/>
              <p:cNvSpPr>
                <a:spLocks noChangeArrowheads="1"/>
              </p:cNvSpPr>
              <p:nvPr/>
            </p:nvSpPr>
            <p:spPr bwMode="auto">
              <a:xfrm>
                <a:off x="1655"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2008</a:t>
                </a:r>
                <a:endParaRPr lang="en-GB" sz="1800" b="1">
                  <a:latin typeface="Arial" charset="0"/>
                </a:endParaRPr>
              </a:p>
            </p:txBody>
          </p:sp>
          <p:sp>
            <p:nvSpPr>
              <p:cNvPr id="430094" name="Rectangle 14"/>
              <p:cNvSpPr>
                <a:spLocks noChangeArrowheads="1"/>
              </p:cNvSpPr>
              <p:nvPr/>
            </p:nvSpPr>
            <p:spPr bwMode="auto">
              <a:xfrm>
                <a:off x="4785"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2015</a:t>
                </a:r>
                <a:endParaRPr lang="en-GB" sz="1800" b="1">
                  <a:latin typeface="Arial" charset="0"/>
                </a:endParaRPr>
              </a:p>
            </p:txBody>
          </p:sp>
          <p:sp>
            <p:nvSpPr>
              <p:cNvPr id="430095" name="Rectangle 15"/>
              <p:cNvSpPr>
                <a:spLocks noChangeArrowheads="1"/>
              </p:cNvSpPr>
              <p:nvPr/>
            </p:nvSpPr>
            <p:spPr bwMode="auto">
              <a:xfrm>
                <a:off x="3878"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2013</a:t>
                </a:r>
                <a:endParaRPr lang="en-GB" sz="1800" b="1">
                  <a:latin typeface="Arial" charset="0"/>
                </a:endParaRPr>
              </a:p>
            </p:txBody>
          </p:sp>
        </p:grpSp>
        <p:sp>
          <p:nvSpPr>
            <p:cNvPr id="430096" name="AutoShape 16"/>
            <p:cNvSpPr>
              <a:spLocks noChangeArrowheads="1"/>
            </p:cNvSpPr>
            <p:nvPr/>
          </p:nvSpPr>
          <p:spPr bwMode="auto">
            <a:xfrm>
              <a:off x="1202" y="1389"/>
              <a:ext cx="227" cy="252"/>
            </a:xfrm>
            <a:prstGeom prst="downArrow">
              <a:avLst>
                <a:gd name="adj1" fmla="val 50000"/>
                <a:gd name="adj2" fmla="val 27753"/>
              </a:avLst>
            </a:prstGeom>
            <a:solidFill>
              <a:srgbClr val="000099"/>
            </a:solidFill>
            <a:ln w="12700">
              <a:solidFill>
                <a:srgbClr val="000099"/>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430097" name="Text Box 17"/>
            <p:cNvSpPr txBox="1">
              <a:spLocks noChangeArrowheads="1"/>
            </p:cNvSpPr>
            <p:nvPr/>
          </p:nvSpPr>
          <p:spPr bwMode="auto">
            <a:xfrm>
              <a:off x="1111" y="1071"/>
              <a:ext cx="44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dirty="0">
                  <a:solidFill>
                    <a:srgbClr val="000099"/>
                  </a:solidFill>
                  <a:latin typeface="Impact" pitchFamily="34" charset="0"/>
                </a:rPr>
                <a:t>now</a:t>
              </a:r>
              <a:endParaRPr lang="en-GB" dirty="0">
                <a:solidFill>
                  <a:srgbClr val="000099"/>
                </a:solidFill>
                <a:latin typeface="Impact" pitchFamily="34" charset="0"/>
              </a:endParaRPr>
            </a:p>
          </p:txBody>
        </p:sp>
      </p:grpSp>
      <p:sp>
        <p:nvSpPr>
          <p:cNvPr id="430098" name="Rectangle 18"/>
          <p:cNvSpPr>
            <a:spLocks noChangeArrowheads="1"/>
          </p:cNvSpPr>
          <p:nvPr/>
        </p:nvSpPr>
        <p:spPr bwMode="auto">
          <a:xfrm>
            <a:off x="1547813" y="6026150"/>
            <a:ext cx="3024187" cy="396875"/>
          </a:xfrm>
          <a:prstGeom prst="rect">
            <a:avLst/>
          </a:prstGeom>
          <a:solidFill>
            <a:srgbClr val="CCECFF"/>
          </a:solidFill>
          <a:ln>
            <a:noFill/>
          </a:ln>
          <a:effectLst/>
          <a:extLst>
            <a:ext uri="{91240B29-F687-4F45-9708-019B960494DF}">
              <a14:hiddenLine xmlns:a14="http://schemas.microsoft.com/office/drawing/2010/main" w="12700">
                <a:solidFill>
                  <a:srgbClr val="000066"/>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FP6 Design Study</a:t>
            </a:r>
            <a:endParaRPr lang="en-GB" sz="2000">
              <a:latin typeface="Arial" charset="0"/>
            </a:endParaRPr>
          </a:p>
        </p:txBody>
      </p:sp>
      <p:sp>
        <p:nvSpPr>
          <p:cNvPr id="430099" name="Rectangle 19"/>
          <p:cNvSpPr>
            <a:spLocks noChangeArrowheads="1"/>
          </p:cNvSpPr>
          <p:nvPr/>
        </p:nvSpPr>
        <p:spPr bwMode="auto">
          <a:xfrm>
            <a:off x="334963" y="2420938"/>
            <a:ext cx="4237037" cy="409575"/>
          </a:xfrm>
          <a:prstGeom prst="rect">
            <a:avLst/>
          </a:prstGeom>
          <a:solidFill>
            <a:srgbClr val="3333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oonstruction + operation</a:t>
            </a:r>
            <a:endParaRPr lang="en-GB" sz="2000">
              <a:latin typeface="Arial" charset="0"/>
            </a:endParaRPr>
          </a:p>
        </p:txBody>
      </p:sp>
      <p:sp>
        <p:nvSpPr>
          <p:cNvPr id="430100" name="Rectangle 20"/>
          <p:cNvSpPr>
            <a:spLocks noChangeArrowheads="1"/>
          </p:cNvSpPr>
          <p:nvPr/>
        </p:nvSpPr>
        <p:spPr bwMode="auto">
          <a:xfrm>
            <a:off x="4572000" y="6019800"/>
            <a:ext cx="3313113" cy="409575"/>
          </a:xfrm>
          <a:prstGeom prst="rect">
            <a:avLst/>
          </a:prstGeom>
          <a:solidFill>
            <a:srgbClr val="3333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 + operation</a:t>
            </a:r>
            <a:endParaRPr lang="en-GB" sz="2000">
              <a:latin typeface="Arial" charset="0"/>
            </a:endParaRPr>
          </a:p>
        </p:txBody>
      </p:sp>
      <p:sp>
        <p:nvSpPr>
          <p:cNvPr id="430101" name="AutoShape 21"/>
          <p:cNvSpPr>
            <a:spLocks noChangeArrowheads="1"/>
          </p:cNvSpPr>
          <p:nvPr/>
        </p:nvSpPr>
        <p:spPr bwMode="auto">
          <a:xfrm>
            <a:off x="0" y="1700213"/>
            <a:ext cx="2555875" cy="714375"/>
          </a:xfrm>
          <a:prstGeom prst="rightArrow">
            <a:avLst>
              <a:gd name="adj1" fmla="val 50000"/>
              <a:gd name="adj2" fmla="val 89444"/>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chemeClr val="bg1"/>
                </a:solidFill>
                <a:latin typeface="Arial" charset="0"/>
              </a:rPr>
              <a:t>operation</a:t>
            </a:r>
            <a:endParaRPr lang="en-GB" sz="2000">
              <a:solidFill>
                <a:schemeClr val="bg1"/>
              </a:solidFill>
              <a:latin typeface="Arial" charset="0"/>
            </a:endParaRPr>
          </a:p>
        </p:txBody>
      </p:sp>
      <p:sp>
        <p:nvSpPr>
          <p:cNvPr id="430102" name="AutoShape 22"/>
          <p:cNvSpPr>
            <a:spLocks noChangeArrowheads="1"/>
          </p:cNvSpPr>
          <p:nvPr/>
        </p:nvSpPr>
        <p:spPr bwMode="auto">
          <a:xfrm>
            <a:off x="4572000" y="2216150"/>
            <a:ext cx="3179763" cy="835025"/>
          </a:xfrm>
          <a:prstGeom prst="rightArrow">
            <a:avLst>
              <a:gd name="adj1" fmla="val 50000"/>
              <a:gd name="adj2" fmla="val 95200"/>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30103" name="Rectangle 23"/>
          <p:cNvSpPr>
            <a:spLocks noChangeArrowheads="1"/>
          </p:cNvSpPr>
          <p:nvPr/>
        </p:nvSpPr>
        <p:spPr bwMode="auto">
          <a:xfrm>
            <a:off x="0" y="4641850"/>
            <a:ext cx="1763713"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30104" name="AutoShape 24"/>
          <p:cNvSpPr>
            <a:spLocks noChangeArrowheads="1"/>
          </p:cNvSpPr>
          <p:nvPr/>
        </p:nvSpPr>
        <p:spPr bwMode="auto">
          <a:xfrm>
            <a:off x="0" y="3070225"/>
            <a:ext cx="2987675" cy="714375"/>
          </a:xfrm>
          <a:prstGeom prst="rightArrow">
            <a:avLst>
              <a:gd name="adj1" fmla="val 50000"/>
              <a:gd name="adj2" fmla="val 104556"/>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chemeClr val="bg1"/>
                </a:solidFill>
                <a:latin typeface="Arial" charset="0"/>
              </a:rPr>
              <a:t>operation</a:t>
            </a:r>
            <a:endParaRPr lang="en-GB" sz="2000">
              <a:solidFill>
                <a:schemeClr val="bg1"/>
              </a:solidFill>
              <a:latin typeface="Arial" charset="0"/>
            </a:endParaRPr>
          </a:p>
        </p:txBody>
      </p:sp>
      <p:sp>
        <p:nvSpPr>
          <p:cNvPr id="430105" name="AutoShape 25"/>
          <p:cNvSpPr>
            <a:spLocks noChangeArrowheads="1"/>
          </p:cNvSpPr>
          <p:nvPr/>
        </p:nvSpPr>
        <p:spPr bwMode="auto">
          <a:xfrm>
            <a:off x="2627313" y="4437063"/>
            <a:ext cx="2952750" cy="835025"/>
          </a:xfrm>
          <a:prstGeom prst="rightArrow">
            <a:avLst>
              <a:gd name="adj1" fmla="val 50000"/>
              <a:gd name="adj2" fmla="val 88403"/>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30106" name="AutoShape 26"/>
          <p:cNvSpPr>
            <a:spLocks noChangeArrowheads="1"/>
          </p:cNvSpPr>
          <p:nvPr/>
        </p:nvSpPr>
        <p:spPr bwMode="auto">
          <a:xfrm>
            <a:off x="7885113" y="3592513"/>
            <a:ext cx="1258887" cy="835025"/>
          </a:xfrm>
          <a:prstGeom prst="rightArrow">
            <a:avLst>
              <a:gd name="adj1" fmla="val 50000"/>
              <a:gd name="adj2" fmla="val 37690"/>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a:t>
            </a:r>
            <a:endParaRPr lang="en-GB">
              <a:solidFill>
                <a:schemeClr val="bg1"/>
              </a:solidFill>
              <a:latin typeface="Arial" charset="0"/>
            </a:endParaRPr>
          </a:p>
        </p:txBody>
      </p:sp>
      <p:sp>
        <p:nvSpPr>
          <p:cNvPr id="430107" name="Text Box 27"/>
          <p:cNvSpPr txBox="1">
            <a:spLocks noChangeArrowheads="1"/>
          </p:cNvSpPr>
          <p:nvPr/>
        </p:nvSpPr>
        <p:spPr bwMode="auto">
          <a:xfrm>
            <a:off x="3059113" y="3143250"/>
            <a:ext cx="201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NT200, NT200+</a:t>
            </a:r>
            <a:endParaRPr lang="en-GB">
              <a:solidFill>
                <a:srgbClr val="FF0000"/>
              </a:solidFill>
              <a:latin typeface="Impact" pitchFamily="34" charset="0"/>
            </a:endParaRPr>
          </a:p>
        </p:txBody>
      </p:sp>
      <p:sp>
        <p:nvSpPr>
          <p:cNvPr id="430108" name="Text Box 28"/>
          <p:cNvSpPr txBox="1">
            <a:spLocks noChangeArrowheads="1"/>
          </p:cNvSpPr>
          <p:nvPr/>
        </p:nvSpPr>
        <p:spPr bwMode="auto">
          <a:xfrm>
            <a:off x="5651500" y="4641850"/>
            <a:ext cx="1300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ANTARES </a:t>
            </a:r>
            <a:endParaRPr lang="en-GB">
              <a:solidFill>
                <a:srgbClr val="FF0000"/>
              </a:solidFill>
              <a:latin typeface="Impact" pitchFamily="34" charset="0"/>
            </a:endParaRPr>
          </a:p>
        </p:txBody>
      </p:sp>
      <p:sp>
        <p:nvSpPr>
          <p:cNvPr id="430109" name="Text Box 29"/>
          <p:cNvSpPr txBox="1">
            <a:spLocks noChangeArrowheads="1"/>
          </p:cNvSpPr>
          <p:nvPr/>
        </p:nvSpPr>
        <p:spPr bwMode="auto">
          <a:xfrm>
            <a:off x="2555875" y="1844675"/>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AMANDA</a:t>
            </a:r>
            <a:endParaRPr lang="en-GB">
              <a:solidFill>
                <a:srgbClr val="FF0000"/>
              </a:solidFill>
              <a:latin typeface="Impact" pitchFamily="34" charset="0"/>
            </a:endParaRPr>
          </a:p>
        </p:txBody>
      </p:sp>
      <p:sp>
        <p:nvSpPr>
          <p:cNvPr id="430110" name="Text Box 30"/>
          <p:cNvSpPr txBox="1">
            <a:spLocks noChangeArrowheads="1"/>
          </p:cNvSpPr>
          <p:nvPr/>
        </p:nvSpPr>
        <p:spPr bwMode="auto">
          <a:xfrm>
            <a:off x="7751763" y="2349500"/>
            <a:ext cx="13922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800">
                <a:solidFill>
                  <a:srgbClr val="FF0000"/>
                </a:solidFill>
                <a:latin typeface="Impact" pitchFamily="34" charset="0"/>
              </a:rPr>
              <a:t>IceCube</a:t>
            </a:r>
            <a:endParaRPr lang="en-GB" sz="2800">
              <a:solidFill>
                <a:srgbClr val="FF0000"/>
              </a:solidFill>
              <a:latin typeface="Impact" pitchFamily="34" charset="0"/>
            </a:endParaRPr>
          </a:p>
        </p:txBody>
      </p:sp>
      <p:sp>
        <p:nvSpPr>
          <p:cNvPr id="430111" name="Text Box 31"/>
          <p:cNvSpPr txBox="1">
            <a:spLocks noChangeArrowheads="1"/>
          </p:cNvSpPr>
          <p:nvPr/>
        </p:nvSpPr>
        <p:spPr bwMode="auto">
          <a:xfrm>
            <a:off x="6948488" y="5372100"/>
            <a:ext cx="1689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3600">
                <a:solidFill>
                  <a:srgbClr val="FF0000"/>
                </a:solidFill>
                <a:latin typeface="Impact" pitchFamily="34" charset="0"/>
              </a:rPr>
              <a:t>KM3NeT</a:t>
            </a:r>
            <a:endParaRPr lang="en-GB" sz="3600">
              <a:solidFill>
                <a:srgbClr val="FF0000"/>
              </a:solidFill>
              <a:latin typeface="Impact" pitchFamily="34" charset="0"/>
            </a:endParaRPr>
          </a:p>
        </p:txBody>
      </p:sp>
      <p:sp>
        <p:nvSpPr>
          <p:cNvPr id="430116" name="WordArt 36"/>
          <p:cNvSpPr>
            <a:spLocks noChangeArrowheads="1" noChangeShapeType="1"/>
          </p:cNvSpPr>
          <p:nvPr/>
        </p:nvSpPr>
        <p:spPr bwMode="auto">
          <a:xfrm>
            <a:off x="4356100" y="260350"/>
            <a:ext cx="4537075" cy="792163"/>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chemeClr val="bg1"/>
                </a:solidFill>
                <a:latin typeface="Arial Black"/>
              </a:rPr>
              <a:t>HE Neutrino Telescopes</a:t>
            </a:r>
          </a:p>
        </p:txBody>
      </p:sp>
      <p:sp>
        <p:nvSpPr>
          <p:cNvPr id="430118" name="Text Box 38"/>
          <p:cNvSpPr txBox="1">
            <a:spLocks noChangeArrowheads="1"/>
          </p:cNvSpPr>
          <p:nvPr/>
        </p:nvSpPr>
        <p:spPr bwMode="auto">
          <a:xfrm>
            <a:off x="8172450" y="3214688"/>
            <a:ext cx="7588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800">
                <a:solidFill>
                  <a:srgbClr val="FF0000"/>
                </a:solidFill>
                <a:latin typeface="Impact" pitchFamily="34" charset="0"/>
              </a:rPr>
              <a:t>GVD</a:t>
            </a:r>
            <a:endParaRPr lang="en-GB" sz="2800">
              <a:solidFill>
                <a:srgbClr val="FF0000"/>
              </a:solidFill>
              <a:latin typeface="Impact" pitchFamily="34" charset="0"/>
            </a:endParaRPr>
          </a:p>
        </p:txBody>
      </p:sp>
      <p:sp>
        <p:nvSpPr>
          <p:cNvPr id="430119" name="Rectangle 39"/>
          <p:cNvSpPr>
            <a:spLocks noChangeArrowheads="1"/>
          </p:cNvSpPr>
          <p:nvPr/>
        </p:nvSpPr>
        <p:spPr bwMode="auto">
          <a:xfrm>
            <a:off x="1763713" y="4641850"/>
            <a:ext cx="863600" cy="409575"/>
          </a:xfrm>
          <a:prstGeom prst="rect">
            <a:avLst/>
          </a:prstGeom>
          <a:solidFill>
            <a:srgbClr val="3333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 + o</a:t>
            </a:r>
            <a:endParaRPr lang="en-GB" sz="2000">
              <a:latin typeface="Arial" charset="0"/>
            </a:endParaRPr>
          </a:p>
        </p:txBody>
      </p:sp>
      <p:sp>
        <p:nvSpPr>
          <p:cNvPr id="430121" name="AutoShape 41"/>
          <p:cNvSpPr>
            <a:spLocks noChangeArrowheads="1"/>
          </p:cNvSpPr>
          <p:nvPr/>
        </p:nvSpPr>
        <p:spPr bwMode="auto">
          <a:xfrm>
            <a:off x="0" y="5157788"/>
            <a:ext cx="2952750" cy="714375"/>
          </a:xfrm>
          <a:prstGeom prst="rightArrow">
            <a:avLst>
              <a:gd name="adj1" fmla="val 50000"/>
              <a:gd name="adj2" fmla="val 103333"/>
            </a:avLst>
          </a:prstGeom>
          <a:solidFill>
            <a:srgbClr val="CCECFF"/>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rgbClr val="000066"/>
                </a:solidFill>
                <a:latin typeface="Arial" charset="0"/>
              </a:rPr>
              <a:t>R&amp;D KM3</a:t>
            </a:r>
            <a:endParaRPr lang="en-GB" sz="2000">
              <a:solidFill>
                <a:srgbClr val="000066"/>
              </a:solidFill>
              <a:latin typeface="Arial" charset="0"/>
            </a:endParaRPr>
          </a:p>
        </p:txBody>
      </p:sp>
      <p:sp>
        <p:nvSpPr>
          <p:cNvPr id="430122" name="Text Box 42"/>
          <p:cNvSpPr txBox="1">
            <a:spLocks noChangeArrowheads="1"/>
          </p:cNvSpPr>
          <p:nvPr/>
        </p:nvSpPr>
        <p:spPr bwMode="auto">
          <a:xfrm>
            <a:off x="2987675" y="5300663"/>
            <a:ext cx="1938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NESTOR, NEMO </a:t>
            </a:r>
            <a:endParaRPr lang="en-GB">
              <a:solidFill>
                <a:srgbClr val="FF0000"/>
              </a:solidFill>
              <a:latin typeface="Impact" pitchFamily="34" charset="0"/>
            </a:endParaRPr>
          </a:p>
        </p:txBody>
      </p:sp>
      <p:sp>
        <p:nvSpPr>
          <p:cNvPr id="430124" name="Rectangle 44"/>
          <p:cNvSpPr>
            <a:spLocks noChangeArrowheads="1"/>
          </p:cNvSpPr>
          <p:nvPr/>
        </p:nvSpPr>
        <p:spPr bwMode="auto">
          <a:xfrm>
            <a:off x="2051050" y="3795713"/>
            <a:ext cx="2160588" cy="396875"/>
          </a:xfrm>
          <a:prstGeom prst="rect">
            <a:avLst/>
          </a:prstGeom>
          <a:solidFill>
            <a:srgbClr val="CCECFF"/>
          </a:solidFill>
          <a:ln>
            <a:noFill/>
          </a:ln>
          <a:effectLst/>
          <a:extLst>
            <a:ext uri="{91240B29-F687-4F45-9708-019B960494DF}">
              <a14:hiddenLine xmlns:a14="http://schemas.microsoft.com/office/drawing/2010/main" w="12700">
                <a:solidFill>
                  <a:srgbClr val="000066"/>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design study</a:t>
            </a:r>
            <a:endParaRPr lang="en-GB" sz="2000">
              <a:latin typeface="Arial" charset="0"/>
            </a:endParaRPr>
          </a:p>
        </p:txBody>
      </p:sp>
      <p:sp>
        <p:nvSpPr>
          <p:cNvPr id="430125" name="Rectangle 45"/>
          <p:cNvSpPr>
            <a:spLocks noChangeArrowheads="1"/>
          </p:cNvSpPr>
          <p:nvPr/>
        </p:nvSpPr>
        <p:spPr bwMode="auto">
          <a:xfrm>
            <a:off x="4211638" y="3789363"/>
            <a:ext cx="3673475" cy="409575"/>
          </a:xfrm>
          <a:prstGeom prst="rect">
            <a:avLst/>
          </a:prstGeom>
          <a:solidFill>
            <a:srgbClr val="3333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 + operation</a:t>
            </a:r>
            <a:endParaRPr lang="en-GB" sz="2000">
              <a:latin typeface="Arial" charset="0"/>
            </a:endParaRPr>
          </a:p>
        </p:txBody>
      </p:sp>
      <p:sp>
        <p:nvSpPr>
          <p:cNvPr id="430126" name="AutoShape 46"/>
          <p:cNvSpPr>
            <a:spLocks noChangeArrowheads="1"/>
          </p:cNvSpPr>
          <p:nvPr/>
        </p:nvSpPr>
        <p:spPr bwMode="auto">
          <a:xfrm>
            <a:off x="7885113" y="5805488"/>
            <a:ext cx="1258887" cy="835025"/>
          </a:xfrm>
          <a:prstGeom prst="rightArrow">
            <a:avLst>
              <a:gd name="adj1" fmla="val 50000"/>
              <a:gd name="adj2" fmla="val 37690"/>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a:t>
            </a:r>
            <a:endParaRPr lang="en-GB">
              <a:solidFill>
                <a:schemeClr val="bg1"/>
              </a:solidFill>
              <a:latin typeface="Arial" charset="0"/>
            </a:endParaRPr>
          </a:p>
        </p:txBody>
      </p:sp>
      <p:sp>
        <p:nvSpPr>
          <p:cNvPr id="430127" name="Text Box 47"/>
          <p:cNvSpPr txBox="1">
            <a:spLocks noChangeArrowheads="1"/>
          </p:cNvSpPr>
          <p:nvPr/>
        </p:nvSpPr>
        <p:spPr bwMode="auto">
          <a:xfrm>
            <a:off x="5940425" y="3213100"/>
            <a:ext cx="384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3200" b="1"/>
              <a:t>?</a:t>
            </a:r>
            <a:endParaRPr lang="en-GB" sz="3200" b="1"/>
          </a:p>
        </p:txBody>
      </p:sp>
      <p:sp>
        <p:nvSpPr>
          <p:cNvPr id="3" name="TextBox 2"/>
          <p:cNvSpPr txBox="1"/>
          <p:nvPr/>
        </p:nvSpPr>
        <p:spPr>
          <a:xfrm>
            <a:off x="4584912" y="1887835"/>
            <a:ext cx="1170513" cy="461665"/>
          </a:xfrm>
          <a:prstGeom prst="rect">
            <a:avLst/>
          </a:prstGeom>
          <a:noFill/>
        </p:spPr>
        <p:txBody>
          <a:bodyPr wrap="none" rtlCol="0">
            <a:spAutoFit/>
          </a:bodyPr>
          <a:lstStyle/>
          <a:p>
            <a:r>
              <a:rPr lang="de-DE" sz="2400" dirty="0" smtClean="0">
                <a:solidFill>
                  <a:schemeClr val="bg1"/>
                </a:solidFill>
              </a:rPr>
              <a:t>IN TIME</a:t>
            </a:r>
            <a:endParaRPr lang="en-US" sz="2400" dirty="0">
              <a:solidFill>
                <a:schemeClr val="bg1"/>
              </a:solidFill>
            </a:endParaRPr>
          </a:p>
        </p:txBody>
      </p:sp>
      <p:sp>
        <p:nvSpPr>
          <p:cNvPr id="44" name="TextBox 43"/>
          <p:cNvSpPr txBox="1"/>
          <p:nvPr/>
        </p:nvSpPr>
        <p:spPr>
          <a:xfrm>
            <a:off x="4991368" y="3273458"/>
            <a:ext cx="2007665" cy="461665"/>
          </a:xfrm>
          <a:prstGeom prst="rect">
            <a:avLst/>
          </a:prstGeom>
          <a:noFill/>
        </p:spPr>
        <p:txBody>
          <a:bodyPr wrap="none" rtlCol="0">
            <a:spAutoFit/>
          </a:bodyPr>
          <a:lstStyle/>
          <a:p>
            <a:r>
              <a:rPr lang="de-DE" sz="2400" dirty="0" smtClean="0">
                <a:solidFill>
                  <a:schemeClr val="bg1"/>
                </a:solidFill>
              </a:rPr>
              <a:t>PLUS 3-4 years</a:t>
            </a:r>
            <a:endParaRPr lang="en-US" sz="2400" dirty="0">
              <a:solidFill>
                <a:schemeClr val="bg1"/>
              </a:solidFill>
            </a:endParaRPr>
          </a:p>
        </p:txBody>
      </p:sp>
      <p:sp>
        <p:nvSpPr>
          <p:cNvPr id="45" name="TextBox 44"/>
          <p:cNvSpPr txBox="1"/>
          <p:nvPr/>
        </p:nvSpPr>
        <p:spPr>
          <a:xfrm>
            <a:off x="4849812" y="5461942"/>
            <a:ext cx="2007665" cy="461665"/>
          </a:xfrm>
          <a:prstGeom prst="rect">
            <a:avLst/>
          </a:prstGeom>
          <a:noFill/>
        </p:spPr>
        <p:txBody>
          <a:bodyPr wrap="none" rtlCol="0">
            <a:spAutoFit/>
          </a:bodyPr>
          <a:lstStyle/>
          <a:p>
            <a:r>
              <a:rPr lang="de-DE" sz="2400" dirty="0" smtClean="0">
                <a:solidFill>
                  <a:schemeClr val="bg1"/>
                </a:solidFill>
              </a:rPr>
              <a:t>PLUS 3-4 years</a:t>
            </a:r>
            <a:endParaRPr lang="en-US" sz="2400" dirty="0">
              <a:solidFill>
                <a:schemeClr val="bg1"/>
              </a:solidFill>
            </a:endParaRPr>
          </a:p>
        </p:txBody>
      </p:sp>
      <p:sp>
        <p:nvSpPr>
          <p:cNvPr id="47" name="TextBox 46"/>
          <p:cNvSpPr txBox="1"/>
          <p:nvPr/>
        </p:nvSpPr>
        <p:spPr>
          <a:xfrm>
            <a:off x="169131" y="806008"/>
            <a:ext cx="1309782" cy="369332"/>
          </a:xfrm>
          <a:prstGeom prst="rect">
            <a:avLst/>
          </a:prstGeom>
          <a:noFill/>
        </p:spPr>
        <p:txBody>
          <a:bodyPr wrap="none" rtlCol="0">
            <a:spAutoFit/>
          </a:bodyPr>
          <a:lstStyle/>
          <a:p>
            <a:r>
              <a:rPr lang="de-DE" dirty="0" smtClean="0">
                <a:solidFill>
                  <a:schemeClr val="bg1"/>
                </a:solidFill>
              </a:rPr>
              <a:t>March 2007</a:t>
            </a:r>
            <a:endParaRPr lang="en-US" dirty="0">
              <a:solidFill>
                <a:schemeClr val="bg1"/>
              </a:solidFill>
            </a:endParaRPr>
          </a:p>
        </p:txBody>
      </p:sp>
    </p:spTree>
    <p:extLst>
      <p:ext uri="{BB962C8B-B14F-4D97-AF65-F5344CB8AC3E}">
        <p14:creationId xmlns:p14="http://schemas.microsoft.com/office/powerpoint/2010/main" val="34069848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1826" name="Group 2"/>
          <p:cNvGrpSpPr>
            <a:grpSpLocks/>
          </p:cNvGrpSpPr>
          <p:nvPr/>
        </p:nvGrpSpPr>
        <p:grpSpPr bwMode="auto">
          <a:xfrm>
            <a:off x="250825" y="260350"/>
            <a:ext cx="8405813" cy="1387475"/>
            <a:chOff x="340" y="1071"/>
            <a:chExt cx="5295" cy="874"/>
          </a:xfrm>
        </p:grpSpPr>
        <p:grpSp>
          <p:nvGrpSpPr>
            <p:cNvPr id="461827" name="Group 3"/>
            <p:cNvGrpSpPr>
              <a:grpSpLocks/>
            </p:cNvGrpSpPr>
            <p:nvPr/>
          </p:nvGrpSpPr>
          <p:grpSpPr bwMode="auto">
            <a:xfrm>
              <a:off x="340" y="1706"/>
              <a:ext cx="5295" cy="239"/>
              <a:chOff x="340" y="1706"/>
              <a:chExt cx="5295" cy="239"/>
            </a:xfrm>
          </p:grpSpPr>
          <p:sp>
            <p:nvSpPr>
              <p:cNvPr id="461828" name="Rectangle 4"/>
              <p:cNvSpPr>
                <a:spLocks noChangeArrowheads="1"/>
              </p:cNvSpPr>
              <p:nvPr/>
            </p:nvSpPr>
            <p:spPr bwMode="auto">
              <a:xfrm>
                <a:off x="3016"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2011</a:t>
                </a:r>
                <a:endParaRPr lang="en-GB" sz="1800" b="1">
                  <a:latin typeface="Arial" charset="0"/>
                </a:endParaRPr>
              </a:p>
            </p:txBody>
          </p:sp>
          <p:sp>
            <p:nvSpPr>
              <p:cNvPr id="461829" name="Rectangle 5"/>
              <p:cNvSpPr>
                <a:spLocks noChangeArrowheads="1"/>
              </p:cNvSpPr>
              <p:nvPr/>
            </p:nvSpPr>
            <p:spPr bwMode="auto">
              <a:xfrm>
                <a:off x="2109"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2009</a:t>
                </a:r>
                <a:endParaRPr lang="en-GB" sz="1800" b="1">
                  <a:latin typeface="Arial" charset="0"/>
                </a:endParaRPr>
              </a:p>
            </p:txBody>
          </p:sp>
          <p:sp>
            <p:nvSpPr>
              <p:cNvPr id="461830" name="Rectangle 6"/>
              <p:cNvSpPr>
                <a:spLocks noChangeArrowheads="1"/>
              </p:cNvSpPr>
              <p:nvPr/>
            </p:nvSpPr>
            <p:spPr bwMode="auto">
              <a:xfrm>
                <a:off x="1247"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2007</a:t>
                </a:r>
                <a:endParaRPr lang="en-GB" sz="1800" b="1">
                  <a:latin typeface="Arial" charset="0"/>
                </a:endParaRPr>
              </a:p>
            </p:txBody>
          </p:sp>
          <p:sp>
            <p:nvSpPr>
              <p:cNvPr id="461831" name="Rectangle 7"/>
              <p:cNvSpPr>
                <a:spLocks noChangeArrowheads="1"/>
              </p:cNvSpPr>
              <p:nvPr/>
            </p:nvSpPr>
            <p:spPr bwMode="auto">
              <a:xfrm>
                <a:off x="340"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2005</a:t>
                </a:r>
                <a:endParaRPr lang="en-GB" sz="1800" b="1">
                  <a:latin typeface="Arial" charset="0"/>
                </a:endParaRPr>
              </a:p>
            </p:txBody>
          </p:sp>
          <p:sp>
            <p:nvSpPr>
              <p:cNvPr id="461832" name="Rectangle 8"/>
              <p:cNvSpPr>
                <a:spLocks noChangeArrowheads="1"/>
              </p:cNvSpPr>
              <p:nvPr/>
            </p:nvSpPr>
            <p:spPr bwMode="auto">
              <a:xfrm>
                <a:off x="7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2006</a:t>
                </a:r>
                <a:endParaRPr lang="en-GB" sz="1800" b="1">
                  <a:latin typeface="Arial" charset="0"/>
                </a:endParaRPr>
              </a:p>
            </p:txBody>
          </p:sp>
          <p:sp>
            <p:nvSpPr>
              <p:cNvPr id="461833" name="Rectangle 9"/>
              <p:cNvSpPr>
                <a:spLocks noChangeArrowheads="1"/>
              </p:cNvSpPr>
              <p:nvPr/>
            </p:nvSpPr>
            <p:spPr bwMode="auto">
              <a:xfrm>
                <a:off x="51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2016</a:t>
                </a:r>
                <a:endParaRPr lang="en-GB" sz="1800" b="1">
                  <a:latin typeface="Arial" charset="0"/>
                </a:endParaRPr>
              </a:p>
            </p:txBody>
          </p:sp>
          <p:sp>
            <p:nvSpPr>
              <p:cNvPr id="461834" name="Rectangle 10"/>
              <p:cNvSpPr>
                <a:spLocks noChangeArrowheads="1"/>
              </p:cNvSpPr>
              <p:nvPr/>
            </p:nvSpPr>
            <p:spPr bwMode="auto">
              <a:xfrm>
                <a:off x="433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2014</a:t>
                </a:r>
                <a:endParaRPr lang="en-GB" sz="1800" b="1">
                  <a:latin typeface="Arial" charset="0"/>
                </a:endParaRPr>
              </a:p>
            </p:txBody>
          </p:sp>
          <p:sp>
            <p:nvSpPr>
              <p:cNvPr id="461835" name="Rectangle 11"/>
              <p:cNvSpPr>
                <a:spLocks noChangeArrowheads="1"/>
              </p:cNvSpPr>
              <p:nvPr/>
            </p:nvSpPr>
            <p:spPr bwMode="auto">
              <a:xfrm>
                <a:off x="3470"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2012</a:t>
                </a:r>
                <a:endParaRPr lang="en-GB" sz="1800" b="1">
                  <a:latin typeface="Arial" charset="0"/>
                </a:endParaRPr>
              </a:p>
            </p:txBody>
          </p:sp>
          <p:sp>
            <p:nvSpPr>
              <p:cNvPr id="461836" name="Rectangle 12"/>
              <p:cNvSpPr>
                <a:spLocks noChangeArrowheads="1"/>
              </p:cNvSpPr>
              <p:nvPr/>
            </p:nvSpPr>
            <p:spPr bwMode="auto">
              <a:xfrm>
                <a:off x="256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2010</a:t>
                </a:r>
                <a:endParaRPr lang="en-GB" sz="1800" b="1">
                  <a:latin typeface="Arial" charset="0"/>
                </a:endParaRPr>
              </a:p>
            </p:txBody>
          </p:sp>
          <p:sp>
            <p:nvSpPr>
              <p:cNvPr id="461837" name="Rectangle 13"/>
              <p:cNvSpPr>
                <a:spLocks noChangeArrowheads="1"/>
              </p:cNvSpPr>
              <p:nvPr/>
            </p:nvSpPr>
            <p:spPr bwMode="auto">
              <a:xfrm>
                <a:off x="1655"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2008</a:t>
                </a:r>
                <a:endParaRPr lang="en-GB" sz="1800" b="1">
                  <a:latin typeface="Arial" charset="0"/>
                </a:endParaRPr>
              </a:p>
            </p:txBody>
          </p:sp>
          <p:sp>
            <p:nvSpPr>
              <p:cNvPr id="461838" name="Rectangle 14"/>
              <p:cNvSpPr>
                <a:spLocks noChangeArrowheads="1"/>
              </p:cNvSpPr>
              <p:nvPr/>
            </p:nvSpPr>
            <p:spPr bwMode="auto">
              <a:xfrm>
                <a:off x="4785"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2015</a:t>
                </a:r>
                <a:endParaRPr lang="en-GB" sz="1800" b="1">
                  <a:latin typeface="Arial" charset="0"/>
                </a:endParaRPr>
              </a:p>
            </p:txBody>
          </p:sp>
          <p:sp>
            <p:nvSpPr>
              <p:cNvPr id="461839" name="Rectangle 15"/>
              <p:cNvSpPr>
                <a:spLocks noChangeArrowheads="1"/>
              </p:cNvSpPr>
              <p:nvPr/>
            </p:nvSpPr>
            <p:spPr bwMode="auto">
              <a:xfrm>
                <a:off x="3878"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2013</a:t>
                </a:r>
                <a:endParaRPr lang="en-GB" sz="1800" b="1">
                  <a:latin typeface="Arial" charset="0"/>
                </a:endParaRPr>
              </a:p>
            </p:txBody>
          </p:sp>
        </p:grpSp>
        <p:sp>
          <p:nvSpPr>
            <p:cNvPr id="461840" name="AutoShape 16"/>
            <p:cNvSpPr>
              <a:spLocks noChangeArrowheads="1"/>
            </p:cNvSpPr>
            <p:nvPr/>
          </p:nvSpPr>
          <p:spPr bwMode="auto">
            <a:xfrm>
              <a:off x="1202" y="1389"/>
              <a:ext cx="227" cy="252"/>
            </a:xfrm>
            <a:prstGeom prst="downArrow">
              <a:avLst>
                <a:gd name="adj1" fmla="val 50000"/>
                <a:gd name="adj2" fmla="val 27753"/>
              </a:avLst>
            </a:prstGeom>
            <a:solidFill>
              <a:srgbClr val="000099"/>
            </a:solidFill>
            <a:ln w="12700">
              <a:solidFill>
                <a:srgbClr val="000099"/>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461841" name="Text Box 17"/>
            <p:cNvSpPr txBox="1">
              <a:spLocks noChangeArrowheads="1"/>
            </p:cNvSpPr>
            <p:nvPr/>
          </p:nvSpPr>
          <p:spPr bwMode="auto">
            <a:xfrm>
              <a:off x="1111" y="1071"/>
              <a:ext cx="44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000099"/>
                  </a:solidFill>
                  <a:latin typeface="Impact" pitchFamily="34" charset="0"/>
                </a:rPr>
                <a:t>now</a:t>
              </a:r>
              <a:endParaRPr lang="en-GB">
                <a:solidFill>
                  <a:srgbClr val="000099"/>
                </a:solidFill>
                <a:latin typeface="Impact" pitchFamily="34" charset="0"/>
              </a:endParaRPr>
            </a:p>
          </p:txBody>
        </p:sp>
      </p:grpSp>
      <p:sp>
        <p:nvSpPr>
          <p:cNvPr id="461842" name="Rectangle 18"/>
          <p:cNvSpPr>
            <a:spLocks noChangeArrowheads="1"/>
          </p:cNvSpPr>
          <p:nvPr/>
        </p:nvSpPr>
        <p:spPr bwMode="auto">
          <a:xfrm>
            <a:off x="1547813" y="6026150"/>
            <a:ext cx="3024187" cy="396875"/>
          </a:xfrm>
          <a:prstGeom prst="rect">
            <a:avLst/>
          </a:prstGeom>
          <a:solidFill>
            <a:srgbClr val="CCECFF"/>
          </a:solidFill>
          <a:ln>
            <a:noFill/>
          </a:ln>
          <a:effectLst/>
          <a:extLst>
            <a:ext uri="{91240B29-F687-4F45-9708-019B960494DF}">
              <a14:hiddenLine xmlns:a14="http://schemas.microsoft.com/office/drawing/2010/main" w="12700">
                <a:solidFill>
                  <a:srgbClr val="000066"/>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FP6 Design Study</a:t>
            </a:r>
            <a:endParaRPr lang="en-GB" sz="2000">
              <a:latin typeface="Arial" charset="0"/>
            </a:endParaRPr>
          </a:p>
        </p:txBody>
      </p:sp>
      <p:sp>
        <p:nvSpPr>
          <p:cNvPr id="461843" name="Rectangle 19"/>
          <p:cNvSpPr>
            <a:spLocks noChangeArrowheads="1"/>
          </p:cNvSpPr>
          <p:nvPr/>
        </p:nvSpPr>
        <p:spPr bwMode="auto">
          <a:xfrm>
            <a:off x="334963" y="2420938"/>
            <a:ext cx="4237037" cy="409575"/>
          </a:xfrm>
          <a:prstGeom prst="rect">
            <a:avLst/>
          </a:prstGeom>
          <a:solidFill>
            <a:srgbClr val="3333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oonstruction + operation</a:t>
            </a:r>
            <a:endParaRPr lang="en-GB" sz="2000">
              <a:latin typeface="Arial" charset="0"/>
            </a:endParaRPr>
          </a:p>
        </p:txBody>
      </p:sp>
      <p:sp>
        <p:nvSpPr>
          <p:cNvPr id="461844" name="Rectangle 20"/>
          <p:cNvSpPr>
            <a:spLocks noChangeArrowheads="1"/>
          </p:cNvSpPr>
          <p:nvPr/>
        </p:nvSpPr>
        <p:spPr bwMode="auto">
          <a:xfrm>
            <a:off x="4356100" y="5803900"/>
            <a:ext cx="3313113" cy="409575"/>
          </a:xfrm>
          <a:prstGeom prst="rect">
            <a:avLst/>
          </a:prstGeom>
          <a:solidFill>
            <a:srgbClr val="3333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 + operation</a:t>
            </a:r>
            <a:endParaRPr lang="en-GB" sz="2000">
              <a:latin typeface="Arial" charset="0"/>
            </a:endParaRPr>
          </a:p>
        </p:txBody>
      </p:sp>
      <p:sp>
        <p:nvSpPr>
          <p:cNvPr id="461845" name="AutoShape 21"/>
          <p:cNvSpPr>
            <a:spLocks noChangeArrowheads="1"/>
          </p:cNvSpPr>
          <p:nvPr/>
        </p:nvSpPr>
        <p:spPr bwMode="auto">
          <a:xfrm>
            <a:off x="0" y="1700213"/>
            <a:ext cx="2555875" cy="714375"/>
          </a:xfrm>
          <a:prstGeom prst="rightArrow">
            <a:avLst>
              <a:gd name="adj1" fmla="val 50000"/>
              <a:gd name="adj2" fmla="val 89444"/>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chemeClr val="bg1"/>
                </a:solidFill>
                <a:latin typeface="Arial" charset="0"/>
              </a:rPr>
              <a:t>operation</a:t>
            </a:r>
            <a:endParaRPr lang="en-GB" sz="2000">
              <a:solidFill>
                <a:schemeClr val="bg1"/>
              </a:solidFill>
              <a:latin typeface="Arial" charset="0"/>
            </a:endParaRPr>
          </a:p>
        </p:txBody>
      </p:sp>
      <p:sp>
        <p:nvSpPr>
          <p:cNvPr id="461846" name="AutoShape 22"/>
          <p:cNvSpPr>
            <a:spLocks noChangeArrowheads="1"/>
          </p:cNvSpPr>
          <p:nvPr/>
        </p:nvSpPr>
        <p:spPr bwMode="auto">
          <a:xfrm>
            <a:off x="4572000" y="2216150"/>
            <a:ext cx="3179763" cy="835025"/>
          </a:xfrm>
          <a:prstGeom prst="rightArrow">
            <a:avLst>
              <a:gd name="adj1" fmla="val 50000"/>
              <a:gd name="adj2" fmla="val 95200"/>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61847" name="Rectangle 23"/>
          <p:cNvSpPr>
            <a:spLocks noChangeArrowheads="1"/>
          </p:cNvSpPr>
          <p:nvPr/>
        </p:nvSpPr>
        <p:spPr bwMode="auto">
          <a:xfrm>
            <a:off x="0" y="4641850"/>
            <a:ext cx="1763713" cy="409575"/>
          </a:xfrm>
          <a:prstGeom prst="rect">
            <a:avLst/>
          </a:prstGeom>
          <a:solidFill>
            <a:srgbClr val="6699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a:t>
            </a:r>
            <a:endParaRPr lang="en-GB" sz="2000">
              <a:latin typeface="Arial" charset="0"/>
            </a:endParaRPr>
          </a:p>
        </p:txBody>
      </p:sp>
      <p:sp>
        <p:nvSpPr>
          <p:cNvPr id="461848" name="AutoShape 24"/>
          <p:cNvSpPr>
            <a:spLocks noChangeArrowheads="1"/>
          </p:cNvSpPr>
          <p:nvPr/>
        </p:nvSpPr>
        <p:spPr bwMode="auto">
          <a:xfrm>
            <a:off x="0" y="3070225"/>
            <a:ext cx="2987675" cy="714375"/>
          </a:xfrm>
          <a:prstGeom prst="rightArrow">
            <a:avLst>
              <a:gd name="adj1" fmla="val 50000"/>
              <a:gd name="adj2" fmla="val 104556"/>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chemeClr val="bg1"/>
                </a:solidFill>
                <a:latin typeface="Arial" charset="0"/>
              </a:rPr>
              <a:t>operation</a:t>
            </a:r>
            <a:endParaRPr lang="en-GB" sz="2000">
              <a:solidFill>
                <a:schemeClr val="bg1"/>
              </a:solidFill>
              <a:latin typeface="Arial" charset="0"/>
            </a:endParaRPr>
          </a:p>
        </p:txBody>
      </p:sp>
      <p:sp>
        <p:nvSpPr>
          <p:cNvPr id="461849" name="AutoShape 25"/>
          <p:cNvSpPr>
            <a:spLocks noChangeArrowheads="1"/>
          </p:cNvSpPr>
          <p:nvPr/>
        </p:nvSpPr>
        <p:spPr bwMode="auto">
          <a:xfrm>
            <a:off x="2627313" y="4437063"/>
            <a:ext cx="2952750" cy="835025"/>
          </a:xfrm>
          <a:prstGeom prst="rightArrow">
            <a:avLst>
              <a:gd name="adj1" fmla="val 50000"/>
              <a:gd name="adj2" fmla="val 88403"/>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operation</a:t>
            </a:r>
            <a:endParaRPr lang="en-GB">
              <a:solidFill>
                <a:schemeClr val="bg1"/>
              </a:solidFill>
              <a:latin typeface="Arial" charset="0"/>
            </a:endParaRPr>
          </a:p>
        </p:txBody>
      </p:sp>
      <p:sp>
        <p:nvSpPr>
          <p:cNvPr id="461850" name="AutoShape 26"/>
          <p:cNvSpPr>
            <a:spLocks noChangeArrowheads="1"/>
          </p:cNvSpPr>
          <p:nvPr/>
        </p:nvSpPr>
        <p:spPr bwMode="auto">
          <a:xfrm>
            <a:off x="7669213" y="3376613"/>
            <a:ext cx="1258887" cy="835025"/>
          </a:xfrm>
          <a:prstGeom prst="rightArrow">
            <a:avLst>
              <a:gd name="adj1" fmla="val 50000"/>
              <a:gd name="adj2" fmla="val 37690"/>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a:t>
            </a:r>
            <a:endParaRPr lang="en-GB">
              <a:solidFill>
                <a:schemeClr val="bg1"/>
              </a:solidFill>
              <a:latin typeface="Arial" charset="0"/>
            </a:endParaRPr>
          </a:p>
        </p:txBody>
      </p:sp>
      <p:sp>
        <p:nvSpPr>
          <p:cNvPr id="461851" name="Text Box 27"/>
          <p:cNvSpPr txBox="1">
            <a:spLocks noChangeArrowheads="1"/>
          </p:cNvSpPr>
          <p:nvPr/>
        </p:nvSpPr>
        <p:spPr bwMode="auto">
          <a:xfrm>
            <a:off x="3059113" y="3143250"/>
            <a:ext cx="201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NT200, NT200+</a:t>
            </a:r>
            <a:endParaRPr lang="en-GB">
              <a:solidFill>
                <a:srgbClr val="FF0000"/>
              </a:solidFill>
              <a:latin typeface="Impact" pitchFamily="34" charset="0"/>
            </a:endParaRPr>
          </a:p>
        </p:txBody>
      </p:sp>
      <p:sp>
        <p:nvSpPr>
          <p:cNvPr id="461852" name="Text Box 28"/>
          <p:cNvSpPr txBox="1">
            <a:spLocks noChangeArrowheads="1"/>
          </p:cNvSpPr>
          <p:nvPr/>
        </p:nvSpPr>
        <p:spPr bwMode="auto">
          <a:xfrm>
            <a:off x="5435600" y="4425950"/>
            <a:ext cx="1300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ANTARES </a:t>
            </a:r>
            <a:endParaRPr lang="en-GB">
              <a:solidFill>
                <a:srgbClr val="FF0000"/>
              </a:solidFill>
              <a:latin typeface="Impact" pitchFamily="34" charset="0"/>
            </a:endParaRPr>
          </a:p>
        </p:txBody>
      </p:sp>
      <p:sp>
        <p:nvSpPr>
          <p:cNvPr id="461853" name="Text Box 29"/>
          <p:cNvSpPr txBox="1">
            <a:spLocks noChangeArrowheads="1"/>
          </p:cNvSpPr>
          <p:nvPr/>
        </p:nvSpPr>
        <p:spPr bwMode="auto">
          <a:xfrm>
            <a:off x="2555875" y="1844675"/>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AMANDA</a:t>
            </a:r>
            <a:endParaRPr lang="en-GB">
              <a:solidFill>
                <a:srgbClr val="FF0000"/>
              </a:solidFill>
              <a:latin typeface="Impact" pitchFamily="34" charset="0"/>
            </a:endParaRPr>
          </a:p>
        </p:txBody>
      </p:sp>
      <p:sp>
        <p:nvSpPr>
          <p:cNvPr id="461854" name="Text Box 30"/>
          <p:cNvSpPr txBox="1">
            <a:spLocks noChangeArrowheads="1"/>
          </p:cNvSpPr>
          <p:nvPr/>
        </p:nvSpPr>
        <p:spPr bwMode="auto">
          <a:xfrm>
            <a:off x="7751763" y="2349500"/>
            <a:ext cx="13922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800">
                <a:solidFill>
                  <a:srgbClr val="FF0000"/>
                </a:solidFill>
                <a:latin typeface="Impact" pitchFamily="34" charset="0"/>
              </a:rPr>
              <a:t>IceCube</a:t>
            </a:r>
            <a:endParaRPr lang="en-GB" sz="2800">
              <a:solidFill>
                <a:srgbClr val="FF0000"/>
              </a:solidFill>
              <a:latin typeface="Impact" pitchFamily="34" charset="0"/>
            </a:endParaRPr>
          </a:p>
        </p:txBody>
      </p:sp>
      <p:sp>
        <p:nvSpPr>
          <p:cNvPr id="461855" name="Text Box 31"/>
          <p:cNvSpPr txBox="1">
            <a:spLocks noChangeArrowheads="1"/>
          </p:cNvSpPr>
          <p:nvPr/>
        </p:nvSpPr>
        <p:spPr bwMode="auto">
          <a:xfrm>
            <a:off x="6732588" y="5156200"/>
            <a:ext cx="1689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3600">
                <a:solidFill>
                  <a:srgbClr val="FF0000"/>
                </a:solidFill>
                <a:latin typeface="Impact" pitchFamily="34" charset="0"/>
              </a:rPr>
              <a:t>KM3NeT</a:t>
            </a:r>
            <a:endParaRPr lang="en-GB" sz="3600">
              <a:solidFill>
                <a:srgbClr val="FF0000"/>
              </a:solidFill>
              <a:latin typeface="Impact" pitchFamily="34" charset="0"/>
            </a:endParaRPr>
          </a:p>
        </p:txBody>
      </p:sp>
      <p:sp>
        <p:nvSpPr>
          <p:cNvPr id="461856" name="WordArt 32"/>
          <p:cNvSpPr>
            <a:spLocks noChangeArrowheads="1" noChangeShapeType="1"/>
          </p:cNvSpPr>
          <p:nvPr/>
        </p:nvSpPr>
        <p:spPr bwMode="auto">
          <a:xfrm>
            <a:off x="4356100" y="260350"/>
            <a:ext cx="4537075" cy="792163"/>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chemeClr val="bg1"/>
                </a:solidFill>
                <a:latin typeface="Arial Black"/>
              </a:rPr>
              <a:t>HE Neutrino Telescopes</a:t>
            </a:r>
          </a:p>
        </p:txBody>
      </p:sp>
      <p:sp>
        <p:nvSpPr>
          <p:cNvPr id="461857" name="Text Box 33"/>
          <p:cNvSpPr txBox="1">
            <a:spLocks noChangeArrowheads="1"/>
          </p:cNvSpPr>
          <p:nvPr/>
        </p:nvSpPr>
        <p:spPr bwMode="auto">
          <a:xfrm>
            <a:off x="7956550" y="2998788"/>
            <a:ext cx="7588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800">
                <a:solidFill>
                  <a:srgbClr val="FF0000"/>
                </a:solidFill>
                <a:latin typeface="Impact" pitchFamily="34" charset="0"/>
              </a:rPr>
              <a:t>GVD</a:t>
            </a:r>
            <a:endParaRPr lang="en-GB" sz="2800">
              <a:solidFill>
                <a:srgbClr val="FF0000"/>
              </a:solidFill>
              <a:latin typeface="Impact" pitchFamily="34" charset="0"/>
            </a:endParaRPr>
          </a:p>
        </p:txBody>
      </p:sp>
      <p:sp>
        <p:nvSpPr>
          <p:cNvPr id="461858" name="Rectangle 34"/>
          <p:cNvSpPr>
            <a:spLocks noChangeArrowheads="1"/>
          </p:cNvSpPr>
          <p:nvPr/>
        </p:nvSpPr>
        <p:spPr bwMode="auto">
          <a:xfrm>
            <a:off x="1763713" y="4641850"/>
            <a:ext cx="863600" cy="409575"/>
          </a:xfrm>
          <a:prstGeom prst="rect">
            <a:avLst/>
          </a:prstGeom>
          <a:solidFill>
            <a:srgbClr val="3333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 + o</a:t>
            </a:r>
            <a:endParaRPr lang="en-GB" sz="2000">
              <a:latin typeface="Arial" charset="0"/>
            </a:endParaRPr>
          </a:p>
        </p:txBody>
      </p:sp>
      <p:sp>
        <p:nvSpPr>
          <p:cNvPr id="461859" name="AutoShape 35"/>
          <p:cNvSpPr>
            <a:spLocks noChangeArrowheads="1"/>
          </p:cNvSpPr>
          <p:nvPr/>
        </p:nvSpPr>
        <p:spPr bwMode="auto">
          <a:xfrm>
            <a:off x="0" y="5157788"/>
            <a:ext cx="2952750" cy="714375"/>
          </a:xfrm>
          <a:prstGeom prst="rightArrow">
            <a:avLst>
              <a:gd name="adj1" fmla="val 50000"/>
              <a:gd name="adj2" fmla="val 103333"/>
            </a:avLst>
          </a:prstGeom>
          <a:solidFill>
            <a:srgbClr val="CCECFF"/>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solidFill>
                  <a:srgbClr val="000066"/>
                </a:solidFill>
                <a:latin typeface="Arial" charset="0"/>
              </a:rPr>
              <a:t>R&amp;D KM3</a:t>
            </a:r>
            <a:endParaRPr lang="en-GB" sz="2000">
              <a:solidFill>
                <a:srgbClr val="000066"/>
              </a:solidFill>
              <a:latin typeface="Arial" charset="0"/>
            </a:endParaRPr>
          </a:p>
        </p:txBody>
      </p:sp>
      <p:sp>
        <p:nvSpPr>
          <p:cNvPr id="461860" name="Text Box 36"/>
          <p:cNvSpPr txBox="1">
            <a:spLocks noChangeArrowheads="1"/>
          </p:cNvSpPr>
          <p:nvPr/>
        </p:nvSpPr>
        <p:spPr bwMode="auto">
          <a:xfrm>
            <a:off x="2987675" y="5300663"/>
            <a:ext cx="1938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NESTOR, NEMO </a:t>
            </a:r>
            <a:endParaRPr lang="en-GB">
              <a:solidFill>
                <a:srgbClr val="FF0000"/>
              </a:solidFill>
              <a:latin typeface="Impact" pitchFamily="34" charset="0"/>
            </a:endParaRPr>
          </a:p>
        </p:txBody>
      </p:sp>
      <p:sp>
        <p:nvSpPr>
          <p:cNvPr id="461861" name="Rectangle 37"/>
          <p:cNvSpPr>
            <a:spLocks noChangeArrowheads="1"/>
          </p:cNvSpPr>
          <p:nvPr/>
        </p:nvSpPr>
        <p:spPr bwMode="auto">
          <a:xfrm>
            <a:off x="2051050" y="3795713"/>
            <a:ext cx="2160588" cy="396875"/>
          </a:xfrm>
          <a:prstGeom prst="rect">
            <a:avLst/>
          </a:prstGeom>
          <a:solidFill>
            <a:srgbClr val="CCECFF"/>
          </a:solidFill>
          <a:ln>
            <a:noFill/>
          </a:ln>
          <a:effectLst/>
          <a:extLst>
            <a:ext uri="{91240B29-F687-4F45-9708-019B960494DF}">
              <a14:hiddenLine xmlns:a14="http://schemas.microsoft.com/office/drawing/2010/main" w="12700">
                <a:solidFill>
                  <a:srgbClr val="000066"/>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design study</a:t>
            </a:r>
            <a:endParaRPr lang="en-GB" sz="2000">
              <a:latin typeface="Arial" charset="0"/>
            </a:endParaRPr>
          </a:p>
        </p:txBody>
      </p:sp>
      <p:sp>
        <p:nvSpPr>
          <p:cNvPr id="461862" name="Rectangle 38"/>
          <p:cNvSpPr>
            <a:spLocks noChangeArrowheads="1"/>
          </p:cNvSpPr>
          <p:nvPr/>
        </p:nvSpPr>
        <p:spPr bwMode="auto">
          <a:xfrm>
            <a:off x="3995738" y="3716338"/>
            <a:ext cx="3673475" cy="409575"/>
          </a:xfrm>
          <a:prstGeom prst="rect">
            <a:avLst/>
          </a:prstGeom>
          <a:solidFill>
            <a:srgbClr val="3333FF"/>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sz="2000">
                <a:latin typeface="Arial" charset="0"/>
              </a:rPr>
              <a:t>construction + operation</a:t>
            </a:r>
            <a:endParaRPr lang="en-GB" sz="2000">
              <a:latin typeface="Arial" charset="0"/>
            </a:endParaRPr>
          </a:p>
        </p:txBody>
      </p:sp>
      <p:sp>
        <p:nvSpPr>
          <p:cNvPr id="461863" name="AutoShape 39"/>
          <p:cNvSpPr>
            <a:spLocks noChangeArrowheads="1"/>
          </p:cNvSpPr>
          <p:nvPr/>
        </p:nvSpPr>
        <p:spPr bwMode="auto">
          <a:xfrm>
            <a:off x="7669213" y="5589588"/>
            <a:ext cx="1258887" cy="835025"/>
          </a:xfrm>
          <a:prstGeom prst="rightArrow">
            <a:avLst>
              <a:gd name="adj1" fmla="val 50000"/>
              <a:gd name="adj2" fmla="val 37690"/>
            </a:avLst>
          </a:prstGeom>
          <a:solidFill>
            <a:srgbClr val="000066"/>
          </a:solidFill>
          <a:ln w="12700">
            <a:solidFill>
              <a:schemeClr val="bg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lgn="ctr"/>
            <a:r>
              <a:rPr lang="de-DE">
                <a:solidFill>
                  <a:schemeClr val="bg1"/>
                </a:solidFill>
                <a:latin typeface="Arial" charset="0"/>
              </a:rPr>
              <a:t>operat</a:t>
            </a:r>
            <a:endParaRPr lang="en-GB">
              <a:solidFill>
                <a:schemeClr val="bg1"/>
              </a:solidFill>
              <a:latin typeface="Arial" charset="0"/>
            </a:endParaRPr>
          </a:p>
        </p:txBody>
      </p:sp>
      <p:sp>
        <p:nvSpPr>
          <p:cNvPr id="461866" name="AutoShape 42"/>
          <p:cNvSpPr>
            <a:spLocks noChangeArrowheads="1"/>
          </p:cNvSpPr>
          <p:nvPr/>
        </p:nvSpPr>
        <p:spPr bwMode="auto">
          <a:xfrm>
            <a:off x="4284663" y="3141663"/>
            <a:ext cx="4643437" cy="3500437"/>
          </a:xfrm>
          <a:prstGeom prst="roundRect">
            <a:avLst>
              <a:gd name="adj" fmla="val 16667"/>
            </a:avLst>
          </a:prstGeom>
          <a:solidFill>
            <a:srgbClr val="FFFF66"/>
          </a:solidFill>
          <a:ln w="12700">
            <a:solidFill>
              <a:schemeClr val="accent2"/>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461865" name="Text Box 41"/>
          <p:cNvSpPr txBox="1">
            <a:spLocks noChangeArrowheads="1"/>
          </p:cNvSpPr>
          <p:nvPr/>
        </p:nvSpPr>
        <p:spPr bwMode="auto">
          <a:xfrm>
            <a:off x="4427538" y="3284538"/>
            <a:ext cx="4341812" cy="3079750"/>
          </a:xfrm>
          <a:prstGeom prst="rect">
            <a:avLst/>
          </a:prstGeom>
          <a:solidFill>
            <a:srgbClr val="FFFF66"/>
          </a:solidFill>
          <a:ln>
            <a:noFill/>
          </a:ln>
          <a:effectLst/>
          <a:extLs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sz="1400">
              <a:latin typeface="Tahoma" pitchFamily="34" charset="0"/>
            </a:endParaRPr>
          </a:p>
          <a:p>
            <a:r>
              <a:rPr lang="de-DE" sz="2800">
                <a:latin typeface="Tahoma" pitchFamily="34" charset="0"/>
              </a:rPr>
              <a:t> Recommendation: only </a:t>
            </a:r>
          </a:p>
          <a:p>
            <a:r>
              <a:rPr lang="de-DE" sz="2800">
                <a:latin typeface="Tahoma" pitchFamily="34" charset="0"/>
              </a:rPr>
              <a:t> ONE large detector on </a:t>
            </a:r>
          </a:p>
          <a:p>
            <a:r>
              <a:rPr lang="de-DE" sz="2800">
                <a:latin typeface="Tahoma" pitchFamily="34" charset="0"/>
              </a:rPr>
              <a:t> the Northern hemisphere. </a:t>
            </a:r>
          </a:p>
          <a:p>
            <a:r>
              <a:rPr lang="de-DE" sz="2800">
                <a:latin typeface="Tahoma" pitchFamily="34" charset="0"/>
              </a:rPr>
              <a:t> Expect confirmation</a:t>
            </a:r>
          </a:p>
          <a:p>
            <a:r>
              <a:rPr lang="de-DE" sz="2800">
                <a:latin typeface="Tahoma" pitchFamily="34" charset="0"/>
              </a:rPr>
              <a:t> of physics case from </a:t>
            </a:r>
          </a:p>
          <a:p>
            <a:r>
              <a:rPr lang="de-DE" sz="2800">
                <a:latin typeface="Tahoma" pitchFamily="34" charset="0"/>
              </a:rPr>
              <a:t> Icecube and H.E.S.S.</a:t>
            </a:r>
          </a:p>
          <a:p>
            <a:endParaRPr lang="en-GB" sz="1400">
              <a:latin typeface="Tahoma" pitchFamily="34" charset="0"/>
            </a:endParaRPr>
          </a:p>
        </p:txBody>
      </p:sp>
    </p:spTree>
    <p:extLst>
      <p:ext uri="{BB962C8B-B14F-4D97-AF65-F5344CB8AC3E}">
        <p14:creationId xmlns:p14="http://schemas.microsoft.com/office/powerpoint/2010/main" val="13281387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X:\zanier_bild_aus_lux_on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
            <a:ext cx="9202738" cy="726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3587" r="2934" b="13141"/>
          <a:stretch>
            <a:fillRect/>
          </a:stretch>
        </p:blipFill>
        <p:spPr bwMode="auto">
          <a:xfrm>
            <a:off x="5394960" y="-242"/>
            <a:ext cx="3807778" cy="1237006"/>
          </a:xfrm>
          <a:prstGeom prst="rect">
            <a:avLst/>
          </a:prstGeom>
          <a:noFill/>
          <a:extLst>
            <a:ext uri="{909E8E84-426E-40DD-AFC4-6F175D3DCCD1}">
              <a14:hiddenFill xmlns:a14="http://schemas.microsoft.com/office/drawing/2010/main">
                <a:blipFill dpi="0" rotWithShape="0">
                  <a:blip/>
                  <a:srcRect l="3587" r="2934" b="13141"/>
                  <a:stretch>
                    <a:fillRect/>
                  </a:stretch>
                </a:blipFill>
              </a14:hiddenFill>
            </a:ext>
          </a:extLst>
        </p:spPr>
      </p:pic>
      <p:sp>
        <p:nvSpPr>
          <p:cNvPr id="3" name="Rectangle 2"/>
          <p:cNvSpPr/>
          <p:nvPr/>
        </p:nvSpPr>
        <p:spPr>
          <a:xfrm>
            <a:off x="-1" y="23554"/>
            <a:ext cx="6967905" cy="954107"/>
          </a:xfrm>
          <a:prstGeom prst="rect">
            <a:avLst/>
          </a:prstGeom>
          <a:noFill/>
        </p:spPr>
        <p:txBody>
          <a:bodyPr wrap="square" lIns="91440" tIns="45720" rIns="91440" bIns="45720">
            <a:spAutoFit/>
          </a:bodyPr>
          <a:lstStyle/>
          <a:p>
            <a:pPr algn="l"/>
            <a:r>
              <a:rPr lang="de-DE"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KATRIN Main Spectrometer</a:t>
            </a:r>
          </a:p>
          <a:p>
            <a:pPr algn="l"/>
            <a:r>
              <a:rPr lang="de-DE" sz="2400" dirty="0">
                <a:ln w="18415" cmpd="sng">
                  <a:solidFill>
                    <a:srgbClr val="FFFFFF"/>
                  </a:solidFill>
                  <a:prstDash val="solid"/>
                </a:ln>
                <a:solidFill>
                  <a:srgbClr val="FFFFFF"/>
                </a:solidFill>
                <a:effectLst>
                  <a:outerShdw blurRad="63500" dir="3600000" algn="tl" rotWithShape="0">
                    <a:srgbClr val="000000">
                      <a:alpha val="70000"/>
                    </a:srgbClr>
                  </a:outerShdw>
                </a:effectLst>
              </a:rPr>
              <a:t>e</a:t>
            </a:r>
            <a:r>
              <a:rPr lang="de-DE"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lectrode sytem installed (Jan 2012)</a:t>
            </a:r>
            <a:endPar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07218605"/>
      </p:ext>
    </p:extLst>
  </p:cSld>
  <p:clrMapOvr>
    <a:masterClrMapping/>
  </p:clrMapOvr>
  <p:transition spd="slow">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1152525" y="765175"/>
            <a:ext cx="7056438" cy="5111750"/>
          </a:xfrm>
          <a:prstGeom prst="rect">
            <a:avLst/>
          </a:prstGeom>
          <a:solidFill>
            <a:schemeClr val="tx1"/>
          </a:solidFill>
          <a:ln w="9525">
            <a:solidFill>
              <a:schemeClr val="bg1"/>
            </a:solidFill>
            <a:miter lim="800000"/>
            <a:headEnd/>
            <a:tailEnd/>
          </a:ln>
          <a:effectLst/>
        </p:spPr>
        <p:txBody>
          <a:bodyPr wrap="none" anchor="ctr"/>
          <a:lstStyle/>
          <a:p>
            <a:pPr algn="ctr"/>
            <a:endParaRPr lang="en-GB">
              <a:latin typeface="Arial" charset="0"/>
            </a:endParaRPr>
          </a:p>
        </p:txBody>
      </p:sp>
      <p:sp>
        <p:nvSpPr>
          <p:cNvPr id="95235" name="Text Box 3"/>
          <p:cNvSpPr txBox="1">
            <a:spLocks noChangeArrowheads="1"/>
          </p:cNvSpPr>
          <p:nvPr/>
        </p:nvSpPr>
        <p:spPr bwMode="auto">
          <a:xfrm>
            <a:off x="755650" y="5876925"/>
            <a:ext cx="77909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smtClean="0">
                <a:solidFill>
                  <a:schemeClr val="bg1"/>
                </a:solidFill>
              </a:rPr>
              <a:t>  1980          1985          1990         1995          2000          2005           2010           2015</a:t>
            </a:r>
            <a:endParaRPr lang="en-GB" dirty="0">
              <a:solidFill>
                <a:schemeClr val="bg1"/>
              </a:solidFill>
            </a:endParaRPr>
          </a:p>
        </p:txBody>
      </p:sp>
      <p:sp>
        <p:nvSpPr>
          <p:cNvPr id="95236" name="Text Box 4"/>
          <p:cNvSpPr txBox="1">
            <a:spLocks noChangeArrowheads="1"/>
          </p:cNvSpPr>
          <p:nvPr/>
        </p:nvSpPr>
        <p:spPr bwMode="auto">
          <a:xfrm>
            <a:off x="431800" y="836613"/>
            <a:ext cx="5437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solidFill>
                  <a:schemeClr val="bg1"/>
                </a:solidFill>
              </a:rPr>
              <a:t>10</a:t>
            </a:r>
            <a:r>
              <a:rPr lang="de-DE" baseline="30000" dirty="0">
                <a:solidFill>
                  <a:schemeClr val="bg1"/>
                </a:solidFill>
              </a:rPr>
              <a:t>-4</a:t>
            </a:r>
            <a:endParaRPr lang="en-GB" baseline="30000" dirty="0">
              <a:solidFill>
                <a:schemeClr val="bg1"/>
              </a:solidFill>
            </a:endParaRPr>
          </a:p>
        </p:txBody>
      </p:sp>
      <p:sp>
        <p:nvSpPr>
          <p:cNvPr id="95237" name="Text Box 5"/>
          <p:cNvSpPr txBox="1">
            <a:spLocks noChangeArrowheads="1"/>
          </p:cNvSpPr>
          <p:nvPr/>
        </p:nvSpPr>
        <p:spPr bwMode="auto">
          <a:xfrm>
            <a:off x="288925" y="5373688"/>
            <a:ext cx="6751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smtClean="0">
                <a:solidFill>
                  <a:schemeClr val="bg1"/>
                </a:solidFill>
              </a:rPr>
              <a:t> 10</a:t>
            </a:r>
            <a:r>
              <a:rPr lang="de-DE" baseline="30000" dirty="0" smtClean="0">
                <a:solidFill>
                  <a:schemeClr val="bg1"/>
                </a:solidFill>
              </a:rPr>
              <a:t>-10</a:t>
            </a:r>
            <a:endParaRPr lang="en-GB" baseline="30000" dirty="0">
              <a:solidFill>
                <a:schemeClr val="bg1"/>
              </a:solidFill>
            </a:endParaRPr>
          </a:p>
        </p:txBody>
      </p:sp>
      <p:sp>
        <p:nvSpPr>
          <p:cNvPr id="95238" name="Text Box 6"/>
          <p:cNvSpPr txBox="1">
            <a:spLocks noChangeArrowheads="1"/>
          </p:cNvSpPr>
          <p:nvPr/>
        </p:nvSpPr>
        <p:spPr bwMode="auto">
          <a:xfrm>
            <a:off x="360363" y="3789363"/>
            <a:ext cx="5437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solidFill>
                  <a:schemeClr val="bg1"/>
                </a:solidFill>
              </a:rPr>
              <a:t>10</a:t>
            </a:r>
            <a:r>
              <a:rPr lang="de-DE" baseline="30000">
                <a:solidFill>
                  <a:schemeClr val="bg1"/>
                </a:solidFill>
              </a:rPr>
              <a:t>-8</a:t>
            </a:r>
            <a:endParaRPr lang="en-GB" baseline="30000">
              <a:solidFill>
                <a:schemeClr val="bg1"/>
              </a:solidFill>
            </a:endParaRPr>
          </a:p>
        </p:txBody>
      </p:sp>
      <p:sp>
        <p:nvSpPr>
          <p:cNvPr id="95239" name="Text Box 7"/>
          <p:cNvSpPr txBox="1">
            <a:spLocks noChangeArrowheads="1"/>
          </p:cNvSpPr>
          <p:nvPr/>
        </p:nvSpPr>
        <p:spPr bwMode="auto">
          <a:xfrm>
            <a:off x="431800" y="2349500"/>
            <a:ext cx="5437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solidFill>
                  <a:schemeClr val="bg1"/>
                </a:solidFill>
              </a:rPr>
              <a:t>10</a:t>
            </a:r>
            <a:r>
              <a:rPr lang="de-DE" baseline="30000">
                <a:solidFill>
                  <a:schemeClr val="bg1"/>
                </a:solidFill>
              </a:rPr>
              <a:t>-6</a:t>
            </a:r>
            <a:endParaRPr lang="en-GB" baseline="30000">
              <a:solidFill>
                <a:schemeClr val="bg1"/>
              </a:solidFill>
            </a:endParaRPr>
          </a:p>
        </p:txBody>
      </p:sp>
      <p:sp>
        <p:nvSpPr>
          <p:cNvPr id="95240" name="Line 8"/>
          <p:cNvSpPr>
            <a:spLocks noChangeShapeType="1"/>
          </p:cNvSpPr>
          <p:nvPr/>
        </p:nvSpPr>
        <p:spPr bwMode="auto">
          <a:xfrm>
            <a:off x="2881313" y="1484313"/>
            <a:ext cx="1366837"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5241" name="Line 9"/>
          <p:cNvSpPr>
            <a:spLocks noChangeShapeType="1"/>
          </p:cNvSpPr>
          <p:nvPr/>
        </p:nvSpPr>
        <p:spPr bwMode="auto">
          <a:xfrm>
            <a:off x="4248150" y="1484313"/>
            <a:ext cx="792163" cy="865187"/>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5242" name="Line 10"/>
          <p:cNvSpPr>
            <a:spLocks noChangeShapeType="1"/>
          </p:cNvSpPr>
          <p:nvPr/>
        </p:nvSpPr>
        <p:spPr bwMode="auto">
          <a:xfrm>
            <a:off x="5040313" y="2349500"/>
            <a:ext cx="792162" cy="719138"/>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5243" name="Line 11"/>
          <p:cNvSpPr>
            <a:spLocks noChangeShapeType="1"/>
          </p:cNvSpPr>
          <p:nvPr/>
        </p:nvSpPr>
        <p:spPr bwMode="auto">
          <a:xfrm>
            <a:off x="5832475" y="3068638"/>
            <a:ext cx="1439863" cy="1439862"/>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5244" name="Line 12"/>
          <p:cNvSpPr>
            <a:spLocks noChangeShapeType="1"/>
          </p:cNvSpPr>
          <p:nvPr/>
        </p:nvSpPr>
        <p:spPr bwMode="auto">
          <a:xfrm>
            <a:off x="1296988" y="908050"/>
            <a:ext cx="12954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5245" name="Line 13"/>
          <p:cNvSpPr>
            <a:spLocks noChangeShapeType="1"/>
          </p:cNvSpPr>
          <p:nvPr/>
        </p:nvSpPr>
        <p:spPr bwMode="auto">
          <a:xfrm>
            <a:off x="2592388" y="908050"/>
            <a:ext cx="288925" cy="576263"/>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5246" name="Text Box 14"/>
          <p:cNvSpPr txBox="1">
            <a:spLocks noChangeArrowheads="1"/>
          </p:cNvSpPr>
          <p:nvPr/>
        </p:nvSpPr>
        <p:spPr bwMode="auto">
          <a:xfrm>
            <a:off x="7019925" y="4651375"/>
            <a:ext cx="1552733" cy="369332"/>
          </a:xfrm>
          <a:prstGeom prst="rect">
            <a:avLst/>
          </a:prstGeom>
          <a:solidFill>
            <a:schemeClr val="bg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smtClean="0">
                <a:latin typeface="Arial" charset="0"/>
              </a:rPr>
              <a:t> 10-1000 </a:t>
            </a:r>
            <a:r>
              <a:rPr lang="de-DE" dirty="0">
                <a:latin typeface="Arial" charset="0"/>
              </a:rPr>
              <a:t>TeV</a:t>
            </a:r>
            <a:endParaRPr lang="en-GB" dirty="0">
              <a:latin typeface="Arial" charset="0"/>
            </a:endParaRPr>
          </a:p>
        </p:txBody>
      </p:sp>
      <p:sp>
        <p:nvSpPr>
          <p:cNvPr id="95247" name="Line 15"/>
          <p:cNvSpPr>
            <a:spLocks noChangeShapeType="1"/>
          </p:cNvSpPr>
          <p:nvPr/>
        </p:nvSpPr>
        <p:spPr bwMode="auto">
          <a:xfrm>
            <a:off x="4067175" y="1196975"/>
            <a:ext cx="1009650" cy="2159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5248" name="Line 16"/>
          <p:cNvSpPr>
            <a:spLocks noChangeShapeType="1"/>
          </p:cNvSpPr>
          <p:nvPr/>
        </p:nvSpPr>
        <p:spPr bwMode="auto">
          <a:xfrm>
            <a:off x="5076825" y="1412875"/>
            <a:ext cx="1079500" cy="10795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5249" name="Line 17"/>
          <p:cNvSpPr>
            <a:spLocks noChangeShapeType="1"/>
          </p:cNvSpPr>
          <p:nvPr/>
        </p:nvSpPr>
        <p:spPr bwMode="auto">
          <a:xfrm>
            <a:off x="6156325" y="2492375"/>
            <a:ext cx="1511300" cy="1368425"/>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95250" name="Text Box 18"/>
          <p:cNvSpPr txBox="1">
            <a:spLocks noChangeArrowheads="1"/>
          </p:cNvSpPr>
          <p:nvPr/>
        </p:nvSpPr>
        <p:spPr bwMode="auto">
          <a:xfrm>
            <a:off x="7812088" y="3571875"/>
            <a:ext cx="813043" cy="369332"/>
          </a:xfrm>
          <a:prstGeom prst="rect">
            <a:avLst/>
          </a:prstGeom>
          <a:solidFill>
            <a:schemeClr val="bg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smtClean="0">
                <a:latin typeface="Arial" charset="0"/>
              </a:rPr>
              <a:t>1 </a:t>
            </a:r>
            <a:r>
              <a:rPr lang="de-DE" dirty="0">
                <a:latin typeface="Arial" charset="0"/>
              </a:rPr>
              <a:t>EeV</a:t>
            </a:r>
            <a:endParaRPr lang="en-GB" dirty="0">
              <a:latin typeface="Arial" charset="0"/>
            </a:endParaRPr>
          </a:p>
        </p:txBody>
      </p:sp>
      <p:sp>
        <p:nvSpPr>
          <p:cNvPr id="95251" name="Text Box 19"/>
          <p:cNvSpPr txBox="1">
            <a:spLocks noChangeArrowheads="1"/>
          </p:cNvSpPr>
          <p:nvPr/>
        </p:nvSpPr>
        <p:spPr bwMode="auto">
          <a:xfrm>
            <a:off x="1331913" y="979488"/>
            <a:ext cx="6215062"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dirty="0">
                <a:solidFill>
                  <a:schemeClr val="bg1"/>
                </a:solidFill>
                <a:latin typeface="Arial" charset="0"/>
              </a:rPr>
              <a:t>Dumand   </a:t>
            </a:r>
          </a:p>
          <a:p>
            <a:endParaRPr lang="de-DE" sz="1000" dirty="0">
              <a:solidFill>
                <a:schemeClr val="bg1"/>
              </a:solidFill>
              <a:latin typeface="Arial" charset="0"/>
            </a:endParaRPr>
          </a:p>
          <a:p>
            <a:r>
              <a:rPr lang="de-DE" dirty="0">
                <a:solidFill>
                  <a:schemeClr val="bg1"/>
                </a:solidFill>
                <a:latin typeface="Arial" charset="0"/>
              </a:rPr>
              <a:t>              </a:t>
            </a:r>
            <a:endParaRPr lang="de-DE" dirty="0" smtClean="0">
              <a:solidFill>
                <a:schemeClr val="bg1"/>
              </a:solidFill>
              <a:latin typeface="Arial" charset="0"/>
            </a:endParaRPr>
          </a:p>
          <a:p>
            <a:r>
              <a:rPr lang="de-DE" dirty="0">
                <a:solidFill>
                  <a:schemeClr val="bg1"/>
                </a:solidFill>
                <a:latin typeface="Arial" charset="0"/>
              </a:rPr>
              <a:t> </a:t>
            </a:r>
            <a:r>
              <a:rPr lang="de-DE" dirty="0" smtClean="0">
                <a:solidFill>
                  <a:schemeClr val="bg1"/>
                </a:solidFill>
                <a:latin typeface="Arial" charset="0"/>
              </a:rPr>
              <a:t>                 Frejus  </a:t>
            </a:r>
            <a:r>
              <a:rPr lang="de-DE" dirty="0">
                <a:solidFill>
                  <a:schemeClr val="bg1"/>
                </a:solidFill>
                <a:latin typeface="Arial" charset="0"/>
              </a:rPr>
              <a:t>Macro    </a:t>
            </a:r>
          </a:p>
          <a:p>
            <a:r>
              <a:rPr lang="de-DE" dirty="0">
                <a:solidFill>
                  <a:schemeClr val="bg1"/>
                </a:solidFill>
                <a:latin typeface="Arial" charset="0"/>
              </a:rPr>
              <a:t> </a:t>
            </a:r>
          </a:p>
          <a:p>
            <a:endParaRPr lang="de-DE" dirty="0">
              <a:solidFill>
                <a:schemeClr val="bg1"/>
              </a:solidFill>
              <a:latin typeface="Arial" charset="0"/>
            </a:endParaRPr>
          </a:p>
          <a:p>
            <a:r>
              <a:rPr lang="de-DE" dirty="0">
                <a:solidFill>
                  <a:schemeClr val="bg1"/>
                </a:solidFill>
                <a:latin typeface="Arial" charset="0"/>
              </a:rPr>
              <a:t>                      </a:t>
            </a:r>
            <a:r>
              <a:rPr lang="de-DE" dirty="0" smtClean="0">
                <a:solidFill>
                  <a:schemeClr val="bg1"/>
                </a:solidFill>
                <a:latin typeface="Arial" charset="0"/>
              </a:rPr>
              <a:t>          </a:t>
            </a:r>
            <a:r>
              <a:rPr lang="de-DE" dirty="0">
                <a:solidFill>
                  <a:schemeClr val="bg1"/>
                </a:solidFill>
                <a:latin typeface="Arial" charset="0"/>
              </a:rPr>
              <a:t>Baikal/Amanda   </a:t>
            </a:r>
          </a:p>
          <a:p>
            <a:endParaRPr lang="de-DE" dirty="0">
              <a:solidFill>
                <a:schemeClr val="bg1"/>
              </a:solidFill>
              <a:latin typeface="Arial" charset="0"/>
            </a:endParaRPr>
          </a:p>
          <a:p>
            <a:endParaRPr lang="de-DE" dirty="0">
              <a:solidFill>
                <a:schemeClr val="bg1"/>
              </a:solidFill>
              <a:latin typeface="Arial" charset="0"/>
            </a:endParaRPr>
          </a:p>
          <a:p>
            <a:r>
              <a:rPr lang="de-DE" dirty="0">
                <a:solidFill>
                  <a:schemeClr val="bg1"/>
                </a:solidFill>
                <a:latin typeface="Arial" charset="0"/>
              </a:rPr>
              <a:t>     </a:t>
            </a:r>
          </a:p>
          <a:p>
            <a:r>
              <a:rPr lang="de-DE" dirty="0">
                <a:solidFill>
                  <a:schemeClr val="bg1"/>
                </a:solidFill>
                <a:latin typeface="Arial" charset="0"/>
              </a:rPr>
              <a:t>                                         </a:t>
            </a:r>
            <a:r>
              <a:rPr lang="de-DE" dirty="0" smtClean="0">
                <a:solidFill>
                  <a:schemeClr val="bg1"/>
                </a:solidFill>
                <a:latin typeface="Arial" charset="0"/>
              </a:rPr>
              <a:t>            </a:t>
            </a:r>
            <a:r>
              <a:rPr lang="de-DE" dirty="0">
                <a:solidFill>
                  <a:schemeClr val="bg1"/>
                </a:solidFill>
                <a:latin typeface="Arial" charset="0"/>
              </a:rPr>
              <a:t>IceCube/Km3</a:t>
            </a:r>
            <a:endParaRPr lang="en-GB" dirty="0">
              <a:solidFill>
                <a:schemeClr val="bg1"/>
              </a:solidFill>
              <a:latin typeface="Arial" charset="0"/>
            </a:endParaRPr>
          </a:p>
        </p:txBody>
      </p:sp>
      <p:sp>
        <p:nvSpPr>
          <p:cNvPr id="95252" name="Text Box 20"/>
          <p:cNvSpPr txBox="1">
            <a:spLocks noChangeArrowheads="1"/>
          </p:cNvSpPr>
          <p:nvPr/>
        </p:nvSpPr>
        <p:spPr bwMode="auto">
          <a:xfrm>
            <a:off x="4787900" y="906463"/>
            <a:ext cx="303172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solidFill>
                  <a:schemeClr val="bg1"/>
                </a:solidFill>
                <a:latin typeface="Arial" charset="0"/>
              </a:rPr>
              <a:t>Rice   AGASA   </a:t>
            </a:r>
          </a:p>
          <a:p>
            <a:endParaRPr lang="de-DE" dirty="0">
              <a:solidFill>
                <a:schemeClr val="bg1"/>
              </a:solidFill>
              <a:latin typeface="Arial" charset="0"/>
            </a:endParaRPr>
          </a:p>
          <a:p>
            <a:r>
              <a:rPr lang="de-DE" dirty="0">
                <a:solidFill>
                  <a:schemeClr val="bg1"/>
                </a:solidFill>
                <a:latin typeface="Arial" charset="0"/>
              </a:rPr>
              <a:t>            Rice  GLUE</a:t>
            </a:r>
          </a:p>
          <a:p>
            <a:endParaRPr lang="de-DE" dirty="0">
              <a:solidFill>
                <a:schemeClr val="bg1"/>
              </a:solidFill>
              <a:latin typeface="Arial" charset="0"/>
            </a:endParaRPr>
          </a:p>
          <a:p>
            <a:r>
              <a:rPr lang="de-DE" dirty="0">
                <a:solidFill>
                  <a:schemeClr val="bg1"/>
                </a:solidFill>
                <a:latin typeface="Arial" charset="0"/>
              </a:rPr>
              <a:t>                   </a:t>
            </a:r>
            <a:endParaRPr lang="de-DE" dirty="0" smtClean="0">
              <a:solidFill>
                <a:schemeClr val="bg1"/>
              </a:solidFill>
              <a:latin typeface="Arial" charset="0"/>
            </a:endParaRPr>
          </a:p>
          <a:p>
            <a:r>
              <a:rPr lang="de-DE" dirty="0">
                <a:solidFill>
                  <a:schemeClr val="bg1"/>
                </a:solidFill>
                <a:latin typeface="Arial" charset="0"/>
              </a:rPr>
              <a:t> </a:t>
            </a:r>
            <a:r>
              <a:rPr lang="de-DE" dirty="0" smtClean="0">
                <a:solidFill>
                  <a:schemeClr val="bg1"/>
                </a:solidFill>
                <a:latin typeface="Arial" charset="0"/>
              </a:rPr>
              <a:t>                        Anita</a:t>
            </a:r>
            <a:r>
              <a:rPr lang="de-DE" dirty="0">
                <a:solidFill>
                  <a:schemeClr val="bg1"/>
                </a:solidFill>
                <a:latin typeface="Arial" charset="0"/>
              </a:rPr>
              <a:t>, Auger</a:t>
            </a:r>
            <a:endParaRPr lang="en-GB" dirty="0">
              <a:solidFill>
                <a:schemeClr val="bg1"/>
              </a:solidFill>
              <a:latin typeface="Arial" charset="0"/>
            </a:endParaRPr>
          </a:p>
        </p:txBody>
      </p:sp>
      <p:sp>
        <p:nvSpPr>
          <p:cNvPr id="95253" name="Text Box 21"/>
          <p:cNvSpPr txBox="1">
            <a:spLocks noChangeArrowheads="1"/>
          </p:cNvSpPr>
          <p:nvPr/>
        </p:nvSpPr>
        <p:spPr bwMode="auto">
          <a:xfrm>
            <a:off x="179388" y="188913"/>
            <a:ext cx="3643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solidFill>
                  <a:schemeClr val="bg1"/>
                </a:solidFill>
              </a:rPr>
              <a:t>Flux * E²  (GeV/ cm² sec sr)</a:t>
            </a:r>
            <a:endParaRPr lang="en-GB">
              <a:solidFill>
                <a:schemeClr val="bg1"/>
              </a:solidFill>
            </a:endParaRPr>
          </a:p>
        </p:txBody>
      </p:sp>
      <p:sp>
        <p:nvSpPr>
          <p:cNvPr id="95254" name="Text Box 22"/>
          <p:cNvSpPr txBox="1">
            <a:spLocks noChangeArrowheads="1"/>
          </p:cNvSpPr>
          <p:nvPr/>
        </p:nvSpPr>
        <p:spPr bwMode="auto">
          <a:xfrm>
            <a:off x="1403350" y="4581525"/>
            <a:ext cx="49403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3200" b="1">
                <a:latin typeface="Arial" charset="0"/>
              </a:rPr>
              <a:t>Sensitivity to HE diffuse </a:t>
            </a:r>
          </a:p>
          <a:p>
            <a:r>
              <a:rPr lang="de-DE" sz="3200" b="1">
                <a:latin typeface="Arial" charset="0"/>
              </a:rPr>
              <a:t>neutrino fluxes</a:t>
            </a:r>
            <a:endParaRPr lang="en-GB" sz="3200" b="1">
              <a:latin typeface="Arial" charset="0"/>
            </a:endParaRPr>
          </a:p>
        </p:txBody>
      </p:sp>
      <p:sp>
        <p:nvSpPr>
          <p:cNvPr id="26" name="TextBox 25"/>
          <p:cNvSpPr txBox="1"/>
          <p:nvPr/>
        </p:nvSpPr>
        <p:spPr>
          <a:xfrm>
            <a:off x="7569041" y="232847"/>
            <a:ext cx="652743" cy="369332"/>
          </a:xfrm>
          <a:prstGeom prst="rect">
            <a:avLst/>
          </a:prstGeom>
          <a:noFill/>
        </p:spPr>
        <p:txBody>
          <a:bodyPr wrap="none" rtlCol="0">
            <a:spAutoFit/>
          </a:bodyPr>
          <a:lstStyle/>
          <a:p>
            <a:r>
              <a:rPr lang="de-DE" dirty="0" smtClean="0">
                <a:solidFill>
                  <a:schemeClr val="bg1"/>
                </a:solidFill>
              </a:rPr>
              <a:t>2005</a:t>
            </a:r>
            <a:endParaRPr lang="en-US" dirty="0">
              <a:solidFill>
                <a:schemeClr val="bg1"/>
              </a:solidFill>
            </a:endParaRPr>
          </a:p>
        </p:txBody>
      </p:sp>
      <p:sp>
        <p:nvSpPr>
          <p:cNvPr id="27" name="Content Placeholder 2"/>
          <p:cNvSpPr txBox="1">
            <a:spLocks/>
          </p:cNvSpPr>
          <p:nvPr/>
        </p:nvSpPr>
        <p:spPr>
          <a:xfrm>
            <a:off x="355601" y="4479192"/>
            <a:ext cx="6232623" cy="1169133"/>
          </a:xfrm>
          <a:prstGeom prst="rect">
            <a:avLst/>
          </a:prstGeom>
          <a:solidFill>
            <a:schemeClr val="bg2">
              <a:lumMod val="75000"/>
            </a:schemeClr>
          </a:solidFill>
        </p:spPr>
        <p:txBody>
          <a:bodyPr/>
          <a:lstStyle>
            <a:lvl1pPr marL="342900" indent="-342900" algn="l" defTabSz="914400" rtl="0" eaLnBrk="1" latinLnBrk="0" hangingPunct="1">
              <a:spcBef>
                <a:spcPct val="20000"/>
              </a:spcBef>
              <a:buClr>
                <a:srgbClr val="FF0000"/>
              </a:buClr>
              <a:buFont typeface="Wingdings" pitchFamily="2" charset="2"/>
              <a:buChar char="§"/>
              <a:defRPr sz="3200" kern="1200">
                <a:solidFill>
                  <a:schemeClr val="bg1"/>
                </a:solidFill>
                <a:latin typeface="+mn-lt"/>
                <a:ea typeface="+mn-ea"/>
                <a:cs typeface="+mn-cs"/>
              </a:defRPr>
            </a:lvl1pPr>
            <a:lvl2pPr marL="742950" indent="-285750" algn="l" defTabSz="914400" rtl="0" eaLnBrk="1" latinLnBrk="0" hangingPunct="1">
              <a:spcBef>
                <a:spcPct val="20000"/>
              </a:spcBef>
              <a:buClr>
                <a:srgbClr val="FF0000"/>
              </a:buClr>
              <a:buFont typeface="Wingdings" pitchFamily="2" charset="2"/>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Clr>
                <a:srgbClr val="FF0000"/>
              </a:buClr>
              <a:buFont typeface="Wingdings" pitchFamily="2" charset="2"/>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Clr>
                <a:srgbClr val="FF0000"/>
              </a:buClr>
              <a:buFont typeface="Wingdings" pitchFamily="2" charset="2"/>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Clr>
                <a:srgbClr val="FF0000"/>
              </a:buClr>
              <a:buFont typeface="Wingdings" pitchFamily="2" charset="2"/>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800" dirty="0" smtClean="0">
                <a:solidFill>
                  <a:schemeClr val="tx1"/>
                </a:solidFill>
              </a:rPr>
              <a:t>Present status corresponds to ~2008/9 in my 2005 projection</a:t>
            </a:r>
          </a:p>
          <a:p>
            <a:r>
              <a:rPr lang="de-DE" sz="1800" dirty="0" smtClean="0">
                <a:solidFill>
                  <a:schemeClr val="tx1"/>
                </a:solidFill>
              </a:rPr>
              <a:t>No KM3NeT yet</a:t>
            </a:r>
            <a:r>
              <a:rPr lang="de-DE" sz="1800" dirty="0">
                <a:solidFill>
                  <a:schemeClr val="tx1"/>
                </a:solidFill>
              </a:rPr>
              <a:t> </a:t>
            </a:r>
            <a:endParaRPr lang="de-DE" sz="1800" dirty="0" smtClean="0">
              <a:solidFill>
                <a:schemeClr val="tx1"/>
              </a:solidFill>
            </a:endParaRPr>
          </a:p>
          <a:p>
            <a:r>
              <a:rPr lang="de-DE" sz="1800" dirty="0" smtClean="0">
                <a:solidFill>
                  <a:schemeClr val="tx1"/>
                </a:solidFill>
              </a:rPr>
              <a:t>No competitive limits from new technologies in water or ice</a:t>
            </a:r>
            <a:endParaRPr lang="en-US" sz="1800" dirty="0">
              <a:solidFill>
                <a:schemeClr val="tx1"/>
              </a:solidFill>
            </a:endParaRPr>
          </a:p>
        </p:txBody>
      </p:sp>
    </p:spTree>
    <p:extLst>
      <p:ext uri="{BB962C8B-B14F-4D97-AF65-F5344CB8AC3E}">
        <p14:creationId xmlns:p14="http://schemas.microsoft.com/office/powerpoint/2010/main" val="246008849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rrowheads="1"/>
          </p:cNvPicPr>
          <p:nvPr/>
        </p:nvPicPr>
        <p:blipFill>
          <a:blip r:embed="rId3">
            <a:extLst>
              <a:ext uri="{28A0092B-C50C-407E-A947-70E740481C1C}">
                <a14:useLocalDpi xmlns:a14="http://schemas.microsoft.com/office/drawing/2010/main" val="0"/>
              </a:ext>
            </a:extLst>
          </a:blip>
          <a:srcRect l="19687" t="9276" b="56250"/>
          <a:stretch>
            <a:fillRect/>
          </a:stretch>
        </p:blipFill>
        <p:spPr>
          <a:xfrm>
            <a:off x="0" y="1"/>
            <a:ext cx="10699053" cy="6857999"/>
          </a:xfrm>
          <a:prstGeom prst="rect">
            <a:avLst/>
          </a:prstGeom>
          <a:noFill/>
          <a:ln>
            <a:solidFill>
              <a:srgbClr val="000066"/>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251520" y="908720"/>
            <a:ext cx="3311484" cy="2462213"/>
          </a:xfrm>
          <a:prstGeom prst="rect">
            <a:avLst/>
          </a:prstGeom>
          <a:noFill/>
        </p:spPr>
        <p:txBody>
          <a:bodyPr wrap="none" rtlCol="0">
            <a:spAutoFit/>
          </a:bodyPr>
          <a:lstStyle/>
          <a:p>
            <a:r>
              <a:rPr lang="de-DE" sz="3600" dirty="0" smtClean="0">
                <a:solidFill>
                  <a:schemeClr val="bg1"/>
                </a:solidFill>
              </a:rPr>
              <a:t>Auger 2009    </a:t>
            </a:r>
            <a:r>
              <a:rPr lang="de-DE" sz="3600" dirty="0" smtClean="0">
                <a:solidFill>
                  <a:schemeClr val="bg1"/>
                </a:solidFill>
                <a:sym typeface="Wingdings" pitchFamily="2" charset="2"/>
              </a:rPr>
              <a:t> </a:t>
            </a:r>
            <a:endParaRPr lang="de-DE" sz="3600" dirty="0" smtClean="0">
              <a:solidFill>
                <a:schemeClr val="bg1"/>
              </a:solidFill>
            </a:endParaRPr>
          </a:p>
          <a:p>
            <a:endParaRPr lang="de-DE" dirty="0" smtClean="0">
              <a:solidFill>
                <a:schemeClr val="bg1"/>
              </a:solidFill>
            </a:endParaRPr>
          </a:p>
          <a:p>
            <a:r>
              <a:rPr lang="de-DE" dirty="0" smtClean="0">
                <a:solidFill>
                  <a:schemeClr val="bg1"/>
                </a:solidFill>
              </a:rPr>
              <a:t>2012:</a:t>
            </a:r>
          </a:p>
          <a:p>
            <a:endParaRPr lang="de-DE" sz="1000" dirty="0">
              <a:solidFill>
                <a:schemeClr val="bg1"/>
              </a:solidFill>
            </a:endParaRPr>
          </a:p>
          <a:p>
            <a:pPr marL="285750" indent="-285750">
              <a:buFontTx/>
              <a:buChar char="-"/>
            </a:pPr>
            <a:r>
              <a:rPr lang="de-DE" dirty="0" smtClean="0">
                <a:solidFill>
                  <a:schemeClr val="bg1"/>
                </a:solidFill>
              </a:rPr>
              <a:t>no point sources yet</a:t>
            </a:r>
          </a:p>
          <a:p>
            <a:pPr marL="285750" indent="-285750">
              <a:buFontTx/>
              <a:buChar char="-"/>
            </a:pPr>
            <a:r>
              <a:rPr lang="de-DE" dirty="0" smtClean="0">
                <a:solidFill>
                  <a:schemeClr val="bg1"/>
                </a:solidFill>
              </a:rPr>
              <a:t>Dipole?</a:t>
            </a:r>
          </a:p>
          <a:p>
            <a:pPr marL="285750" indent="-285750">
              <a:buFontTx/>
              <a:buChar char="-"/>
            </a:pPr>
            <a:r>
              <a:rPr lang="de-DE" dirty="0" smtClean="0">
                <a:solidFill>
                  <a:schemeClr val="bg1"/>
                </a:solidFill>
              </a:rPr>
              <a:t>Cutoff (but is it GZK?)</a:t>
            </a:r>
          </a:p>
          <a:p>
            <a:pPr marL="285750" indent="-285750">
              <a:buFontTx/>
              <a:buChar char="-"/>
            </a:pPr>
            <a:r>
              <a:rPr lang="de-DE" dirty="0" smtClean="0">
                <a:solidFill>
                  <a:schemeClr val="bg1"/>
                </a:solidFill>
              </a:rPr>
              <a:t>Composition</a:t>
            </a:r>
            <a:endParaRPr lang="en-US" dirty="0">
              <a:solidFill>
                <a:schemeClr val="bg1"/>
              </a:solidFill>
            </a:endParaRPr>
          </a:p>
        </p:txBody>
      </p:sp>
    </p:spTree>
    <p:extLst>
      <p:ext uri="{BB962C8B-B14F-4D97-AF65-F5344CB8AC3E}">
        <p14:creationId xmlns:p14="http://schemas.microsoft.com/office/powerpoint/2010/main" val="2733837001"/>
      </p:ext>
    </p:extLst>
  </p:cSld>
  <p:clrMapOvr>
    <a:masterClrMapping/>
  </p:clrMapOvr>
  <p:transition spd="slow">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9392"/>
            <a:ext cx="8229600" cy="1143000"/>
          </a:xfrm>
        </p:spPr>
        <p:txBody>
          <a:bodyPr>
            <a:normAutofit/>
          </a:bodyPr>
          <a:lstStyle/>
          <a:p>
            <a:r>
              <a:rPr lang="de-DE" dirty="0" smtClean="0"/>
              <a:t>Résumé H.E. Universe</a:t>
            </a:r>
            <a:endParaRPr lang="en-US" dirty="0"/>
          </a:p>
        </p:txBody>
      </p:sp>
      <p:sp>
        <p:nvSpPr>
          <p:cNvPr id="3" name="Content Placeholder 2"/>
          <p:cNvSpPr>
            <a:spLocks noGrp="1"/>
          </p:cNvSpPr>
          <p:nvPr>
            <p:ph idx="1"/>
          </p:nvPr>
        </p:nvSpPr>
        <p:spPr>
          <a:xfrm>
            <a:off x="107504" y="980728"/>
            <a:ext cx="8856984" cy="5869108"/>
          </a:xfrm>
        </p:spPr>
        <p:txBody>
          <a:bodyPr>
            <a:normAutofit fontScale="70000" lnSpcReduction="20000"/>
          </a:bodyPr>
          <a:lstStyle/>
          <a:p>
            <a:r>
              <a:rPr lang="de-DE" dirty="0"/>
              <a:t>Gamma Rays</a:t>
            </a:r>
          </a:p>
          <a:p>
            <a:pPr lvl="1"/>
            <a:r>
              <a:rPr lang="de-DE" dirty="0"/>
              <a:t>Fermi fantastic success</a:t>
            </a:r>
          </a:p>
          <a:p>
            <a:pPr lvl="1"/>
            <a:r>
              <a:rPr lang="de-DE" dirty="0"/>
              <a:t>IACTs </a:t>
            </a:r>
            <a:r>
              <a:rPr lang="de-DE" dirty="0" smtClean="0"/>
              <a:t>fantastic </a:t>
            </a:r>
            <a:r>
              <a:rPr lang="de-DE" dirty="0"/>
              <a:t>scientific harvest : ~ 150 sources</a:t>
            </a:r>
          </a:p>
          <a:p>
            <a:pPr lvl="1"/>
            <a:r>
              <a:rPr lang="de-DE" dirty="0"/>
              <a:t>MAGIC-2, HESS-II , CTA  delayed by 3-4 </a:t>
            </a:r>
            <a:r>
              <a:rPr lang="de-DE" dirty="0" smtClean="0"/>
              <a:t>years</a:t>
            </a:r>
          </a:p>
          <a:p>
            <a:pPr lvl="1"/>
            <a:endParaRPr lang="de-DE" sz="1300" dirty="0"/>
          </a:p>
          <a:p>
            <a:r>
              <a:rPr lang="de-DE" dirty="0" smtClean="0"/>
              <a:t>Neutrinos</a:t>
            </a:r>
          </a:p>
          <a:p>
            <a:pPr lvl="1"/>
            <a:r>
              <a:rPr lang="de-DE" dirty="0" smtClean="0"/>
              <a:t>IceCube within time and cost schedule, works excellently</a:t>
            </a:r>
          </a:p>
          <a:p>
            <a:pPr lvl="1"/>
            <a:r>
              <a:rPr lang="de-DE" dirty="0" smtClean="0"/>
              <a:t>KM3NeT delayed by 3-4 years. Troublesome convergence process.                                        From single site to multi-site.</a:t>
            </a:r>
          </a:p>
          <a:p>
            <a:pPr lvl="1"/>
            <a:r>
              <a:rPr lang="de-DE" dirty="0" smtClean="0"/>
              <a:t>Sensitivity improvement neutrinos ~ 3 years behind expectations. </a:t>
            </a:r>
          </a:p>
          <a:p>
            <a:pPr lvl="1"/>
            <a:r>
              <a:rPr lang="de-DE" dirty="0" smtClean="0"/>
              <a:t>No point sources yet; tantalizing hints for H.E. diffuse excesses</a:t>
            </a:r>
          </a:p>
          <a:p>
            <a:pPr lvl="1"/>
            <a:endParaRPr lang="de-DE" sz="1300" dirty="0" smtClean="0"/>
          </a:p>
          <a:p>
            <a:r>
              <a:rPr lang="de-DE" dirty="0" smtClean="0"/>
              <a:t>Cosmic Rays</a:t>
            </a:r>
          </a:p>
          <a:p>
            <a:pPr lvl="1"/>
            <a:r>
              <a:rPr lang="de-DE" dirty="0" smtClean="0"/>
              <a:t>Auger works excellently. Continuous succesfull upgrading.</a:t>
            </a:r>
          </a:p>
          <a:p>
            <a:pPr lvl="1"/>
            <a:r>
              <a:rPr lang="de-DE" dirty="0" smtClean="0"/>
              <a:t>Composition, Cut-off – but no point sources (yet).   CEN-A?</a:t>
            </a:r>
          </a:p>
          <a:p>
            <a:pPr lvl="1"/>
            <a:r>
              <a:rPr lang="de-DE" dirty="0" smtClean="0"/>
              <a:t>Auger-North was not approved. New plans expected ~ 2015</a:t>
            </a:r>
          </a:p>
          <a:p>
            <a:pPr lvl="1"/>
            <a:r>
              <a:rPr lang="de-DE" dirty="0" smtClean="0"/>
              <a:t>JEM-EUSO gained more interest</a:t>
            </a:r>
          </a:p>
          <a:p>
            <a:pPr lvl="1"/>
            <a:endParaRPr lang="de-DE" sz="1100" dirty="0" smtClean="0"/>
          </a:p>
          <a:p>
            <a:pPr lvl="1"/>
            <a:r>
              <a:rPr lang="de-DE" dirty="0" smtClean="0"/>
              <a:t>New interest in Galactic CR (anisotropies, composition):                                            IceTop, Tunka, LHHASO, ....</a:t>
            </a:r>
            <a:endParaRPr lang="en-US" dirty="0"/>
          </a:p>
        </p:txBody>
      </p:sp>
    </p:spTree>
    <p:extLst>
      <p:ext uri="{BB962C8B-B14F-4D97-AF65-F5344CB8AC3E}">
        <p14:creationId xmlns:p14="http://schemas.microsoft.com/office/powerpoint/2010/main" val="4176011159"/>
      </p:ext>
    </p:extLst>
  </p:cSld>
  <p:clrMapOvr>
    <a:masterClrMapping/>
  </p:clrMapOvr>
  <p:transition spd="slow">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064" y="1196752"/>
            <a:ext cx="8440709" cy="2739211"/>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de-DE" sz="7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r>
              <a:rPr lang="de-DE"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p>
          <a:p>
            <a:pPr algn="ctr"/>
            <a:r>
              <a:rPr lang="de-DE" sz="8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Cost projections</a:t>
            </a:r>
            <a:endParaRPr lang="en-US" sz="8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TextBox 2"/>
          <p:cNvSpPr txBox="1"/>
          <p:nvPr/>
        </p:nvSpPr>
        <p:spPr>
          <a:xfrm>
            <a:off x="2287698" y="5805264"/>
            <a:ext cx="6856301" cy="369332"/>
          </a:xfrm>
          <a:prstGeom prst="rect">
            <a:avLst/>
          </a:prstGeom>
          <a:noFill/>
        </p:spPr>
        <p:txBody>
          <a:bodyPr wrap="none" rtlCol="0">
            <a:spAutoFit/>
          </a:bodyPr>
          <a:lstStyle/>
          <a:p>
            <a:r>
              <a:rPr lang="de-DE" dirty="0" smtClean="0">
                <a:solidFill>
                  <a:schemeClr val="bg1"/>
                </a:solidFill>
              </a:rPr>
              <a:t>All but the first figures from the preparation of the 2008 „Glossy Paper“</a:t>
            </a:r>
            <a:endParaRPr lang="en-US" dirty="0">
              <a:solidFill>
                <a:schemeClr val="bg1"/>
              </a:solidFill>
            </a:endParaRPr>
          </a:p>
        </p:txBody>
      </p:sp>
    </p:spTree>
    <p:extLst>
      <p:ext uri="{BB962C8B-B14F-4D97-AF65-F5344CB8AC3E}">
        <p14:creationId xmlns:p14="http://schemas.microsoft.com/office/powerpoint/2010/main" val="2221380051"/>
      </p:ext>
    </p:extLst>
  </p:cSld>
  <p:clrMapOvr>
    <a:masterClrMapping/>
  </p:clrMapOvr>
  <p:transition spd="slow">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8996" name="Group 4"/>
          <p:cNvGrpSpPr>
            <a:grpSpLocks/>
          </p:cNvGrpSpPr>
          <p:nvPr/>
        </p:nvGrpSpPr>
        <p:grpSpPr bwMode="auto">
          <a:xfrm>
            <a:off x="250825" y="333375"/>
            <a:ext cx="8405813" cy="379413"/>
            <a:chOff x="340" y="1706"/>
            <a:chExt cx="5295" cy="239"/>
          </a:xfrm>
        </p:grpSpPr>
        <p:sp>
          <p:nvSpPr>
            <p:cNvPr id="468997" name="Rectangle 5"/>
            <p:cNvSpPr>
              <a:spLocks noChangeArrowheads="1"/>
            </p:cNvSpPr>
            <p:nvPr/>
          </p:nvSpPr>
          <p:spPr bwMode="auto">
            <a:xfrm>
              <a:off x="3016"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2013</a:t>
              </a:r>
              <a:endParaRPr lang="en-GB" sz="1800" b="1">
                <a:latin typeface="Arial" charset="0"/>
              </a:endParaRPr>
            </a:p>
          </p:txBody>
        </p:sp>
        <p:sp>
          <p:nvSpPr>
            <p:cNvPr id="468998" name="Rectangle 6"/>
            <p:cNvSpPr>
              <a:spLocks noChangeArrowheads="1"/>
            </p:cNvSpPr>
            <p:nvPr/>
          </p:nvSpPr>
          <p:spPr bwMode="auto">
            <a:xfrm>
              <a:off x="2109"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2011</a:t>
              </a:r>
              <a:endParaRPr lang="en-GB" sz="1800" b="1">
                <a:latin typeface="Arial" charset="0"/>
              </a:endParaRPr>
            </a:p>
          </p:txBody>
        </p:sp>
        <p:sp>
          <p:nvSpPr>
            <p:cNvPr id="468999" name="Rectangle 7"/>
            <p:cNvSpPr>
              <a:spLocks noChangeArrowheads="1"/>
            </p:cNvSpPr>
            <p:nvPr/>
          </p:nvSpPr>
          <p:spPr bwMode="auto">
            <a:xfrm>
              <a:off x="1247"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2009</a:t>
              </a:r>
              <a:endParaRPr lang="en-GB" sz="1800" b="1">
                <a:latin typeface="Arial" charset="0"/>
              </a:endParaRPr>
            </a:p>
          </p:txBody>
        </p:sp>
        <p:sp>
          <p:nvSpPr>
            <p:cNvPr id="469000" name="Rectangle 8"/>
            <p:cNvSpPr>
              <a:spLocks noChangeArrowheads="1"/>
            </p:cNvSpPr>
            <p:nvPr/>
          </p:nvSpPr>
          <p:spPr bwMode="auto">
            <a:xfrm>
              <a:off x="340"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2007</a:t>
              </a:r>
              <a:endParaRPr lang="en-GB" sz="1800" b="1">
                <a:latin typeface="Arial" charset="0"/>
              </a:endParaRPr>
            </a:p>
          </p:txBody>
        </p:sp>
        <p:sp>
          <p:nvSpPr>
            <p:cNvPr id="469001" name="Rectangle 9"/>
            <p:cNvSpPr>
              <a:spLocks noChangeArrowheads="1"/>
            </p:cNvSpPr>
            <p:nvPr/>
          </p:nvSpPr>
          <p:spPr bwMode="auto">
            <a:xfrm>
              <a:off x="7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2008</a:t>
              </a:r>
              <a:endParaRPr lang="en-GB" sz="1800" b="1">
                <a:latin typeface="Arial" charset="0"/>
              </a:endParaRPr>
            </a:p>
          </p:txBody>
        </p:sp>
        <p:sp>
          <p:nvSpPr>
            <p:cNvPr id="469002" name="Rectangle 10"/>
            <p:cNvSpPr>
              <a:spLocks noChangeArrowheads="1"/>
            </p:cNvSpPr>
            <p:nvPr/>
          </p:nvSpPr>
          <p:spPr bwMode="auto">
            <a:xfrm>
              <a:off x="5193"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2018</a:t>
              </a:r>
              <a:endParaRPr lang="en-GB" sz="1800" b="1">
                <a:latin typeface="Arial" charset="0"/>
              </a:endParaRPr>
            </a:p>
          </p:txBody>
        </p:sp>
        <p:sp>
          <p:nvSpPr>
            <p:cNvPr id="469003" name="Rectangle 11"/>
            <p:cNvSpPr>
              <a:spLocks noChangeArrowheads="1"/>
            </p:cNvSpPr>
            <p:nvPr/>
          </p:nvSpPr>
          <p:spPr bwMode="auto">
            <a:xfrm>
              <a:off x="433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2016</a:t>
              </a:r>
              <a:endParaRPr lang="en-GB" sz="1800" b="1">
                <a:latin typeface="Arial" charset="0"/>
              </a:endParaRPr>
            </a:p>
          </p:txBody>
        </p:sp>
        <p:sp>
          <p:nvSpPr>
            <p:cNvPr id="469004" name="Rectangle 12"/>
            <p:cNvSpPr>
              <a:spLocks noChangeArrowheads="1"/>
            </p:cNvSpPr>
            <p:nvPr/>
          </p:nvSpPr>
          <p:spPr bwMode="auto">
            <a:xfrm>
              <a:off x="3470"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2014</a:t>
              </a:r>
              <a:endParaRPr lang="en-GB" sz="1800" b="1">
                <a:latin typeface="Arial" charset="0"/>
              </a:endParaRPr>
            </a:p>
          </p:txBody>
        </p:sp>
        <p:sp>
          <p:nvSpPr>
            <p:cNvPr id="469005" name="Rectangle 13"/>
            <p:cNvSpPr>
              <a:spLocks noChangeArrowheads="1"/>
            </p:cNvSpPr>
            <p:nvPr/>
          </p:nvSpPr>
          <p:spPr bwMode="auto">
            <a:xfrm>
              <a:off x="2562"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2012</a:t>
              </a:r>
              <a:endParaRPr lang="en-GB" sz="1800" b="1">
                <a:latin typeface="Arial" charset="0"/>
              </a:endParaRPr>
            </a:p>
          </p:txBody>
        </p:sp>
        <p:sp>
          <p:nvSpPr>
            <p:cNvPr id="469006" name="Rectangle 14"/>
            <p:cNvSpPr>
              <a:spLocks noChangeArrowheads="1"/>
            </p:cNvSpPr>
            <p:nvPr/>
          </p:nvSpPr>
          <p:spPr bwMode="auto">
            <a:xfrm>
              <a:off x="1655" y="1706"/>
              <a:ext cx="442" cy="239"/>
            </a:xfrm>
            <a:prstGeom prst="rect">
              <a:avLst/>
            </a:prstGeom>
            <a:solidFill>
              <a:srgbClr val="FFFF66"/>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2010</a:t>
              </a:r>
              <a:endParaRPr lang="en-GB" sz="1800" b="1">
                <a:latin typeface="Arial" charset="0"/>
              </a:endParaRPr>
            </a:p>
          </p:txBody>
        </p:sp>
        <p:sp>
          <p:nvSpPr>
            <p:cNvPr id="469007" name="Rectangle 15"/>
            <p:cNvSpPr>
              <a:spLocks noChangeArrowheads="1"/>
            </p:cNvSpPr>
            <p:nvPr/>
          </p:nvSpPr>
          <p:spPr bwMode="auto">
            <a:xfrm>
              <a:off x="4785"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2017</a:t>
              </a:r>
              <a:endParaRPr lang="en-GB" sz="1800" b="1">
                <a:latin typeface="Arial" charset="0"/>
              </a:endParaRPr>
            </a:p>
          </p:txBody>
        </p:sp>
        <p:sp>
          <p:nvSpPr>
            <p:cNvPr id="469008" name="Rectangle 16"/>
            <p:cNvSpPr>
              <a:spLocks noChangeArrowheads="1"/>
            </p:cNvSpPr>
            <p:nvPr/>
          </p:nvSpPr>
          <p:spPr bwMode="auto">
            <a:xfrm>
              <a:off x="3878" y="1706"/>
              <a:ext cx="442" cy="239"/>
            </a:xfrm>
            <a:prstGeom prst="rect">
              <a:avLst/>
            </a:prstGeom>
            <a:solidFill>
              <a:srgbClr val="FF0000"/>
            </a:solidFill>
            <a:ln w="12700">
              <a:solidFill>
                <a:srgbClr val="000066"/>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de-DE" sz="1800" b="1">
                  <a:latin typeface="Arial" charset="0"/>
                </a:rPr>
                <a:t>2015</a:t>
              </a:r>
              <a:endParaRPr lang="en-GB" sz="1800" b="1">
                <a:latin typeface="Arial" charset="0"/>
              </a:endParaRPr>
            </a:p>
          </p:txBody>
        </p:sp>
      </p:grpSp>
      <p:sp>
        <p:nvSpPr>
          <p:cNvPr id="469009" name="Rectangle 17"/>
          <p:cNvSpPr>
            <a:spLocks noChangeArrowheads="1"/>
          </p:cNvSpPr>
          <p:nvPr/>
        </p:nvSpPr>
        <p:spPr bwMode="auto">
          <a:xfrm>
            <a:off x="2195513" y="908050"/>
            <a:ext cx="2376487" cy="409575"/>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de-DE" sz="2000">
                <a:latin typeface="Arial" charset="0"/>
              </a:rPr>
              <a:t>30 M€ (from 85)</a:t>
            </a:r>
            <a:endParaRPr lang="en-GB" sz="2000">
              <a:latin typeface="Arial" charset="0"/>
            </a:endParaRPr>
          </a:p>
        </p:txBody>
      </p:sp>
      <p:sp>
        <p:nvSpPr>
          <p:cNvPr id="469010" name="Text Box 18"/>
          <p:cNvSpPr txBox="1">
            <a:spLocks noChangeArrowheads="1"/>
          </p:cNvSpPr>
          <p:nvPr/>
        </p:nvSpPr>
        <p:spPr bwMode="auto">
          <a:xfrm>
            <a:off x="2051050" y="1989138"/>
            <a:ext cx="1187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KM3NeT</a:t>
            </a:r>
            <a:endParaRPr lang="en-GB">
              <a:solidFill>
                <a:srgbClr val="FF0000"/>
              </a:solidFill>
              <a:latin typeface="Impact" pitchFamily="34" charset="0"/>
            </a:endParaRPr>
          </a:p>
        </p:txBody>
      </p:sp>
      <p:sp>
        <p:nvSpPr>
          <p:cNvPr id="469011" name="Text Box 19"/>
          <p:cNvSpPr txBox="1">
            <a:spLocks noChangeArrowheads="1"/>
          </p:cNvSpPr>
          <p:nvPr/>
        </p:nvSpPr>
        <p:spPr bwMode="auto">
          <a:xfrm>
            <a:off x="3635375" y="2708275"/>
            <a:ext cx="1330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Megaton </a:t>
            </a:r>
            <a:endParaRPr lang="en-GB">
              <a:solidFill>
                <a:srgbClr val="FF0000"/>
              </a:solidFill>
              <a:latin typeface="Impact" pitchFamily="34" charset="0"/>
            </a:endParaRPr>
          </a:p>
        </p:txBody>
      </p:sp>
      <p:sp>
        <p:nvSpPr>
          <p:cNvPr id="469012" name="Text Box 20"/>
          <p:cNvSpPr txBox="1">
            <a:spLocks noChangeArrowheads="1"/>
          </p:cNvSpPr>
          <p:nvPr/>
        </p:nvSpPr>
        <p:spPr bwMode="auto">
          <a:xfrm>
            <a:off x="468313" y="908050"/>
            <a:ext cx="165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Auger North</a:t>
            </a:r>
            <a:endParaRPr lang="en-GB">
              <a:solidFill>
                <a:srgbClr val="FF0000"/>
              </a:solidFill>
              <a:latin typeface="Impact" pitchFamily="34" charset="0"/>
            </a:endParaRPr>
          </a:p>
        </p:txBody>
      </p:sp>
      <p:sp>
        <p:nvSpPr>
          <p:cNvPr id="469013" name="Text Box 21"/>
          <p:cNvSpPr txBox="1">
            <a:spLocks noChangeArrowheads="1"/>
          </p:cNvSpPr>
          <p:nvPr/>
        </p:nvSpPr>
        <p:spPr bwMode="auto">
          <a:xfrm>
            <a:off x="1763713" y="1484313"/>
            <a:ext cx="7223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2800">
                <a:solidFill>
                  <a:srgbClr val="FF0000"/>
                </a:solidFill>
                <a:latin typeface="Impact" pitchFamily="34" charset="0"/>
              </a:rPr>
              <a:t>CTA</a:t>
            </a:r>
            <a:endParaRPr lang="en-GB" sz="2800">
              <a:solidFill>
                <a:srgbClr val="FF0000"/>
              </a:solidFill>
              <a:latin typeface="Impact" pitchFamily="34" charset="0"/>
            </a:endParaRPr>
          </a:p>
        </p:txBody>
      </p:sp>
      <p:sp>
        <p:nvSpPr>
          <p:cNvPr id="469014" name="Text Box 22"/>
          <p:cNvSpPr txBox="1">
            <a:spLocks noChangeArrowheads="1"/>
          </p:cNvSpPr>
          <p:nvPr/>
        </p:nvSpPr>
        <p:spPr bwMode="auto">
          <a:xfrm>
            <a:off x="2124075" y="3429000"/>
            <a:ext cx="3467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Grav Wave 3rd generation </a:t>
            </a:r>
            <a:endParaRPr lang="en-GB">
              <a:solidFill>
                <a:srgbClr val="FF0000"/>
              </a:solidFill>
              <a:latin typeface="Impact" pitchFamily="34" charset="0"/>
            </a:endParaRPr>
          </a:p>
        </p:txBody>
      </p:sp>
      <p:sp>
        <p:nvSpPr>
          <p:cNvPr id="469015" name="Rectangle 23"/>
          <p:cNvSpPr>
            <a:spLocks noChangeArrowheads="1"/>
          </p:cNvSpPr>
          <p:nvPr/>
        </p:nvSpPr>
        <p:spPr bwMode="auto">
          <a:xfrm>
            <a:off x="2771775" y="1484313"/>
            <a:ext cx="3240088" cy="409575"/>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de-DE" sz="2000">
                <a:latin typeface="Arial" charset="0"/>
              </a:rPr>
              <a:t>&gt; 2/3 from 100 + 50 M€</a:t>
            </a:r>
            <a:endParaRPr lang="en-GB" sz="2000">
              <a:latin typeface="Arial" charset="0"/>
            </a:endParaRPr>
          </a:p>
        </p:txBody>
      </p:sp>
      <p:sp>
        <p:nvSpPr>
          <p:cNvPr id="469016" name="Rectangle 24"/>
          <p:cNvSpPr>
            <a:spLocks noChangeArrowheads="1"/>
          </p:cNvSpPr>
          <p:nvPr/>
        </p:nvSpPr>
        <p:spPr bwMode="auto">
          <a:xfrm>
            <a:off x="3276600" y="2060575"/>
            <a:ext cx="2808288" cy="409575"/>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de-DE" sz="2000">
                <a:latin typeface="Arial" charset="0"/>
              </a:rPr>
              <a:t> 250 M€</a:t>
            </a:r>
            <a:endParaRPr lang="en-GB" sz="2000">
              <a:latin typeface="Arial" charset="0"/>
            </a:endParaRPr>
          </a:p>
        </p:txBody>
      </p:sp>
      <p:sp>
        <p:nvSpPr>
          <p:cNvPr id="469017" name="Rectangle 25"/>
          <p:cNvSpPr>
            <a:spLocks noChangeArrowheads="1"/>
          </p:cNvSpPr>
          <p:nvPr/>
        </p:nvSpPr>
        <p:spPr bwMode="auto">
          <a:xfrm>
            <a:off x="5076825" y="2708275"/>
            <a:ext cx="3240088" cy="409575"/>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de-DE" sz="2000">
                <a:latin typeface="Arial" charset="0"/>
              </a:rPr>
              <a:t>400-800 M€</a:t>
            </a:r>
            <a:endParaRPr lang="en-GB" sz="2000">
              <a:latin typeface="Arial" charset="0"/>
            </a:endParaRPr>
          </a:p>
        </p:txBody>
      </p:sp>
      <p:sp>
        <p:nvSpPr>
          <p:cNvPr id="469018" name="Rectangle 26"/>
          <p:cNvSpPr>
            <a:spLocks noChangeArrowheads="1"/>
          </p:cNvSpPr>
          <p:nvPr/>
        </p:nvSpPr>
        <p:spPr bwMode="auto">
          <a:xfrm>
            <a:off x="5651500" y="3429000"/>
            <a:ext cx="3240088" cy="409575"/>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de-DE" sz="2000">
                <a:latin typeface="Arial" charset="0"/>
              </a:rPr>
              <a:t>300 M€</a:t>
            </a:r>
            <a:endParaRPr lang="en-GB" sz="2000">
              <a:latin typeface="Arial" charset="0"/>
            </a:endParaRPr>
          </a:p>
        </p:txBody>
      </p:sp>
      <p:sp>
        <p:nvSpPr>
          <p:cNvPr id="469019" name="Rectangle 27"/>
          <p:cNvSpPr>
            <a:spLocks noChangeArrowheads="1"/>
          </p:cNvSpPr>
          <p:nvPr/>
        </p:nvSpPr>
        <p:spPr bwMode="auto">
          <a:xfrm>
            <a:off x="3563938" y="4149725"/>
            <a:ext cx="2376487" cy="409575"/>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de-DE" sz="2000">
                <a:latin typeface="Arial" charset="0"/>
              </a:rPr>
              <a:t>60-100 M€</a:t>
            </a:r>
            <a:endParaRPr lang="en-GB" sz="2000">
              <a:latin typeface="Arial" charset="0"/>
            </a:endParaRPr>
          </a:p>
        </p:txBody>
      </p:sp>
      <p:sp>
        <p:nvSpPr>
          <p:cNvPr id="469020" name="Rectangle 28"/>
          <p:cNvSpPr>
            <a:spLocks noChangeArrowheads="1"/>
          </p:cNvSpPr>
          <p:nvPr/>
        </p:nvSpPr>
        <p:spPr bwMode="auto">
          <a:xfrm>
            <a:off x="4643438" y="4581525"/>
            <a:ext cx="2160587" cy="409575"/>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de-DE" sz="2000">
                <a:latin typeface="Arial" charset="0"/>
              </a:rPr>
              <a:t>60-100 M€</a:t>
            </a:r>
            <a:endParaRPr lang="en-GB" sz="2000">
              <a:latin typeface="Arial" charset="0"/>
            </a:endParaRPr>
          </a:p>
        </p:txBody>
      </p:sp>
      <p:sp>
        <p:nvSpPr>
          <p:cNvPr id="469021" name="Text Box 29"/>
          <p:cNvSpPr txBox="1">
            <a:spLocks noChangeArrowheads="1"/>
          </p:cNvSpPr>
          <p:nvPr/>
        </p:nvSpPr>
        <p:spPr bwMode="auto">
          <a:xfrm>
            <a:off x="2555875" y="5516563"/>
            <a:ext cx="2373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Double Beta 1 ton </a:t>
            </a:r>
            <a:endParaRPr lang="en-GB">
              <a:solidFill>
                <a:srgbClr val="FF0000"/>
              </a:solidFill>
              <a:latin typeface="Impact" pitchFamily="34" charset="0"/>
            </a:endParaRPr>
          </a:p>
        </p:txBody>
      </p:sp>
      <p:sp>
        <p:nvSpPr>
          <p:cNvPr id="469022" name="Text Box 30"/>
          <p:cNvSpPr txBox="1">
            <a:spLocks noChangeArrowheads="1"/>
          </p:cNvSpPr>
          <p:nvPr/>
        </p:nvSpPr>
        <p:spPr bwMode="auto">
          <a:xfrm>
            <a:off x="1258888" y="4149725"/>
            <a:ext cx="2181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solidFill>
                  <a:srgbClr val="FF0000"/>
                </a:solidFill>
                <a:latin typeface="Impact" pitchFamily="34" charset="0"/>
              </a:rPr>
              <a:t>DM search 1 ton </a:t>
            </a:r>
            <a:endParaRPr lang="en-GB">
              <a:solidFill>
                <a:srgbClr val="FF0000"/>
              </a:solidFill>
              <a:latin typeface="Impact" pitchFamily="34" charset="0"/>
            </a:endParaRPr>
          </a:p>
        </p:txBody>
      </p:sp>
      <p:sp>
        <p:nvSpPr>
          <p:cNvPr id="469023" name="Rectangle 31"/>
          <p:cNvSpPr>
            <a:spLocks noChangeArrowheads="1"/>
          </p:cNvSpPr>
          <p:nvPr/>
        </p:nvSpPr>
        <p:spPr bwMode="auto">
          <a:xfrm>
            <a:off x="5148263" y="5300663"/>
            <a:ext cx="2376487" cy="409575"/>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de-DE" sz="2000">
                <a:latin typeface="Arial" charset="0"/>
              </a:rPr>
              <a:t>50-200 M€</a:t>
            </a:r>
            <a:endParaRPr lang="en-GB" sz="2000">
              <a:latin typeface="Arial" charset="0"/>
            </a:endParaRPr>
          </a:p>
        </p:txBody>
      </p:sp>
      <p:sp>
        <p:nvSpPr>
          <p:cNvPr id="469024" name="Rectangle 32"/>
          <p:cNvSpPr>
            <a:spLocks noChangeArrowheads="1"/>
          </p:cNvSpPr>
          <p:nvPr/>
        </p:nvSpPr>
        <p:spPr bwMode="auto">
          <a:xfrm>
            <a:off x="6227763" y="5734050"/>
            <a:ext cx="2376487" cy="409575"/>
          </a:xfrm>
          <a:prstGeom prst="rect">
            <a:avLst/>
          </a:prstGeom>
          <a:solidFill>
            <a:srgbClr val="FFFF66"/>
          </a:solidFill>
          <a:ln w="12700">
            <a:solidFill>
              <a:schemeClr val="accent2"/>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de-DE" sz="2000">
                <a:latin typeface="Arial" charset="0"/>
              </a:rPr>
              <a:t>50-200 M€</a:t>
            </a:r>
            <a:endParaRPr lang="en-GB" sz="2000">
              <a:latin typeface="Arial" charset="0"/>
            </a:endParaRPr>
          </a:p>
        </p:txBody>
      </p:sp>
      <p:sp>
        <p:nvSpPr>
          <p:cNvPr id="31" name="TextBox 30"/>
          <p:cNvSpPr txBox="1"/>
          <p:nvPr/>
        </p:nvSpPr>
        <p:spPr>
          <a:xfrm>
            <a:off x="360937" y="5866130"/>
            <a:ext cx="1680588" cy="461665"/>
          </a:xfrm>
          <a:prstGeom prst="rect">
            <a:avLst/>
          </a:prstGeom>
          <a:noFill/>
        </p:spPr>
        <p:txBody>
          <a:bodyPr wrap="none" rtlCol="0">
            <a:spAutoFit/>
          </a:bodyPr>
          <a:lstStyle/>
          <a:p>
            <a:r>
              <a:rPr lang="de-DE" sz="2400" dirty="0" smtClean="0">
                <a:solidFill>
                  <a:schemeClr val="bg1"/>
                </a:solidFill>
              </a:rPr>
              <a:t>March 2007</a:t>
            </a:r>
            <a:endParaRPr lang="en-US" sz="2400" dirty="0">
              <a:solidFill>
                <a:schemeClr val="bg1"/>
              </a:solidFill>
            </a:endParaRPr>
          </a:p>
        </p:txBody>
      </p:sp>
    </p:spTree>
    <p:extLst>
      <p:ext uri="{BB962C8B-B14F-4D97-AF65-F5344CB8AC3E}">
        <p14:creationId xmlns:p14="http://schemas.microsoft.com/office/powerpoint/2010/main" val="1108231317"/>
      </p:ext>
    </p:extLst>
  </p:cSld>
  <p:clrMapOvr>
    <a:masterClrMapping/>
  </p:clrMapOvr>
  <p:transition spd="slow">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11104" y="404664"/>
            <a:ext cx="7992888" cy="6165304"/>
          </a:xfrm>
          <a:prstGeom prst="round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53282" name="Object 2"/>
          <p:cNvGraphicFramePr>
            <a:graphicFrameLocks noGrp="1" noChangeAspect="1"/>
          </p:cNvGraphicFramePr>
          <p:nvPr>
            <p:ph sz="half" idx="1"/>
            <p:extLst>
              <p:ext uri="{D42A27DB-BD31-4B8C-83A1-F6EECF244321}">
                <p14:modId xmlns:p14="http://schemas.microsoft.com/office/powerpoint/2010/main" val="4109494785"/>
              </p:ext>
            </p:extLst>
          </p:nvPr>
        </p:nvGraphicFramePr>
        <p:xfrm>
          <a:off x="1279995" y="931590"/>
          <a:ext cx="6583099" cy="5417440"/>
        </p:xfrm>
        <a:graphic>
          <a:graphicData uri="http://schemas.openxmlformats.org/presentationml/2006/ole">
            <mc:AlternateContent xmlns:mc="http://schemas.openxmlformats.org/markup-compatibility/2006">
              <mc:Choice xmlns:v="urn:schemas-microsoft-com:vml" Requires="v">
                <p:oleObj spid="_x0000_s2083" name="Chart" r:id="rId3" imgW="7115175" imgH="5857875" progId="Excel.Chart.8">
                  <p:embed/>
                </p:oleObj>
              </mc:Choice>
              <mc:Fallback>
                <p:oleObj name="Chart" r:id="rId3" imgW="7115175" imgH="5857875" progId="Excel.Char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995" y="931590"/>
                        <a:ext cx="6583099" cy="541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3283" name="Text Box 3"/>
          <p:cNvSpPr txBox="1">
            <a:spLocks noChangeArrowheads="1"/>
          </p:cNvSpPr>
          <p:nvPr/>
        </p:nvSpPr>
        <p:spPr bwMode="auto">
          <a:xfrm>
            <a:off x="2394110" y="5165116"/>
            <a:ext cx="1238264" cy="34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a:t>DAMA-1ton</a:t>
            </a:r>
            <a:endParaRPr lang="en-GB"/>
          </a:p>
        </p:txBody>
      </p:sp>
      <p:sp>
        <p:nvSpPr>
          <p:cNvPr id="353284" name="Text Box 4"/>
          <p:cNvSpPr txBox="1">
            <a:spLocks noChangeArrowheads="1"/>
          </p:cNvSpPr>
          <p:nvPr/>
        </p:nvSpPr>
        <p:spPr bwMode="auto">
          <a:xfrm>
            <a:off x="3761634" y="4608308"/>
            <a:ext cx="1079182" cy="61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a:solidFill>
                  <a:schemeClr val="bg1"/>
                </a:solidFill>
              </a:rPr>
              <a:t>ELIXIR</a:t>
            </a:r>
          </a:p>
          <a:p>
            <a:r>
              <a:rPr lang="de-DE">
                <a:solidFill>
                  <a:schemeClr val="bg1"/>
                </a:solidFill>
              </a:rPr>
              <a:t>(liquid Xe)</a:t>
            </a:r>
            <a:endParaRPr lang="en-GB">
              <a:solidFill>
                <a:schemeClr val="bg1"/>
              </a:solidFill>
            </a:endParaRPr>
          </a:p>
        </p:txBody>
      </p:sp>
      <p:sp>
        <p:nvSpPr>
          <p:cNvPr id="353285" name="Text Box 5"/>
          <p:cNvSpPr txBox="1">
            <a:spLocks noChangeArrowheads="1"/>
          </p:cNvSpPr>
          <p:nvPr/>
        </p:nvSpPr>
        <p:spPr bwMode="auto">
          <a:xfrm>
            <a:off x="5280983" y="4204371"/>
            <a:ext cx="1295588" cy="61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a:solidFill>
                  <a:schemeClr val="bg1"/>
                </a:solidFill>
              </a:rPr>
              <a:t>EURECA</a:t>
            </a:r>
          </a:p>
          <a:p>
            <a:r>
              <a:rPr lang="de-DE">
                <a:solidFill>
                  <a:schemeClr val="bg1"/>
                </a:solidFill>
              </a:rPr>
              <a:t>(bolometric)</a:t>
            </a:r>
            <a:endParaRPr lang="en-GB">
              <a:solidFill>
                <a:schemeClr val="bg1"/>
              </a:solidFill>
            </a:endParaRPr>
          </a:p>
        </p:txBody>
      </p:sp>
      <p:sp>
        <p:nvSpPr>
          <p:cNvPr id="353286" name="Text Box 6"/>
          <p:cNvSpPr txBox="1">
            <a:spLocks noChangeArrowheads="1"/>
          </p:cNvSpPr>
          <p:nvPr/>
        </p:nvSpPr>
        <p:spPr bwMode="auto">
          <a:xfrm>
            <a:off x="5331218" y="2584160"/>
            <a:ext cx="2728993" cy="34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a:solidFill>
                  <a:srgbClr val="1C1C1C"/>
                </a:solidFill>
              </a:rPr>
              <a:t>Underground Infrastructure</a:t>
            </a:r>
            <a:endParaRPr lang="en-GB">
              <a:solidFill>
                <a:srgbClr val="1C1C1C"/>
              </a:solidFill>
            </a:endParaRPr>
          </a:p>
        </p:txBody>
      </p:sp>
      <p:sp>
        <p:nvSpPr>
          <p:cNvPr id="353287" name="Line 7"/>
          <p:cNvSpPr>
            <a:spLocks noChangeShapeType="1"/>
          </p:cNvSpPr>
          <p:nvPr/>
        </p:nvSpPr>
        <p:spPr bwMode="auto">
          <a:xfrm flipH="1">
            <a:off x="4318692" y="2685703"/>
            <a:ext cx="962291" cy="502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2141" rIns="64282" bIns="32141"/>
          <a:lstStyle/>
          <a:p>
            <a:endParaRPr lang="en-US"/>
          </a:p>
        </p:txBody>
      </p:sp>
      <p:pic>
        <p:nvPicPr>
          <p:cNvPr id="353288" name="Picture 8"/>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t="67935" b="4019"/>
          <a:stretch>
            <a:fillRect/>
          </a:stretch>
        </p:blipFill>
        <p:spPr bwMode="auto">
          <a:xfrm>
            <a:off x="165880" y="1925810"/>
            <a:ext cx="3038697" cy="2111184"/>
          </a:xfrm>
          <a:noFill/>
          <a:ln>
            <a:solidFill>
              <a:srgbClr val="0000CC"/>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3291" name="Line 11"/>
          <p:cNvSpPr>
            <a:spLocks noChangeShapeType="1"/>
          </p:cNvSpPr>
          <p:nvPr/>
        </p:nvSpPr>
        <p:spPr bwMode="auto">
          <a:xfrm flipH="1" flipV="1">
            <a:off x="1887287" y="3596235"/>
            <a:ext cx="861820" cy="15186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2141" rIns="64282" bIns="32141"/>
          <a:lstStyle/>
          <a:p>
            <a:endParaRPr lang="en-US"/>
          </a:p>
        </p:txBody>
      </p:sp>
      <p:sp>
        <p:nvSpPr>
          <p:cNvPr id="353292" name="Rectangle 12"/>
          <p:cNvSpPr>
            <a:spLocks noChangeArrowheads="1"/>
          </p:cNvSpPr>
          <p:nvPr/>
        </p:nvSpPr>
        <p:spPr bwMode="auto">
          <a:xfrm>
            <a:off x="1279995" y="812194"/>
            <a:ext cx="6836510" cy="50659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nchor="ctr"/>
          <a:lstStyle/>
          <a:p>
            <a:endParaRPr lang="en-US"/>
          </a:p>
        </p:txBody>
      </p:sp>
      <p:sp>
        <p:nvSpPr>
          <p:cNvPr id="353293" name="Text Box 13"/>
          <p:cNvSpPr txBox="1">
            <a:spLocks noChangeArrowheads="1"/>
          </p:cNvSpPr>
          <p:nvPr/>
        </p:nvSpPr>
        <p:spPr bwMode="auto">
          <a:xfrm>
            <a:off x="1258784" y="711767"/>
            <a:ext cx="6696617" cy="403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sz="2200" dirty="0"/>
              <a:t>2007 Aspera WG requests European Dark Matter projects</a:t>
            </a:r>
            <a:endParaRPr lang="en-GB" sz="2200" dirty="0"/>
          </a:p>
        </p:txBody>
      </p:sp>
    </p:spTree>
    <p:extLst>
      <p:ext uri="{BB962C8B-B14F-4D97-AF65-F5344CB8AC3E}">
        <p14:creationId xmlns:p14="http://schemas.microsoft.com/office/powerpoint/2010/main" val="780231567"/>
      </p:ext>
    </p:extLst>
  </p:cSld>
  <p:clrMapOvr>
    <a:masterClrMapping/>
  </p:clrMapOvr>
  <p:transition spd="slow">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11104" y="404664"/>
            <a:ext cx="7992888" cy="6165304"/>
          </a:xfrm>
          <a:prstGeom prst="round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53282" name="Object 2"/>
          <p:cNvGraphicFramePr>
            <a:graphicFrameLocks noGrp="1" noChangeAspect="1"/>
          </p:cNvGraphicFramePr>
          <p:nvPr>
            <p:ph sz="half" idx="1"/>
            <p:extLst>
              <p:ext uri="{D42A27DB-BD31-4B8C-83A1-F6EECF244321}">
                <p14:modId xmlns:p14="http://schemas.microsoft.com/office/powerpoint/2010/main" val="100410042"/>
              </p:ext>
            </p:extLst>
          </p:nvPr>
        </p:nvGraphicFramePr>
        <p:xfrm>
          <a:off x="1279995" y="931590"/>
          <a:ext cx="6583099" cy="5417440"/>
        </p:xfrm>
        <a:graphic>
          <a:graphicData uri="http://schemas.openxmlformats.org/presentationml/2006/ole">
            <mc:AlternateContent xmlns:mc="http://schemas.openxmlformats.org/markup-compatibility/2006">
              <mc:Choice xmlns:v="urn:schemas-microsoft-com:vml" Requires="v">
                <p:oleObj spid="_x0000_s4132" name="Chart" r:id="rId3" imgW="7115175" imgH="5857875" progId="Excel.Chart.8">
                  <p:embed/>
                </p:oleObj>
              </mc:Choice>
              <mc:Fallback>
                <p:oleObj name="Chart" r:id="rId3" imgW="7115175" imgH="5857875" progId="Excel.Char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995" y="931590"/>
                        <a:ext cx="6583099" cy="541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3283" name="Text Box 3"/>
          <p:cNvSpPr txBox="1">
            <a:spLocks noChangeArrowheads="1"/>
          </p:cNvSpPr>
          <p:nvPr/>
        </p:nvSpPr>
        <p:spPr bwMode="auto">
          <a:xfrm>
            <a:off x="2394110" y="5165116"/>
            <a:ext cx="1238264" cy="34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a:t>DAMA-1ton</a:t>
            </a:r>
            <a:endParaRPr lang="en-GB"/>
          </a:p>
        </p:txBody>
      </p:sp>
      <p:sp>
        <p:nvSpPr>
          <p:cNvPr id="353285" name="Text Box 5"/>
          <p:cNvSpPr txBox="1">
            <a:spLocks noChangeArrowheads="1"/>
          </p:cNvSpPr>
          <p:nvPr/>
        </p:nvSpPr>
        <p:spPr bwMode="auto">
          <a:xfrm>
            <a:off x="5280983" y="4204371"/>
            <a:ext cx="1295588" cy="61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a:solidFill>
                  <a:schemeClr val="bg1"/>
                </a:solidFill>
              </a:rPr>
              <a:t>EURECA</a:t>
            </a:r>
          </a:p>
          <a:p>
            <a:r>
              <a:rPr lang="de-DE">
                <a:solidFill>
                  <a:schemeClr val="bg1"/>
                </a:solidFill>
              </a:rPr>
              <a:t>(bolometric)</a:t>
            </a:r>
            <a:endParaRPr lang="en-GB">
              <a:solidFill>
                <a:schemeClr val="bg1"/>
              </a:solidFill>
            </a:endParaRPr>
          </a:p>
        </p:txBody>
      </p:sp>
      <p:sp>
        <p:nvSpPr>
          <p:cNvPr id="353286" name="Text Box 6"/>
          <p:cNvSpPr txBox="1">
            <a:spLocks noChangeArrowheads="1"/>
          </p:cNvSpPr>
          <p:nvPr/>
        </p:nvSpPr>
        <p:spPr bwMode="auto">
          <a:xfrm>
            <a:off x="5331218" y="2584160"/>
            <a:ext cx="2728993" cy="34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a:solidFill>
                  <a:srgbClr val="1C1C1C"/>
                </a:solidFill>
              </a:rPr>
              <a:t>Underground Infrastructure</a:t>
            </a:r>
            <a:endParaRPr lang="en-GB">
              <a:solidFill>
                <a:srgbClr val="1C1C1C"/>
              </a:solidFill>
            </a:endParaRPr>
          </a:p>
        </p:txBody>
      </p:sp>
      <p:sp>
        <p:nvSpPr>
          <p:cNvPr id="353287" name="Line 7"/>
          <p:cNvSpPr>
            <a:spLocks noChangeShapeType="1"/>
          </p:cNvSpPr>
          <p:nvPr/>
        </p:nvSpPr>
        <p:spPr bwMode="auto">
          <a:xfrm flipH="1">
            <a:off x="4318692" y="2685703"/>
            <a:ext cx="962291" cy="502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2141" rIns="64282" bIns="32141"/>
          <a:lstStyle/>
          <a:p>
            <a:endParaRPr lang="en-US"/>
          </a:p>
        </p:txBody>
      </p:sp>
      <p:pic>
        <p:nvPicPr>
          <p:cNvPr id="353288" name="Picture 8"/>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t="67935" b="4019"/>
          <a:stretch>
            <a:fillRect/>
          </a:stretch>
        </p:blipFill>
        <p:spPr bwMode="auto">
          <a:xfrm>
            <a:off x="165880" y="1925810"/>
            <a:ext cx="3038697" cy="2111184"/>
          </a:xfrm>
          <a:noFill/>
          <a:ln>
            <a:solidFill>
              <a:srgbClr val="0000CC"/>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3291" name="Line 11"/>
          <p:cNvSpPr>
            <a:spLocks noChangeShapeType="1"/>
          </p:cNvSpPr>
          <p:nvPr/>
        </p:nvSpPr>
        <p:spPr bwMode="auto">
          <a:xfrm flipH="1" flipV="1">
            <a:off x="1887287" y="3596235"/>
            <a:ext cx="861820" cy="15186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2141" rIns="64282" bIns="32141"/>
          <a:lstStyle/>
          <a:p>
            <a:endParaRPr lang="en-US"/>
          </a:p>
        </p:txBody>
      </p:sp>
      <p:sp>
        <p:nvSpPr>
          <p:cNvPr id="353292" name="Rectangle 12"/>
          <p:cNvSpPr>
            <a:spLocks noChangeArrowheads="1"/>
          </p:cNvSpPr>
          <p:nvPr/>
        </p:nvSpPr>
        <p:spPr bwMode="auto">
          <a:xfrm>
            <a:off x="1279995" y="812194"/>
            <a:ext cx="6836510" cy="50659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nchor="ctr"/>
          <a:lstStyle/>
          <a:p>
            <a:endParaRPr lang="en-US"/>
          </a:p>
        </p:txBody>
      </p:sp>
      <p:sp>
        <p:nvSpPr>
          <p:cNvPr id="353293" name="Text Box 13"/>
          <p:cNvSpPr txBox="1">
            <a:spLocks noChangeArrowheads="1"/>
          </p:cNvSpPr>
          <p:nvPr/>
        </p:nvSpPr>
        <p:spPr bwMode="auto">
          <a:xfrm>
            <a:off x="1258784" y="711767"/>
            <a:ext cx="6696617" cy="403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sz="2200" dirty="0"/>
              <a:t>2007 Aspera WG requests European Dark Matter projects</a:t>
            </a:r>
            <a:endParaRPr lang="en-GB" sz="2200" dirty="0"/>
          </a:p>
        </p:txBody>
      </p:sp>
      <p:sp>
        <p:nvSpPr>
          <p:cNvPr id="14" name="Text Box 13"/>
          <p:cNvSpPr txBox="1">
            <a:spLocks noChangeArrowheads="1"/>
          </p:cNvSpPr>
          <p:nvPr/>
        </p:nvSpPr>
        <p:spPr bwMode="auto">
          <a:xfrm>
            <a:off x="4006158" y="4270118"/>
            <a:ext cx="490367" cy="34190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a:t>LUX</a:t>
            </a:r>
            <a:endParaRPr lang="en-GB"/>
          </a:p>
        </p:txBody>
      </p:sp>
      <p:sp>
        <p:nvSpPr>
          <p:cNvPr id="15" name="Text Box 14"/>
          <p:cNvSpPr txBox="1">
            <a:spLocks noChangeArrowheads="1"/>
          </p:cNvSpPr>
          <p:nvPr/>
        </p:nvSpPr>
        <p:spPr bwMode="auto">
          <a:xfrm>
            <a:off x="4006158" y="4826927"/>
            <a:ext cx="812699" cy="34190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dirty="0" smtClean="0"/>
              <a:t>XENON</a:t>
            </a:r>
            <a:endParaRPr lang="en-GB" dirty="0"/>
          </a:p>
        </p:txBody>
      </p:sp>
      <p:sp>
        <p:nvSpPr>
          <p:cNvPr id="16" name="Line 15"/>
          <p:cNvSpPr>
            <a:spLocks noChangeShapeType="1"/>
          </p:cNvSpPr>
          <p:nvPr/>
        </p:nvSpPr>
        <p:spPr bwMode="auto">
          <a:xfrm flipV="1">
            <a:off x="3651159" y="4472087"/>
            <a:ext cx="354998" cy="253297"/>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2141" rIns="64282" bIns="32141"/>
          <a:lstStyle/>
          <a:p>
            <a:endParaRPr lang="en-US"/>
          </a:p>
        </p:txBody>
      </p:sp>
      <p:sp>
        <p:nvSpPr>
          <p:cNvPr id="17" name="Line 16"/>
          <p:cNvSpPr>
            <a:spLocks noChangeShapeType="1"/>
          </p:cNvSpPr>
          <p:nvPr/>
        </p:nvSpPr>
        <p:spPr bwMode="auto">
          <a:xfrm>
            <a:off x="3651159" y="4775597"/>
            <a:ext cx="354998" cy="253297"/>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2141" rIns="64282" bIns="32141"/>
          <a:lstStyle/>
          <a:p>
            <a:endParaRPr lang="en-US"/>
          </a:p>
        </p:txBody>
      </p:sp>
      <p:sp>
        <p:nvSpPr>
          <p:cNvPr id="18" name="Text Box 12"/>
          <p:cNvSpPr txBox="1">
            <a:spLocks noChangeArrowheads="1"/>
          </p:cNvSpPr>
          <p:nvPr/>
        </p:nvSpPr>
        <p:spPr bwMode="auto">
          <a:xfrm>
            <a:off x="5580112" y="1128786"/>
            <a:ext cx="3289852" cy="121907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sz="2500"/>
              <a:t>convergence within </a:t>
            </a:r>
          </a:p>
          <a:p>
            <a:r>
              <a:rPr lang="de-DE" sz="2500"/>
              <a:t>noble liquid community </a:t>
            </a:r>
          </a:p>
          <a:p>
            <a:r>
              <a:rPr lang="de-DE" sz="2500"/>
              <a:t>still poor</a:t>
            </a:r>
            <a:endParaRPr lang="en-GB" sz="2500"/>
          </a:p>
        </p:txBody>
      </p:sp>
    </p:spTree>
    <p:extLst>
      <p:ext uri="{BB962C8B-B14F-4D97-AF65-F5344CB8AC3E}">
        <p14:creationId xmlns:p14="http://schemas.microsoft.com/office/powerpoint/2010/main" val="13083295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23528" y="1071214"/>
            <a:ext cx="8496944" cy="5498754"/>
          </a:xfrm>
          <a:prstGeom prst="round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186" name="Text Box 2"/>
          <p:cNvSpPr txBox="1">
            <a:spLocks noChangeArrowheads="1"/>
          </p:cNvSpPr>
          <p:nvPr/>
        </p:nvSpPr>
        <p:spPr bwMode="auto">
          <a:xfrm>
            <a:off x="1471752" y="1287523"/>
            <a:ext cx="6751668" cy="40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2141" rIns="64282" bIns="32141">
            <a:spAutoFit/>
          </a:bodyPr>
          <a:lstStyle/>
          <a:p>
            <a:pPr algn="r">
              <a:spcBef>
                <a:spcPct val="50000"/>
              </a:spcBef>
            </a:pPr>
            <a:r>
              <a:rPr lang="en-US" sz="2200" dirty="0"/>
              <a:t>Clear priority: Auger North</a:t>
            </a:r>
          </a:p>
        </p:txBody>
      </p:sp>
      <p:sp>
        <p:nvSpPr>
          <p:cNvPr id="221190" name="Text Box 6"/>
          <p:cNvSpPr txBox="1">
            <a:spLocks noChangeArrowheads="1"/>
          </p:cNvSpPr>
          <p:nvPr/>
        </p:nvSpPr>
        <p:spPr bwMode="auto">
          <a:xfrm>
            <a:off x="1051737" y="1435931"/>
            <a:ext cx="4747824" cy="258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35C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190" tIns="22595" rIns="45190" bIns="22595">
            <a:spAutoFit/>
          </a:bodyPr>
          <a:lstStyle>
            <a:lvl1pPr defTabSz="642938">
              <a:defRPr sz="2400">
                <a:solidFill>
                  <a:schemeClr val="tx1"/>
                </a:solidFill>
                <a:latin typeface="Arial" charset="0"/>
              </a:defRPr>
            </a:lvl1pPr>
            <a:lvl2pPr marL="320675" defTabSz="642938">
              <a:defRPr sz="2400">
                <a:solidFill>
                  <a:schemeClr val="tx1"/>
                </a:solidFill>
                <a:latin typeface="Arial" charset="0"/>
              </a:defRPr>
            </a:lvl2pPr>
            <a:lvl3pPr marL="642938" defTabSz="642938">
              <a:defRPr sz="2400">
                <a:solidFill>
                  <a:schemeClr val="tx1"/>
                </a:solidFill>
                <a:latin typeface="Arial" charset="0"/>
              </a:defRPr>
            </a:lvl3pPr>
            <a:lvl4pPr marL="963613" defTabSz="642938">
              <a:defRPr sz="2400">
                <a:solidFill>
                  <a:schemeClr val="tx1"/>
                </a:solidFill>
                <a:latin typeface="Arial" charset="0"/>
              </a:defRPr>
            </a:lvl4pPr>
            <a:lvl5pPr marL="1285875" defTabSz="642938">
              <a:defRPr sz="2400">
                <a:solidFill>
                  <a:schemeClr val="tx1"/>
                </a:solidFill>
                <a:latin typeface="Arial" charset="0"/>
              </a:defRPr>
            </a:lvl5pPr>
            <a:lvl6pPr marL="1743075" defTabSz="642938" eaLnBrk="0" fontAlgn="base" hangingPunct="0">
              <a:spcBef>
                <a:spcPct val="0"/>
              </a:spcBef>
              <a:spcAft>
                <a:spcPct val="0"/>
              </a:spcAft>
              <a:defRPr sz="2400">
                <a:solidFill>
                  <a:schemeClr val="tx1"/>
                </a:solidFill>
                <a:latin typeface="Arial" charset="0"/>
              </a:defRPr>
            </a:lvl6pPr>
            <a:lvl7pPr marL="2200275" defTabSz="642938" eaLnBrk="0" fontAlgn="base" hangingPunct="0">
              <a:spcBef>
                <a:spcPct val="0"/>
              </a:spcBef>
              <a:spcAft>
                <a:spcPct val="0"/>
              </a:spcAft>
              <a:defRPr sz="2400">
                <a:solidFill>
                  <a:schemeClr val="tx1"/>
                </a:solidFill>
                <a:latin typeface="Arial" charset="0"/>
              </a:defRPr>
            </a:lvl7pPr>
            <a:lvl8pPr marL="2657475" defTabSz="642938" eaLnBrk="0" fontAlgn="base" hangingPunct="0">
              <a:spcBef>
                <a:spcPct val="0"/>
              </a:spcBef>
              <a:spcAft>
                <a:spcPct val="0"/>
              </a:spcAft>
              <a:defRPr sz="2400">
                <a:solidFill>
                  <a:schemeClr val="tx1"/>
                </a:solidFill>
                <a:latin typeface="Arial" charset="0"/>
              </a:defRPr>
            </a:lvl8pPr>
            <a:lvl9pPr marL="3114675" defTabSz="642938" eaLnBrk="0" fontAlgn="base" hangingPunct="0">
              <a:spcBef>
                <a:spcPct val="0"/>
              </a:spcBef>
              <a:spcAft>
                <a:spcPct val="0"/>
              </a:spcAft>
              <a:defRPr sz="2400">
                <a:solidFill>
                  <a:schemeClr val="tx1"/>
                </a:solidFill>
                <a:latin typeface="Arial" charset="0"/>
              </a:defRPr>
            </a:lvl9pPr>
          </a:lstStyle>
          <a:p>
            <a:pPr>
              <a:spcBef>
                <a:spcPct val="50000"/>
              </a:spcBef>
            </a:pPr>
            <a:r>
              <a:rPr lang="en-US" sz="1400" dirty="0">
                <a:solidFill>
                  <a:srgbClr val="035C96"/>
                </a:solidFill>
              </a:rPr>
              <a:t> </a:t>
            </a:r>
            <a:r>
              <a:rPr lang="en-US" sz="1400" dirty="0">
                <a:solidFill>
                  <a:srgbClr val="035C98"/>
                </a:solidFill>
              </a:rPr>
              <a:t>Summary: ASPERA sum 2008-2018</a:t>
            </a:r>
          </a:p>
        </p:txBody>
      </p:sp>
      <p:graphicFrame>
        <p:nvGraphicFramePr>
          <p:cNvPr id="221194" name="Object 10"/>
          <p:cNvGraphicFramePr>
            <a:graphicFrameLocks noChangeAspect="1"/>
          </p:cNvGraphicFramePr>
          <p:nvPr>
            <p:extLst>
              <p:ext uri="{D42A27DB-BD31-4B8C-83A1-F6EECF244321}">
                <p14:modId xmlns:p14="http://schemas.microsoft.com/office/powerpoint/2010/main" val="2828520978"/>
              </p:ext>
            </p:extLst>
          </p:nvPr>
        </p:nvGraphicFramePr>
        <p:xfrm>
          <a:off x="611560" y="1708363"/>
          <a:ext cx="7992887" cy="4350690"/>
        </p:xfrm>
        <a:graphic>
          <a:graphicData uri="http://schemas.openxmlformats.org/presentationml/2006/ole">
            <mc:AlternateContent xmlns:mc="http://schemas.openxmlformats.org/markup-compatibility/2006">
              <mc:Choice xmlns:v="urn:schemas-microsoft-com:vml" Requires="v">
                <p:oleObj spid="_x0000_s7204" name="Diagramm" r:id="rId4" imgW="7601081" imgH="4038655" progId="Excel.Chart.8">
                  <p:embed/>
                </p:oleObj>
              </mc:Choice>
              <mc:Fallback>
                <p:oleObj name="Diagramm" r:id="rId4" imgW="7601081" imgH="4038655"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1708363"/>
                        <a:ext cx="7992887" cy="4350690"/>
                      </a:xfrm>
                      <a:prstGeom prst="rect">
                        <a:avLst/>
                      </a:prstGeom>
                      <a:noFill/>
                      <a:ln>
                        <a:noFill/>
                      </a:ln>
                      <a:effectLst/>
                    </p:spPr>
                  </p:pic>
                </p:oleObj>
              </mc:Fallback>
            </mc:AlternateContent>
          </a:graphicData>
        </a:graphic>
      </p:graphicFrame>
      <p:sp>
        <p:nvSpPr>
          <p:cNvPr id="221195" name="Text Box 11"/>
          <p:cNvSpPr txBox="1">
            <a:spLocks noChangeArrowheads="1"/>
          </p:cNvSpPr>
          <p:nvPr/>
        </p:nvSpPr>
        <p:spPr bwMode="auto">
          <a:xfrm>
            <a:off x="2555776" y="4087351"/>
            <a:ext cx="1739747" cy="44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sz="2500" dirty="0">
                <a:solidFill>
                  <a:schemeClr val="bg1"/>
                </a:solidFill>
              </a:rPr>
              <a:t>Auger North</a:t>
            </a:r>
            <a:endParaRPr lang="en-GB" sz="2500" dirty="0">
              <a:solidFill>
                <a:schemeClr val="bg1"/>
              </a:solidFill>
            </a:endParaRPr>
          </a:p>
        </p:txBody>
      </p:sp>
      <p:sp>
        <p:nvSpPr>
          <p:cNvPr id="221196" name="Text Box 12"/>
          <p:cNvSpPr txBox="1">
            <a:spLocks noChangeArrowheads="1"/>
          </p:cNvSpPr>
          <p:nvPr/>
        </p:nvSpPr>
        <p:spPr bwMode="auto">
          <a:xfrm>
            <a:off x="829379" y="188640"/>
            <a:ext cx="7761962" cy="68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2141" rIns="64282" bIns="32141">
            <a:spAutoFit/>
          </a:bodyPr>
          <a:lstStyle/>
          <a:p>
            <a:pPr algn="r">
              <a:spcBef>
                <a:spcPct val="50000"/>
              </a:spcBef>
            </a:pPr>
            <a:r>
              <a:rPr lang="en-US" sz="4000" dirty="0">
                <a:solidFill>
                  <a:schemeClr val="bg1"/>
                </a:solidFill>
              </a:rPr>
              <a:t>High Energy Cosmic Rays</a:t>
            </a:r>
          </a:p>
        </p:txBody>
      </p:sp>
      <p:sp>
        <p:nvSpPr>
          <p:cNvPr id="221198" name="Text Box 14"/>
          <p:cNvSpPr txBox="1">
            <a:spLocks noChangeArrowheads="1"/>
          </p:cNvSpPr>
          <p:nvPr/>
        </p:nvSpPr>
        <p:spPr bwMode="auto">
          <a:xfrm>
            <a:off x="1348833" y="6013765"/>
            <a:ext cx="6661885" cy="311131"/>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4282" tIns="32141" rIns="64282" bIns="32141">
            <a:spAutoFit/>
          </a:bodyPr>
          <a:lstStyle/>
          <a:p>
            <a:r>
              <a:rPr lang="de-DE" sz="1600" dirty="0"/>
              <a:t>Auger North planning at this point shifted by ~1 year </a:t>
            </a:r>
            <a:r>
              <a:rPr lang="de-DE" sz="1600" dirty="0" smtClean="0"/>
              <a:t> compared </a:t>
            </a:r>
            <a:r>
              <a:rPr lang="de-DE" sz="1600" dirty="0"/>
              <a:t>to the </a:t>
            </a:r>
            <a:r>
              <a:rPr lang="de-DE" sz="1600" dirty="0" smtClean="0"/>
              <a:t>figure</a:t>
            </a:r>
            <a:endParaRPr lang="en-GB" sz="1600" dirty="0"/>
          </a:p>
        </p:txBody>
      </p:sp>
    </p:spTree>
    <p:extLst>
      <p:ext uri="{BB962C8B-B14F-4D97-AF65-F5344CB8AC3E}">
        <p14:creationId xmlns:p14="http://schemas.microsoft.com/office/powerpoint/2010/main" val="1108869118"/>
      </p:ext>
    </p:extLst>
  </p:cSld>
  <p:clrMapOvr>
    <a:masterClrMapping/>
  </p:clrMapOvr>
  <p:transition spd="slow">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23528" y="1268760"/>
            <a:ext cx="8496944" cy="5301208"/>
          </a:xfrm>
          <a:prstGeom prst="round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796" name="Text Box 4"/>
          <p:cNvSpPr txBox="1">
            <a:spLocks noChangeArrowheads="1"/>
          </p:cNvSpPr>
          <p:nvPr/>
        </p:nvSpPr>
        <p:spPr bwMode="auto">
          <a:xfrm>
            <a:off x="571570" y="1450602"/>
            <a:ext cx="7595626" cy="450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2141" rIns="64282" bIns="32141">
            <a:spAutoFit/>
          </a:bodyPr>
          <a:lstStyle/>
          <a:p>
            <a:pPr algn="r">
              <a:spcBef>
                <a:spcPct val="50000"/>
              </a:spcBef>
            </a:pPr>
            <a:r>
              <a:rPr lang="en-US" sz="2500" dirty="0"/>
              <a:t>Clear priority: CTA   </a:t>
            </a:r>
          </a:p>
        </p:txBody>
      </p:sp>
      <p:sp>
        <p:nvSpPr>
          <p:cNvPr id="289797" name="Line 5"/>
          <p:cNvSpPr>
            <a:spLocks noChangeShapeType="1"/>
          </p:cNvSpPr>
          <p:nvPr/>
        </p:nvSpPr>
        <p:spPr bwMode="auto">
          <a:xfrm>
            <a:off x="4369383" y="2670224"/>
            <a:ext cx="1012527" cy="1163829"/>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2141" rIns="64282" bIns="32141"/>
          <a:lstStyle/>
          <a:p>
            <a:endParaRPr lang="en-US"/>
          </a:p>
        </p:txBody>
      </p:sp>
      <p:sp>
        <p:nvSpPr>
          <p:cNvPr id="289798" name="Line 6"/>
          <p:cNvSpPr>
            <a:spLocks noChangeShapeType="1"/>
          </p:cNvSpPr>
          <p:nvPr/>
        </p:nvSpPr>
        <p:spPr bwMode="auto">
          <a:xfrm flipV="1">
            <a:off x="4319147" y="2720437"/>
            <a:ext cx="1012527" cy="1063403"/>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2141" rIns="64282" bIns="32141"/>
          <a:lstStyle/>
          <a:p>
            <a:endParaRPr lang="en-US"/>
          </a:p>
        </p:txBody>
      </p:sp>
      <p:graphicFrame>
        <p:nvGraphicFramePr>
          <p:cNvPr id="289804" name="Object 12"/>
          <p:cNvGraphicFramePr>
            <a:graphicFrameLocks noGrp="1" noChangeAspect="1"/>
          </p:cNvGraphicFramePr>
          <p:nvPr>
            <p:ph/>
          </p:nvPr>
        </p:nvGraphicFramePr>
        <p:xfrm>
          <a:off x="621806" y="1910331"/>
          <a:ext cx="7747449" cy="4076192"/>
        </p:xfrm>
        <a:graphic>
          <a:graphicData uri="http://schemas.openxmlformats.org/presentationml/2006/ole">
            <mc:AlternateContent xmlns:mc="http://schemas.openxmlformats.org/markup-compatibility/2006">
              <mc:Choice xmlns:v="urn:schemas-microsoft-com:vml" Requires="v">
                <p:oleObj spid="_x0000_s8228" name="Chart" r:id="rId3" imgW="7600950" imgH="4000500" progId="Excel.Chart.8">
                  <p:embed/>
                </p:oleObj>
              </mc:Choice>
              <mc:Fallback>
                <p:oleObj name="Chart" r:id="rId3" imgW="7600950" imgH="4000500" progId="Excel.Char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06" y="1910331"/>
                        <a:ext cx="7747449" cy="4076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9806" name="Text Box 14"/>
          <p:cNvSpPr txBox="1">
            <a:spLocks noChangeArrowheads="1"/>
          </p:cNvSpPr>
          <p:nvPr/>
        </p:nvSpPr>
        <p:spPr bwMode="auto">
          <a:xfrm>
            <a:off x="1178863" y="189694"/>
            <a:ext cx="7761962" cy="68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2141" rIns="64282" bIns="32141">
            <a:spAutoFit/>
          </a:bodyPr>
          <a:lstStyle/>
          <a:p>
            <a:pPr algn="r">
              <a:spcBef>
                <a:spcPct val="50000"/>
              </a:spcBef>
            </a:pPr>
            <a:r>
              <a:rPr lang="en-US" sz="4000" dirty="0">
                <a:solidFill>
                  <a:schemeClr val="bg1"/>
                </a:solidFill>
              </a:rPr>
              <a:t>High Energy Gamma Telescopes</a:t>
            </a:r>
          </a:p>
        </p:txBody>
      </p:sp>
      <p:sp>
        <p:nvSpPr>
          <p:cNvPr id="289807" name="Text Box 15"/>
          <p:cNvSpPr txBox="1">
            <a:spLocks noChangeArrowheads="1"/>
          </p:cNvSpPr>
          <p:nvPr/>
        </p:nvSpPr>
        <p:spPr bwMode="auto">
          <a:xfrm>
            <a:off x="4167324" y="4390861"/>
            <a:ext cx="735498" cy="54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sz="3100"/>
              <a:t>CTA</a:t>
            </a:r>
            <a:endParaRPr lang="en-GB" sz="3100"/>
          </a:p>
        </p:txBody>
      </p:sp>
      <p:sp>
        <p:nvSpPr>
          <p:cNvPr id="289808" name="Text Box 16"/>
          <p:cNvSpPr txBox="1">
            <a:spLocks noChangeArrowheads="1"/>
          </p:cNvSpPr>
          <p:nvPr/>
        </p:nvSpPr>
        <p:spPr bwMode="auto">
          <a:xfrm>
            <a:off x="1265254" y="5978942"/>
            <a:ext cx="6666825" cy="341909"/>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4282" tIns="32141" rIns="64282" bIns="32141">
            <a:spAutoFit/>
          </a:bodyPr>
          <a:lstStyle/>
          <a:p>
            <a:r>
              <a:rPr lang="de-DE" dirty="0"/>
              <a:t>CTA  planning at this point shifted by ~1 year </a:t>
            </a:r>
            <a:r>
              <a:rPr lang="de-DE" dirty="0" smtClean="0"/>
              <a:t> compared </a:t>
            </a:r>
            <a:r>
              <a:rPr lang="de-DE" dirty="0"/>
              <a:t>to the figure</a:t>
            </a:r>
            <a:endParaRPr lang="en-GB" dirty="0"/>
          </a:p>
        </p:txBody>
      </p:sp>
    </p:spTree>
    <p:extLst>
      <p:ext uri="{BB962C8B-B14F-4D97-AF65-F5344CB8AC3E}">
        <p14:creationId xmlns:p14="http://schemas.microsoft.com/office/powerpoint/2010/main" val="431173570"/>
      </p:ext>
    </p:extLst>
  </p:cSld>
  <p:clrMapOvr>
    <a:masterClrMapping/>
  </p:clrMapOvr>
  <p:transition spd="slow">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8520" y="1286569"/>
            <a:ext cx="9433048" cy="4950744"/>
          </a:xfrm>
          <a:prstGeom prst="round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03815" name="Object 7"/>
          <p:cNvGraphicFramePr>
            <a:graphicFrameLocks noGrp="1" noChangeAspect="1"/>
          </p:cNvGraphicFramePr>
          <p:nvPr>
            <p:ph idx="1"/>
          </p:nvPr>
        </p:nvGraphicFramePr>
        <p:xfrm>
          <a:off x="180848" y="1860119"/>
          <a:ext cx="8963152" cy="4069496"/>
        </p:xfrm>
        <a:graphic>
          <a:graphicData uri="http://schemas.openxmlformats.org/presentationml/2006/ole">
            <mc:AlternateContent xmlns:mc="http://schemas.openxmlformats.org/markup-compatibility/2006">
              <mc:Choice xmlns:v="urn:schemas-microsoft-com:vml" Requires="v">
                <p:oleObj spid="_x0000_s9253" name="Chart" r:id="rId3" imgW="6543675" imgH="2971800" progId="Excel.Chart.8">
                  <p:embed/>
                </p:oleObj>
              </mc:Choice>
              <mc:Fallback>
                <p:oleObj name="Chart" r:id="rId3" imgW="6543675" imgH="2971800" progId="Excel.Char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48" y="1860119"/>
                        <a:ext cx="8963152" cy="40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3818" name="Text Box 10"/>
          <p:cNvSpPr txBox="1">
            <a:spLocks noChangeArrowheads="1"/>
          </p:cNvSpPr>
          <p:nvPr/>
        </p:nvSpPr>
        <p:spPr bwMode="auto">
          <a:xfrm>
            <a:off x="2192505" y="1489557"/>
            <a:ext cx="6008737" cy="372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sz="2000" dirty="0"/>
              <a:t>Requests (here without DAMA-1 ton and Frejus new lab)</a:t>
            </a:r>
            <a:endParaRPr lang="en-GB" sz="2000" dirty="0"/>
          </a:p>
        </p:txBody>
      </p:sp>
      <p:sp>
        <p:nvSpPr>
          <p:cNvPr id="7" name="Rectangle 22"/>
          <p:cNvSpPr>
            <a:spLocks noGrp="1" noChangeArrowheads="1"/>
          </p:cNvSpPr>
          <p:nvPr>
            <p:ph type="title"/>
          </p:nvPr>
        </p:nvSpPr>
        <p:spPr bwMode="auto">
          <a:xfrm>
            <a:off x="646095" y="188640"/>
            <a:ext cx="8228595" cy="848044"/>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82" tIns="32141" rIns="64282" bIns="32141" numCol="1" anchor="t" anchorCtr="0" compatLnSpc="1">
            <a:prstTxWarp prst="textNoShape">
              <a:avLst/>
            </a:prstTxWarp>
          </a:bodyPr>
          <a:lstStyle/>
          <a:p>
            <a:pPr algn="r"/>
            <a:r>
              <a:rPr lang="de-DE" dirty="0" smtClean="0"/>
              <a:t>A</a:t>
            </a:r>
            <a:r>
              <a:rPr lang="de-DE" dirty="0" smtClean="0">
                <a:solidFill>
                  <a:schemeClr val="bg1"/>
                </a:solidFill>
              </a:rPr>
              <a:t>ll Projects</a:t>
            </a:r>
            <a:endParaRPr lang="en-GB" dirty="0">
              <a:solidFill>
                <a:schemeClr val="bg1"/>
              </a:solidFill>
            </a:endParaRPr>
          </a:p>
        </p:txBody>
      </p:sp>
    </p:spTree>
    <p:extLst>
      <p:ext uri="{BB962C8B-B14F-4D97-AF65-F5344CB8AC3E}">
        <p14:creationId xmlns:p14="http://schemas.microsoft.com/office/powerpoint/2010/main" val="2209219610"/>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0" y="0"/>
            <a:ext cx="9196388" cy="6858000"/>
          </a:xfrm>
          <a:prstGeom prst="rect">
            <a:avLst/>
          </a:prstGeom>
          <a:solidFill>
            <a:schemeClr val="tx1"/>
          </a:solidFill>
          <a:ln w="25400" algn="ctr">
            <a:solidFill>
              <a:srgbClr val="000000"/>
            </a:solidFill>
            <a:round/>
            <a:headEnd/>
            <a:tailEnd/>
          </a:ln>
        </p:spPr>
        <p:txBody>
          <a:bodyPr/>
          <a:lstStyle/>
          <a:p>
            <a:endParaRPr lang="en-US"/>
          </a:p>
        </p:txBody>
      </p:sp>
      <p:grpSp>
        <p:nvGrpSpPr>
          <p:cNvPr id="11267" name="Group 1"/>
          <p:cNvGrpSpPr>
            <a:grpSpLocks/>
          </p:cNvGrpSpPr>
          <p:nvPr/>
        </p:nvGrpSpPr>
        <p:grpSpPr bwMode="auto">
          <a:xfrm>
            <a:off x="0" y="1096963"/>
            <a:ext cx="9144000" cy="4926012"/>
            <a:chOff x="0" y="0"/>
            <a:chExt cx="9149070" cy="5827713"/>
          </a:xfrm>
        </p:grpSpPr>
        <p:pic>
          <p:nvPicPr>
            <p:cNvPr id="11268"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9070" cy="5827713"/>
            </a:xfrm>
            <a:prstGeom prst="rect">
              <a:avLst/>
            </a:prstGeom>
            <a:solidFill>
              <a:srgbClr val="EEECE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69" name="Textfeld 2"/>
            <p:cNvSpPr txBox="1">
              <a:spLocks noChangeArrowheads="1"/>
            </p:cNvSpPr>
            <p:nvPr/>
          </p:nvSpPr>
          <p:spPr bwMode="auto">
            <a:xfrm>
              <a:off x="5080" y="249541"/>
              <a:ext cx="2026918" cy="26668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pitchFamily="1" charset="0"/>
                  <a:ea typeface="ヒラギノ角ゴ ProN W3" pitchFamily="1" charset="-128"/>
                  <a:sym typeface="Gill Sans" pitchFamily="1" charset="0"/>
                </a:defRPr>
              </a:lvl1pPr>
              <a:lvl2pPr marL="742950" indent="-285750" eaLnBrk="0" hangingPunct="0">
                <a:defRPr sz="4200">
                  <a:solidFill>
                    <a:srgbClr val="000000"/>
                  </a:solidFill>
                  <a:latin typeface="Gill Sans" pitchFamily="1" charset="0"/>
                  <a:ea typeface="ヒラギノ角ゴ ProN W3" pitchFamily="1" charset="-128"/>
                  <a:sym typeface="Gill Sans" pitchFamily="1" charset="0"/>
                </a:defRPr>
              </a:lvl2pPr>
              <a:lvl3pPr marL="1143000" indent="-228600" eaLnBrk="0" hangingPunct="0">
                <a:defRPr sz="4200">
                  <a:solidFill>
                    <a:srgbClr val="000000"/>
                  </a:solidFill>
                  <a:latin typeface="Gill Sans" pitchFamily="1" charset="0"/>
                  <a:ea typeface="ヒラギノ角ゴ ProN W3" pitchFamily="1" charset="-128"/>
                  <a:sym typeface="Gill Sans" pitchFamily="1" charset="0"/>
                </a:defRPr>
              </a:lvl3pPr>
              <a:lvl4pPr marL="1600200" indent="-228600" eaLnBrk="0" hangingPunct="0">
                <a:defRPr sz="4200">
                  <a:solidFill>
                    <a:srgbClr val="000000"/>
                  </a:solidFill>
                  <a:latin typeface="Gill Sans" pitchFamily="1" charset="0"/>
                  <a:ea typeface="ヒラギノ角ゴ ProN W3" pitchFamily="1" charset="-128"/>
                  <a:sym typeface="Gill Sans" pitchFamily="1" charset="0"/>
                </a:defRPr>
              </a:lvl4pPr>
              <a:lvl5pPr marL="2057400" indent="-228600" eaLnBrk="0" hangingPunct="0">
                <a:defRPr sz="4200">
                  <a:solidFill>
                    <a:srgbClr val="000000"/>
                  </a:solidFill>
                  <a:latin typeface="Gill Sans" pitchFamily="1" charset="0"/>
                  <a:ea typeface="ヒラギノ角ゴ ProN W3" pitchFamily="1" charset="-128"/>
                  <a:sym typeface="Gill Sans" pitchFamily="1" charset="0"/>
                </a:defRPr>
              </a:lvl5pPr>
              <a:lvl6pPr marL="25146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6pPr>
              <a:lvl7pPr marL="29718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7pPr>
              <a:lvl8pPr marL="34290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8pPr>
              <a:lvl9pPr marL="38862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9pPr>
            </a:lstStyle>
            <a:p>
              <a:pPr eaLnBrk="1" hangingPunct="1"/>
              <a:endParaRPr lang="en-US"/>
            </a:p>
          </p:txBody>
        </p:sp>
      </p:grpSp>
      <p:sp>
        <p:nvSpPr>
          <p:cNvPr id="2" name="Rectangle 1"/>
          <p:cNvSpPr/>
          <p:nvPr/>
        </p:nvSpPr>
        <p:spPr>
          <a:xfrm>
            <a:off x="1135549" y="-5417"/>
            <a:ext cx="6925294" cy="6032421"/>
          </a:xfrm>
          <a:prstGeom prst="rect">
            <a:avLst/>
          </a:prstGeom>
          <a:noFill/>
        </p:spPr>
        <p:txBody>
          <a:bodyPr wrap="none" lIns="91440" tIns="45720" rIns="91440" bIns="45720">
            <a:spAutoFit/>
          </a:bodyPr>
          <a:lstStyle/>
          <a:p>
            <a:pPr algn="ctr"/>
            <a:r>
              <a:rPr lang="de-DE"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GERDA: taking data</a:t>
            </a:r>
          </a:p>
          <a:p>
            <a:pPr algn="ctr"/>
            <a:endParaRPr lang="de-DE"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de-DE"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de-DE"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de-DE"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de-DE"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de-DE" sz="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de-DE"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Unblinding: </a:t>
            </a:r>
            <a:r>
              <a:rPr lang="de-DE" sz="5400" dirty="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de-DE"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pring 2013</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066020264"/>
      </p:ext>
    </p:extLst>
  </p:cSld>
  <p:clrMapOvr>
    <a:masterClrMapping/>
  </p:clrMapOvr>
  <p:transition spd="slow">
    <p:pul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08520" y="692696"/>
            <a:ext cx="9505056" cy="6480720"/>
          </a:xfrm>
          <a:prstGeom prst="round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02787" name="Object 3"/>
          <p:cNvGraphicFramePr>
            <a:graphicFrameLocks noGrp="1" noChangeAspect="1"/>
          </p:cNvGraphicFramePr>
          <p:nvPr>
            <p:ph sz="half" idx="1"/>
          </p:nvPr>
        </p:nvGraphicFramePr>
        <p:xfrm>
          <a:off x="457702" y="2940259"/>
          <a:ext cx="4060155" cy="1844496"/>
        </p:xfrm>
        <a:graphic>
          <a:graphicData uri="http://schemas.openxmlformats.org/presentationml/2006/ole">
            <mc:AlternateContent xmlns:mc="http://schemas.openxmlformats.org/markup-compatibility/2006">
              <mc:Choice xmlns:v="urn:schemas-microsoft-com:vml" Requires="v">
                <p:oleObj spid="_x0000_s22566" name="Chart" r:id="rId3" imgW="6581775" imgH="2990850" progId="Excel.Chart.8">
                  <p:embed/>
                </p:oleObj>
              </mc:Choice>
              <mc:Fallback>
                <p:oleObj name="Chart" r:id="rId3" imgW="6581775" imgH="2990850" progId="Excel.Char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702" y="2940259"/>
                        <a:ext cx="4060155" cy="184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2790" name="Object 6"/>
          <p:cNvGraphicFramePr>
            <a:graphicFrameLocks noGrp="1" noChangeAspect="1"/>
          </p:cNvGraphicFramePr>
          <p:nvPr>
            <p:ph sz="half" idx="2"/>
            <p:extLst>
              <p:ext uri="{D42A27DB-BD31-4B8C-83A1-F6EECF244321}">
                <p14:modId xmlns:p14="http://schemas.microsoft.com/office/powerpoint/2010/main" val="3242846866"/>
              </p:ext>
            </p:extLst>
          </p:nvPr>
        </p:nvGraphicFramePr>
        <p:xfrm>
          <a:off x="0" y="1403473"/>
          <a:ext cx="11256129" cy="5194271"/>
        </p:xfrm>
        <a:graphic>
          <a:graphicData uri="http://schemas.openxmlformats.org/presentationml/2006/ole">
            <mc:AlternateContent xmlns:mc="http://schemas.openxmlformats.org/markup-compatibility/2006">
              <mc:Choice xmlns:v="urn:schemas-microsoft-com:vml" Requires="v">
                <p:oleObj spid="_x0000_s22567" name="Chart" r:id="rId5" imgW="6581775" imgH="2990850" progId="Excel.Chart.8">
                  <p:embed/>
                </p:oleObj>
              </mc:Choice>
              <mc:Fallback>
                <p:oleObj name="Chart" r:id="rId5" imgW="6581775" imgH="2990850" progId="Excel.Chart.8">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03473"/>
                        <a:ext cx="11256129" cy="519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2792" name="Text Box 8"/>
          <p:cNvSpPr txBox="1">
            <a:spLocks noChangeArrowheads="1"/>
          </p:cNvSpPr>
          <p:nvPr/>
        </p:nvSpPr>
        <p:spPr bwMode="auto">
          <a:xfrm>
            <a:off x="7356728" y="3175703"/>
            <a:ext cx="546921" cy="44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sz="2500">
                <a:solidFill>
                  <a:schemeClr val="bg1"/>
                </a:solidFill>
              </a:rPr>
              <a:t>E.T.</a:t>
            </a:r>
            <a:endParaRPr lang="en-GB" sz="2500">
              <a:solidFill>
                <a:schemeClr val="bg1"/>
              </a:solidFill>
            </a:endParaRPr>
          </a:p>
        </p:txBody>
      </p:sp>
      <p:sp>
        <p:nvSpPr>
          <p:cNvPr id="502793" name="Text Box 9"/>
          <p:cNvSpPr txBox="1">
            <a:spLocks noChangeArrowheads="1"/>
          </p:cNvSpPr>
          <p:nvPr/>
        </p:nvSpPr>
        <p:spPr bwMode="auto">
          <a:xfrm>
            <a:off x="5179851" y="3985808"/>
            <a:ext cx="1255128" cy="44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sz="2500"/>
              <a:t>KM3NeT</a:t>
            </a:r>
            <a:endParaRPr lang="en-GB" sz="2500"/>
          </a:p>
        </p:txBody>
      </p:sp>
      <p:sp>
        <p:nvSpPr>
          <p:cNvPr id="502794" name="Text Box 10"/>
          <p:cNvSpPr txBox="1">
            <a:spLocks noChangeArrowheads="1"/>
          </p:cNvSpPr>
          <p:nvPr/>
        </p:nvSpPr>
        <p:spPr bwMode="auto">
          <a:xfrm>
            <a:off x="5837380" y="3479213"/>
            <a:ext cx="1300781" cy="44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sz="2500">
                <a:solidFill>
                  <a:schemeClr val="bg1"/>
                </a:solidFill>
              </a:rPr>
              <a:t>Megaton</a:t>
            </a:r>
            <a:endParaRPr lang="en-GB" sz="2500">
              <a:solidFill>
                <a:schemeClr val="bg1"/>
              </a:solidFill>
            </a:endParaRPr>
          </a:p>
        </p:txBody>
      </p:sp>
      <p:sp>
        <p:nvSpPr>
          <p:cNvPr id="502796" name="Text Box 12"/>
          <p:cNvSpPr txBox="1">
            <a:spLocks noChangeArrowheads="1"/>
          </p:cNvSpPr>
          <p:nvPr/>
        </p:nvSpPr>
        <p:spPr bwMode="auto">
          <a:xfrm>
            <a:off x="5736908" y="4492403"/>
            <a:ext cx="619249" cy="44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sz="2500">
                <a:solidFill>
                  <a:schemeClr val="bg1"/>
                </a:solidFill>
              </a:rPr>
              <a:t>CTA</a:t>
            </a:r>
            <a:endParaRPr lang="en-GB" sz="2500">
              <a:solidFill>
                <a:schemeClr val="bg1"/>
              </a:solidFill>
            </a:endParaRPr>
          </a:p>
        </p:txBody>
      </p:sp>
      <p:sp>
        <p:nvSpPr>
          <p:cNvPr id="502797" name="Text Box 13"/>
          <p:cNvSpPr txBox="1">
            <a:spLocks noChangeArrowheads="1"/>
          </p:cNvSpPr>
          <p:nvPr/>
        </p:nvSpPr>
        <p:spPr bwMode="auto">
          <a:xfrm>
            <a:off x="3558915" y="2770651"/>
            <a:ext cx="1307706" cy="34190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a:t>Auger-North</a:t>
            </a:r>
            <a:endParaRPr lang="en-GB"/>
          </a:p>
        </p:txBody>
      </p:sp>
      <p:sp>
        <p:nvSpPr>
          <p:cNvPr id="502798" name="Line 14"/>
          <p:cNvSpPr>
            <a:spLocks noChangeShapeType="1"/>
          </p:cNvSpPr>
          <p:nvPr/>
        </p:nvSpPr>
        <p:spPr bwMode="auto">
          <a:xfrm>
            <a:off x="4115973" y="3125490"/>
            <a:ext cx="253410" cy="156888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2141" rIns="64282" bIns="32141"/>
          <a:lstStyle/>
          <a:p>
            <a:endParaRPr lang="en-US"/>
          </a:p>
        </p:txBody>
      </p:sp>
      <p:sp>
        <p:nvSpPr>
          <p:cNvPr id="502799" name="Text Box 15"/>
          <p:cNvSpPr txBox="1">
            <a:spLocks noChangeArrowheads="1"/>
          </p:cNvSpPr>
          <p:nvPr/>
        </p:nvSpPr>
        <p:spPr bwMode="auto">
          <a:xfrm>
            <a:off x="1483626" y="3732511"/>
            <a:ext cx="1269683" cy="34190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a:t>Dark Matter</a:t>
            </a:r>
            <a:endParaRPr lang="en-GB"/>
          </a:p>
        </p:txBody>
      </p:sp>
      <p:sp>
        <p:nvSpPr>
          <p:cNvPr id="502800" name="Text Box 16"/>
          <p:cNvSpPr txBox="1">
            <a:spLocks noChangeArrowheads="1"/>
          </p:cNvSpPr>
          <p:nvPr/>
        </p:nvSpPr>
        <p:spPr bwMode="auto">
          <a:xfrm>
            <a:off x="2344329" y="3277246"/>
            <a:ext cx="1510006" cy="34190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a:t>Neutrino Mass</a:t>
            </a:r>
            <a:endParaRPr lang="en-GB"/>
          </a:p>
        </p:txBody>
      </p:sp>
      <p:sp>
        <p:nvSpPr>
          <p:cNvPr id="502801" name="Line 17"/>
          <p:cNvSpPr>
            <a:spLocks noChangeShapeType="1"/>
          </p:cNvSpPr>
          <p:nvPr/>
        </p:nvSpPr>
        <p:spPr bwMode="auto">
          <a:xfrm>
            <a:off x="2192506" y="4036022"/>
            <a:ext cx="961175" cy="96186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2141" rIns="64282" bIns="32141"/>
          <a:lstStyle/>
          <a:p>
            <a:endParaRPr lang="en-US"/>
          </a:p>
        </p:txBody>
      </p:sp>
      <p:sp>
        <p:nvSpPr>
          <p:cNvPr id="502802" name="Line 18"/>
          <p:cNvSpPr>
            <a:spLocks noChangeShapeType="1"/>
          </p:cNvSpPr>
          <p:nvPr/>
        </p:nvSpPr>
        <p:spPr bwMode="auto">
          <a:xfrm>
            <a:off x="3255268" y="3630969"/>
            <a:ext cx="506822" cy="126537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2141" rIns="64282" bIns="32141"/>
          <a:lstStyle/>
          <a:p>
            <a:endParaRPr lang="en-US"/>
          </a:p>
        </p:txBody>
      </p:sp>
      <p:sp>
        <p:nvSpPr>
          <p:cNvPr id="502803" name="Text Box 19"/>
          <p:cNvSpPr txBox="1">
            <a:spLocks noChangeArrowheads="1"/>
          </p:cNvSpPr>
          <p:nvPr/>
        </p:nvSpPr>
        <p:spPr bwMode="auto">
          <a:xfrm>
            <a:off x="1533861" y="5149637"/>
            <a:ext cx="923627" cy="372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sz="2000">
                <a:solidFill>
                  <a:schemeClr val="bg1"/>
                </a:solidFill>
              </a:rPr>
              <a:t>Existing</a:t>
            </a:r>
            <a:endParaRPr lang="en-GB" sz="2000">
              <a:solidFill>
                <a:schemeClr val="bg1"/>
              </a:solidFill>
            </a:endParaRPr>
          </a:p>
        </p:txBody>
      </p:sp>
      <p:sp>
        <p:nvSpPr>
          <p:cNvPr id="502804" name="Text Box 20"/>
          <p:cNvSpPr txBox="1">
            <a:spLocks noChangeArrowheads="1"/>
          </p:cNvSpPr>
          <p:nvPr/>
        </p:nvSpPr>
        <p:spPr bwMode="auto">
          <a:xfrm>
            <a:off x="5433262" y="5301393"/>
            <a:ext cx="2226355" cy="372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sz="2000">
                <a:solidFill>
                  <a:schemeClr val="bg1"/>
                </a:solidFill>
              </a:rPr>
              <a:t>R&amp;D, new initiatives</a:t>
            </a:r>
            <a:endParaRPr lang="en-GB" sz="2000">
              <a:solidFill>
                <a:schemeClr val="bg1"/>
              </a:solidFill>
            </a:endParaRPr>
          </a:p>
        </p:txBody>
      </p:sp>
      <p:sp>
        <p:nvSpPr>
          <p:cNvPr id="502806" name="Rectangle 22"/>
          <p:cNvSpPr>
            <a:spLocks noGrp="1" noChangeArrowheads="1"/>
          </p:cNvSpPr>
          <p:nvPr>
            <p:ph type="title"/>
          </p:nvPr>
        </p:nvSpPr>
        <p:spPr bwMode="auto">
          <a:xfrm>
            <a:off x="815331" y="0"/>
            <a:ext cx="8228595" cy="848044"/>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82" tIns="32141" rIns="64282" bIns="32141" numCol="1" anchor="t" anchorCtr="0" compatLnSpc="1">
            <a:prstTxWarp prst="textNoShape">
              <a:avLst/>
            </a:prstTxWarp>
          </a:bodyPr>
          <a:lstStyle/>
          <a:p>
            <a:pPr algn="r"/>
            <a:r>
              <a:rPr lang="de-DE" dirty="0" smtClean="0"/>
              <a:t>A</a:t>
            </a:r>
            <a:r>
              <a:rPr lang="de-DE" dirty="0" smtClean="0">
                <a:solidFill>
                  <a:schemeClr val="bg1"/>
                </a:solidFill>
              </a:rPr>
              <a:t>ll Projects</a:t>
            </a:r>
            <a:endParaRPr lang="en-GB" dirty="0">
              <a:solidFill>
                <a:schemeClr val="bg1"/>
              </a:solidFill>
            </a:endParaRPr>
          </a:p>
        </p:txBody>
      </p:sp>
      <p:cxnSp>
        <p:nvCxnSpPr>
          <p:cNvPr id="3" name="Straight Connector 2"/>
          <p:cNvCxnSpPr/>
          <p:nvPr/>
        </p:nvCxnSpPr>
        <p:spPr>
          <a:xfrm>
            <a:off x="107504" y="1484784"/>
            <a:ext cx="957706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02807" name="Text Box 23"/>
          <p:cNvSpPr txBox="1">
            <a:spLocks noChangeArrowheads="1"/>
          </p:cNvSpPr>
          <p:nvPr/>
        </p:nvSpPr>
        <p:spPr bwMode="auto">
          <a:xfrm>
            <a:off x="826832" y="194048"/>
            <a:ext cx="5180241" cy="211162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pPr>
              <a:buFontTx/>
              <a:buChar char="-"/>
            </a:pPr>
            <a:r>
              <a:rPr lang="de-DE" sz="1900" dirty="0"/>
              <a:t> without DAMA and new Frejus lab </a:t>
            </a:r>
          </a:p>
          <a:p>
            <a:pPr>
              <a:buFontTx/>
              <a:buChar char="-"/>
            </a:pPr>
            <a:r>
              <a:rPr lang="de-DE" sz="1900" dirty="0"/>
              <a:t> all projects shifted according to realistic estimates</a:t>
            </a:r>
          </a:p>
          <a:p>
            <a:pPr>
              <a:buFontTx/>
              <a:buChar char="-"/>
            </a:pPr>
            <a:r>
              <a:rPr lang="de-DE" sz="1900" dirty="0"/>
              <a:t> CTA: 1/3 </a:t>
            </a:r>
            <a:r>
              <a:rPr lang="de-DE" sz="1900" dirty="0" smtClean="0"/>
              <a:t>from </a:t>
            </a:r>
            <a:r>
              <a:rPr lang="de-DE" sz="1900" dirty="0"/>
              <a:t>non-Europe</a:t>
            </a:r>
          </a:p>
          <a:p>
            <a:pPr>
              <a:buFontTx/>
              <a:buChar char="-"/>
            </a:pPr>
            <a:r>
              <a:rPr lang="de-DE" sz="1900" dirty="0"/>
              <a:t> KM3NeT: 200 M€</a:t>
            </a:r>
          </a:p>
          <a:p>
            <a:pPr>
              <a:buFontTx/>
              <a:buChar char="-"/>
            </a:pPr>
            <a:r>
              <a:rPr lang="de-DE" sz="1900" dirty="0"/>
              <a:t> Megaton: Europe only 200-300 M€</a:t>
            </a:r>
          </a:p>
          <a:p>
            <a:pPr>
              <a:buFontTx/>
              <a:buChar char="-"/>
            </a:pPr>
            <a:r>
              <a:rPr lang="de-DE" sz="1900" dirty="0"/>
              <a:t> DM and DBD shared with US</a:t>
            </a:r>
          </a:p>
          <a:p>
            <a:pPr>
              <a:buFontTx/>
              <a:buChar char="-"/>
            </a:pPr>
            <a:r>
              <a:rPr lang="de-DE" sz="1900" dirty="0"/>
              <a:t> keep 20% for R&amp;D and new initiatives</a:t>
            </a:r>
            <a:endParaRPr lang="en-GB" sz="1900" dirty="0"/>
          </a:p>
        </p:txBody>
      </p:sp>
      <p:cxnSp>
        <p:nvCxnSpPr>
          <p:cNvPr id="21" name="Straight Connector 20"/>
          <p:cNvCxnSpPr/>
          <p:nvPr/>
        </p:nvCxnSpPr>
        <p:spPr>
          <a:xfrm>
            <a:off x="107504" y="6453336"/>
            <a:ext cx="972946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07504" y="1484784"/>
            <a:ext cx="0" cy="496855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Content Placeholder 2"/>
          <p:cNvSpPr txBox="1">
            <a:spLocks/>
          </p:cNvSpPr>
          <p:nvPr/>
        </p:nvSpPr>
        <p:spPr>
          <a:xfrm>
            <a:off x="618013" y="1993152"/>
            <a:ext cx="8256677" cy="797171"/>
          </a:xfrm>
          <a:prstGeom prst="rect">
            <a:avLst/>
          </a:prstGeom>
          <a:solidFill>
            <a:schemeClr val="bg1"/>
          </a:solidFill>
          <a:effectLst>
            <a:glow rad="228600">
              <a:schemeClr val="accent5">
                <a:satMod val="175000"/>
                <a:alpha val="40000"/>
              </a:schemeClr>
            </a:glow>
          </a:effectLst>
        </p:spPr>
        <p:txBody>
          <a:bodyPr vert="horz" lIns="91440" tIns="45720" rIns="91440" bIns="45720" rtlCol="0">
            <a:normAutofit/>
          </a:bodyPr>
          <a:lstStyle>
            <a:lvl1pPr marL="342900" indent="-342900" algn="l" defTabSz="914400" rtl="0" eaLnBrk="1" latinLnBrk="0" hangingPunct="1">
              <a:spcBef>
                <a:spcPct val="20000"/>
              </a:spcBef>
              <a:buClr>
                <a:srgbClr val="FF0000"/>
              </a:buClr>
              <a:buFont typeface="Wingdings" pitchFamily="2" charset="2"/>
              <a:buChar char="§"/>
              <a:defRPr sz="2800" kern="1200">
                <a:solidFill>
                  <a:schemeClr val="bg1"/>
                </a:solidFill>
                <a:latin typeface="+mn-lt"/>
                <a:ea typeface="+mn-ea"/>
                <a:cs typeface="+mn-cs"/>
              </a:defRPr>
            </a:lvl1pPr>
            <a:lvl2pPr marL="742950" indent="-285750" algn="l" defTabSz="914400" rtl="0" eaLnBrk="1" latinLnBrk="0" hangingPunct="1">
              <a:spcBef>
                <a:spcPct val="20000"/>
              </a:spcBef>
              <a:buClr>
                <a:srgbClr val="FF0000"/>
              </a:buClr>
              <a:buFont typeface="Wingdings" pitchFamily="2" charset="2"/>
              <a:buChar char="§"/>
              <a:defRPr sz="2400" kern="1200">
                <a:solidFill>
                  <a:schemeClr val="bg1"/>
                </a:solidFill>
                <a:latin typeface="+mn-lt"/>
                <a:ea typeface="+mn-ea"/>
                <a:cs typeface="+mn-cs"/>
              </a:defRPr>
            </a:lvl2pPr>
            <a:lvl3pPr marL="1143000" indent="-228600" algn="l" defTabSz="914400" rtl="0" eaLnBrk="1" latinLnBrk="0" hangingPunct="1">
              <a:spcBef>
                <a:spcPct val="20000"/>
              </a:spcBef>
              <a:buClr>
                <a:srgbClr val="FF0000"/>
              </a:buClr>
              <a:buFont typeface="Wingdings" pitchFamily="2" charset="2"/>
              <a:buChar char="§"/>
              <a:defRPr sz="2000" kern="1200">
                <a:solidFill>
                  <a:schemeClr val="bg1"/>
                </a:solidFill>
                <a:latin typeface="+mn-lt"/>
                <a:ea typeface="+mn-ea"/>
                <a:cs typeface="+mn-cs"/>
              </a:defRPr>
            </a:lvl3pPr>
            <a:lvl4pPr marL="1600200" indent="-228600" algn="l" defTabSz="914400" rtl="0" eaLnBrk="1" latinLnBrk="0" hangingPunct="1">
              <a:spcBef>
                <a:spcPct val="20000"/>
              </a:spcBef>
              <a:buClr>
                <a:srgbClr val="FF0000"/>
              </a:buClr>
              <a:buFont typeface="Wingdings" pitchFamily="2" charset="2"/>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Clr>
                <a:srgbClr val="FF0000"/>
              </a:buClr>
              <a:buFont typeface="Wingdings" pitchFamily="2" charset="2"/>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de-DE" sz="2000" dirty="0" smtClean="0">
                <a:solidFill>
                  <a:schemeClr val="accent1">
                    <a:lumMod val="75000"/>
                  </a:schemeClr>
                </a:solidFill>
              </a:rPr>
              <a:t>can do it within a factor ~2 smooth increase over 8-10  years (investment)</a:t>
            </a:r>
          </a:p>
          <a:p>
            <a:r>
              <a:rPr lang="de-DE" sz="2000" dirty="0" smtClean="0">
                <a:solidFill>
                  <a:schemeClr val="accent1">
                    <a:lumMod val="75000"/>
                  </a:schemeClr>
                </a:solidFill>
              </a:rPr>
              <a:t>personnel will increase by less</a:t>
            </a:r>
          </a:p>
          <a:p>
            <a:endParaRPr lang="en-US" dirty="0">
              <a:solidFill>
                <a:schemeClr val="accent1">
                  <a:lumMod val="75000"/>
                </a:schemeClr>
              </a:solidFill>
            </a:endParaRPr>
          </a:p>
        </p:txBody>
      </p:sp>
    </p:spTree>
    <p:extLst>
      <p:ext uri="{BB962C8B-B14F-4D97-AF65-F5344CB8AC3E}">
        <p14:creationId xmlns:p14="http://schemas.microsoft.com/office/powerpoint/2010/main" val="6111304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Documents and Settings\nb166\My Documents\Eigene Dateien\Bilder\CS\4-big-nos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06199"/>
            <a:ext cx="9057840" cy="6047137"/>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4860032" y="2598048"/>
            <a:ext cx="3960440" cy="1872208"/>
          </a:xfrm>
          <a:prstGeom prst="wedgeEllipseCallout">
            <a:avLst>
              <a:gd name="adj1" fmla="val -103988"/>
              <a:gd name="adj2" fmla="val -372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smtClean="0"/>
              <a:t>We should create </a:t>
            </a:r>
          </a:p>
          <a:p>
            <a:pPr algn="ctr"/>
            <a:r>
              <a:rPr lang="de-DE" sz="2800" dirty="0" smtClean="0"/>
              <a:t>a factor-of-two pressure !</a:t>
            </a:r>
            <a:endParaRPr lang="en-US" sz="2800" dirty="0"/>
          </a:p>
        </p:txBody>
      </p:sp>
    </p:spTree>
    <p:extLst>
      <p:ext uri="{BB962C8B-B14F-4D97-AF65-F5344CB8AC3E}">
        <p14:creationId xmlns:p14="http://schemas.microsoft.com/office/powerpoint/2010/main" val="1799985493"/>
      </p:ext>
    </p:extLst>
  </p:cSld>
  <p:clrMapOvr>
    <a:masterClrMapping/>
  </p:clrMapOvr>
  <p:transition spd="slow">
    <p:pull/>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Documents and Settings\nb166\My Documents\Eigene Dateien\Bilder\CS\4-big-nos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06199"/>
            <a:ext cx="9057840" cy="604713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6903720" y="1052736"/>
            <a:ext cx="1916752" cy="1476744"/>
          </a:xfrm>
          <a:prstGeom prst="wedgeRoundRectCallout">
            <a:avLst>
              <a:gd name="adj1" fmla="val -142086"/>
              <a:gd name="adj2" fmla="val 427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6917392" y="1412775"/>
            <a:ext cx="1916752" cy="2016991"/>
          </a:xfrm>
          <a:prstGeom prst="wedgeRoundRectCallout">
            <a:avLst>
              <a:gd name="adj1" fmla="val -172299"/>
              <a:gd name="adj2" fmla="val 776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smtClean="0"/>
              <a:t>GREAT !</a:t>
            </a:r>
            <a:endParaRPr lang="en-US" sz="3600" dirty="0"/>
          </a:p>
        </p:txBody>
      </p:sp>
    </p:spTree>
    <p:extLst>
      <p:ext uri="{BB962C8B-B14F-4D97-AF65-F5344CB8AC3E}">
        <p14:creationId xmlns:p14="http://schemas.microsoft.com/office/powerpoint/2010/main" val="27938109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Documents and Settings\nb166\My Documents\Eigene Dateien\Bilder\CS\4-big-nos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06199"/>
            <a:ext cx="9057840" cy="6047137"/>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6156176" y="548680"/>
            <a:ext cx="2016224" cy="1476744"/>
          </a:xfrm>
          <a:prstGeom prst="cloudCallout">
            <a:avLst>
              <a:gd name="adj1" fmla="val -138983"/>
              <a:gd name="adj2" fmla="val 392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smtClean="0"/>
              <a:t>Hmm...</a:t>
            </a:r>
            <a:endParaRPr lang="en-US" sz="2800" dirty="0"/>
          </a:p>
        </p:txBody>
      </p:sp>
    </p:spTree>
    <p:extLst>
      <p:ext uri="{BB962C8B-B14F-4D97-AF65-F5344CB8AC3E}">
        <p14:creationId xmlns:p14="http://schemas.microsoft.com/office/powerpoint/2010/main" val="2013251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7772400" cy="1362075"/>
          </a:xfrm>
        </p:spPr>
        <p:txBody>
          <a:bodyPr/>
          <a:lstStyle/>
          <a:p>
            <a:r>
              <a:rPr lang="de-DE" dirty="0" smtClean="0"/>
              <a:t>Autumn 2008: </a:t>
            </a:r>
            <a:br>
              <a:rPr lang="de-DE" dirty="0" smtClean="0"/>
            </a:br>
            <a:r>
              <a:rPr lang="de-DE" dirty="0" smtClean="0"/>
              <a:t>The economic crisis</a:t>
            </a:r>
            <a:endParaRPr lang="en-US" dirty="0"/>
          </a:p>
        </p:txBody>
      </p:sp>
      <p:pic>
        <p:nvPicPr>
          <p:cNvPr id="23554" name="Picture 2" descr="C:\Documents and Settings\nb166\My Documents\Eigene Dateien\Animationen\square_face_feeling_sad_hb.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276872"/>
            <a:ext cx="3888432"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957245"/>
      </p:ext>
    </p:extLst>
  </p:cSld>
  <p:clrMapOvr>
    <a:masterClrMapping/>
  </p:clrMapOvr>
  <p:transition spd="slow">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nb166\My Documents\Eigene Dateien\Animationen\cross_shimmer_hc.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29498" y="1052736"/>
            <a:ext cx="4150196" cy="4150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925066"/>
      </p:ext>
    </p:extLst>
  </p:cSld>
  <p:clrMapOvr>
    <a:masterClrMapping/>
  </p:clrMapOvr>
  <p:transition spd="slow">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0739" name="Object 3"/>
          <p:cNvGraphicFramePr>
            <a:graphicFrameLocks noGrp="1" noChangeAspect="1"/>
          </p:cNvGraphicFramePr>
          <p:nvPr>
            <p:ph sz="half" idx="1"/>
          </p:nvPr>
        </p:nvGraphicFramePr>
        <p:xfrm>
          <a:off x="457702" y="2940259"/>
          <a:ext cx="4060155" cy="1844496"/>
        </p:xfrm>
        <a:graphic>
          <a:graphicData uri="http://schemas.openxmlformats.org/presentationml/2006/ole">
            <mc:AlternateContent xmlns:mc="http://schemas.openxmlformats.org/markup-compatibility/2006">
              <mc:Choice xmlns:v="urn:schemas-microsoft-com:vml" Requires="v">
                <p:oleObj spid="_x0000_s13382" name="Chart" r:id="rId3" imgW="6581775" imgH="2990850" progId="Excel.Chart.8">
                  <p:embed/>
                </p:oleObj>
              </mc:Choice>
              <mc:Fallback>
                <p:oleObj name="Chart" r:id="rId3" imgW="6581775" imgH="2990850" progId="Excel.Char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702" y="2940259"/>
                        <a:ext cx="4060155" cy="184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0740" name="Object 4"/>
          <p:cNvGraphicFramePr>
            <a:graphicFrameLocks noGrp="1" noChangeAspect="1"/>
          </p:cNvGraphicFramePr>
          <p:nvPr>
            <p:ph sz="half" idx="2"/>
          </p:nvPr>
        </p:nvGraphicFramePr>
        <p:xfrm>
          <a:off x="0" y="1404853"/>
          <a:ext cx="11306364" cy="5144058"/>
        </p:xfrm>
        <a:graphic>
          <a:graphicData uri="http://schemas.openxmlformats.org/presentationml/2006/ole">
            <mc:AlternateContent xmlns:mc="http://schemas.openxmlformats.org/markup-compatibility/2006">
              <mc:Choice xmlns:v="urn:schemas-microsoft-com:vml" Requires="v">
                <p:oleObj spid="_x0000_s13383" name="Chart" r:id="rId5" imgW="6591300" imgH="3000375" progId="Excel.Chart.8">
                  <p:embed/>
                </p:oleObj>
              </mc:Choice>
              <mc:Fallback>
                <p:oleObj name="Chart" r:id="rId5" imgW="6591300" imgH="3000375" progId="Excel.Chart.8">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04853"/>
                        <a:ext cx="11306364" cy="5144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0743" name="Rectangle 7"/>
          <p:cNvSpPr>
            <a:spLocks noGrp="1" noChangeArrowheads="1"/>
          </p:cNvSpPr>
          <p:nvPr>
            <p:ph type="title"/>
          </p:nvPr>
        </p:nvSpPr>
        <p:spPr bwMode="auto">
          <a:xfrm>
            <a:off x="915405" y="188640"/>
            <a:ext cx="8228595" cy="848044"/>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82" tIns="32141" rIns="64282" bIns="32141" numCol="1" anchor="t" anchorCtr="0" compatLnSpc="1">
            <a:prstTxWarp prst="textNoShape">
              <a:avLst/>
            </a:prstTxWarp>
            <a:normAutofit fontScale="90000"/>
          </a:bodyPr>
          <a:lstStyle/>
          <a:p>
            <a:pPr algn="r"/>
            <a:r>
              <a:rPr lang="de-DE" dirty="0" smtClean="0">
                <a:solidFill>
                  <a:schemeClr val="bg1"/>
                </a:solidFill>
              </a:rPr>
              <a:t>What about a flat funding scenario?</a:t>
            </a:r>
            <a:endParaRPr lang="en-GB" dirty="0">
              <a:solidFill>
                <a:schemeClr val="bg1"/>
              </a:solidFill>
            </a:endParaRPr>
          </a:p>
        </p:txBody>
      </p:sp>
      <p:sp>
        <p:nvSpPr>
          <p:cNvPr id="500744" name="Text Box 8"/>
          <p:cNvSpPr txBox="1">
            <a:spLocks noChangeArrowheads="1"/>
          </p:cNvSpPr>
          <p:nvPr/>
        </p:nvSpPr>
        <p:spPr bwMode="auto">
          <a:xfrm>
            <a:off x="4926441" y="3479213"/>
            <a:ext cx="1255128" cy="44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sz="2500"/>
              <a:t>KM3NeT</a:t>
            </a:r>
            <a:endParaRPr lang="en-GB" sz="2500"/>
          </a:p>
        </p:txBody>
      </p:sp>
      <p:sp>
        <p:nvSpPr>
          <p:cNvPr id="500745" name="Text Box 9"/>
          <p:cNvSpPr txBox="1">
            <a:spLocks noChangeArrowheads="1"/>
          </p:cNvSpPr>
          <p:nvPr/>
        </p:nvSpPr>
        <p:spPr bwMode="auto">
          <a:xfrm>
            <a:off x="6547377" y="4137563"/>
            <a:ext cx="1067577" cy="372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sz="2000"/>
              <a:t>Megaton</a:t>
            </a:r>
            <a:endParaRPr lang="en-GB" sz="2000"/>
          </a:p>
        </p:txBody>
      </p:sp>
      <p:sp>
        <p:nvSpPr>
          <p:cNvPr id="500746" name="Text Box 10"/>
          <p:cNvSpPr txBox="1">
            <a:spLocks noChangeArrowheads="1"/>
          </p:cNvSpPr>
          <p:nvPr/>
        </p:nvSpPr>
        <p:spPr bwMode="auto">
          <a:xfrm>
            <a:off x="5128499" y="4289319"/>
            <a:ext cx="570454" cy="34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2141" rIns="64282" bIns="32141">
            <a:spAutoFit/>
          </a:bodyPr>
          <a:lstStyle/>
          <a:p>
            <a:r>
              <a:rPr lang="de-DE">
                <a:solidFill>
                  <a:schemeClr val="bg1"/>
                </a:solidFill>
              </a:rPr>
              <a:t>CTA</a:t>
            </a:r>
            <a:endParaRPr lang="en-GB">
              <a:solidFill>
                <a:schemeClr val="bg1"/>
              </a:solidFill>
            </a:endParaRPr>
          </a:p>
        </p:txBody>
      </p:sp>
      <p:sp>
        <p:nvSpPr>
          <p:cNvPr id="500747" name="Text Box 11"/>
          <p:cNvSpPr txBox="1">
            <a:spLocks noChangeArrowheads="1"/>
          </p:cNvSpPr>
          <p:nvPr/>
        </p:nvSpPr>
        <p:spPr bwMode="auto">
          <a:xfrm>
            <a:off x="3710738" y="4289319"/>
            <a:ext cx="687344" cy="34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a:solidFill>
                  <a:schemeClr val="bg1"/>
                </a:solidFill>
              </a:rPr>
              <a:t>Auger</a:t>
            </a:r>
            <a:endParaRPr lang="en-GB">
              <a:solidFill>
                <a:schemeClr val="bg1"/>
              </a:solidFill>
            </a:endParaRPr>
          </a:p>
        </p:txBody>
      </p:sp>
      <p:sp>
        <p:nvSpPr>
          <p:cNvPr id="500748" name="Text Box 12"/>
          <p:cNvSpPr txBox="1">
            <a:spLocks noChangeArrowheads="1"/>
          </p:cNvSpPr>
          <p:nvPr/>
        </p:nvSpPr>
        <p:spPr bwMode="auto">
          <a:xfrm>
            <a:off x="4572558" y="4644158"/>
            <a:ext cx="540188" cy="34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a:solidFill>
                  <a:schemeClr val="bg1"/>
                </a:solidFill>
              </a:rPr>
              <a:t>DBD</a:t>
            </a:r>
            <a:endParaRPr lang="en-GB">
              <a:solidFill>
                <a:schemeClr val="bg1"/>
              </a:solidFill>
            </a:endParaRPr>
          </a:p>
        </p:txBody>
      </p:sp>
      <p:sp>
        <p:nvSpPr>
          <p:cNvPr id="500749" name="Text Box 13"/>
          <p:cNvSpPr txBox="1">
            <a:spLocks noChangeArrowheads="1"/>
          </p:cNvSpPr>
          <p:nvPr/>
        </p:nvSpPr>
        <p:spPr bwMode="auto">
          <a:xfrm>
            <a:off x="4051224" y="4859517"/>
            <a:ext cx="469656" cy="34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a:solidFill>
                  <a:schemeClr val="bg1"/>
                </a:solidFill>
              </a:rPr>
              <a:t>DM</a:t>
            </a:r>
            <a:endParaRPr lang="en-GB">
              <a:solidFill>
                <a:schemeClr val="bg1"/>
              </a:solidFill>
            </a:endParaRPr>
          </a:p>
        </p:txBody>
      </p:sp>
      <p:sp>
        <p:nvSpPr>
          <p:cNvPr id="500750" name="Text Box 14"/>
          <p:cNvSpPr txBox="1">
            <a:spLocks noChangeArrowheads="1"/>
          </p:cNvSpPr>
          <p:nvPr/>
        </p:nvSpPr>
        <p:spPr bwMode="auto">
          <a:xfrm>
            <a:off x="7761963" y="3630969"/>
            <a:ext cx="354240" cy="34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a:solidFill>
                  <a:schemeClr val="bg1"/>
                </a:solidFill>
              </a:rPr>
              <a:t>ET</a:t>
            </a:r>
            <a:endParaRPr lang="en-GB">
              <a:solidFill>
                <a:schemeClr val="bg1"/>
              </a:solidFill>
            </a:endParaRPr>
          </a:p>
        </p:txBody>
      </p:sp>
      <p:sp>
        <p:nvSpPr>
          <p:cNvPr id="500751" name="Text Box 15"/>
          <p:cNvSpPr txBox="1">
            <a:spLocks noChangeArrowheads="1"/>
          </p:cNvSpPr>
          <p:nvPr/>
        </p:nvSpPr>
        <p:spPr bwMode="auto">
          <a:xfrm>
            <a:off x="1382038" y="1151555"/>
            <a:ext cx="3750811" cy="129601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pPr>
              <a:buFontTx/>
              <a:buChar char="-"/>
            </a:pPr>
            <a:r>
              <a:rPr lang="de-DE" sz="2000"/>
              <a:t> further reduce CTA</a:t>
            </a:r>
          </a:p>
          <a:p>
            <a:pPr>
              <a:buFontTx/>
              <a:buChar char="-"/>
            </a:pPr>
            <a:r>
              <a:rPr lang="de-DE" sz="2000"/>
              <a:t> further shift and reduce Megaton</a:t>
            </a:r>
          </a:p>
          <a:p>
            <a:pPr>
              <a:buFontTx/>
              <a:buChar char="-"/>
            </a:pPr>
            <a:r>
              <a:rPr lang="de-DE" sz="2000"/>
              <a:t> further shift E.T.</a:t>
            </a:r>
          </a:p>
          <a:p>
            <a:pPr>
              <a:buFontTx/>
              <a:buChar char="-"/>
            </a:pPr>
            <a:r>
              <a:rPr lang="de-DE" sz="2000"/>
              <a:t> somewhat reduce new initiatives</a:t>
            </a:r>
            <a:endParaRPr lang="en-GB" sz="2000"/>
          </a:p>
        </p:txBody>
      </p:sp>
      <p:sp>
        <p:nvSpPr>
          <p:cNvPr id="500752" name="Text Box 16"/>
          <p:cNvSpPr txBox="1">
            <a:spLocks noChangeArrowheads="1"/>
          </p:cNvSpPr>
          <p:nvPr/>
        </p:nvSpPr>
        <p:spPr bwMode="auto">
          <a:xfrm>
            <a:off x="5938967" y="1151555"/>
            <a:ext cx="2590301" cy="129601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p>
            <a:r>
              <a:rPr lang="de-DE" sz="2000"/>
              <a:t>Must not reduce Auger</a:t>
            </a:r>
          </a:p>
          <a:p>
            <a:r>
              <a:rPr lang="de-DE" sz="2000"/>
              <a:t>and KM3NeT</a:t>
            </a:r>
            <a:r>
              <a:rPr lang="de-DE" sz="2000">
                <a:sym typeface="Wingdings" pitchFamily="2" charset="2"/>
              </a:rPr>
              <a:t>. Either</a:t>
            </a:r>
          </a:p>
          <a:p>
            <a:r>
              <a:rPr lang="de-DE" sz="2000">
                <a:sym typeface="Wingdings" pitchFamily="2" charset="2"/>
              </a:rPr>
              <a:t>you build it huge or you</a:t>
            </a:r>
          </a:p>
          <a:p>
            <a:r>
              <a:rPr lang="de-DE" sz="2000">
                <a:sym typeface="Wingdings" pitchFamily="2" charset="2"/>
              </a:rPr>
              <a:t>do not build it at all !</a:t>
            </a:r>
            <a:endParaRPr lang="en-GB" sz="2000"/>
          </a:p>
        </p:txBody>
      </p:sp>
    </p:spTree>
    <p:extLst>
      <p:ext uri="{BB962C8B-B14F-4D97-AF65-F5344CB8AC3E}">
        <p14:creationId xmlns:p14="http://schemas.microsoft.com/office/powerpoint/2010/main" val="34362397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8692" name="Object 4"/>
          <p:cNvGraphicFramePr>
            <a:graphicFrameLocks noGrp="1" noChangeAspect="1"/>
          </p:cNvGraphicFramePr>
          <p:nvPr>
            <p:ph idx="1"/>
          </p:nvPr>
        </p:nvGraphicFramePr>
        <p:xfrm>
          <a:off x="0" y="1353524"/>
          <a:ext cx="11443675" cy="5197619"/>
        </p:xfrm>
        <a:graphic>
          <a:graphicData uri="http://schemas.openxmlformats.org/presentationml/2006/ole">
            <mc:AlternateContent xmlns:mc="http://schemas.openxmlformats.org/markup-compatibility/2006">
              <mc:Choice xmlns:v="urn:schemas-microsoft-com:vml" Requires="v">
                <p:oleObj spid="_x0000_s14372" name="Chart" r:id="rId3" imgW="6581775" imgH="2990850" progId="Excel.Chart.8">
                  <p:embed/>
                </p:oleObj>
              </mc:Choice>
              <mc:Fallback>
                <p:oleObj name="Chart" r:id="rId3" imgW="6581775" imgH="2990850" progId="Excel.Char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53524"/>
                        <a:ext cx="11443675" cy="519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7"/>
          <p:cNvSpPr>
            <a:spLocks noGrp="1" noChangeArrowheads="1"/>
          </p:cNvSpPr>
          <p:nvPr>
            <p:ph type="title"/>
          </p:nvPr>
        </p:nvSpPr>
        <p:spPr bwMode="auto">
          <a:xfrm>
            <a:off x="915405" y="188640"/>
            <a:ext cx="8228595" cy="848044"/>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82" tIns="32141" rIns="64282" bIns="32141" numCol="1" anchor="t" anchorCtr="0" compatLnSpc="1">
            <a:prstTxWarp prst="textNoShape">
              <a:avLst/>
            </a:prstTxWarp>
            <a:normAutofit fontScale="90000"/>
          </a:bodyPr>
          <a:lstStyle/>
          <a:p>
            <a:pPr algn="r"/>
            <a:r>
              <a:rPr lang="de-DE" dirty="0" smtClean="0">
                <a:solidFill>
                  <a:schemeClr val="bg1"/>
                </a:solidFill>
              </a:rPr>
              <a:t>What about a flat funding scenario?</a:t>
            </a:r>
            <a:endParaRPr lang="en-GB" dirty="0">
              <a:solidFill>
                <a:schemeClr val="bg1"/>
              </a:solidFill>
            </a:endParaRPr>
          </a:p>
        </p:txBody>
      </p:sp>
    </p:spTree>
    <p:extLst>
      <p:ext uri="{BB962C8B-B14F-4D97-AF65-F5344CB8AC3E}">
        <p14:creationId xmlns:p14="http://schemas.microsoft.com/office/powerpoint/2010/main" val="5603424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177" y="1196752"/>
            <a:ext cx="8232511" cy="243143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de-DE" sz="7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r>
              <a:rPr lang="de-DE"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p>
          <a:p>
            <a:pPr algn="ctr"/>
            <a:r>
              <a:rPr lang="de-DE" sz="6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ASPERA Common Calls</a:t>
            </a:r>
            <a:endParaRPr lang="en-US" sz="8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1237658015"/>
      </p:ext>
    </p:extLst>
  </p:cSld>
  <p:clrMapOvr>
    <a:masterClrMapping/>
  </p:clrMapOvr>
  <p:transition spd="slow">
    <p:pull/>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640960" cy="6453336"/>
          </a:xfrm>
        </p:spPr>
        <p:txBody>
          <a:bodyPr>
            <a:normAutofit fontScale="92500" lnSpcReduction="10000"/>
          </a:bodyPr>
          <a:lstStyle/>
          <a:p>
            <a:r>
              <a:rPr lang="de-DE" dirty="0" smtClean="0"/>
              <a:t>First call    	2008</a:t>
            </a:r>
          </a:p>
          <a:p>
            <a:pPr lvl="1"/>
            <a:r>
              <a:rPr lang="de-DE" dirty="0" smtClean="0"/>
              <a:t>CTA		F, DE, PL, ES, HE		2.7 M€</a:t>
            </a:r>
          </a:p>
          <a:p>
            <a:pPr lvl="1"/>
            <a:r>
              <a:rPr lang="de-DE" dirty="0" smtClean="0"/>
              <a:t>DARWIN	IT, F, NL, HE			0.6 M€</a:t>
            </a:r>
          </a:p>
          <a:p>
            <a:pPr lvl="1"/>
            <a:r>
              <a:rPr lang="de-DE" dirty="0" smtClean="0"/>
              <a:t>EURECA		FR, ES				0.6 M€</a:t>
            </a:r>
          </a:p>
          <a:p>
            <a:pPr marL="0" indent="0">
              <a:buNone/>
            </a:pPr>
            <a:endParaRPr lang="de-DE" dirty="0"/>
          </a:p>
          <a:p>
            <a:r>
              <a:rPr lang="de-DE" dirty="0" smtClean="0"/>
              <a:t>Second call	2009 (10?)</a:t>
            </a:r>
          </a:p>
          <a:p>
            <a:pPr lvl="1"/>
            <a:r>
              <a:rPr lang="de-DE" dirty="0" smtClean="0"/>
              <a:t>AugerNEXT	DE, NL, PL, F, PT, ES, IT, RO	1.8 M€</a:t>
            </a:r>
          </a:p>
          <a:p>
            <a:pPr lvl="1"/>
            <a:r>
              <a:rPr lang="de-DE" dirty="0" smtClean="0"/>
              <a:t>ISOTTA		F, IT, PL			0.5 M€</a:t>
            </a:r>
          </a:p>
          <a:p>
            <a:pPr lvl="1"/>
            <a:r>
              <a:rPr lang="de-DE" dirty="0" smtClean="0"/>
              <a:t>SILENT		IT, PL, HE			0.6 M€</a:t>
            </a:r>
          </a:p>
          <a:p>
            <a:pPr lvl="1"/>
            <a:endParaRPr lang="de-DE" dirty="0" smtClean="0"/>
          </a:p>
          <a:p>
            <a:r>
              <a:rPr lang="de-DE" dirty="0" smtClean="0"/>
              <a:t>Third call		2012</a:t>
            </a:r>
          </a:p>
          <a:p>
            <a:pPr lvl="1"/>
            <a:r>
              <a:rPr lang="de-DE" dirty="0" smtClean="0"/>
              <a:t>Low-energy neutrinos  (PINGU/ORCA, LENA, r.a. source)</a:t>
            </a:r>
          </a:p>
          <a:p>
            <a:pPr lvl="1"/>
            <a:r>
              <a:rPr lang="de-DE" dirty="0" smtClean="0"/>
              <a:t>Gravitational waves                                                                      </a:t>
            </a:r>
            <a:r>
              <a:rPr lang="de-DE" sz="1900" dirty="0" smtClean="0"/>
              <a:t>(community with a compelling worldwide coordination – GWIC!)</a:t>
            </a:r>
            <a:endParaRPr lang="en-US" sz="1900" dirty="0"/>
          </a:p>
        </p:txBody>
      </p:sp>
    </p:spTree>
    <p:extLst>
      <p:ext uri="{BB962C8B-B14F-4D97-AF65-F5344CB8AC3E}">
        <p14:creationId xmlns:p14="http://schemas.microsoft.com/office/powerpoint/2010/main" val="2936222783"/>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33763" y="0"/>
            <a:ext cx="5710237" cy="384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19313"/>
            <a:ext cx="5507038"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Box 1"/>
          <p:cNvSpPr txBox="1">
            <a:spLocks noChangeArrowheads="1"/>
          </p:cNvSpPr>
          <p:nvPr/>
        </p:nvSpPr>
        <p:spPr bwMode="auto">
          <a:xfrm>
            <a:off x="-57150" y="5976938"/>
            <a:ext cx="89867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pitchFamily="1" charset="0"/>
                <a:ea typeface="ヒラギノ角ゴ ProN W3" pitchFamily="1" charset="-128"/>
                <a:sym typeface="Gill Sans" pitchFamily="1" charset="0"/>
              </a:defRPr>
            </a:lvl1pPr>
            <a:lvl2pPr marL="742950" indent="-285750" eaLnBrk="0" hangingPunct="0">
              <a:defRPr sz="4200">
                <a:solidFill>
                  <a:srgbClr val="000000"/>
                </a:solidFill>
                <a:latin typeface="Gill Sans" pitchFamily="1" charset="0"/>
                <a:ea typeface="ヒラギノ角ゴ ProN W3" pitchFamily="1" charset="-128"/>
                <a:sym typeface="Gill Sans" pitchFamily="1" charset="0"/>
              </a:defRPr>
            </a:lvl2pPr>
            <a:lvl3pPr marL="1143000" indent="-228600" eaLnBrk="0" hangingPunct="0">
              <a:defRPr sz="4200">
                <a:solidFill>
                  <a:srgbClr val="000000"/>
                </a:solidFill>
                <a:latin typeface="Gill Sans" pitchFamily="1" charset="0"/>
                <a:ea typeface="ヒラギノ角ゴ ProN W3" pitchFamily="1" charset="-128"/>
                <a:sym typeface="Gill Sans" pitchFamily="1" charset="0"/>
              </a:defRPr>
            </a:lvl3pPr>
            <a:lvl4pPr marL="1600200" indent="-228600" eaLnBrk="0" hangingPunct="0">
              <a:defRPr sz="4200">
                <a:solidFill>
                  <a:srgbClr val="000000"/>
                </a:solidFill>
                <a:latin typeface="Gill Sans" pitchFamily="1" charset="0"/>
                <a:ea typeface="ヒラギノ角ゴ ProN W3" pitchFamily="1" charset="-128"/>
                <a:sym typeface="Gill Sans" pitchFamily="1" charset="0"/>
              </a:defRPr>
            </a:lvl4pPr>
            <a:lvl5pPr marL="2057400" indent="-228600" eaLnBrk="0" hangingPunct="0">
              <a:defRPr sz="4200">
                <a:solidFill>
                  <a:srgbClr val="000000"/>
                </a:solidFill>
                <a:latin typeface="Gill Sans" pitchFamily="1" charset="0"/>
                <a:ea typeface="ヒラギノ角ゴ ProN W3" pitchFamily="1" charset="-128"/>
                <a:sym typeface="Gill Sans" pitchFamily="1" charset="0"/>
              </a:defRPr>
            </a:lvl5pPr>
            <a:lvl6pPr marL="25146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6pPr>
            <a:lvl7pPr marL="29718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7pPr>
            <a:lvl8pPr marL="34290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8pPr>
            <a:lvl9pPr marL="38862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9pPr>
          </a:lstStyle>
          <a:p>
            <a:pPr eaLnBrk="1" hangingPunct="1"/>
            <a:r>
              <a:rPr lang="de-DE" sz="3200" b="1" dirty="0">
                <a:solidFill>
                  <a:schemeClr val="bg1"/>
                </a:solidFill>
              </a:rPr>
              <a:t> Solar nu: </a:t>
            </a:r>
            <a:r>
              <a:rPr lang="de-DE" sz="3200" b="1" baseline="30000" dirty="0">
                <a:solidFill>
                  <a:schemeClr val="bg1"/>
                </a:solidFill>
              </a:rPr>
              <a:t>7</a:t>
            </a:r>
            <a:r>
              <a:rPr lang="de-DE" sz="3200" b="1" dirty="0">
                <a:solidFill>
                  <a:schemeClr val="bg1"/>
                </a:solidFill>
              </a:rPr>
              <a:t>Be, pep                     </a:t>
            </a:r>
            <a:r>
              <a:rPr lang="de-DE" sz="3200" b="1" dirty="0" smtClean="0">
                <a:solidFill>
                  <a:schemeClr val="bg1"/>
                </a:solidFill>
              </a:rPr>
              <a:t>geo-neutrinos</a:t>
            </a:r>
            <a:endParaRPr lang="en-US" sz="3200" b="1" dirty="0">
              <a:solidFill>
                <a:schemeClr val="bg1"/>
              </a:solidFill>
            </a:endParaRPr>
          </a:p>
        </p:txBody>
      </p:sp>
      <p:sp>
        <p:nvSpPr>
          <p:cNvPr id="13317" name="TextBox 2"/>
          <p:cNvSpPr txBox="1">
            <a:spLocks noChangeArrowheads="1"/>
          </p:cNvSpPr>
          <p:nvPr/>
        </p:nvSpPr>
        <p:spPr bwMode="auto">
          <a:xfrm>
            <a:off x="-128588" y="758825"/>
            <a:ext cx="3378201"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pitchFamily="1" charset="0"/>
                <a:ea typeface="ヒラギノ角ゴ ProN W3" pitchFamily="1" charset="-128"/>
                <a:sym typeface="Gill Sans" pitchFamily="1" charset="0"/>
              </a:defRPr>
            </a:lvl1pPr>
            <a:lvl2pPr marL="742950" indent="-285750" eaLnBrk="0" hangingPunct="0">
              <a:defRPr sz="4200">
                <a:solidFill>
                  <a:srgbClr val="000000"/>
                </a:solidFill>
                <a:latin typeface="Gill Sans" pitchFamily="1" charset="0"/>
                <a:ea typeface="ヒラギノ角ゴ ProN W3" pitchFamily="1" charset="-128"/>
                <a:sym typeface="Gill Sans" pitchFamily="1" charset="0"/>
              </a:defRPr>
            </a:lvl2pPr>
            <a:lvl3pPr marL="1143000" indent="-228600" eaLnBrk="0" hangingPunct="0">
              <a:defRPr sz="4200">
                <a:solidFill>
                  <a:srgbClr val="000000"/>
                </a:solidFill>
                <a:latin typeface="Gill Sans" pitchFamily="1" charset="0"/>
                <a:ea typeface="ヒラギノ角ゴ ProN W3" pitchFamily="1" charset="-128"/>
                <a:sym typeface="Gill Sans" pitchFamily="1" charset="0"/>
              </a:defRPr>
            </a:lvl3pPr>
            <a:lvl4pPr marL="1600200" indent="-228600" eaLnBrk="0" hangingPunct="0">
              <a:defRPr sz="4200">
                <a:solidFill>
                  <a:srgbClr val="000000"/>
                </a:solidFill>
                <a:latin typeface="Gill Sans" pitchFamily="1" charset="0"/>
                <a:ea typeface="ヒラギノ角ゴ ProN W3" pitchFamily="1" charset="-128"/>
                <a:sym typeface="Gill Sans" pitchFamily="1" charset="0"/>
              </a:defRPr>
            </a:lvl4pPr>
            <a:lvl5pPr marL="2057400" indent="-228600" eaLnBrk="0" hangingPunct="0">
              <a:defRPr sz="4200">
                <a:solidFill>
                  <a:srgbClr val="000000"/>
                </a:solidFill>
                <a:latin typeface="Gill Sans" pitchFamily="1" charset="0"/>
                <a:ea typeface="ヒラギノ角ゴ ProN W3" pitchFamily="1" charset="-128"/>
                <a:sym typeface="Gill Sans" pitchFamily="1" charset="0"/>
              </a:defRPr>
            </a:lvl5pPr>
            <a:lvl6pPr marL="25146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6pPr>
            <a:lvl7pPr marL="29718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7pPr>
            <a:lvl8pPr marL="34290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8pPr>
            <a:lvl9pPr marL="38862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9pPr>
          </a:lstStyle>
          <a:p>
            <a:pPr eaLnBrk="1" hangingPunct="1"/>
            <a:r>
              <a:rPr lang="de-DE" sz="5400" b="1">
                <a:solidFill>
                  <a:schemeClr val="bg1"/>
                </a:solidFill>
              </a:rPr>
              <a:t> Borexino</a:t>
            </a:r>
            <a:endParaRPr lang="en-US" sz="5400" b="1">
              <a:solidFill>
                <a:schemeClr val="bg1"/>
              </a:solidFill>
            </a:endParaRPr>
          </a:p>
        </p:txBody>
      </p:sp>
    </p:spTree>
    <p:extLst>
      <p:ext uri="{BB962C8B-B14F-4D97-AF65-F5344CB8AC3E}">
        <p14:creationId xmlns:p14="http://schemas.microsoft.com/office/powerpoint/2010/main" val="4230604241"/>
      </p:ext>
    </p:extLst>
  </p:cSld>
  <p:clrMapOvr>
    <a:masterClrMapping/>
  </p:clrMapOvr>
  <p:transition spd="slow">
    <p:pull/>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496944" cy="6120680"/>
          </a:xfrm>
        </p:spPr>
        <p:txBody>
          <a:bodyPr>
            <a:normAutofit lnSpcReduction="10000"/>
          </a:bodyPr>
          <a:lstStyle/>
          <a:p>
            <a:r>
              <a:rPr lang="de-DE" dirty="0" smtClean="0"/>
              <a:t>The ASPERA Calls have been (and are) very important for community building</a:t>
            </a:r>
          </a:p>
          <a:p>
            <a:r>
              <a:rPr lang="de-DE" dirty="0" smtClean="0"/>
              <a:t>The calls promote convergence tendencies</a:t>
            </a:r>
          </a:p>
          <a:p>
            <a:r>
              <a:rPr lang="de-DE" dirty="0" smtClean="0"/>
              <a:t>The convergence is in some conflict with the competition principle (which one has, e.g., in EU design studies)</a:t>
            </a:r>
          </a:p>
          <a:p>
            <a:endParaRPr lang="de-DE" dirty="0" smtClean="0"/>
          </a:p>
          <a:p>
            <a:r>
              <a:rPr lang="de-DE" dirty="0" smtClean="0"/>
              <a:t>Future:</a:t>
            </a:r>
          </a:p>
          <a:p>
            <a:pPr lvl="1"/>
            <a:r>
              <a:rPr lang="de-DE" dirty="0" smtClean="0"/>
              <a:t>Keep convergence character but add some competition?</a:t>
            </a:r>
          </a:p>
          <a:p>
            <a:pPr lvl="1"/>
            <a:r>
              <a:rPr lang="de-DE" dirty="0" smtClean="0"/>
              <a:t>Support should  correlate with the number of groups behind the project (also within the individual countries)</a:t>
            </a:r>
          </a:p>
          <a:p>
            <a:pPr lvl="1"/>
            <a:endParaRPr lang="de-DE" dirty="0"/>
          </a:p>
          <a:p>
            <a:endParaRPr lang="en-US" dirty="0"/>
          </a:p>
        </p:txBody>
      </p:sp>
    </p:spTree>
    <p:extLst>
      <p:ext uri="{BB962C8B-B14F-4D97-AF65-F5344CB8AC3E}">
        <p14:creationId xmlns:p14="http://schemas.microsoft.com/office/powerpoint/2010/main" val="2373913640"/>
      </p:ext>
    </p:extLst>
  </p:cSld>
  <p:clrMapOvr>
    <a:masterClrMapping/>
  </p:clrMapOvr>
  <p:transition spd="slow">
    <p:pull/>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642" y="1196752"/>
            <a:ext cx="8571578" cy="243143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de-DE" sz="7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r>
              <a:rPr lang="de-DE"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p>
          <a:p>
            <a:pPr algn="ctr"/>
            <a:r>
              <a:rPr lang="de-DE" sz="6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And, at the very end:</a:t>
            </a:r>
            <a:endParaRPr lang="en-US" sz="8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1047168768"/>
      </p:ext>
    </p:extLst>
  </p:cSld>
  <p:clrMapOvr>
    <a:masterClrMapping/>
  </p:clrMapOvr>
  <p:transition spd="slow">
    <p:pull/>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23" y="1196752"/>
            <a:ext cx="8977009" cy="3662541"/>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de-DE" sz="7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r>
              <a:rPr lang="de-DE"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p>
          <a:p>
            <a:pPr algn="ctr"/>
            <a:r>
              <a:rPr lang="de-DE" sz="6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Low-energy neutrinos </a:t>
            </a:r>
          </a:p>
          <a:p>
            <a:pPr algn="ctr"/>
            <a:r>
              <a:rPr lang="de-DE" sz="8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and proton decay</a:t>
            </a:r>
            <a:endParaRPr lang="en-US" sz="8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3701280383"/>
      </p:ext>
    </p:extLst>
  </p:cSld>
  <p:clrMapOvr>
    <a:masterClrMapping/>
  </p:clrMapOvr>
  <p:transition spd="slow">
    <p:pull/>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6"/>
            <a:ext cx="8784976" cy="6525344"/>
          </a:xfrm>
        </p:spPr>
        <p:txBody>
          <a:bodyPr>
            <a:normAutofit/>
          </a:bodyPr>
          <a:lstStyle/>
          <a:p>
            <a:r>
              <a:rPr lang="de-DE" sz="2800" dirty="0" smtClean="0"/>
              <a:t>Gained enormous momentum after measurement of </a:t>
            </a:r>
            <a:r>
              <a:rPr lang="de-DE" sz="2800" dirty="0" smtClean="0">
                <a:sym typeface="Symbol"/>
              </a:rPr>
              <a:t></a:t>
            </a:r>
            <a:r>
              <a:rPr lang="de-DE" sz="2800" baseline="-25000" dirty="0" smtClean="0">
                <a:sym typeface="Symbol"/>
              </a:rPr>
              <a:t>13</a:t>
            </a:r>
            <a:r>
              <a:rPr lang="de-DE" sz="2800" dirty="0" smtClean="0">
                <a:sym typeface="Symbol"/>
              </a:rPr>
              <a:t>  due to the interest of the accelerator community (Fermilab, CERN, Japan)</a:t>
            </a:r>
          </a:p>
          <a:p>
            <a:endParaRPr lang="de-DE" sz="1600" dirty="0" smtClean="0">
              <a:sym typeface="Symbol"/>
            </a:endParaRPr>
          </a:p>
          <a:p>
            <a:r>
              <a:rPr lang="de-DE" sz="2800" dirty="0" smtClean="0">
                <a:sym typeface="Symbol"/>
              </a:rPr>
              <a:t>Liquid Argon is prioritized by most of this community  due to its (principally) superior features w.r.t. oscillation physics</a:t>
            </a:r>
            <a:r>
              <a:rPr lang="en-US" sz="2800" dirty="0" smtClean="0">
                <a:sym typeface="Symbol"/>
              </a:rPr>
              <a:t>.</a:t>
            </a:r>
          </a:p>
          <a:p>
            <a:endParaRPr lang="de-DE" dirty="0">
              <a:sym typeface="Symbol"/>
            </a:endParaRPr>
          </a:p>
          <a:p>
            <a:r>
              <a:rPr lang="de-DE" dirty="0" smtClean="0">
                <a:sym typeface="Symbol"/>
              </a:rPr>
              <a:t>Europe: LAGUNA-LBNO	</a:t>
            </a:r>
          </a:p>
          <a:p>
            <a:pPr lvl="1"/>
            <a:r>
              <a:rPr lang="de-DE" sz="2000" dirty="0" smtClean="0">
                <a:sym typeface="Symbol"/>
              </a:rPr>
              <a:t>GLACIER   (LAr)                LENA  (LSc)             MEMPHYS  (water)</a:t>
            </a:r>
          </a:p>
          <a:p>
            <a:r>
              <a:rPr lang="de-DE" dirty="0" smtClean="0">
                <a:sym typeface="Symbol"/>
              </a:rPr>
              <a:t>USA:</a:t>
            </a:r>
            <a:r>
              <a:rPr lang="de-DE" dirty="0">
                <a:sym typeface="Symbol"/>
              </a:rPr>
              <a:t> </a:t>
            </a:r>
            <a:r>
              <a:rPr lang="de-DE" dirty="0" smtClean="0">
                <a:sym typeface="Symbol"/>
              </a:rPr>
              <a:t>      </a:t>
            </a:r>
            <a:r>
              <a:rPr lang="de-DE" sz="2000" dirty="0" smtClean="0">
                <a:sym typeface="Symbol"/>
              </a:rPr>
              <a:t>LBNE  (LAr)</a:t>
            </a:r>
          </a:p>
          <a:p>
            <a:r>
              <a:rPr lang="de-DE" dirty="0" smtClean="0">
                <a:sym typeface="Symbol"/>
              </a:rPr>
              <a:t>Japan: 	</a:t>
            </a:r>
          </a:p>
          <a:p>
            <a:pPr lvl="1"/>
            <a:r>
              <a:rPr lang="de-DE" sz="2000" dirty="0" smtClean="0">
                <a:sym typeface="Symbol"/>
              </a:rPr>
              <a:t>Hyper-K (water)     Okinoshima-Project (LAr)</a:t>
            </a:r>
          </a:p>
        </p:txBody>
      </p:sp>
    </p:spTree>
    <p:extLst>
      <p:ext uri="{BB962C8B-B14F-4D97-AF65-F5344CB8AC3E}">
        <p14:creationId xmlns:p14="http://schemas.microsoft.com/office/powerpoint/2010/main" val="1946512486"/>
      </p:ext>
    </p:extLst>
  </p:cSld>
  <p:clrMapOvr>
    <a:masterClrMapping/>
  </p:clrMapOvr>
  <p:transition spd="slow">
    <p:pull/>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ChangeArrowheads="1"/>
          </p:cNvSpPr>
          <p:nvPr/>
        </p:nvSpPr>
        <p:spPr bwMode="auto">
          <a:xfrm>
            <a:off x="0" y="898258"/>
            <a:ext cx="9382898" cy="5959742"/>
          </a:xfrm>
          <a:prstGeom prst="rect">
            <a:avLst/>
          </a:prstGeom>
          <a:solidFill>
            <a:schemeClr val="tx1">
              <a:lumMod val="75000"/>
            </a:schemeClr>
          </a:solidFill>
          <a:ln>
            <a:noFill/>
          </a:ln>
          <a:effectLst/>
        </p:spPr>
        <p:txBody>
          <a:bodyPr wrap="none" lIns="64282" tIns="32141" rIns="64282" bIns="32141" anchor="ctr"/>
          <a:lstStyle/>
          <a:p>
            <a:endParaRPr lang="en-US"/>
          </a:p>
        </p:txBody>
      </p:sp>
      <p:sp>
        <p:nvSpPr>
          <p:cNvPr id="654341" name="Rectangle 5"/>
          <p:cNvSpPr>
            <a:spLocks noChangeArrowheads="1"/>
          </p:cNvSpPr>
          <p:nvPr/>
        </p:nvSpPr>
        <p:spPr bwMode="auto">
          <a:xfrm>
            <a:off x="304022" y="1201977"/>
            <a:ext cx="8774855" cy="506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2141" rIns="64282" bIns="32141"/>
          <a:lstStyle/>
          <a:p>
            <a:pPr marL="241059" indent="-241059">
              <a:spcBef>
                <a:spcPct val="20000"/>
              </a:spcBef>
              <a:buFont typeface="Wingdings" pitchFamily="2" charset="2"/>
              <a:buChar char="§"/>
            </a:pPr>
            <a:r>
              <a:rPr lang="en-US" sz="2200" b="1" dirty="0">
                <a:solidFill>
                  <a:srgbClr val="FFFF00"/>
                </a:solidFill>
                <a:latin typeface="Arial" charset="0"/>
              </a:rPr>
              <a:t>Proton decay:</a:t>
            </a:r>
            <a:r>
              <a:rPr lang="en-US" sz="2200" dirty="0">
                <a:solidFill>
                  <a:schemeClr val="bg1"/>
                </a:solidFill>
                <a:latin typeface="Arial" charset="0"/>
              </a:rPr>
              <a:t>  improve sensitivity by &gt; factor 10 </a:t>
            </a:r>
            <a:r>
              <a:rPr lang="en-US" sz="2200" dirty="0" smtClean="0">
                <a:solidFill>
                  <a:schemeClr val="bg1"/>
                </a:solidFill>
                <a:latin typeface="Arial" charset="0"/>
              </a:rPr>
              <a:t>                                     and </a:t>
            </a:r>
            <a:r>
              <a:rPr lang="en-US" sz="2200" dirty="0">
                <a:solidFill>
                  <a:schemeClr val="bg1"/>
                </a:solidFill>
                <a:latin typeface="Arial" charset="0"/>
              </a:rPr>
              <a:t>test a new  class of </a:t>
            </a:r>
            <a:r>
              <a:rPr lang="en-US" sz="2200" dirty="0" err="1">
                <a:solidFill>
                  <a:schemeClr val="bg1"/>
                </a:solidFill>
                <a:latin typeface="Arial" charset="0"/>
              </a:rPr>
              <a:t>Supersymmetry</a:t>
            </a:r>
            <a:r>
              <a:rPr lang="en-US" sz="2200" dirty="0">
                <a:solidFill>
                  <a:schemeClr val="bg1"/>
                </a:solidFill>
                <a:latin typeface="Arial" charset="0"/>
              </a:rPr>
              <a:t> models</a:t>
            </a:r>
          </a:p>
          <a:p>
            <a:pPr marL="241059" indent="-241059">
              <a:spcBef>
                <a:spcPct val="20000"/>
              </a:spcBef>
              <a:buFont typeface="Wingdings" pitchFamily="2" charset="2"/>
              <a:buChar char="§"/>
            </a:pPr>
            <a:r>
              <a:rPr lang="en-US" sz="2200" b="1" dirty="0">
                <a:solidFill>
                  <a:srgbClr val="FFFF00"/>
                </a:solidFill>
                <a:latin typeface="Arial" charset="0"/>
              </a:rPr>
              <a:t>Galactic Supernova:</a:t>
            </a:r>
            <a:r>
              <a:rPr lang="en-US" sz="2200" dirty="0">
                <a:solidFill>
                  <a:schemeClr val="bg1"/>
                </a:solidFill>
                <a:latin typeface="Arial" charset="0"/>
              </a:rPr>
              <a:t> 10</a:t>
            </a:r>
            <a:r>
              <a:rPr lang="en-US" sz="2200" baseline="30000" dirty="0">
                <a:solidFill>
                  <a:schemeClr val="bg1"/>
                </a:solidFill>
                <a:latin typeface="Arial" charset="0"/>
              </a:rPr>
              <a:t>4</a:t>
            </a:r>
            <a:r>
              <a:rPr lang="en-US" sz="2200" dirty="0">
                <a:solidFill>
                  <a:schemeClr val="bg1"/>
                </a:solidFill>
                <a:latin typeface="Arial" charset="0"/>
              </a:rPr>
              <a:t>- 10</a:t>
            </a:r>
            <a:r>
              <a:rPr lang="en-US" sz="2200" baseline="30000" dirty="0">
                <a:solidFill>
                  <a:schemeClr val="bg1"/>
                </a:solidFill>
                <a:latin typeface="Arial" charset="0"/>
              </a:rPr>
              <a:t>5</a:t>
            </a:r>
            <a:r>
              <a:rPr lang="en-US" sz="2200" dirty="0">
                <a:solidFill>
                  <a:schemeClr val="bg1"/>
                </a:solidFill>
                <a:latin typeface="Arial" charset="0"/>
              </a:rPr>
              <a:t> events                                                    Incredibly detailed information on the early SN phase</a:t>
            </a:r>
          </a:p>
          <a:p>
            <a:pPr marL="241059" indent="-241059">
              <a:spcBef>
                <a:spcPct val="20000"/>
              </a:spcBef>
              <a:buFont typeface="Wingdings" pitchFamily="2" charset="2"/>
              <a:buChar char="§"/>
            </a:pPr>
            <a:r>
              <a:rPr lang="en-US" sz="2200" b="1" dirty="0">
                <a:solidFill>
                  <a:srgbClr val="FFFF00"/>
                </a:solidFill>
                <a:latin typeface="Arial" charset="0"/>
              </a:rPr>
              <a:t>Diffuse flux from past SN:</a:t>
            </a:r>
            <a:r>
              <a:rPr lang="en-US" sz="2200" dirty="0">
                <a:solidFill>
                  <a:schemeClr val="bg1"/>
                </a:solidFill>
                <a:latin typeface="Arial" charset="0"/>
              </a:rPr>
              <a:t> probe cosmological star formation rate</a:t>
            </a:r>
          </a:p>
          <a:p>
            <a:pPr marL="241059" indent="-241059">
              <a:spcBef>
                <a:spcPct val="20000"/>
              </a:spcBef>
              <a:buFont typeface="Wingdings" pitchFamily="2" charset="2"/>
              <a:buChar char="§"/>
            </a:pPr>
            <a:r>
              <a:rPr lang="en-US" sz="2200" b="1" dirty="0">
                <a:solidFill>
                  <a:srgbClr val="FFFF00"/>
                </a:solidFill>
                <a:latin typeface="Arial" charset="0"/>
              </a:rPr>
              <a:t>Solar neutrinos:</a:t>
            </a:r>
            <a:r>
              <a:rPr lang="en-US" sz="2200" dirty="0">
                <a:solidFill>
                  <a:schemeClr val="bg1"/>
                </a:solidFill>
                <a:latin typeface="Arial" charset="0"/>
              </a:rPr>
              <a:t> details of the Standard Solar Model determined    with percent accuracy. CNO cycle. Time variations.</a:t>
            </a:r>
          </a:p>
          <a:p>
            <a:pPr marL="241059" indent="-241059">
              <a:spcBef>
                <a:spcPct val="20000"/>
              </a:spcBef>
              <a:buFont typeface="Wingdings" pitchFamily="2" charset="2"/>
              <a:buChar char="§"/>
            </a:pPr>
            <a:r>
              <a:rPr lang="en-US" sz="2200" b="1" dirty="0">
                <a:solidFill>
                  <a:srgbClr val="FFFF00"/>
                </a:solidFill>
                <a:latin typeface="Arial" charset="0"/>
              </a:rPr>
              <a:t>Atmospheric neutrinos:</a:t>
            </a:r>
            <a:r>
              <a:rPr lang="en-US" sz="2200" dirty="0">
                <a:solidFill>
                  <a:schemeClr val="bg1"/>
                </a:solidFill>
                <a:latin typeface="Arial" charset="0"/>
              </a:rPr>
              <a:t> high statistics would improve knowledge neutrino mixing and provide information on the neutrino mass hierarchy</a:t>
            </a:r>
          </a:p>
          <a:p>
            <a:pPr marL="241059" indent="-241059">
              <a:spcBef>
                <a:spcPct val="20000"/>
              </a:spcBef>
              <a:buFont typeface="Wingdings" pitchFamily="2" charset="2"/>
              <a:buChar char="§"/>
            </a:pPr>
            <a:r>
              <a:rPr lang="en-US" sz="2200" b="1" dirty="0">
                <a:solidFill>
                  <a:srgbClr val="FFFF00"/>
                </a:solidFill>
                <a:latin typeface="Arial" charset="0"/>
              </a:rPr>
              <a:t>Geo-neutrinos:</a:t>
            </a:r>
            <a:r>
              <a:rPr lang="en-US" sz="2200" dirty="0">
                <a:solidFill>
                  <a:schemeClr val="bg1"/>
                </a:solidFill>
                <a:latin typeface="Arial" charset="0"/>
              </a:rPr>
              <a:t> improve understanding of the Earth interior</a:t>
            </a:r>
          </a:p>
          <a:p>
            <a:pPr marL="241059" indent="-241059">
              <a:spcBef>
                <a:spcPct val="20000"/>
              </a:spcBef>
              <a:buFont typeface="Wingdings" pitchFamily="2" charset="2"/>
              <a:buChar char="§"/>
            </a:pPr>
            <a:r>
              <a:rPr lang="en-US" sz="2200" b="1" dirty="0">
                <a:solidFill>
                  <a:srgbClr val="FFFF00"/>
                </a:solidFill>
                <a:latin typeface="Arial" charset="0"/>
              </a:rPr>
              <a:t>Indirect WIMP search</a:t>
            </a:r>
            <a:r>
              <a:rPr lang="en-US" sz="2200" b="1" dirty="0">
                <a:solidFill>
                  <a:schemeClr val="bg1"/>
                </a:solidFill>
                <a:latin typeface="Arial" charset="0"/>
              </a:rPr>
              <a:t> </a:t>
            </a:r>
          </a:p>
          <a:p>
            <a:pPr marL="241059" indent="-241059">
              <a:spcBef>
                <a:spcPct val="20000"/>
              </a:spcBef>
              <a:buFont typeface="Wingdings" pitchFamily="2" charset="2"/>
              <a:buChar char="§"/>
            </a:pPr>
            <a:r>
              <a:rPr lang="en-US" sz="2200" b="1" dirty="0">
                <a:solidFill>
                  <a:srgbClr val="FFFF00"/>
                </a:solidFill>
                <a:latin typeface="Arial" charset="0"/>
              </a:rPr>
              <a:t>Neutrinos from accelerators: </a:t>
            </a:r>
            <a:r>
              <a:rPr lang="en-US" sz="2200" dirty="0">
                <a:solidFill>
                  <a:schemeClr val="bg1"/>
                </a:solidFill>
                <a:latin typeface="Arial" charset="0"/>
              </a:rPr>
              <a:t>neutrino properties !</a:t>
            </a:r>
            <a:endParaRPr lang="de-DE" sz="2200" dirty="0">
              <a:solidFill>
                <a:schemeClr val="bg1"/>
              </a:solidFill>
              <a:latin typeface="Arial" charset="0"/>
            </a:endParaRPr>
          </a:p>
          <a:p>
            <a:pPr marL="522294" lvl="1" indent="-200882">
              <a:spcBef>
                <a:spcPct val="20000"/>
              </a:spcBef>
              <a:buFontTx/>
              <a:buChar char="–"/>
            </a:pPr>
            <a:endParaRPr lang="de-DE" sz="2000" dirty="0">
              <a:solidFill>
                <a:schemeClr val="bg1"/>
              </a:solidFill>
              <a:latin typeface="Arial" charset="0"/>
            </a:endParaRPr>
          </a:p>
          <a:p>
            <a:pPr marL="522294" lvl="1" indent="-200882">
              <a:spcBef>
                <a:spcPct val="20000"/>
              </a:spcBef>
              <a:buFontTx/>
              <a:buChar char="–"/>
            </a:pPr>
            <a:endParaRPr lang="de-DE" sz="1300" dirty="0">
              <a:solidFill>
                <a:schemeClr val="bg1"/>
              </a:solidFill>
              <a:latin typeface="Arial" charset="0"/>
            </a:endParaRPr>
          </a:p>
          <a:p>
            <a:pPr marL="241059" indent="-241059">
              <a:spcBef>
                <a:spcPct val="20000"/>
              </a:spcBef>
              <a:buFontTx/>
              <a:buChar char="•"/>
            </a:pPr>
            <a:endParaRPr lang="de-DE" sz="2700" dirty="0">
              <a:solidFill>
                <a:schemeClr val="bg1"/>
              </a:solidFill>
              <a:latin typeface="Arial" charset="0"/>
            </a:endParaRPr>
          </a:p>
        </p:txBody>
      </p:sp>
      <p:sp>
        <p:nvSpPr>
          <p:cNvPr id="10" name="Rectangle 1"/>
          <p:cNvSpPr txBox="1">
            <a:spLocks noChangeArrowheads="1"/>
          </p:cNvSpPr>
          <p:nvPr/>
        </p:nvSpPr>
        <p:spPr>
          <a:xfrm>
            <a:off x="115961" y="0"/>
            <a:ext cx="8608257" cy="759212"/>
          </a:xfrm>
          <a:prstGeom prst="rect">
            <a:avLst/>
          </a:prstGeom>
        </p:spPr>
        <p:txBody>
          <a:bodyPr lIns="64282" tIns="32141" rIns="64282" bIns="32141"/>
          <a:lstStyle>
            <a:lvl1pPr algn="ctr" defTabSz="1300163" rtl="0" eaLnBrk="0" fontAlgn="base" hangingPunct="0">
              <a:spcBef>
                <a:spcPct val="0"/>
              </a:spcBef>
              <a:spcAft>
                <a:spcPct val="0"/>
              </a:spcAft>
              <a:defRPr sz="6300">
                <a:solidFill>
                  <a:schemeClr val="tx2"/>
                </a:solidFill>
                <a:latin typeface="+mj-lt"/>
                <a:ea typeface="+mj-ea"/>
                <a:cs typeface="+mj-cs"/>
              </a:defRPr>
            </a:lvl1pPr>
            <a:lvl2pPr algn="ctr" defTabSz="1300163" rtl="0" eaLnBrk="0" fontAlgn="base" hangingPunct="0">
              <a:spcBef>
                <a:spcPct val="0"/>
              </a:spcBef>
              <a:spcAft>
                <a:spcPct val="0"/>
              </a:spcAft>
              <a:defRPr sz="6300">
                <a:solidFill>
                  <a:schemeClr val="tx2"/>
                </a:solidFill>
                <a:latin typeface="Calibri" pitchFamily="34" charset="0"/>
              </a:defRPr>
            </a:lvl2pPr>
            <a:lvl3pPr algn="ctr" defTabSz="1300163" rtl="0" eaLnBrk="0" fontAlgn="base" hangingPunct="0">
              <a:spcBef>
                <a:spcPct val="0"/>
              </a:spcBef>
              <a:spcAft>
                <a:spcPct val="0"/>
              </a:spcAft>
              <a:defRPr sz="6300">
                <a:solidFill>
                  <a:schemeClr val="tx2"/>
                </a:solidFill>
                <a:latin typeface="Calibri" pitchFamily="34" charset="0"/>
              </a:defRPr>
            </a:lvl3pPr>
            <a:lvl4pPr algn="ctr" defTabSz="1300163" rtl="0" eaLnBrk="0" fontAlgn="base" hangingPunct="0">
              <a:spcBef>
                <a:spcPct val="0"/>
              </a:spcBef>
              <a:spcAft>
                <a:spcPct val="0"/>
              </a:spcAft>
              <a:defRPr sz="6300">
                <a:solidFill>
                  <a:schemeClr val="tx2"/>
                </a:solidFill>
                <a:latin typeface="Calibri" pitchFamily="34" charset="0"/>
              </a:defRPr>
            </a:lvl4pPr>
            <a:lvl5pPr algn="ctr" defTabSz="1300163" rtl="0" eaLnBrk="0" fontAlgn="base" hangingPunct="0">
              <a:spcBef>
                <a:spcPct val="0"/>
              </a:spcBef>
              <a:spcAft>
                <a:spcPct val="0"/>
              </a:spcAft>
              <a:defRPr sz="6300">
                <a:solidFill>
                  <a:schemeClr val="tx2"/>
                </a:solidFill>
                <a:latin typeface="Calibri" pitchFamily="34" charset="0"/>
              </a:defRPr>
            </a:lvl5pPr>
            <a:lvl6pPr marL="457200" algn="ctr" defTabSz="1300163" rtl="0" fontAlgn="base">
              <a:spcBef>
                <a:spcPct val="0"/>
              </a:spcBef>
              <a:spcAft>
                <a:spcPct val="0"/>
              </a:spcAft>
              <a:defRPr sz="6300">
                <a:solidFill>
                  <a:schemeClr val="tx2"/>
                </a:solidFill>
                <a:latin typeface="Arial" charset="0"/>
              </a:defRPr>
            </a:lvl6pPr>
            <a:lvl7pPr marL="914400" algn="ctr" defTabSz="1300163" rtl="0" fontAlgn="base">
              <a:spcBef>
                <a:spcPct val="0"/>
              </a:spcBef>
              <a:spcAft>
                <a:spcPct val="0"/>
              </a:spcAft>
              <a:defRPr sz="6300">
                <a:solidFill>
                  <a:schemeClr val="tx2"/>
                </a:solidFill>
                <a:latin typeface="Arial" charset="0"/>
              </a:defRPr>
            </a:lvl7pPr>
            <a:lvl8pPr marL="1371600" algn="ctr" defTabSz="1300163" rtl="0" fontAlgn="base">
              <a:spcBef>
                <a:spcPct val="0"/>
              </a:spcBef>
              <a:spcAft>
                <a:spcPct val="0"/>
              </a:spcAft>
              <a:defRPr sz="6300">
                <a:solidFill>
                  <a:schemeClr val="tx2"/>
                </a:solidFill>
                <a:latin typeface="Arial" charset="0"/>
              </a:defRPr>
            </a:lvl8pPr>
            <a:lvl9pPr marL="1828800" algn="ctr" defTabSz="1300163" rtl="0" fontAlgn="base">
              <a:spcBef>
                <a:spcPct val="0"/>
              </a:spcBef>
              <a:spcAft>
                <a:spcPct val="0"/>
              </a:spcAft>
              <a:defRPr sz="6300">
                <a:solidFill>
                  <a:schemeClr val="tx2"/>
                </a:solidFill>
                <a:latin typeface="Arial" charset="0"/>
              </a:defRPr>
            </a:lvl9pPr>
          </a:lstStyle>
          <a:p>
            <a:pPr algn="l" eaLnBrk="1" hangingPunct="1">
              <a:defRPr/>
            </a:pPr>
            <a:r>
              <a:rPr lang="en-US" sz="5100" b="1" dirty="0">
                <a:solidFill>
                  <a:schemeClr val="bg1"/>
                </a:solidFill>
                <a:effectLst>
                  <a:outerShdw blurRad="38100" dist="38100" dir="2700000" algn="tl">
                    <a:srgbClr val="000000">
                      <a:alpha val="43137"/>
                    </a:srgbClr>
                  </a:outerShdw>
                </a:effectLst>
              </a:rPr>
              <a:t> Science on the Megaton scale</a:t>
            </a:r>
            <a:endParaRPr lang="en-US" sz="5100" dirty="0"/>
          </a:p>
        </p:txBody>
      </p:sp>
    </p:spTree>
    <p:extLst>
      <p:ext uri="{BB962C8B-B14F-4D97-AF65-F5344CB8AC3E}">
        <p14:creationId xmlns:p14="http://schemas.microsoft.com/office/powerpoint/2010/main" val="3426075679"/>
      </p:ext>
    </p:extLst>
  </p:cSld>
  <p:clrMapOvr>
    <a:masterClrMapping/>
  </p:clrMapOvr>
  <p:transition spd="slow">
    <p:pull/>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01" y="97618"/>
            <a:ext cx="8955825" cy="6697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470418" y="999520"/>
            <a:ext cx="2177383" cy="911055"/>
          </a:xfrm>
          <a:prstGeom prst="rect">
            <a:avLst/>
          </a:prstGeom>
          <a:solidFill>
            <a:srgbClr val="FFCC99">
              <a:alpha val="25882"/>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5" name="Rectangle 4"/>
          <p:cNvSpPr/>
          <p:nvPr/>
        </p:nvSpPr>
        <p:spPr bwMode="auto">
          <a:xfrm>
            <a:off x="477137" y="4036370"/>
            <a:ext cx="2177383" cy="911055"/>
          </a:xfrm>
          <a:prstGeom prst="rect">
            <a:avLst/>
          </a:prstGeom>
          <a:solidFill>
            <a:srgbClr val="002060">
              <a:alpha val="25882"/>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6" name="Rectangle 5"/>
          <p:cNvSpPr/>
          <p:nvPr/>
        </p:nvSpPr>
        <p:spPr bwMode="auto">
          <a:xfrm>
            <a:off x="470418" y="1910576"/>
            <a:ext cx="2177383" cy="1417196"/>
          </a:xfrm>
          <a:prstGeom prst="rect">
            <a:avLst/>
          </a:prstGeom>
          <a:solidFill>
            <a:srgbClr val="99CCFF">
              <a:alpha val="25490"/>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7" name="Rectangle 6"/>
          <p:cNvSpPr/>
          <p:nvPr/>
        </p:nvSpPr>
        <p:spPr bwMode="auto">
          <a:xfrm>
            <a:off x="470418" y="3337109"/>
            <a:ext cx="2177383" cy="800488"/>
          </a:xfrm>
          <a:prstGeom prst="rect">
            <a:avLst/>
          </a:prstGeom>
          <a:solidFill>
            <a:srgbClr val="FFFF00">
              <a:alpha val="25882"/>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8" name="Rectangle 7"/>
          <p:cNvSpPr/>
          <p:nvPr/>
        </p:nvSpPr>
        <p:spPr bwMode="auto">
          <a:xfrm>
            <a:off x="524003" y="4947424"/>
            <a:ext cx="2177383" cy="708598"/>
          </a:xfrm>
          <a:prstGeom prst="rect">
            <a:avLst/>
          </a:prstGeom>
          <a:solidFill>
            <a:srgbClr val="00CC00">
              <a:alpha val="25490"/>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dirty="0">
              <a:latin typeface="Impact" pitchFamily="34" charset="0"/>
            </a:endParaRPr>
          </a:p>
        </p:txBody>
      </p:sp>
      <p:sp>
        <p:nvSpPr>
          <p:cNvPr id="9" name="Rectangle 8"/>
          <p:cNvSpPr/>
          <p:nvPr/>
        </p:nvSpPr>
        <p:spPr bwMode="auto">
          <a:xfrm>
            <a:off x="518951" y="5656022"/>
            <a:ext cx="2128850" cy="430220"/>
          </a:xfrm>
          <a:prstGeom prst="rect">
            <a:avLst/>
          </a:prstGeom>
          <a:solidFill>
            <a:srgbClr val="FFCC99">
              <a:alpha val="25882"/>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10" name="Rectangle 9"/>
          <p:cNvSpPr/>
          <p:nvPr/>
        </p:nvSpPr>
        <p:spPr bwMode="auto">
          <a:xfrm>
            <a:off x="2701386" y="535253"/>
            <a:ext cx="1870614" cy="464267"/>
          </a:xfrm>
          <a:prstGeom prst="rect">
            <a:avLst/>
          </a:prstGeom>
          <a:solidFill>
            <a:srgbClr val="003399">
              <a:alpha val="45882"/>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11" name="Rectangle 10"/>
          <p:cNvSpPr/>
          <p:nvPr/>
        </p:nvSpPr>
        <p:spPr bwMode="auto">
          <a:xfrm>
            <a:off x="6648109" y="535254"/>
            <a:ext cx="2076109" cy="464266"/>
          </a:xfrm>
          <a:prstGeom prst="rect">
            <a:avLst/>
          </a:prstGeom>
          <a:solidFill>
            <a:srgbClr val="006600">
              <a:alpha val="43922"/>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12" name="Rectangle 11"/>
          <p:cNvSpPr/>
          <p:nvPr/>
        </p:nvSpPr>
        <p:spPr bwMode="auto">
          <a:xfrm>
            <a:off x="4572000" y="535254"/>
            <a:ext cx="2076109" cy="464266"/>
          </a:xfrm>
          <a:prstGeom prst="rect">
            <a:avLst/>
          </a:prstGeom>
          <a:solidFill>
            <a:srgbClr val="FF0000">
              <a:alpha val="45882"/>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Tree>
    <p:extLst>
      <p:ext uri="{BB962C8B-B14F-4D97-AF65-F5344CB8AC3E}">
        <p14:creationId xmlns:p14="http://schemas.microsoft.com/office/powerpoint/2010/main" val="3182621189"/>
      </p:ext>
    </p:extLst>
  </p:cSld>
  <p:clrMapOvr>
    <a:masterClrMapping/>
  </p:clrMapOvr>
  <p:transition spd="slow">
    <p:pull/>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01" y="97618"/>
            <a:ext cx="8955825" cy="6697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470418" y="999520"/>
            <a:ext cx="2177383" cy="911055"/>
          </a:xfrm>
          <a:prstGeom prst="rect">
            <a:avLst/>
          </a:prstGeom>
          <a:solidFill>
            <a:srgbClr val="FFCC99">
              <a:alpha val="25882"/>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5" name="Rectangle 4"/>
          <p:cNvSpPr/>
          <p:nvPr/>
        </p:nvSpPr>
        <p:spPr bwMode="auto">
          <a:xfrm>
            <a:off x="477137" y="4036370"/>
            <a:ext cx="2177383" cy="911055"/>
          </a:xfrm>
          <a:prstGeom prst="rect">
            <a:avLst/>
          </a:prstGeom>
          <a:solidFill>
            <a:srgbClr val="002060">
              <a:alpha val="25882"/>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6" name="Rectangle 5"/>
          <p:cNvSpPr/>
          <p:nvPr/>
        </p:nvSpPr>
        <p:spPr bwMode="auto">
          <a:xfrm>
            <a:off x="470418" y="1910576"/>
            <a:ext cx="2177383" cy="1417196"/>
          </a:xfrm>
          <a:prstGeom prst="rect">
            <a:avLst/>
          </a:prstGeom>
          <a:solidFill>
            <a:srgbClr val="99CCFF">
              <a:alpha val="25490"/>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7" name="Rectangle 6"/>
          <p:cNvSpPr/>
          <p:nvPr/>
        </p:nvSpPr>
        <p:spPr bwMode="auto">
          <a:xfrm>
            <a:off x="470418" y="3337109"/>
            <a:ext cx="2177383" cy="800488"/>
          </a:xfrm>
          <a:prstGeom prst="rect">
            <a:avLst/>
          </a:prstGeom>
          <a:solidFill>
            <a:srgbClr val="FFFF00">
              <a:alpha val="25882"/>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8" name="Rectangle 7"/>
          <p:cNvSpPr/>
          <p:nvPr/>
        </p:nvSpPr>
        <p:spPr bwMode="auto">
          <a:xfrm>
            <a:off x="524003" y="4947424"/>
            <a:ext cx="2177383" cy="708598"/>
          </a:xfrm>
          <a:prstGeom prst="rect">
            <a:avLst/>
          </a:prstGeom>
          <a:solidFill>
            <a:srgbClr val="00CC00">
              <a:alpha val="25490"/>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dirty="0">
              <a:latin typeface="Impact" pitchFamily="34" charset="0"/>
            </a:endParaRPr>
          </a:p>
        </p:txBody>
      </p:sp>
      <p:sp>
        <p:nvSpPr>
          <p:cNvPr id="9" name="Rectangle 8"/>
          <p:cNvSpPr/>
          <p:nvPr/>
        </p:nvSpPr>
        <p:spPr bwMode="auto">
          <a:xfrm>
            <a:off x="518951" y="5656022"/>
            <a:ext cx="2128850" cy="430220"/>
          </a:xfrm>
          <a:prstGeom prst="rect">
            <a:avLst/>
          </a:prstGeom>
          <a:solidFill>
            <a:srgbClr val="FFCC99">
              <a:alpha val="25882"/>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10" name="Rectangle 9"/>
          <p:cNvSpPr/>
          <p:nvPr/>
        </p:nvSpPr>
        <p:spPr bwMode="auto">
          <a:xfrm>
            <a:off x="2701386" y="535253"/>
            <a:ext cx="1870614" cy="464267"/>
          </a:xfrm>
          <a:prstGeom prst="rect">
            <a:avLst/>
          </a:prstGeom>
          <a:solidFill>
            <a:srgbClr val="003399">
              <a:alpha val="45882"/>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11" name="Rectangle 10"/>
          <p:cNvSpPr/>
          <p:nvPr/>
        </p:nvSpPr>
        <p:spPr bwMode="auto">
          <a:xfrm>
            <a:off x="6646608" y="535255"/>
            <a:ext cx="2076109" cy="464266"/>
          </a:xfrm>
          <a:prstGeom prst="rect">
            <a:avLst/>
          </a:prstGeom>
          <a:solidFill>
            <a:srgbClr val="006600">
              <a:alpha val="43922"/>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12" name="Rectangle 11"/>
          <p:cNvSpPr/>
          <p:nvPr/>
        </p:nvSpPr>
        <p:spPr bwMode="auto">
          <a:xfrm>
            <a:off x="4572000" y="535254"/>
            <a:ext cx="2076109" cy="464266"/>
          </a:xfrm>
          <a:prstGeom prst="rect">
            <a:avLst/>
          </a:prstGeom>
          <a:solidFill>
            <a:srgbClr val="FF0000">
              <a:alpha val="45882"/>
            </a:srgbClr>
          </a:solidFill>
          <a:ln w="9525" cap="flat" cmpd="sng" algn="ctr">
            <a:no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20" name="Rectangle 19"/>
          <p:cNvSpPr/>
          <p:nvPr/>
        </p:nvSpPr>
        <p:spPr bwMode="auto">
          <a:xfrm>
            <a:off x="4572000" y="3327773"/>
            <a:ext cx="2076109" cy="708597"/>
          </a:xfrm>
          <a:prstGeom prst="rect">
            <a:avLst/>
          </a:prstGeom>
          <a:solidFill>
            <a:srgbClr val="FFFF00">
              <a:alpha val="27059"/>
            </a:srgbClr>
          </a:solidFill>
          <a:ln w="57150" cap="flat" cmpd="sng" algn="ctr">
            <a:solidFill>
              <a:srgbClr val="FF0000"/>
            </a:solid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21" name="Rectangle 20"/>
          <p:cNvSpPr/>
          <p:nvPr/>
        </p:nvSpPr>
        <p:spPr bwMode="auto">
          <a:xfrm>
            <a:off x="4572000" y="5656021"/>
            <a:ext cx="2076109" cy="506142"/>
          </a:xfrm>
          <a:prstGeom prst="rect">
            <a:avLst/>
          </a:prstGeom>
          <a:solidFill>
            <a:srgbClr val="FFFF00">
              <a:alpha val="27059"/>
            </a:srgbClr>
          </a:solidFill>
          <a:ln w="57150" cap="flat" cmpd="sng" algn="ctr">
            <a:solidFill>
              <a:srgbClr val="FF0000"/>
            </a:solid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23" name="Rectangle 22"/>
          <p:cNvSpPr/>
          <p:nvPr/>
        </p:nvSpPr>
        <p:spPr bwMode="auto">
          <a:xfrm>
            <a:off x="4572000" y="4036370"/>
            <a:ext cx="2076109" cy="930931"/>
          </a:xfrm>
          <a:prstGeom prst="rect">
            <a:avLst/>
          </a:prstGeom>
          <a:solidFill>
            <a:srgbClr val="FFFF00">
              <a:alpha val="27059"/>
            </a:srgbClr>
          </a:solidFill>
          <a:ln w="57150" cap="flat" cmpd="sng" algn="ctr">
            <a:solidFill>
              <a:srgbClr val="FF0000"/>
            </a:solid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24" name="Rectangle 23"/>
          <p:cNvSpPr/>
          <p:nvPr/>
        </p:nvSpPr>
        <p:spPr bwMode="auto">
          <a:xfrm>
            <a:off x="6648109" y="1429741"/>
            <a:ext cx="2076109" cy="240417"/>
          </a:xfrm>
          <a:prstGeom prst="rect">
            <a:avLst/>
          </a:prstGeom>
          <a:solidFill>
            <a:srgbClr val="FFFF00">
              <a:alpha val="27059"/>
            </a:srgbClr>
          </a:solidFill>
          <a:ln w="57150" cap="flat" cmpd="sng" algn="ctr">
            <a:solidFill>
              <a:srgbClr val="FF0000"/>
            </a:solid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25" name="Rectangle 24"/>
          <p:cNvSpPr/>
          <p:nvPr/>
        </p:nvSpPr>
        <p:spPr bwMode="auto">
          <a:xfrm>
            <a:off x="6648109" y="2062418"/>
            <a:ext cx="2076109" cy="354299"/>
          </a:xfrm>
          <a:prstGeom prst="rect">
            <a:avLst/>
          </a:prstGeom>
          <a:solidFill>
            <a:srgbClr val="FFFF00">
              <a:alpha val="27059"/>
            </a:srgbClr>
          </a:solidFill>
          <a:ln w="57150" cap="flat" cmpd="sng" algn="ctr">
            <a:solidFill>
              <a:srgbClr val="FF0000"/>
            </a:solid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26" name="Rectangle 25"/>
          <p:cNvSpPr/>
          <p:nvPr/>
        </p:nvSpPr>
        <p:spPr bwMode="auto">
          <a:xfrm>
            <a:off x="2701386" y="1670158"/>
            <a:ext cx="3946723" cy="240417"/>
          </a:xfrm>
          <a:prstGeom prst="rect">
            <a:avLst/>
          </a:prstGeom>
          <a:solidFill>
            <a:srgbClr val="FFFF00">
              <a:alpha val="27059"/>
            </a:srgbClr>
          </a:solidFill>
          <a:ln w="57150" cap="flat" cmpd="sng" algn="ctr">
            <a:solidFill>
              <a:srgbClr val="FF0000"/>
            </a:solid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29" name="Rectangle 28"/>
          <p:cNvSpPr/>
          <p:nvPr/>
        </p:nvSpPr>
        <p:spPr bwMode="auto">
          <a:xfrm>
            <a:off x="2701386" y="2284751"/>
            <a:ext cx="1870614" cy="334423"/>
          </a:xfrm>
          <a:prstGeom prst="rect">
            <a:avLst/>
          </a:prstGeom>
          <a:solidFill>
            <a:srgbClr val="FFFF00">
              <a:alpha val="27059"/>
            </a:srgbClr>
          </a:solidFill>
          <a:ln w="57150" cap="flat" cmpd="sng" algn="ctr">
            <a:solidFill>
              <a:srgbClr val="FF0000"/>
            </a:solid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30" name="Rectangle 29"/>
          <p:cNvSpPr/>
          <p:nvPr/>
        </p:nvSpPr>
        <p:spPr bwMode="auto">
          <a:xfrm>
            <a:off x="5382188" y="1974930"/>
            <a:ext cx="1118439" cy="264638"/>
          </a:xfrm>
          <a:prstGeom prst="rect">
            <a:avLst/>
          </a:prstGeom>
          <a:solidFill>
            <a:srgbClr val="FFFF00">
              <a:alpha val="27059"/>
            </a:srgbClr>
          </a:solidFill>
          <a:ln w="57150" cap="flat" cmpd="sng" algn="ctr">
            <a:solidFill>
              <a:srgbClr val="FF0000"/>
            </a:solid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r>
              <a:rPr lang="de-DE" sz="1400" b="1" dirty="0">
                <a:latin typeface="+mj-lt"/>
              </a:rPr>
              <a:t> Low energy!</a:t>
            </a:r>
            <a:endParaRPr lang="en-US" sz="1400" b="1" dirty="0">
              <a:latin typeface="+mj-lt"/>
            </a:endParaRPr>
          </a:p>
        </p:txBody>
      </p:sp>
      <p:sp>
        <p:nvSpPr>
          <p:cNvPr id="31" name="Rectangle 30"/>
          <p:cNvSpPr/>
          <p:nvPr/>
        </p:nvSpPr>
        <p:spPr bwMode="auto">
          <a:xfrm>
            <a:off x="6648109" y="4967301"/>
            <a:ext cx="2076109" cy="688720"/>
          </a:xfrm>
          <a:prstGeom prst="rect">
            <a:avLst/>
          </a:prstGeom>
          <a:solidFill>
            <a:srgbClr val="FFFF00">
              <a:alpha val="27059"/>
            </a:srgbClr>
          </a:solidFill>
          <a:ln w="57150" cap="flat" cmpd="sng" algn="ctr">
            <a:solidFill>
              <a:srgbClr val="FF0000"/>
            </a:solid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
        <p:nvSpPr>
          <p:cNvPr id="32" name="Rectangle 31"/>
          <p:cNvSpPr/>
          <p:nvPr/>
        </p:nvSpPr>
        <p:spPr bwMode="auto">
          <a:xfrm>
            <a:off x="2711153" y="4967301"/>
            <a:ext cx="1860846" cy="688720"/>
          </a:xfrm>
          <a:prstGeom prst="rect">
            <a:avLst/>
          </a:prstGeom>
          <a:solidFill>
            <a:srgbClr val="FFFF00">
              <a:alpha val="27059"/>
            </a:srgbClr>
          </a:solidFill>
          <a:ln w="57150" cap="flat" cmpd="sng" algn="ctr">
            <a:solidFill>
              <a:srgbClr val="FF0000"/>
            </a:solid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Tree>
    <p:extLst>
      <p:ext uri="{BB962C8B-B14F-4D97-AF65-F5344CB8AC3E}">
        <p14:creationId xmlns:p14="http://schemas.microsoft.com/office/powerpoint/2010/main" val="4417389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028699"/>
            <a:ext cx="4186808" cy="4525963"/>
          </a:xfrm>
        </p:spPr>
        <p:txBody>
          <a:bodyPr/>
          <a:lstStyle/>
          <a:p>
            <a:pPr marL="0" indent="0">
              <a:buNone/>
            </a:pPr>
            <a:r>
              <a:rPr lang="de-DE" dirty="0" smtClean="0"/>
              <a:t>Cato the elder:  </a:t>
            </a:r>
          </a:p>
          <a:p>
            <a:pPr marL="0" indent="0">
              <a:buNone/>
            </a:pPr>
            <a:endParaRPr lang="de-DE" dirty="0"/>
          </a:p>
          <a:p>
            <a:pPr marL="0" indent="0">
              <a:buNone/>
            </a:pPr>
            <a:r>
              <a:rPr lang="de-DE" dirty="0" smtClean="0"/>
              <a:t>„Ceterum censeo: </a:t>
            </a:r>
            <a:r>
              <a:rPr lang="en-US" dirty="0" err="1" smtClean="0"/>
              <a:t>Carthaginem</a:t>
            </a:r>
            <a:r>
              <a:rPr lang="en-US" dirty="0" smtClean="0"/>
              <a:t> </a:t>
            </a:r>
            <a:r>
              <a:rPr lang="en-US" dirty="0" err="1" smtClean="0"/>
              <a:t>delendam</a:t>
            </a:r>
            <a:r>
              <a:rPr lang="en-US" dirty="0" smtClean="0"/>
              <a:t> </a:t>
            </a:r>
            <a:r>
              <a:rPr lang="en-US" dirty="0" err="1" smtClean="0"/>
              <a:t>esse</a:t>
            </a:r>
            <a:r>
              <a:rPr lang="en-US" dirty="0" smtClean="0"/>
              <a:t>.”</a:t>
            </a:r>
            <a:endParaRPr lang="de-DE" dirty="0" smtClean="0"/>
          </a:p>
        </p:txBody>
      </p:sp>
      <p:pic>
        <p:nvPicPr>
          <p:cNvPr id="20482" name="Picture 2" descr="C:\Documents and Settings\nb166\My Documents\My Pictures\Marco_Porcio_Caton_Maj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015" y="980728"/>
            <a:ext cx="3264363"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86600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028699"/>
            <a:ext cx="4186808" cy="4525963"/>
          </a:xfrm>
        </p:spPr>
        <p:txBody>
          <a:bodyPr/>
          <a:lstStyle/>
          <a:p>
            <a:pPr marL="0" indent="0">
              <a:buNone/>
            </a:pPr>
            <a:r>
              <a:rPr lang="de-DE" dirty="0" smtClean="0"/>
              <a:t>C.S.:  </a:t>
            </a:r>
          </a:p>
          <a:p>
            <a:pPr marL="0" indent="0">
              <a:buNone/>
            </a:pPr>
            <a:endParaRPr lang="de-DE" dirty="0"/>
          </a:p>
          <a:p>
            <a:pPr marL="0" indent="0">
              <a:buNone/>
            </a:pPr>
            <a:r>
              <a:rPr lang="de-DE" dirty="0" smtClean="0"/>
              <a:t>„Ceterum censeo:       We need a large scintillation neutrino detector.“</a:t>
            </a:r>
          </a:p>
        </p:txBody>
      </p:sp>
      <p:pic>
        <p:nvPicPr>
          <p:cNvPr id="20482" name="Picture 2" descr="C:\Documents and Settings\nb166\My Documents\My Pictures\Marco_Porcio_Caton_Maj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015" y="980728"/>
            <a:ext cx="3264363" cy="4896544"/>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Documents and Settings\nb166\My Documents\Eigene Dateien\Bilder\CS\vermummt.jpg"/>
          <p:cNvPicPr>
            <a:picLocks noChangeAspect="1" noChangeArrowheads="1"/>
          </p:cNvPicPr>
          <p:nvPr/>
        </p:nvPicPr>
        <p:blipFill rotWithShape="1">
          <a:blip r:embed="rId3">
            <a:extLst>
              <a:ext uri="{28A0092B-C50C-407E-A947-70E740481C1C}">
                <a14:useLocalDpi xmlns:a14="http://schemas.microsoft.com/office/drawing/2010/main" val="0"/>
              </a:ext>
            </a:extLst>
          </a:blip>
          <a:srcRect l="5961"/>
          <a:stretch/>
        </p:blipFill>
        <p:spPr bwMode="auto">
          <a:xfrm>
            <a:off x="5161406" y="980728"/>
            <a:ext cx="6903944"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868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916832"/>
            <a:ext cx="8229600" cy="4525963"/>
          </a:xfrm>
        </p:spPr>
        <p:txBody>
          <a:bodyPr>
            <a:normAutofit fontScale="70000" lnSpcReduction="20000"/>
          </a:bodyPr>
          <a:lstStyle/>
          <a:p>
            <a:pPr lvl="0"/>
            <a:r>
              <a:rPr lang="en-GB" sz="3600" b="1" dirty="0" smtClean="0"/>
              <a:t>Exciting symbiosis of </a:t>
            </a:r>
          </a:p>
          <a:p>
            <a:pPr lvl="1"/>
            <a:r>
              <a:rPr lang="en-GB" sz="3000" b="1" i="1" dirty="0" smtClean="0"/>
              <a:t>tackling fundamental questions  in particle physics, </a:t>
            </a:r>
          </a:p>
          <a:p>
            <a:pPr lvl="1"/>
            <a:r>
              <a:rPr lang="en-GB" sz="3000" b="1" i="1" dirty="0" smtClean="0"/>
              <a:t>accessing new cosmic landscapes,</a:t>
            </a:r>
          </a:p>
          <a:p>
            <a:pPr lvl="1"/>
            <a:r>
              <a:rPr lang="en-GB" sz="3000" b="1" i="1" dirty="0" smtClean="0"/>
              <a:t>high-precision measurement of known cosmic phenomena .</a:t>
            </a:r>
          </a:p>
          <a:p>
            <a:pPr lvl="0"/>
            <a:endParaRPr lang="en-GB" sz="2400" b="1" dirty="0" smtClean="0"/>
          </a:p>
          <a:p>
            <a:pPr lvl="0"/>
            <a:r>
              <a:rPr lang="en-GB" sz="3600" b="1" dirty="0" smtClean="0"/>
              <a:t>Common </a:t>
            </a:r>
            <a:r>
              <a:rPr lang="en-GB" sz="3600" b="1" dirty="0"/>
              <a:t>program on </a:t>
            </a:r>
          </a:p>
          <a:p>
            <a:pPr lvl="1"/>
            <a:r>
              <a:rPr lang="en-GB" sz="3000" b="1" i="1" dirty="0" smtClean="0"/>
              <a:t>accelerator </a:t>
            </a:r>
            <a:r>
              <a:rPr lang="en-GB" sz="3000" b="1" i="1" dirty="0"/>
              <a:t>based neutrino physics </a:t>
            </a:r>
            <a:endParaRPr lang="en-GB" sz="3000" b="1" i="1" dirty="0" smtClean="0"/>
          </a:p>
          <a:p>
            <a:pPr lvl="1"/>
            <a:r>
              <a:rPr lang="en-GB" sz="3000" b="1" i="1" dirty="0" smtClean="0"/>
              <a:t>astroparticle </a:t>
            </a:r>
            <a:r>
              <a:rPr lang="en-GB" sz="3000" b="1" i="1" dirty="0"/>
              <a:t>physics </a:t>
            </a:r>
            <a:endParaRPr lang="en-GB" sz="3000" b="1" i="1" dirty="0" smtClean="0"/>
          </a:p>
          <a:p>
            <a:pPr marL="650875" lvl="1" indent="0">
              <a:buNone/>
            </a:pPr>
            <a:r>
              <a:rPr lang="en-GB" sz="3000" b="1" dirty="0"/>
              <a:t> </a:t>
            </a:r>
            <a:r>
              <a:rPr lang="en-GB" sz="3000" b="1" dirty="0" smtClean="0"/>
              <a:t>   </a:t>
            </a:r>
            <a:r>
              <a:rPr lang="en-GB" sz="3600" b="1" dirty="0" smtClean="0"/>
              <a:t>that </a:t>
            </a:r>
            <a:r>
              <a:rPr lang="en-GB" sz="3600" b="1" dirty="0"/>
              <a:t>will have more impact than the sum of its parts.</a:t>
            </a:r>
            <a:r>
              <a:rPr lang="en-GB" sz="3600" b="1" dirty="0" smtClean="0"/>
              <a:t> </a:t>
            </a:r>
          </a:p>
          <a:p>
            <a:pPr lvl="0"/>
            <a:endParaRPr lang="en-GB" sz="2400" b="1" dirty="0" smtClean="0"/>
          </a:p>
          <a:p>
            <a:pPr lvl="0"/>
            <a:r>
              <a:rPr lang="en-GB" sz="3600" b="1" dirty="0" smtClean="0"/>
              <a:t>Impact of PINGU?</a:t>
            </a:r>
          </a:p>
          <a:p>
            <a:pPr lvl="0"/>
            <a:endParaRPr lang="en-GB" sz="2400" b="1" dirty="0"/>
          </a:p>
          <a:p>
            <a:pPr lvl="0"/>
            <a:r>
              <a:rPr lang="en-GB" sz="3600" b="1" dirty="0" smtClean="0"/>
              <a:t>Needs coherent international strategy</a:t>
            </a:r>
            <a:endParaRPr lang="en-US" sz="3600" b="1" dirty="0" smtClean="0"/>
          </a:p>
          <a:p>
            <a:pPr>
              <a:buClr>
                <a:srgbClr val="FF0000"/>
              </a:buClr>
              <a:buFont typeface="Wingdings" pitchFamily="2" charset="2"/>
              <a:buChar char="§"/>
            </a:pPr>
            <a:endParaRPr lang="de-DE" sz="3600" dirty="0" smtClean="0">
              <a:solidFill>
                <a:schemeClr val="bg1"/>
              </a:solidFill>
            </a:endParaRPr>
          </a:p>
          <a:p>
            <a:pPr>
              <a:buClr>
                <a:srgbClr val="FF0000"/>
              </a:buClr>
              <a:buFont typeface="Wingdings" pitchFamily="2" charset="2"/>
              <a:buChar char="§"/>
            </a:pPr>
            <a:endParaRPr lang="en-US" sz="2800" dirty="0">
              <a:solidFill>
                <a:schemeClr val="bg1"/>
              </a:solidFill>
            </a:endParaRPr>
          </a:p>
          <a:p>
            <a:pPr>
              <a:buClr>
                <a:srgbClr val="FF0000"/>
              </a:buClr>
              <a:buFont typeface="Wingdings" pitchFamily="2" charset="2"/>
              <a:buChar char="§"/>
            </a:pPr>
            <a:endParaRPr lang="de-DE" dirty="0" smtClean="0">
              <a:solidFill>
                <a:schemeClr val="bg1"/>
              </a:solidFill>
            </a:endParaRPr>
          </a:p>
          <a:p>
            <a:pPr>
              <a:buClr>
                <a:srgbClr val="FF0000"/>
              </a:buClr>
              <a:buFont typeface="Wingdings" pitchFamily="2" charset="2"/>
              <a:buChar char="§"/>
            </a:pPr>
            <a:endParaRPr lang="de-DE" dirty="0">
              <a:solidFill>
                <a:schemeClr val="bg1"/>
              </a:solidFill>
            </a:endParaRPr>
          </a:p>
          <a:p>
            <a:pPr marL="0" indent="0">
              <a:buNone/>
            </a:pPr>
            <a:endParaRPr lang="en-US" dirty="0"/>
          </a:p>
        </p:txBody>
      </p:sp>
      <p:sp>
        <p:nvSpPr>
          <p:cNvPr id="5" name="Title 1"/>
          <p:cNvSpPr txBox="1">
            <a:spLocks/>
          </p:cNvSpPr>
          <p:nvPr/>
        </p:nvSpPr>
        <p:spPr>
          <a:xfrm>
            <a:off x="179512" y="332656"/>
            <a:ext cx="878497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bg1"/>
                </a:solidFill>
                <a:effectLst>
                  <a:outerShdw blurRad="38100" dist="38100" dir="2700000" algn="tl">
                    <a:srgbClr val="000000">
                      <a:alpha val="43137"/>
                    </a:srgbClr>
                  </a:outerShdw>
                </a:effectLst>
                <a:latin typeface="+mj-lt"/>
                <a:ea typeface="+mj-ea"/>
                <a:cs typeface="+mj-cs"/>
              </a:defRPr>
            </a:lvl1pPr>
          </a:lstStyle>
          <a:p>
            <a:r>
              <a:rPr lang="de-DE" sz="4800" dirty="0" smtClean="0"/>
              <a:t>Résumé on low-energy                  neutrino detectors (1)</a:t>
            </a:r>
            <a:endParaRPr lang="en-US" sz="4800" dirty="0"/>
          </a:p>
        </p:txBody>
      </p:sp>
    </p:spTree>
    <p:extLst>
      <p:ext uri="{BB962C8B-B14F-4D97-AF65-F5344CB8AC3E}">
        <p14:creationId xmlns:p14="http://schemas.microsoft.com/office/powerpoint/2010/main" val="483515834"/>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evcat_plot_all_src_all_exp.png"/>
          <p:cNvPicPr>
            <a:picLocks noChangeAspect="1"/>
          </p:cNvPicPr>
          <p:nvPr/>
        </p:nvPicPr>
        <p:blipFill>
          <a:blip r:embed="rId2">
            <a:extLst>
              <a:ext uri="{28A0092B-C50C-407E-A947-70E740481C1C}">
                <a14:useLocalDpi xmlns:a14="http://schemas.microsoft.com/office/drawing/2010/main" val="0"/>
              </a:ext>
            </a:extLst>
          </a:blip>
          <a:srcRect t="7407" b="2036"/>
          <a:stretch>
            <a:fillRect/>
          </a:stretch>
        </p:blipFill>
        <p:spPr bwMode="auto">
          <a:xfrm>
            <a:off x="208106" y="2219459"/>
            <a:ext cx="4241416" cy="288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7110" y="130254"/>
            <a:ext cx="8464824" cy="1815882"/>
          </a:xfrm>
          <a:prstGeom prst="rect">
            <a:avLst/>
          </a:prstGeom>
          <a:noFill/>
          <a:ln>
            <a:solidFill>
              <a:schemeClr val="bg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5400" b="1" cap="none" spc="0" dirty="0" smtClean="0">
                <a:ln w="11430"/>
                <a:solidFill>
                  <a:schemeClr val="bg1"/>
                </a:solidFill>
              </a:rPr>
              <a:t>Gamma Rays</a:t>
            </a:r>
          </a:p>
          <a:p>
            <a:pPr algn="l"/>
            <a:r>
              <a:rPr lang="de-DE" sz="2800" b="1" cap="none" spc="0" dirty="0" smtClean="0">
                <a:ln w="11430"/>
                <a:solidFill>
                  <a:schemeClr val="bg1"/>
                </a:solidFill>
              </a:rPr>
              <a:t>H.E.S.S., MAGIC, </a:t>
            </a:r>
            <a:r>
              <a:rPr lang="de-DE" sz="2800" b="1" dirty="0" smtClean="0">
                <a:ln w="11430"/>
                <a:solidFill>
                  <a:schemeClr val="bg1"/>
                </a:solidFill>
              </a:rPr>
              <a:t>VERITAS                      Fermi, Agile</a:t>
            </a:r>
          </a:p>
          <a:p>
            <a:pPr algn="l"/>
            <a:endParaRPr lang="de-DE" sz="200" b="1" cap="none" spc="0" dirty="0">
              <a:ln w="11430"/>
              <a:solidFill>
                <a:schemeClr val="bg1"/>
              </a:solidFill>
            </a:endParaRPr>
          </a:p>
          <a:p>
            <a:pPr algn="l"/>
            <a:r>
              <a:rPr lang="de-DE" sz="2800" b="1" dirty="0" smtClean="0">
                <a:ln w="11430"/>
                <a:solidFill>
                  <a:schemeClr val="bg1"/>
                </a:solidFill>
              </a:rPr>
              <a:t>                                                 +  </a:t>
            </a:r>
            <a:r>
              <a:rPr lang="de-DE" sz="2000" b="1" dirty="0" smtClean="0">
                <a:ln w="11430"/>
                <a:solidFill>
                  <a:schemeClr val="bg1"/>
                </a:solidFill>
              </a:rPr>
              <a:t>new technologies: FACT, HiSCORE</a:t>
            </a:r>
            <a:endParaRPr lang="en-US" sz="2000" b="1" cap="none" spc="0" dirty="0">
              <a:ln w="11430"/>
              <a:solidFill>
                <a:schemeClr val="bg1"/>
              </a:solidFill>
            </a:endParaRPr>
          </a:p>
        </p:txBody>
      </p:sp>
      <p:pic>
        <p:nvPicPr>
          <p:cNvPr id="6" name="Picture 14" descr="cta_k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7405" y="3209627"/>
            <a:ext cx="4566555" cy="34264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5486" y="3801239"/>
            <a:ext cx="1256448" cy="77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364791" y="3244878"/>
            <a:ext cx="4003958" cy="1854824"/>
          </a:xfrm>
          <a:prstGeom prst="rect">
            <a:avLst/>
          </a:prstGeom>
          <a:noFill/>
        </p:spPr>
        <p:txBody>
          <a:bodyPr wrap="none" lIns="130005" tIns="65003" rIns="130005" bIns="65003">
            <a:spAutoFit/>
          </a:bodyPr>
          <a:lstStyle/>
          <a:p>
            <a:pPr algn="l">
              <a:defRPr/>
            </a:pPr>
            <a:r>
              <a:rPr lang="en-US" sz="1600" dirty="0">
                <a:solidFill>
                  <a:srgbClr val="FFFFFF"/>
                </a:solidFill>
                <a:latin typeface="+mj-lt"/>
                <a:ea typeface="ヒラギノ角ゴ ProN W3"/>
                <a:cs typeface="ヒラギノ角ゴ ProN W3"/>
              </a:rPr>
              <a:t>10 fold sensitivity of current instruments</a:t>
            </a:r>
          </a:p>
          <a:p>
            <a:pPr algn="l">
              <a:defRPr/>
            </a:pPr>
            <a:r>
              <a:rPr lang="en-US" sz="1600" dirty="0">
                <a:solidFill>
                  <a:srgbClr val="FFFFFF"/>
                </a:solidFill>
                <a:latin typeface="+mj-lt"/>
                <a:ea typeface="ヒラギノ角ゴ ProN W3"/>
                <a:cs typeface="ヒラギノ角ゴ ProN W3"/>
              </a:rPr>
              <a:t>10 fold energy </a:t>
            </a:r>
            <a:r>
              <a:rPr lang="en-US" sz="1600" dirty="0" smtClean="0">
                <a:solidFill>
                  <a:srgbClr val="FFFFFF"/>
                </a:solidFill>
                <a:latin typeface="+mj-lt"/>
                <a:ea typeface="ヒラギノ角ゴ ProN W3"/>
                <a:cs typeface="ヒラギノ角ゴ ProN W3"/>
              </a:rPr>
              <a:t>range</a:t>
            </a:r>
          </a:p>
          <a:p>
            <a:pPr algn="l">
              <a:defRPr/>
            </a:pPr>
            <a:endParaRPr lang="en-US" sz="1600" dirty="0">
              <a:solidFill>
                <a:srgbClr val="FFFFFF"/>
              </a:solidFill>
              <a:latin typeface="+mj-lt"/>
              <a:ea typeface="ヒラギノ角ゴ ProN W3"/>
              <a:cs typeface="ヒラギノ角ゴ ProN W3"/>
            </a:endParaRPr>
          </a:p>
          <a:p>
            <a:pPr algn="l">
              <a:defRPr/>
            </a:pPr>
            <a:r>
              <a:rPr lang="de-DE" sz="1600" b="1" dirty="0" smtClean="0">
                <a:solidFill>
                  <a:srgbClr val="FFFFFF"/>
                </a:solidFill>
                <a:latin typeface="+mj-lt"/>
                <a:ea typeface="ヒラギノ角ゴ ProN W3"/>
                <a:cs typeface="ヒラギノ角ゴ ProN W3"/>
              </a:rPr>
              <a:t>~1000 sources and </a:t>
            </a:r>
          </a:p>
          <a:p>
            <a:pPr algn="l">
              <a:defRPr/>
            </a:pPr>
            <a:r>
              <a:rPr lang="de-DE" sz="1600" b="1" dirty="0" smtClean="0">
                <a:solidFill>
                  <a:srgbClr val="FFFFFF"/>
                </a:solidFill>
                <a:latin typeface="+mj-lt"/>
                <a:ea typeface="ヒラギノ角ゴ ProN W3"/>
                <a:cs typeface="ヒラギノ角ゴ ProN W3"/>
              </a:rPr>
              <a:t>new phenomena expected</a:t>
            </a:r>
          </a:p>
          <a:p>
            <a:pPr algn="l">
              <a:defRPr/>
            </a:pPr>
            <a:endParaRPr lang="en-US" sz="1600" dirty="0">
              <a:solidFill>
                <a:srgbClr val="FFFFFF"/>
              </a:solidFill>
              <a:latin typeface="+mj-lt"/>
              <a:ea typeface="ヒラギノ角ゴ ProN W3"/>
              <a:cs typeface="ヒラギノ角ゴ ProN W3"/>
            </a:endParaRPr>
          </a:p>
          <a:p>
            <a:pPr algn="l">
              <a:defRPr/>
            </a:pPr>
            <a:r>
              <a:rPr lang="en-US" sz="1600" dirty="0" smtClean="0">
                <a:solidFill>
                  <a:srgbClr val="FFFFFF"/>
                </a:solidFill>
                <a:latin typeface="+mj-lt"/>
                <a:ea typeface="ヒラギノ角ゴ ProN W3"/>
                <a:cs typeface="Helvetica Neue"/>
              </a:rPr>
              <a:t>25 countries, 132 institutes,800 </a:t>
            </a:r>
            <a:r>
              <a:rPr lang="en-US" sz="1600" dirty="0">
                <a:solidFill>
                  <a:srgbClr val="FFFFFF"/>
                </a:solidFill>
                <a:latin typeface="+mj-lt"/>
                <a:ea typeface="ヒラギノ角ゴ ProN W3"/>
                <a:cs typeface="Helvetica Neue"/>
              </a:rPr>
              <a:t>scientists</a:t>
            </a:r>
          </a:p>
        </p:txBody>
      </p:sp>
      <p:sp>
        <p:nvSpPr>
          <p:cNvPr id="4" name="TextBox 3"/>
          <p:cNvSpPr txBox="1"/>
          <p:nvPr/>
        </p:nvSpPr>
        <p:spPr>
          <a:xfrm>
            <a:off x="4467389" y="2283063"/>
            <a:ext cx="3125407" cy="677108"/>
          </a:xfrm>
          <a:prstGeom prst="rect">
            <a:avLst/>
          </a:prstGeom>
          <a:noFill/>
        </p:spPr>
        <p:txBody>
          <a:bodyPr wrap="none" rtlCol="0">
            <a:spAutoFit/>
          </a:bodyPr>
          <a:lstStyle/>
          <a:p>
            <a:pPr algn="l"/>
            <a:r>
              <a:rPr lang="de-DE" sz="1800" b="1" dirty="0" smtClean="0">
                <a:solidFill>
                  <a:schemeClr val="bg1"/>
                </a:solidFill>
              </a:rPr>
              <a:t>G-APD, La Palma</a:t>
            </a:r>
          </a:p>
          <a:p>
            <a:pPr algn="l"/>
            <a:r>
              <a:rPr lang="de-DE" sz="200" b="1" dirty="0">
                <a:solidFill>
                  <a:schemeClr val="bg1"/>
                </a:solidFill>
              </a:rPr>
              <a:t> </a:t>
            </a:r>
            <a:r>
              <a:rPr lang="de-DE" sz="200" b="1" dirty="0" smtClean="0">
                <a:solidFill>
                  <a:schemeClr val="bg1"/>
                </a:solidFill>
              </a:rPr>
              <a:t>             </a:t>
            </a:r>
          </a:p>
          <a:p>
            <a:pPr algn="l"/>
            <a:r>
              <a:rPr lang="de-DE" sz="1800" b="1" dirty="0">
                <a:solidFill>
                  <a:schemeClr val="bg1"/>
                </a:solidFill>
              </a:rPr>
              <a:t> </a:t>
            </a:r>
            <a:r>
              <a:rPr lang="de-DE" sz="1800" b="1" dirty="0" smtClean="0">
                <a:solidFill>
                  <a:schemeClr val="bg1"/>
                </a:solidFill>
              </a:rPr>
              <a:t>                Timing Array, Siberia</a:t>
            </a:r>
            <a:endParaRPr lang="en-US" sz="1800" b="1" dirty="0">
              <a:solidFill>
                <a:schemeClr val="bg1"/>
              </a:solidFill>
            </a:endParaRPr>
          </a:p>
        </p:txBody>
      </p:sp>
      <p:cxnSp>
        <p:nvCxnSpPr>
          <p:cNvPr id="9" name="Straight Arrow Connector 8"/>
          <p:cNvCxnSpPr/>
          <p:nvPr/>
        </p:nvCxnSpPr>
        <p:spPr bwMode="auto">
          <a:xfrm flipV="1">
            <a:off x="4983480" y="1946136"/>
            <a:ext cx="1608346" cy="346412"/>
          </a:xfrm>
          <a:prstGeom prst="straightConnector1">
            <a:avLst/>
          </a:prstGeom>
          <a:solidFill>
            <a:schemeClr val="accent1"/>
          </a:solidFill>
          <a:ln w="25400" cap="flat" cmpd="sng" algn="ctr">
            <a:solidFill>
              <a:schemeClr val="accent6">
                <a:lumMod val="60000"/>
                <a:lumOff val="40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V="1">
            <a:off x="6366770" y="1946136"/>
            <a:ext cx="1234440" cy="684966"/>
          </a:xfrm>
          <a:prstGeom prst="straightConnector1">
            <a:avLst/>
          </a:prstGeom>
          <a:solidFill>
            <a:schemeClr val="accent1"/>
          </a:solidFill>
          <a:ln w="25400" cap="flat" cmpd="sng" algn="ctr">
            <a:solidFill>
              <a:schemeClr val="accent6">
                <a:lumMod val="60000"/>
                <a:lumOff val="40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175810946"/>
      </p:ext>
    </p:extLst>
  </p:cSld>
  <p:clrMapOvr>
    <a:masterClrMapping/>
  </p:clrMapOvr>
  <p:transition spd="slow">
    <p:pull/>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784976" cy="1143000"/>
          </a:xfrm>
        </p:spPr>
        <p:txBody>
          <a:bodyPr>
            <a:noAutofit/>
          </a:bodyPr>
          <a:lstStyle/>
          <a:p>
            <a:r>
              <a:rPr lang="de-DE" sz="4800" dirty="0" smtClean="0"/>
              <a:t>Résumé on low-energy                  neutrino detectors (2)</a:t>
            </a:r>
            <a:endParaRPr lang="en-US" sz="4800" dirty="0"/>
          </a:p>
        </p:txBody>
      </p:sp>
      <p:sp>
        <p:nvSpPr>
          <p:cNvPr id="3" name="Content Placeholder 2"/>
          <p:cNvSpPr>
            <a:spLocks noGrp="1"/>
          </p:cNvSpPr>
          <p:nvPr>
            <p:ph idx="1"/>
          </p:nvPr>
        </p:nvSpPr>
        <p:spPr>
          <a:xfrm>
            <a:off x="251520" y="1556792"/>
            <a:ext cx="8712968" cy="5301208"/>
          </a:xfrm>
        </p:spPr>
        <p:txBody>
          <a:bodyPr>
            <a:normAutofit fontScale="85000" lnSpcReduction="20000"/>
          </a:bodyPr>
          <a:lstStyle/>
          <a:p>
            <a:endParaRPr lang="de-DE" dirty="0"/>
          </a:p>
          <a:p>
            <a:r>
              <a:rPr lang="de-DE" dirty="0" smtClean="0"/>
              <a:t>LAr vs LSc:                                                                                                                        Geo-neutrinos and high-statistics solar neutrinos                     </a:t>
            </a:r>
            <a:r>
              <a:rPr lang="de-DE" u="sng" dirty="0" smtClean="0"/>
              <a:t>only</a:t>
            </a:r>
            <a:r>
              <a:rPr lang="de-DE" dirty="0" smtClean="0"/>
              <a:t> with LSc</a:t>
            </a:r>
          </a:p>
          <a:p>
            <a:endParaRPr lang="de-DE" dirty="0"/>
          </a:p>
          <a:p>
            <a:r>
              <a:rPr lang="de-DE" sz="5700" dirty="0" smtClean="0"/>
              <a:t>Its YOUR star !</a:t>
            </a:r>
          </a:p>
          <a:p>
            <a:r>
              <a:rPr lang="de-DE" sz="5700" dirty="0" smtClean="0"/>
              <a:t>Its YOUR planet !</a:t>
            </a:r>
          </a:p>
          <a:p>
            <a:endParaRPr lang="de-DE" dirty="0" smtClean="0"/>
          </a:p>
          <a:p>
            <a:r>
              <a:rPr lang="de-DE" dirty="0" smtClean="0"/>
              <a:t>Its more than getting errors down by a factor 2 or 20. </a:t>
            </a:r>
          </a:p>
          <a:p>
            <a:endParaRPr lang="de-DE" dirty="0"/>
          </a:p>
          <a:p>
            <a:r>
              <a:rPr lang="de-DE" dirty="0" smtClean="0"/>
              <a:t>Need both: LAr and LSc</a:t>
            </a:r>
          </a:p>
          <a:p>
            <a:pPr marL="0" indent="0">
              <a:buNone/>
            </a:pPr>
            <a:endParaRPr lang="en-US" dirty="0"/>
          </a:p>
        </p:txBody>
      </p:sp>
      <p:sp>
        <p:nvSpPr>
          <p:cNvPr id="4" name="Rectangle 3"/>
          <p:cNvSpPr/>
          <p:nvPr/>
        </p:nvSpPr>
        <p:spPr>
          <a:xfrm>
            <a:off x="-396552" y="3284984"/>
            <a:ext cx="10225136" cy="37444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2898127"/>
      </p:ext>
    </p:extLst>
  </p:cSld>
  <p:clrMapOvr>
    <a:masterClrMapping/>
  </p:clrMapOvr>
  <p:transition spd="slow">
    <p:pull/>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784976" cy="1143000"/>
          </a:xfrm>
        </p:spPr>
        <p:txBody>
          <a:bodyPr>
            <a:noAutofit/>
          </a:bodyPr>
          <a:lstStyle/>
          <a:p>
            <a:r>
              <a:rPr lang="de-DE" sz="4800" dirty="0" smtClean="0"/>
              <a:t>Résumé on low-energy                  neutrino detectors (2)</a:t>
            </a:r>
            <a:endParaRPr lang="en-US" sz="4800" dirty="0"/>
          </a:p>
        </p:txBody>
      </p:sp>
      <p:sp>
        <p:nvSpPr>
          <p:cNvPr id="3" name="Content Placeholder 2"/>
          <p:cNvSpPr>
            <a:spLocks noGrp="1"/>
          </p:cNvSpPr>
          <p:nvPr>
            <p:ph idx="1"/>
          </p:nvPr>
        </p:nvSpPr>
        <p:spPr>
          <a:xfrm>
            <a:off x="251520" y="1556792"/>
            <a:ext cx="8712968" cy="5301208"/>
          </a:xfrm>
        </p:spPr>
        <p:txBody>
          <a:bodyPr>
            <a:normAutofit fontScale="85000" lnSpcReduction="20000"/>
          </a:bodyPr>
          <a:lstStyle/>
          <a:p>
            <a:endParaRPr lang="de-DE" dirty="0"/>
          </a:p>
          <a:p>
            <a:r>
              <a:rPr lang="de-DE" dirty="0" smtClean="0"/>
              <a:t>LAr vs LSc:                                                                                                                        Geo-neutrinos and high-statistics solar neutrinos                     </a:t>
            </a:r>
            <a:r>
              <a:rPr lang="de-DE" u="sng" dirty="0" smtClean="0"/>
              <a:t>only</a:t>
            </a:r>
            <a:r>
              <a:rPr lang="de-DE" dirty="0" smtClean="0"/>
              <a:t> with LSc</a:t>
            </a:r>
          </a:p>
          <a:p>
            <a:endParaRPr lang="de-DE" dirty="0"/>
          </a:p>
          <a:p>
            <a:r>
              <a:rPr lang="de-DE" sz="5700" dirty="0" smtClean="0"/>
              <a:t>Its OUR star !</a:t>
            </a:r>
          </a:p>
          <a:p>
            <a:r>
              <a:rPr lang="de-DE" sz="5700" dirty="0" smtClean="0"/>
              <a:t>Its OUR planet !</a:t>
            </a:r>
          </a:p>
          <a:p>
            <a:endParaRPr lang="de-DE" dirty="0" smtClean="0"/>
          </a:p>
          <a:p>
            <a:r>
              <a:rPr lang="de-DE" dirty="0" smtClean="0"/>
              <a:t>Its more than getting errors down by a factor 2 or 20. </a:t>
            </a:r>
          </a:p>
          <a:p>
            <a:endParaRPr lang="de-DE" dirty="0"/>
          </a:p>
          <a:p>
            <a:r>
              <a:rPr lang="de-DE" dirty="0" smtClean="0"/>
              <a:t>Need both: LAr and LSc</a:t>
            </a:r>
          </a:p>
          <a:p>
            <a:pPr marL="0" indent="0">
              <a:buNone/>
            </a:pPr>
            <a:endParaRPr lang="en-US" dirty="0"/>
          </a:p>
        </p:txBody>
      </p:sp>
    </p:spTree>
    <p:extLst>
      <p:ext uri="{BB962C8B-B14F-4D97-AF65-F5344CB8AC3E}">
        <p14:creationId xmlns:p14="http://schemas.microsoft.com/office/powerpoint/2010/main" val="10385242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02" y="-6093741"/>
            <a:ext cx="9368386" cy="1295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4"/>
          <p:cNvSpPr>
            <a:spLocks noChangeArrowheads="1"/>
          </p:cNvSpPr>
          <p:nvPr/>
        </p:nvSpPr>
        <p:spPr bwMode="auto">
          <a:xfrm>
            <a:off x="0" y="5801293"/>
            <a:ext cx="1989331" cy="1056707"/>
          </a:xfrm>
          <a:prstGeom prst="rect">
            <a:avLst/>
          </a:prstGeom>
          <a:solidFill>
            <a:srgbClr val="33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nchor="ctr"/>
          <a:lstStyle/>
          <a:p>
            <a:endParaRPr lang="en-US"/>
          </a:p>
        </p:txBody>
      </p:sp>
      <p:sp>
        <p:nvSpPr>
          <p:cNvPr id="2054" name="Text Box 15"/>
          <p:cNvSpPr txBox="1">
            <a:spLocks noChangeArrowheads="1"/>
          </p:cNvSpPr>
          <p:nvPr/>
        </p:nvSpPr>
        <p:spPr bwMode="auto">
          <a:xfrm>
            <a:off x="3851920" y="418212"/>
            <a:ext cx="4481973" cy="1942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spAutoFit/>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endParaRPr lang="en-US" sz="2000" b="1" dirty="0">
              <a:solidFill>
                <a:schemeClr val="bg1"/>
              </a:solidFill>
              <a:latin typeface="Arial Narrow" pitchFamily="34" charset="0"/>
            </a:endParaRPr>
          </a:p>
          <a:p>
            <a:r>
              <a:rPr lang="de-DE" sz="10200" b="1" dirty="0" smtClean="0">
                <a:solidFill>
                  <a:schemeClr val="bg1"/>
                </a:solidFill>
                <a:latin typeface="Arial Narrow" pitchFamily="34" charset="0"/>
              </a:rPr>
              <a:t>Lessons</a:t>
            </a:r>
            <a:endParaRPr lang="de-DE" sz="10200" b="1" dirty="0">
              <a:solidFill>
                <a:schemeClr val="bg1"/>
              </a:solidFill>
              <a:latin typeface="Arial Narrow" pitchFamily="34" charset="0"/>
            </a:endParaRPr>
          </a:p>
        </p:txBody>
      </p:sp>
      <p:sp>
        <p:nvSpPr>
          <p:cNvPr id="2" name="Rectangle 1"/>
          <p:cNvSpPr/>
          <p:nvPr/>
        </p:nvSpPr>
        <p:spPr bwMode="auto">
          <a:xfrm>
            <a:off x="0" y="0"/>
            <a:ext cx="9144000" cy="6858000"/>
          </a:xfrm>
          <a:prstGeom prst="rect">
            <a:avLst/>
          </a:prstGeom>
          <a:noFill/>
          <a:ln w="76200" cap="flat" cmpd="sng" algn="ctr">
            <a:solidFill>
              <a:srgbClr val="FFC000"/>
            </a:solid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spTree>
    <p:extLst>
      <p:ext uri="{BB962C8B-B14F-4D97-AF65-F5344CB8AC3E}">
        <p14:creationId xmlns:p14="http://schemas.microsoft.com/office/powerpoint/2010/main" val="1004494950"/>
      </p:ext>
    </p:extLst>
  </p:cSld>
  <p:clrMapOvr>
    <a:masterClrMapping/>
  </p:clrMapOvr>
  <p:transition spd="slow">
    <p:pull/>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016"/>
            <a:ext cx="8229600" cy="1008112"/>
          </a:xfrm>
        </p:spPr>
        <p:txBody>
          <a:bodyPr/>
          <a:lstStyle/>
          <a:p>
            <a:r>
              <a:rPr lang="de-DE" dirty="0" smtClean="0"/>
              <a:t>Problems</a:t>
            </a:r>
            <a:endParaRPr lang="en-US" dirty="0"/>
          </a:p>
        </p:txBody>
      </p:sp>
      <p:sp>
        <p:nvSpPr>
          <p:cNvPr id="3" name="Content Placeholder 2"/>
          <p:cNvSpPr>
            <a:spLocks noGrp="1"/>
          </p:cNvSpPr>
          <p:nvPr>
            <p:ph idx="1"/>
          </p:nvPr>
        </p:nvSpPr>
        <p:spPr>
          <a:xfrm>
            <a:off x="107504" y="1196752"/>
            <a:ext cx="9036496" cy="5400600"/>
          </a:xfrm>
        </p:spPr>
        <p:txBody>
          <a:bodyPr>
            <a:normAutofit fontScale="85000" lnSpcReduction="10000"/>
          </a:bodyPr>
          <a:lstStyle/>
          <a:p>
            <a:r>
              <a:rPr lang="de-DE" dirty="0" smtClean="0"/>
              <a:t>Experimenters must have visions &amp; be optimistic   –  but with a reasonable sense for reality ...</a:t>
            </a:r>
          </a:p>
          <a:p>
            <a:endParaRPr lang="de-DE" sz="2000" dirty="0" smtClean="0"/>
          </a:p>
          <a:p>
            <a:r>
              <a:rPr lang="de-DE" dirty="0" smtClean="0"/>
              <a:t>The reality check shows that nearly all projects were and are substantially delayed compared to the collaboration plans.</a:t>
            </a:r>
          </a:p>
          <a:p>
            <a:r>
              <a:rPr lang="de-DE" dirty="0" smtClean="0"/>
              <a:t>They are even delayed to the schedule after „massaging“ the collaboration plans in the roadmap process.</a:t>
            </a:r>
          </a:p>
          <a:p>
            <a:endParaRPr lang="de-DE" sz="400" dirty="0" smtClean="0"/>
          </a:p>
          <a:p>
            <a:r>
              <a:rPr lang="de-DE" dirty="0" smtClean="0"/>
              <a:t>Reasons:</a:t>
            </a:r>
          </a:p>
          <a:p>
            <a:pPr lvl="1"/>
            <a:r>
              <a:rPr lang="de-DE" dirty="0" smtClean="0"/>
              <a:t>Technology and background rejection</a:t>
            </a:r>
          </a:p>
          <a:p>
            <a:pPr lvl="1"/>
            <a:r>
              <a:rPr lang="de-DE" dirty="0" smtClean="0"/>
              <a:t>Not enough convergence</a:t>
            </a:r>
          </a:p>
          <a:p>
            <a:pPr lvl="1"/>
            <a:r>
              <a:rPr lang="de-DE" dirty="0" smtClean="0"/>
              <a:t>Not enough money</a:t>
            </a:r>
          </a:p>
          <a:p>
            <a:pPr lvl="1"/>
            <a:r>
              <a:rPr lang="de-DE" dirty="0" smtClean="0"/>
              <a:t>Political conflicts (formal status, site decisions)</a:t>
            </a:r>
          </a:p>
          <a:p>
            <a:pPr lvl="1"/>
            <a:endParaRPr lang="de-DE" sz="4000" dirty="0" smtClean="0"/>
          </a:p>
        </p:txBody>
      </p:sp>
    </p:spTree>
    <p:extLst>
      <p:ext uri="{BB962C8B-B14F-4D97-AF65-F5344CB8AC3E}">
        <p14:creationId xmlns:p14="http://schemas.microsoft.com/office/powerpoint/2010/main" val="1658695218"/>
      </p:ext>
    </p:extLst>
  </p:cSld>
  <p:clrMapOvr>
    <a:masterClrMapping/>
  </p:clrMapOvr>
  <p:transition spd="slow">
    <p:pull/>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016"/>
            <a:ext cx="8229600" cy="1008112"/>
          </a:xfrm>
        </p:spPr>
        <p:txBody>
          <a:bodyPr/>
          <a:lstStyle/>
          <a:p>
            <a:r>
              <a:rPr lang="de-DE" dirty="0"/>
              <a:t>L</a:t>
            </a:r>
            <a:r>
              <a:rPr lang="de-DE" dirty="0" smtClean="0"/>
              <a:t>essons</a:t>
            </a:r>
            <a:endParaRPr lang="en-US" dirty="0"/>
          </a:p>
        </p:txBody>
      </p:sp>
      <p:sp>
        <p:nvSpPr>
          <p:cNvPr id="3" name="Content Placeholder 2"/>
          <p:cNvSpPr>
            <a:spLocks noGrp="1"/>
          </p:cNvSpPr>
          <p:nvPr>
            <p:ph idx="1"/>
          </p:nvPr>
        </p:nvSpPr>
        <p:spPr>
          <a:xfrm>
            <a:off x="85408" y="1196752"/>
            <a:ext cx="9036496" cy="5256584"/>
          </a:xfrm>
        </p:spPr>
        <p:txBody>
          <a:bodyPr>
            <a:normAutofit fontScale="77500" lnSpcReduction="20000"/>
          </a:bodyPr>
          <a:lstStyle/>
          <a:p>
            <a:r>
              <a:rPr lang="de-DE" sz="3400" dirty="0" smtClean="0"/>
              <a:t>Fold the experience of our roadmapping into future projections </a:t>
            </a:r>
          </a:p>
          <a:p>
            <a:endParaRPr lang="de-DE" sz="3400" dirty="0" smtClean="0"/>
          </a:p>
          <a:p>
            <a:r>
              <a:rPr lang="de-DE" sz="3400" dirty="0" smtClean="0"/>
              <a:t>Force more convergence </a:t>
            </a:r>
          </a:p>
          <a:p>
            <a:endParaRPr lang="de-DE" sz="3400" dirty="0" smtClean="0"/>
          </a:p>
          <a:p>
            <a:r>
              <a:rPr lang="de-DE" sz="3400" dirty="0" smtClean="0"/>
              <a:t>Promote </a:t>
            </a:r>
            <a:r>
              <a:rPr lang="de-DE" sz="3400" dirty="0"/>
              <a:t>a mixture of high-risk explorations and projects with guaranteed (lathough in detail unknown) harvest</a:t>
            </a:r>
          </a:p>
          <a:p>
            <a:pPr marL="0" indent="0">
              <a:buNone/>
            </a:pPr>
            <a:endParaRPr lang="de-DE" sz="3400" dirty="0" smtClean="0"/>
          </a:p>
          <a:p>
            <a:r>
              <a:rPr lang="de-DE" sz="3400" dirty="0" smtClean="0"/>
              <a:t>Follow physics and not necessarily the road of the largest crowd </a:t>
            </a:r>
          </a:p>
          <a:p>
            <a:pPr marL="0" indent="0">
              <a:buNone/>
            </a:pPr>
            <a:endParaRPr lang="de-DE" sz="3400" dirty="0" smtClean="0"/>
          </a:p>
          <a:p>
            <a:r>
              <a:rPr lang="de-DE" sz="3400" dirty="0" smtClean="0"/>
              <a:t>More independent committees? Swarm intelligence?</a:t>
            </a:r>
          </a:p>
          <a:p>
            <a:endParaRPr lang="de-DE" sz="3400" dirty="0" smtClean="0"/>
          </a:p>
          <a:p>
            <a:r>
              <a:rPr lang="de-DE" sz="3400" dirty="0" smtClean="0"/>
              <a:t>Avoid strategies relying on the „who dies first“ principle </a:t>
            </a:r>
            <a:endParaRPr lang="en-US" sz="3400" dirty="0"/>
          </a:p>
        </p:txBody>
      </p:sp>
    </p:spTree>
    <p:extLst>
      <p:ext uri="{BB962C8B-B14F-4D97-AF65-F5344CB8AC3E}">
        <p14:creationId xmlns:p14="http://schemas.microsoft.com/office/powerpoint/2010/main" val="2813965510"/>
      </p:ext>
    </p:extLst>
  </p:cSld>
  <p:clrMapOvr>
    <a:masterClrMapping/>
  </p:clrMapOvr>
  <p:transition spd="slow">
    <p:pull/>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469736" y="980728"/>
            <a:ext cx="8208912" cy="61926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82" tIns="32141" rIns="64282" bIns="32141" numCol="1" anchor="t" anchorCtr="0" compatLnSpc="1">
            <a:prstTxWarp prst="textNoShape">
              <a:avLst/>
            </a:prstTxWarp>
          </a:bodyPr>
          <a:lstStyle>
            <a:lvl1pPr marL="487363" indent="-487363" algn="l" defTabSz="1300163" rtl="0" eaLnBrk="0" fontAlgn="base" hangingPunct="0">
              <a:spcBef>
                <a:spcPct val="20000"/>
              </a:spcBef>
              <a:spcAft>
                <a:spcPct val="0"/>
              </a:spcAft>
              <a:buChar char="•"/>
              <a:defRPr sz="4600">
                <a:solidFill>
                  <a:schemeClr val="tx1"/>
                </a:solidFill>
                <a:latin typeface="+mn-lt"/>
                <a:ea typeface="+mn-ea"/>
                <a:cs typeface="+mn-cs"/>
              </a:defRPr>
            </a:lvl1pPr>
            <a:lvl2pPr marL="1057275" indent="-406400" algn="l" defTabSz="1300163" rtl="0" eaLnBrk="0" fontAlgn="base" hangingPunct="0">
              <a:spcBef>
                <a:spcPct val="20000"/>
              </a:spcBef>
              <a:spcAft>
                <a:spcPct val="0"/>
              </a:spcAft>
              <a:buChar char="–"/>
              <a:defRPr sz="4000">
                <a:solidFill>
                  <a:schemeClr val="tx1"/>
                </a:solidFill>
                <a:latin typeface="+mn-lt"/>
              </a:defRPr>
            </a:lvl2pPr>
            <a:lvl3pPr marL="1625600" indent="-325438" algn="l" defTabSz="1300163" rtl="0" eaLnBrk="0" fontAlgn="base" hangingPunct="0">
              <a:spcBef>
                <a:spcPct val="20000"/>
              </a:spcBef>
              <a:spcAft>
                <a:spcPct val="0"/>
              </a:spcAft>
              <a:buChar char="•"/>
              <a:defRPr sz="3400">
                <a:solidFill>
                  <a:schemeClr val="tx1"/>
                </a:solidFill>
                <a:latin typeface="+mn-lt"/>
              </a:defRPr>
            </a:lvl3pPr>
            <a:lvl4pPr marL="2276475" indent="-325438" algn="l" defTabSz="1300163" rtl="0" eaLnBrk="0" fontAlgn="base" hangingPunct="0">
              <a:spcBef>
                <a:spcPct val="20000"/>
              </a:spcBef>
              <a:spcAft>
                <a:spcPct val="0"/>
              </a:spcAft>
              <a:buChar char="–"/>
              <a:defRPr sz="2800">
                <a:solidFill>
                  <a:schemeClr val="tx1"/>
                </a:solidFill>
                <a:latin typeface="+mn-lt"/>
              </a:defRPr>
            </a:lvl4pPr>
            <a:lvl5pPr marL="2925763" indent="-325438" algn="l" defTabSz="1300163" rtl="0" eaLnBrk="0" fontAlgn="base" hangingPunct="0">
              <a:spcBef>
                <a:spcPct val="20000"/>
              </a:spcBef>
              <a:spcAft>
                <a:spcPct val="0"/>
              </a:spcAft>
              <a:buChar char="»"/>
              <a:defRPr sz="2800">
                <a:solidFill>
                  <a:schemeClr val="tx1"/>
                </a:solidFill>
                <a:latin typeface="+mn-lt"/>
              </a:defRPr>
            </a:lvl5pPr>
            <a:lvl6pPr marL="3382963" indent="-325438" algn="l" defTabSz="1300163" rtl="0" fontAlgn="base">
              <a:spcBef>
                <a:spcPct val="20000"/>
              </a:spcBef>
              <a:spcAft>
                <a:spcPct val="0"/>
              </a:spcAft>
              <a:buChar char="»"/>
              <a:defRPr sz="2800">
                <a:solidFill>
                  <a:schemeClr val="tx1"/>
                </a:solidFill>
                <a:latin typeface="+mn-lt"/>
              </a:defRPr>
            </a:lvl6pPr>
            <a:lvl7pPr marL="3840163" indent="-325438" algn="l" defTabSz="1300163" rtl="0" fontAlgn="base">
              <a:spcBef>
                <a:spcPct val="20000"/>
              </a:spcBef>
              <a:spcAft>
                <a:spcPct val="0"/>
              </a:spcAft>
              <a:buChar char="»"/>
              <a:defRPr sz="2800">
                <a:solidFill>
                  <a:schemeClr val="tx1"/>
                </a:solidFill>
                <a:latin typeface="+mn-lt"/>
              </a:defRPr>
            </a:lvl7pPr>
            <a:lvl8pPr marL="4297363" indent="-325438" algn="l" defTabSz="1300163" rtl="0" fontAlgn="base">
              <a:spcBef>
                <a:spcPct val="20000"/>
              </a:spcBef>
              <a:spcAft>
                <a:spcPct val="0"/>
              </a:spcAft>
              <a:buChar char="»"/>
              <a:defRPr sz="2800">
                <a:solidFill>
                  <a:schemeClr val="tx1"/>
                </a:solidFill>
                <a:latin typeface="+mn-lt"/>
              </a:defRPr>
            </a:lvl8pPr>
            <a:lvl9pPr marL="4754563" indent="-325438" algn="l" defTabSz="1300163" rtl="0" fontAlgn="base">
              <a:spcBef>
                <a:spcPct val="20000"/>
              </a:spcBef>
              <a:spcAft>
                <a:spcPct val="0"/>
              </a:spcAft>
              <a:buChar char="»"/>
              <a:defRPr sz="2800">
                <a:solidFill>
                  <a:schemeClr val="tx1"/>
                </a:solidFill>
                <a:latin typeface="+mn-lt"/>
              </a:defRPr>
            </a:lvl9pPr>
          </a:lstStyle>
          <a:p>
            <a:pPr>
              <a:buClr>
                <a:srgbClr val="FF0000"/>
              </a:buClr>
              <a:buFont typeface="Wingdings" pitchFamily="2" charset="2"/>
              <a:buChar char="§"/>
            </a:pPr>
            <a:endParaRPr lang="en-GB" sz="300" b="1" dirty="0">
              <a:solidFill>
                <a:srgbClr val="FFFF00"/>
              </a:solidFill>
              <a:latin typeface="+mj-lt"/>
            </a:endParaRPr>
          </a:p>
          <a:p>
            <a:pPr>
              <a:buClr>
                <a:srgbClr val="FF0000"/>
              </a:buClr>
              <a:buFont typeface="Wingdings" pitchFamily="2" charset="2"/>
              <a:buChar char="§"/>
            </a:pPr>
            <a:r>
              <a:rPr lang="en-GB" sz="2800" b="1" dirty="0">
                <a:solidFill>
                  <a:schemeClr val="bg1"/>
                </a:solidFill>
                <a:latin typeface="+mj-lt"/>
              </a:rPr>
              <a:t>Break-</a:t>
            </a:r>
            <a:r>
              <a:rPr lang="en-GB" sz="2800" b="1" dirty="0" err="1">
                <a:solidFill>
                  <a:schemeClr val="bg1"/>
                </a:solidFill>
                <a:latin typeface="+mj-lt"/>
              </a:rPr>
              <a:t>throughs</a:t>
            </a:r>
            <a:r>
              <a:rPr lang="en-GB" sz="2800" b="1" dirty="0">
                <a:solidFill>
                  <a:schemeClr val="bg1"/>
                </a:solidFill>
                <a:latin typeface="+mj-lt"/>
              </a:rPr>
              <a:t>:</a:t>
            </a:r>
          </a:p>
          <a:p>
            <a:pPr lvl="1">
              <a:buClr>
                <a:srgbClr val="FF0000"/>
              </a:buClr>
              <a:buFont typeface="Wingdings" pitchFamily="2" charset="2"/>
              <a:buChar char="§"/>
            </a:pPr>
            <a:r>
              <a:rPr lang="en-GB" sz="1800" b="1" dirty="0">
                <a:solidFill>
                  <a:schemeClr val="bg1"/>
                </a:solidFill>
                <a:latin typeface="+mj-lt"/>
              </a:rPr>
              <a:t>neutrinos from Sun and Supernova</a:t>
            </a:r>
          </a:p>
          <a:p>
            <a:pPr lvl="1">
              <a:buClr>
                <a:srgbClr val="FF0000"/>
              </a:buClr>
              <a:buFont typeface="Wingdings" pitchFamily="2" charset="2"/>
              <a:buChar char="§"/>
            </a:pPr>
            <a:r>
              <a:rPr lang="en-GB" sz="1800" b="1" dirty="0">
                <a:solidFill>
                  <a:schemeClr val="bg1"/>
                </a:solidFill>
                <a:latin typeface="+mj-lt"/>
              </a:rPr>
              <a:t>neutrino </a:t>
            </a:r>
            <a:r>
              <a:rPr lang="en-GB" sz="1800" b="1" dirty="0" smtClean="0">
                <a:solidFill>
                  <a:schemeClr val="bg1"/>
                </a:solidFill>
                <a:latin typeface="+mj-lt"/>
              </a:rPr>
              <a:t>oscillations</a:t>
            </a:r>
            <a:endParaRPr lang="en-GB" sz="1800" b="1" dirty="0">
              <a:solidFill>
                <a:schemeClr val="bg1"/>
              </a:solidFill>
              <a:latin typeface="+mj-lt"/>
            </a:endParaRPr>
          </a:p>
          <a:p>
            <a:pPr lvl="1">
              <a:buClr>
                <a:srgbClr val="FF0000"/>
              </a:buClr>
              <a:buFont typeface="Wingdings" pitchFamily="2" charset="2"/>
              <a:buChar char="§"/>
            </a:pPr>
            <a:r>
              <a:rPr lang="en-GB" sz="1800" b="1" dirty="0">
                <a:solidFill>
                  <a:schemeClr val="bg1"/>
                </a:solidFill>
                <a:latin typeface="+mj-lt"/>
              </a:rPr>
              <a:t>gamma-ray </a:t>
            </a:r>
            <a:r>
              <a:rPr lang="en-GB" sz="1800" b="1" dirty="0" smtClean="0">
                <a:solidFill>
                  <a:schemeClr val="bg1"/>
                </a:solidFill>
                <a:latin typeface="+mj-lt"/>
              </a:rPr>
              <a:t>astronomy</a:t>
            </a:r>
          </a:p>
          <a:p>
            <a:pPr lvl="1">
              <a:buClr>
                <a:srgbClr val="FF0000"/>
              </a:buClr>
              <a:buFont typeface="Wingdings" pitchFamily="2" charset="2"/>
              <a:buChar char="§"/>
            </a:pPr>
            <a:endParaRPr lang="en-GB" sz="1800" b="1" dirty="0">
              <a:solidFill>
                <a:schemeClr val="bg1"/>
              </a:solidFill>
              <a:latin typeface="+mj-lt"/>
            </a:endParaRPr>
          </a:p>
          <a:p>
            <a:pPr>
              <a:buClr>
                <a:srgbClr val="FF0000"/>
              </a:buClr>
              <a:buFont typeface="Wingdings" pitchFamily="2" charset="2"/>
              <a:buChar char="§"/>
            </a:pPr>
            <a:r>
              <a:rPr lang="en-GB" sz="2800" b="1" dirty="0">
                <a:solidFill>
                  <a:schemeClr val="bg1"/>
                </a:solidFill>
                <a:latin typeface="+mj-lt"/>
              </a:rPr>
              <a:t>Many fields approaching sensitivity with high discovery potential  for fundamental questions:</a:t>
            </a:r>
          </a:p>
          <a:p>
            <a:pPr lvl="1">
              <a:buClr>
                <a:srgbClr val="FF0000"/>
              </a:buClr>
              <a:buFont typeface="Wingdings" pitchFamily="2" charset="2"/>
              <a:buChar char="§"/>
            </a:pPr>
            <a:r>
              <a:rPr lang="en-GB" sz="1800" b="1" dirty="0">
                <a:solidFill>
                  <a:schemeClr val="bg1"/>
                </a:solidFill>
                <a:latin typeface="+mj-lt"/>
              </a:rPr>
              <a:t>gravitational waves </a:t>
            </a:r>
          </a:p>
          <a:p>
            <a:pPr lvl="1">
              <a:buClr>
                <a:srgbClr val="FF0000"/>
              </a:buClr>
              <a:buFont typeface="Wingdings" pitchFamily="2" charset="2"/>
              <a:buChar char="§"/>
            </a:pPr>
            <a:r>
              <a:rPr lang="en-GB" sz="1800" b="1" dirty="0">
                <a:solidFill>
                  <a:schemeClr val="bg1"/>
                </a:solidFill>
                <a:latin typeface="+mj-lt"/>
              </a:rPr>
              <a:t>dark matter</a:t>
            </a:r>
          </a:p>
          <a:p>
            <a:pPr lvl="1">
              <a:buClr>
                <a:srgbClr val="FF0000"/>
              </a:buClr>
              <a:buFont typeface="Wingdings" pitchFamily="2" charset="2"/>
              <a:buChar char="§"/>
            </a:pPr>
            <a:r>
              <a:rPr lang="en-GB" sz="1800" b="1" dirty="0">
                <a:solidFill>
                  <a:schemeClr val="bg1"/>
                </a:solidFill>
                <a:latin typeface="+mj-lt"/>
              </a:rPr>
              <a:t>neutrino mass &amp; double beta </a:t>
            </a:r>
            <a:r>
              <a:rPr lang="en-GB" sz="1800" b="1" dirty="0" smtClean="0">
                <a:solidFill>
                  <a:schemeClr val="bg1"/>
                </a:solidFill>
                <a:latin typeface="+mj-lt"/>
              </a:rPr>
              <a:t>decay</a:t>
            </a:r>
          </a:p>
          <a:p>
            <a:pPr lvl="1">
              <a:buClr>
                <a:srgbClr val="FF0000"/>
              </a:buClr>
              <a:buFont typeface="Wingdings" pitchFamily="2" charset="2"/>
              <a:buChar char="§"/>
            </a:pPr>
            <a:endParaRPr lang="en-GB" sz="1800" b="1" dirty="0">
              <a:solidFill>
                <a:schemeClr val="bg1"/>
              </a:solidFill>
              <a:latin typeface="+mj-lt"/>
            </a:endParaRPr>
          </a:p>
          <a:p>
            <a:pPr lvl="1">
              <a:buClr>
                <a:srgbClr val="FF0000"/>
              </a:buClr>
              <a:buFont typeface="Wingdings" pitchFamily="2" charset="2"/>
              <a:buChar char="§"/>
            </a:pPr>
            <a:endParaRPr lang="de-DE" sz="600" b="1" dirty="0">
              <a:solidFill>
                <a:srgbClr val="FFFF00"/>
              </a:solidFill>
              <a:latin typeface="+mj-lt"/>
            </a:endParaRPr>
          </a:p>
          <a:p>
            <a:pPr eaLnBrk="1" hangingPunct="1">
              <a:lnSpc>
                <a:spcPct val="80000"/>
              </a:lnSpc>
              <a:buClr>
                <a:srgbClr val="FF0000"/>
              </a:buClr>
              <a:buFont typeface="Wingdings" pitchFamily="2" charset="2"/>
              <a:buChar char="§"/>
            </a:pPr>
            <a:r>
              <a:rPr lang="de-DE" sz="2800" b="1" dirty="0">
                <a:solidFill>
                  <a:schemeClr val="bg1"/>
                </a:solidFill>
                <a:latin typeface="+mj-lt"/>
              </a:rPr>
              <a:t>Tantalizing hints:</a:t>
            </a:r>
          </a:p>
          <a:p>
            <a:pPr lvl="1" eaLnBrk="1" hangingPunct="1">
              <a:lnSpc>
                <a:spcPct val="80000"/>
              </a:lnSpc>
              <a:buClr>
                <a:srgbClr val="FF0000"/>
              </a:buClr>
              <a:buFont typeface="Wingdings" pitchFamily="2" charset="2"/>
              <a:buChar char="§"/>
            </a:pPr>
            <a:r>
              <a:rPr lang="de-DE" sz="1800" b="1" dirty="0">
                <a:solidFill>
                  <a:schemeClr val="bg1"/>
                </a:solidFill>
                <a:latin typeface="+mj-lt"/>
              </a:rPr>
              <a:t>UHE cosmic rays</a:t>
            </a:r>
          </a:p>
          <a:p>
            <a:pPr lvl="1" eaLnBrk="1" hangingPunct="1">
              <a:lnSpc>
                <a:spcPct val="80000"/>
              </a:lnSpc>
              <a:buClr>
                <a:srgbClr val="FF0000"/>
              </a:buClr>
              <a:buFont typeface="Wingdings" pitchFamily="2" charset="2"/>
              <a:buChar char="§"/>
            </a:pPr>
            <a:r>
              <a:rPr lang="de-DE" sz="1800" b="1" dirty="0">
                <a:solidFill>
                  <a:schemeClr val="bg1"/>
                </a:solidFill>
                <a:latin typeface="+mj-lt"/>
              </a:rPr>
              <a:t>high energy neutrinos</a:t>
            </a:r>
          </a:p>
          <a:p>
            <a:pPr lvl="1" eaLnBrk="1" hangingPunct="1">
              <a:lnSpc>
                <a:spcPct val="80000"/>
              </a:lnSpc>
              <a:buClr>
                <a:srgbClr val="FF0000"/>
              </a:buClr>
              <a:buFont typeface="Wingdings" pitchFamily="2" charset="2"/>
              <a:buChar char="§"/>
            </a:pPr>
            <a:r>
              <a:rPr lang="de-DE" sz="1800" b="1" dirty="0">
                <a:solidFill>
                  <a:schemeClr val="bg1"/>
                </a:solidFill>
                <a:latin typeface="+mj-lt"/>
              </a:rPr>
              <a:t>sterile neutrinos ???</a:t>
            </a:r>
          </a:p>
          <a:p>
            <a:pPr lvl="1" eaLnBrk="1" hangingPunct="1">
              <a:lnSpc>
                <a:spcPct val="80000"/>
              </a:lnSpc>
              <a:buClr>
                <a:srgbClr val="FF0000"/>
              </a:buClr>
              <a:buFont typeface="Wingdings" pitchFamily="2" charset="2"/>
              <a:buChar char="§"/>
            </a:pPr>
            <a:endParaRPr lang="de-DE" sz="300" b="1" dirty="0">
              <a:solidFill>
                <a:srgbClr val="FFFF00"/>
              </a:solidFill>
              <a:latin typeface="+mj-lt"/>
            </a:endParaRPr>
          </a:p>
          <a:p>
            <a:pPr eaLnBrk="1" hangingPunct="1">
              <a:lnSpc>
                <a:spcPct val="80000"/>
              </a:lnSpc>
              <a:buClr>
                <a:srgbClr val="FF0000"/>
              </a:buClr>
              <a:buFont typeface="Wingdings" pitchFamily="2" charset="2"/>
              <a:buChar char="§"/>
            </a:pPr>
            <a:endParaRPr lang="de-DE" sz="2200" b="1" dirty="0">
              <a:solidFill>
                <a:schemeClr val="bg1"/>
              </a:solidFill>
              <a:latin typeface="+mj-lt"/>
            </a:endParaRPr>
          </a:p>
          <a:p>
            <a:pPr eaLnBrk="1" hangingPunct="1">
              <a:lnSpc>
                <a:spcPct val="80000"/>
              </a:lnSpc>
              <a:buClr>
                <a:srgbClr val="FF0000"/>
              </a:buClr>
              <a:buFont typeface="Wingdings" pitchFamily="2" charset="2"/>
              <a:buChar char="§"/>
            </a:pPr>
            <a:endParaRPr lang="en-US" sz="1700" b="1" dirty="0">
              <a:solidFill>
                <a:schemeClr val="bg1"/>
              </a:solidFill>
              <a:latin typeface="+mj-lt"/>
            </a:endParaRPr>
          </a:p>
          <a:p>
            <a:pPr lvl="1" eaLnBrk="1" hangingPunct="1">
              <a:lnSpc>
                <a:spcPct val="80000"/>
              </a:lnSpc>
            </a:pPr>
            <a:endParaRPr lang="en-GB" sz="1700" dirty="0"/>
          </a:p>
          <a:p>
            <a:pPr eaLnBrk="1" hangingPunct="1">
              <a:lnSpc>
                <a:spcPct val="80000"/>
              </a:lnSpc>
            </a:pPr>
            <a:endParaRPr lang="en-GB" sz="2000" b="1" dirty="0"/>
          </a:p>
          <a:p>
            <a:pPr eaLnBrk="1" hangingPunct="1">
              <a:lnSpc>
                <a:spcPct val="80000"/>
              </a:lnSpc>
            </a:pPr>
            <a:endParaRPr lang="en-GB" sz="2000" b="1" dirty="0"/>
          </a:p>
        </p:txBody>
      </p:sp>
      <p:sp>
        <p:nvSpPr>
          <p:cNvPr id="3" name="Title 1"/>
          <p:cNvSpPr txBox="1">
            <a:spLocks/>
          </p:cNvSpPr>
          <p:nvPr/>
        </p:nvSpPr>
        <p:spPr>
          <a:xfrm>
            <a:off x="469736" y="188640"/>
            <a:ext cx="8229600" cy="1143000"/>
          </a:xfrm>
          <a:prstGeom prst="rect">
            <a:avLst/>
          </a:prstGeom>
        </p:spPr>
        <p:txBody>
          <a:bodyPr/>
          <a:lstStyle>
            <a:lvl1pPr algn="ctr" defTabSz="914400" rtl="0" eaLnBrk="1" latinLnBrk="0" hangingPunct="1">
              <a:spcBef>
                <a:spcPct val="0"/>
              </a:spcBef>
              <a:buNone/>
              <a:defRPr sz="4400" b="1" kern="1200">
                <a:solidFill>
                  <a:schemeClr val="bg1"/>
                </a:solidFill>
                <a:effectLst>
                  <a:outerShdw blurRad="38100" dist="38100" dir="2700000" algn="tl">
                    <a:srgbClr val="000000">
                      <a:alpha val="43137"/>
                    </a:srgbClr>
                  </a:outerShdw>
                </a:effectLst>
                <a:latin typeface="+mj-lt"/>
                <a:ea typeface="+mj-ea"/>
                <a:cs typeface="+mj-cs"/>
              </a:defRPr>
            </a:lvl1pPr>
          </a:lstStyle>
          <a:p>
            <a:r>
              <a:rPr lang="de-DE" dirty="0" smtClean="0"/>
              <a:t>Scientific Successes</a:t>
            </a:r>
            <a:endParaRPr lang="en-US" dirty="0"/>
          </a:p>
        </p:txBody>
      </p:sp>
    </p:spTree>
    <p:extLst>
      <p:ext uri="{BB962C8B-B14F-4D97-AF65-F5344CB8AC3E}">
        <p14:creationId xmlns:p14="http://schemas.microsoft.com/office/powerpoint/2010/main" val="287498498"/>
      </p:ext>
    </p:extLst>
  </p:cSld>
  <p:clrMapOvr>
    <a:masterClrMapping/>
  </p:clrMapOvr>
  <p:transition spd="slow">
    <p:pull/>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02" y="-6093741"/>
            <a:ext cx="9368386" cy="1295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4"/>
          <p:cNvSpPr>
            <a:spLocks noChangeArrowheads="1"/>
          </p:cNvSpPr>
          <p:nvPr/>
        </p:nvSpPr>
        <p:spPr bwMode="auto">
          <a:xfrm>
            <a:off x="0" y="5801293"/>
            <a:ext cx="1989331" cy="1056707"/>
          </a:xfrm>
          <a:prstGeom prst="rect">
            <a:avLst/>
          </a:prstGeom>
          <a:solidFill>
            <a:srgbClr val="33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nchor="ctr"/>
          <a:lstStyle/>
          <a:p>
            <a:endParaRPr lang="en-US"/>
          </a:p>
        </p:txBody>
      </p:sp>
      <p:sp>
        <p:nvSpPr>
          <p:cNvPr id="2" name="Rectangle 1"/>
          <p:cNvSpPr/>
          <p:nvPr/>
        </p:nvSpPr>
        <p:spPr bwMode="auto">
          <a:xfrm>
            <a:off x="0" y="0"/>
            <a:ext cx="9144000" cy="6858000"/>
          </a:xfrm>
          <a:prstGeom prst="rect">
            <a:avLst/>
          </a:prstGeom>
          <a:noFill/>
          <a:ln w="76200" cap="flat" cmpd="sng" algn="ctr">
            <a:solidFill>
              <a:srgbClr val="FFC000"/>
            </a:solid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pic>
        <p:nvPicPr>
          <p:cNvPr id="10242" name="Picture 2" descr="X:\2d3383532bbc7bcc28f7a07e69cfe25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065" y="836642"/>
            <a:ext cx="1519104" cy="1518424"/>
          </a:xfrm>
          <a:prstGeom prst="rect">
            <a:avLst/>
          </a:prstGeom>
          <a:noFill/>
          <a:ln w="57150">
            <a:solidFill>
              <a:schemeClr val="tx1">
                <a:lumMod val="60000"/>
                <a:lumOff val="40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56716" y="524996"/>
            <a:ext cx="5613205" cy="2141716"/>
          </a:xfrm>
          <a:prstGeom prst="rect">
            <a:avLst/>
          </a:prstGeom>
          <a:noFill/>
        </p:spPr>
        <p:txBody>
          <a:bodyPr wrap="none" lIns="64282" tIns="32141" rIns="64282" bIns="32141" rtlCol="0">
            <a:spAutoFit/>
          </a:bodyPr>
          <a:lstStyle/>
          <a:p>
            <a:r>
              <a:rPr lang="de-DE" sz="6700" dirty="0">
                <a:solidFill>
                  <a:schemeClr val="bg1"/>
                </a:solidFill>
                <a:latin typeface="+mj-lt"/>
              </a:rPr>
              <a:t>We‘ve got a lot </a:t>
            </a:r>
          </a:p>
          <a:p>
            <a:r>
              <a:rPr lang="de-DE" sz="6700" dirty="0">
                <a:solidFill>
                  <a:schemeClr val="bg1"/>
                </a:solidFill>
                <a:latin typeface="+mj-lt"/>
              </a:rPr>
              <a:t>of work to do !</a:t>
            </a:r>
            <a:endParaRPr lang="en-US" sz="6700" dirty="0">
              <a:solidFill>
                <a:schemeClr val="bg1"/>
              </a:solidFill>
              <a:latin typeface="+mj-lt"/>
            </a:endParaRPr>
          </a:p>
        </p:txBody>
      </p:sp>
      <p:sp>
        <p:nvSpPr>
          <p:cNvPr id="4" name="TextBox 3"/>
          <p:cNvSpPr txBox="1"/>
          <p:nvPr/>
        </p:nvSpPr>
        <p:spPr>
          <a:xfrm>
            <a:off x="3356716" y="764550"/>
            <a:ext cx="2383986" cy="830997"/>
          </a:xfrm>
          <a:prstGeom prst="rect">
            <a:avLst/>
          </a:prstGeom>
          <a:solidFill>
            <a:srgbClr val="660066"/>
          </a:solidFill>
        </p:spPr>
        <p:txBody>
          <a:bodyPr wrap="none" rtlCol="0">
            <a:spAutoFit/>
          </a:bodyPr>
          <a:lstStyle/>
          <a:p>
            <a:r>
              <a:rPr lang="de-DE" sz="4800" b="1" dirty="0" smtClean="0">
                <a:solidFill>
                  <a:schemeClr val="bg1"/>
                </a:solidFill>
                <a:latin typeface="Agency FB" pitchFamily="34" charset="0"/>
              </a:rPr>
              <a:t>ApPEC has</a:t>
            </a:r>
            <a:endParaRPr lang="en-US" sz="4800" b="1" dirty="0">
              <a:solidFill>
                <a:schemeClr val="bg1"/>
              </a:solidFill>
              <a:latin typeface="Agency FB" pitchFamily="34" charset="0"/>
            </a:endParaRPr>
          </a:p>
        </p:txBody>
      </p:sp>
      <p:pic>
        <p:nvPicPr>
          <p:cNvPr id="23554" name="Picture 2" descr="C:\Documents and Settings\nb166\My Documents\Eigene Dateien\Animationen\marvin_walking_in_exe_a_hb.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41667" y="3094855"/>
            <a:ext cx="3333750" cy="3162300"/>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Documents and Settings\nb166\My Documents\Eigene Dateien\Animationen\businessman_climbing__a_hb.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3015514"/>
            <a:ext cx="2562225"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30551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554"/>
                                        </p:tgtEl>
                                        <p:attrNameLst>
                                          <p:attrName>style.visibility</p:attrName>
                                        </p:attrNameLst>
                                      </p:cBhvr>
                                      <p:to>
                                        <p:strVal val="visible"/>
                                      </p:to>
                                    </p:set>
                                    <p:anim calcmode="lin" valueType="num">
                                      <p:cBhvr additive="base">
                                        <p:cTn id="31" dur="500" fill="hold"/>
                                        <p:tgtEl>
                                          <p:spTgt spid="23554"/>
                                        </p:tgtEl>
                                        <p:attrNameLst>
                                          <p:attrName>ppt_x</p:attrName>
                                        </p:attrNameLst>
                                      </p:cBhvr>
                                      <p:tavLst>
                                        <p:tav tm="0">
                                          <p:val>
                                            <p:strVal val="#ppt_x"/>
                                          </p:val>
                                        </p:tav>
                                        <p:tav tm="100000">
                                          <p:val>
                                            <p:strVal val="#ppt_x"/>
                                          </p:val>
                                        </p:tav>
                                      </p:tavLst>
                                    </p:anim>
                                    <p:anim calcmode="lin" valueType="num">
                                      <p:cBhvr additive="base">
                                        <p:cTn id="32"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3555"/>
                                        </p:tgtEl>
                                        <p:attrNameLst>
                                          <p:attrName>style.visibility</p:attrName>
                                        </p:attrNameLst>
                                      </p:cBhvr>
                                      <p:to>
                                        <p:strVal val="visible"/>
                                      </p:to>
                                    </p:set>
                                    <p:animEffect transition="in" filter="wheel(1)">
                                      <p:cBhvr>
                                        <p:cTn id="37" dur="2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02" y="-6093741"/>
            <a:ext cx="9368386" cy="1295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4"/>
          <p:cNvSpPr>
            <a:spLocks noChangeArrowheads="1"/>
          </p:cNvSpPr>
          <p:nvPr/>
        </p:nvSpPr>
        <p:spPr bwMode="auto">
          <a:xfrm>
            <a:off x="0" y="5801293"/>
            <a:ext cx="1989331" cy="1056707"/>
          </a:xfrm>
          <a:prstGeom prst="rect">
            <a:avLst/>
          </a:prstGeom>
          <a:solidFill>
            <a:srgbClr val="33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4282" tIns="32141" rIns="64282" bIns="32141" anchor="ctr"/>
          <a:lstStyle/>
          <a:p>
            <a:endParaRPr lang="en-US"/>
          </a:p>
        </p:txBody>
      </p:sp>
      <p:sp>
        <p:nvSpPr>
          <p:cNvPr id="2" name="Rectangle 1"/>
          <p:cNvSpPr/>
          <p:nvPr/>
        </p:nvSpPr>
        <p:spPr bwMode="auto">
          <a:xfrm>
            <a:off x="0" y="0"/>
            <a:ext cx="9144000" cy="6858000"/>
          </a:xfrm>
          <a:prstGeom prst="rect">
            <a:avLst/>
          </a:prstGeom>
          <a:noFill/>
          <a:ln w="76200" cap="flat" cmpd="sng" algn="ctr">
            <a:solidFill>
              <a:srgbClr val="FFC000"/>
            </a:solidFill>
            <a:prstDash val="solid"/>
            <a:round/>
            <a:headEnd type="none" w="med" len="med"/>
            <a:tailEnd type="none" w="med" len="med"/>
          </a:ln>
          <a:effectLst/>
          <a:extLst/>
        </p:spPr>
        <p:txBody>
          <a:bodyPr vert="horz" wrap="square" lIns="64282" tIns="32141" rIns="64282" bIns="32141" numCol="1" rtlCol="0" anchor="t" anchorCtr="0" compatLnSpc="1">
            <a:prstTxWarp prst="textNoShape">
              <a:avLst/>
            </a:prstTxWarp>
          </a:bodyPr>
          <a:lstStyle/>
          <a:p>
            <a:pPr defTabSz="642823" eaLnBrk="0" fontAlgn="base" hangingPunct="0">
              <a:spcBef>
                <a:spcPct val="0"/>
              </a:spcBef>
              <a:spcAft>
                <a:spcPct val="0"/>
              </a:spcAft>
            </a:pPr>
            <a:endParaRPr lang="en-US" sz="1700">
              <a:latin typeface="Impact" pitchFamily="34" charset="0"/>
            </a:endParaRPr>
          </a:p>
        </p:txBody>
      </p:sp>
      <p:pic>
        <p:nvPicPr>
          <p:cNvPr id="10242" name="Picture 2" descr="X:\2d3383532bbc7bcc28f7a07e69cfe25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065" y="836642"/>
            <a:ext cx="1519104" cy="1518424"/>
          </a:xfrm>
          <a:prstGeom prst="rect">
            <a:avLst/>
          </a:prstGeom>
          <a:noFill/>
          <a:ln w="57150">
            <a:solidFill>
              <a:schemeClr val="tx1">
                <a:lumMod val="60000"/>
                <a:lumOff val="40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56717" y="524996"/>
            <a:ext cx="5164018" cy="2141716"/>
          </a:xfrm>
          <a:prstGeom prst="rect">
            <a:avLst/>
          </a:prstGeom>
          <a:noFill/>
        </p:spPr>
        <p:txBody>
          <a:bodyPr wrap="none" lIns="64282" tIns="32141" rIns="64282" bIns="32141" rtlCol="0">
            <a:spAutoFit/>
          </a:bodyPr>
          <a:lstStyle/>
          <a:p>
            <a:r>
              <a:rPr lang="de-DE" sz="6700" dirty="0">
                <a:solidFill>
                  <a:schemeClr val="bg1"/>
                </a:solidFill>
                <a:latin typeface="+mj-lt"/>
              </a:rPr>
              <a:t>The best is yet</a:t>
            </a:r>
          </a:p>
          <a:p>
            <a:r>
              <a:rPr lang="de-DE" sz="6700" dirty="0">
                <a:solidFill>
                  <a:schemeClr val="bg1"/>
                </a:solidFill>
                <a:latin typeface="+mj-lt"/>
              </a:rPr>
              <a:t>to come !</a:t>
            </a:r>
            <a:endParaRPr lang="en-US" sz="6700" dirty="0">
              <a:solidFill>
                <a:schemeClr val="bg1"/>
              </a:solidFill>
              <a:latin typeface="+mj-lt"/>
            </a:endParaRPr>
          </a:p>
        </p:txBody>
      </p:sp>
    </p:spTree>
    <p:extLst>
      <p:ext uri="{BB962C8B-B14F-4D97-AF65-F5344CB8AC3E}">
        <p14:creationId xmlns:p14="http://schemas.microsoft.com/office/powerpoint/2010/main" val="1640302041"/>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0"/>
            <a:ext cx="10968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1"/>
          <p:cNvSpPr/>
          <p:nvPr/>
        </p:nvSpPr>
        <p:spPr>
          <a:xfrm>
            <a:off x="1432560" y="5409753"/>
            <a:ext cx="7711440" cy="830997"/>
          </a:xfrm>
          <a:prstGeom prst="rect">
            <a:avLst/>
          </a:prstGeom>
          <a:noFill/>
        </p:spPr>
        <p:txBody>
          <a:bodyPr wrap="square" lIns="91440" tIns="45720" rIns="91440" bIns="45720">
            <a:spAutoFit/>
          </a:bodyPr>
          <a:lstStyle/>
          <a:p>
            <a:pPr algn="l"/>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Prototype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of</a:t>
            </a: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Mid-Size Telescope CTA, </a:t>
            </a:r>
            <a:r>
              <a:rPr lang="de-D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Berlin                                  </a:t>
            </a:r>
            <a:r>
              <a:rPr lang="de-DE"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(photoshop version)</a:t>
            </a:r>
            <a:endParaRPr lang="en-US"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110170130"/>
      </p:ext>
    </p:extLst>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2724</Words>
  <Application>Microsoft Office PowerPoint</Application>
  <PresentationFormat>On-screen Show (4:3)</PresentationFormat>
  <Paragraphs>873</Paragraphs>
  <Slides>87</Slides>
  <Notes>12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87</vt:i4>
      </vt:variant>
    </vt:vector>
  </HeadingPairs>
  <TitlesOfParts>
    <vt:vector size="90" baseType="lpstr">
      <vt:lpstr>Office Theme</vt:lpstr>
      <vt:lpstr>Chart</vt:lpstr>
      <vt:lpstr>Diagramm</vt:lpstr>
      <vt:lpstr>Seven years of Astroparticle Roadmapping x Progress, Reality Check, Lessons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ApPEC′s Plejades (Siebengestirn)</vt:lpstr>
      <vt:lpstr>PowerPoint Presentation</vt:lpstr>
      <vt:lpstr>PowerPoint Presentation</vt:lpstr>
      <vt:lpstr>PowerPoint Presentation</vt:lpstr>
      <vt:lpstr>PowerPoint Presentation</vt:lpstr>
      <vt:lpstr>PowerPoint Presentation</vt:lpstr>
      <vt:lpstr>Dec. 2005: Compilation of all activities</vt:lpstr>
      <vt:lpstr>PowerPoint Presentation</vt:lpstr>
      <vt:lpstr>PowerPoint Presentation</vt:lpstr>
      <vt:lpstr>PowerPoint Presentation</vt:lpstr>
      <vt:lpstr>Six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Résumé Dark Matter</vt:lpstr>
      <vt:lpstr>PowerPoint Presentation</vt:lpstr>
      <vt:lpstr>PowerPoint Presentation</vt:lpstr>
      <vt:lpstr>PowerPoint Presentation</vt:lpstr>
      <vt:lpstr>PowerPoint Presentation</vt:lpstr>
      <vt:lpstr>PowerPoint Presentation</vt:lpstr>
      <vt:lpstr>PowerPoint Presentation</vt:lpstr>
      <vt:lpstr>Résumé Neutrino Mass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Résumé H.E. Universe</vt:lpstr>
      <vt:lpstr>PowerPoint Presentation</vt:lpstr>
      <vt:lpstr>PowerPoint Presentation</vt:lpstr>
      <vt:lpstr>PowerPoint Presentation</vt:lpstr>
      <vt:lpstr>PowerPoint Presentation</vt:lpstr>
      <vt:lpstr>PowerPoint Presentation</vt:lpstr>
      <vt:lpstr>PowerPoint Presentation</vt:lpstr>
      <vt:lpstr>All Projects</vt:lpstr>
      <vt:lpstr>All Projects</vt:lpstr>
      <vt:lpstr>PowerPoint Presentation</vt:lpstr>
      <vt:lpstr>PowerPoint Presentation</vt:lpstr>
      <vt:lpstr>PowerPoint Presentation</vt:lpstr>
      <vt:lpstr>Autumn 2008:  The economic crisis</vt:lpstr>
      <vt:lpstr>PowerPoint Presentation</vt:lpstr>
      <vt:lpstr>What about a flat funding scenario?</vt:lpstr>
      <vt:lpstr>What about a flat funding scenario?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Résumé on low-energy                  neutrino detectors (2)</vt:lpstr>
      <vt:lpstr>Résumé on low-energy                  neutrino detectors (2)</vt:lpstr>
      <vt:lpstr>PowerPoint Presentation</vt:lpstr>
      <vt:lpstr>Problems</vt:lpstr>
      <vt:lpstr>Lessons</vt:lpstr>
      <vt:lpstr>PowerPoint Presentation</vt:lpstr>
      <vt:lpstr>PowerPoint Presentation</vt:lpstr>
      <vt:lpstr>PowerPoint Presentation</vt:lpstr>
    </vt:vector>
  </TitlesOfParts>
  <Company>DESY Zeuthen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Eight years of Astroparticle Roadmapping A critical reality check</dc:title>
  <dc:creator>nb166</dc:creator>
  <cp:lastModifiedBy>Spiering, Christian</cp:lastModifiedBy>
  <cp:revision>78</cp:revision>
  <dcterms:created xsi:type="dcterms:W3CDTF">2012-11-21T19:40:34Z</dcterms:created>
  <dcterms:modified xsi:type="dcterms:W3CDTF">2013-12-27T13:58:46Z</dcterms:modified>
</cp:coreProperties>
</file>