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1074" r:id="rId2"/>
    <p:sldId id="1213" r:id="rId3"/>
    <p:sldId id="1111" r:id="rId4"/>
    <p:sldId id="1175" r:id="rId5"/>
    <p:sldId id="1096" r:id="rId6"/>
    <p:sldId id="1210" r:id="rId7"/>
    <p:sldId id="1216" r:id="rId8"/>
    <p:sldId id="1215" r:id="rId9"/>
    <p:sldId id="1117" r:id="rId10"/>
    <p:sldId id="1046" r:id="rId11"/>
    <p:sldId id="1058" r:id="rId12"/>
    <p:sldId id="1229" r:id="rId13"/>
    <p:sldId id="1221" r:id="rId14"/>
    <p:sldId id="1105" r:id="rId15"/>
    <p:sldId id="1214" r:id="rId16"/>
    <p:sldId id="1218" r:id="rId17"/>
    <p:sldId id="1186" r:id="rId18"/>
    <p:sldId id="1187" r:id="rId19"/>
    <p:sldId id="1188" r:id="rId20"/>
    <p:sldId id="1217" r:id="rId21"/>
    <p:sldId id="1139" r:id="rId22"/>
    <p:sldId id="1219" r:id="rId23"/>
    <p:sldId id="1212" r:id="rId24"/>
    <p:sldId id="1220" r:id="rId25"/>
    <p:sldId id="968" r:id="rId26"/>
    <p:sldId id="1235" r:id="rId27"/>
    <p:sldId id="976" r:id="rId28"/>
    <p:sldId id="1224" r:id="rId29"/>
    <p:sldId id="1125" r:id="rId30"/>
    <p:sldId id="1228" r:id="rId31"/>
    <p:sldId id="1230" r:id="rId32"/>
    <p:sldId id="1231" r:id="rId33"/>
    <p:sldId id="1262" r:id="rId34"/>
    <p:sldId id="1232" r:id="rId35"/>
    <p:sldId id="1260" r:id="rId36"/>
    <p:sldId id="1261" r:id="rId37"/>
    <p:sldId id="1234" r:id="rId38"/>
    <p:sldId id="1225" r:id="rId39"/>
    <p:sldId id="1126" r:id="rId40"/>
    <p:sldId id="1127" r:id="rId41"/>
    <p:sldId id="1226" r:id="rId42"/>
    <p:sldId id="1257" r:id="rId43"/>
    <p:sldId id="1222" r:id="rId44"/>
    <p:sldId id="1237" r:id="rId45"/>
    <p:sldId id="1149" r:id="rId46"/>
    <p:sldId id="1150" r:id="rId47"/>
    <p:sldId id="1259" r:id="rId48"/>
    <p:sldId id="1151" r:id="rId49"/>
    <p:sldId id="1258" r:id="rId50"/>
    <p:sldId id="1223" r:id="rId51"/>
    <p:sldId id="1152" r:id="rId52"/>
    <p:sldId id="1025" r:id="rId53"/>
    <p:sldId id="1227" r:id="rId54"/>
    <p:sldId id="1242" r:id="rId55"/>
    <p:sldId id="1250" r:id="rId56"/>
    <p:sldId id="1243" r:id="rId57"/>
    <p:sldId id="1256" r:id="rId58"/>
    <p:sldId id="1253" r:id="rId59"/>
    <p:sldId id="1254" r:id="rId60"/>
    <p:sldId id="986" r:id="rId61"/>
    <p:sldId id="1128" r:id="rId62"/>
    <p:sldId id="1129" r:id="rId63"/>
    <p:sldId id="1130" r:id="rId64"/>
    <p:sldId id="1147" r:id="rId65"/>
    <p:sldId id="1172" r:id="rId66"/>
    <p:sldId id="1119" r:id="rId67"/>
  </p:sldIdLst>
  <p:sldSz cx="9144000" cy="6858000" type="screen4x3"/>
  <p:notesSz cx="67818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FF"/>
    <a:srgbClr val="DDDDDD"/>
    <a:srgbClr val="CCCCFF"/>
    <a:srgbClr val="000000"/>
    <a:srgbClr val="333399"/>
    <a:srgbClr val="FF33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405" autoAdjust="0"/>
    <p:restoredTop sz="94231" autoAdjust="0"/>
  </p:normalViewPr>
  <p:slideViewPr>
    <p:cSldViewPr>
      <p:cViewPr>
        <p:scale>
          <a:sx n="76" d="100"/>
          <a:sy n="76" d="100"/>
        </p:scale>
        <p:origin x="-198" y="-7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5" d="100"/>
        <a:sy n="45" d="100"/>
      </p:scale>
      <p:origin x="0" y="3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1070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8583D3E-0E7A-44CA-9739-882B0B0D29F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1931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05350"/>
            <a:ext cx="497205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41070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96108CD-8A9D-4F23-ACA2-F306406EE1D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57256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F66AE65-511B-4D57-B116-1498D878C823}" type="slidenum">
              <a:rPr lang="en-GB" smtClean="0"/>
              <a:pPr eaLnBrk="1" hangingPunct="1"/>
              <a:t>8</a:t>
            </a:fld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  <a:p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24ACFD0-003E-45C2-9FA5-9AA51AE9FD67}" type="slidenum">
              <a:rPr lang="de-DE" smtClean="0"/>
              <a:pPr eaLnBrk="1" hangingPunct="1"/>
              <a:t>14</a:t>
            </a:fld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  <a:p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4C35D98-2F93-46A7-8175-7A8C62FB544C}" type="slidenum">
              <a:rPr lang="de-DE" smtClean="0"/>
              <a:pPr eaLnBrk="1" hangingPunct="1"/>
              <a:t>15</a:t>
            </a:fld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57477-15CC-4FD2-BE73-3EE237EF0D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269093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89C50-E3B1-4A45-A626-53A59E550DE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757280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0"/>
            <a:ext cx="2051050" cy="60213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000750" cy="60213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4746C-6C6D-4ED3-A2F6-713EAE1D5B4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2056397"/>
      </p:ext>
    </p:extLst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68313" y="0"/>
            <a:ext cx="8204200" cy="6021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03CD2-AE59-473D-901E-2CA1559443D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1689259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04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484313"/>
            <a:ext cx="4025900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484313"/>
            <a:ext cx="4025900" cy="2192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829050"/>
            <a:ext cx="4025900" cy="2192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FFDB6-6627-4B69-95FF-7D46614AA77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381757"/>
      </p:ext>
    </p:extLst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04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484313"/>
            <a:ext cx="4025900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484313"/>
            <a:ext cx="4025900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DBC14-004D-470D-9CD8-3F588784429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7959364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6CDDF-7D19-47BB-92E0-6D090491B57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2693844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EFC28-772E-47A3-8239-7FF8055351D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9898474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484313"/>
            <a:ext cx="4025900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484313"/>
            <a:ext cx="4025900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02C9A-DFDC-48BD-A369-F00693C057C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060408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CD6B2-DB14-4C4F-98A2-BD6393E40FA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4735290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4A1C6-DE70-4826-B77B-0EE137A131C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336660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36C1D-C212-4A44-8CDD-3CB8747546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718493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62214-A0D0-4ED5-BB3E-1047EA7E157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5330248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9EE51-144D-4D51-AB5D-9D17DADDE19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5330171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04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484313"/>
            <a:ext cx="8204200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02570CA-026E-4D7E-83B1-BFFCE2F67C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1258888" y="1125538"/>
            <a:ext cx="7416800" cy="1444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>
    <p:wipe dir="r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30000"/>
        <a:buFont typeface="Wingdings" pitchFamily="2" charset="2"/>
        <a:buChar char="§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8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9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5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/>
          <p:cNvSpPr>
            <a:spLocks noChangeArrowheads="1"/>
          </p:cNvSpPr>
          <p:nvPr/>
        </p:nvSpPr>
        <p:spPr bwMode="auto">
          <a:xfrm>
            <a:off x="-14288" y="0"/>
            <a:ext cx="9158288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Rectangle 23"/>
          <p:cNvSpPr>
            <a:spLocks noChangeArrowheads="1"/>
          </p:cNvSpPr>
          <p:nvPr/>
        </p:nvSpPr>
        <p:spPr bwMode="auto">
          <a:xfrm>
            <a:off x="300038" y="1341438"/>
            <a:ext cx="8405812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de-DE" sz="6000" b="1" dirty="0" smtClean="0">
                <a:solidFill>
                  <a:schemeClr val="bg1"/>
                </a:solidFill>
                <a:latin typeface="Calibri" pitchFamily="34" charset="0"/>
              </a:rPr>
              <a:t>           Particle </a:t>
            </a:r>
            <a:r>
              <a:rPr lang="de-DE" sz="6000" b="1" dirty="0">
                <a:solidFill>
                  <a:schemeClr val="bg1"/>
                </a:solidFill>
                <a:latin typeface="Calibri" pitchFamily="34" charset="0"/>
              </a:rPr>
              <a:t>Physics with Neutrino Telescopes</a:t>
            </a:r>
            <a:r>
              <a:rPr lang="de-DE" sz="6000" dirty="0">
                <a:solidFill>
                  <a:srgbClr val="000066"/>
                </a:solidFill>
                <a:latin typeface="Calibri" pitchFamily="34" charset="0"/>
              </a:rPr>
              <a:t>                 </a:t>
            </a:r>
            <a:r>
              <a:rPr lang="de-DE" sz="3600" dirty="0">
                <a:solidFill>
                  <a:srgbClr val="000066"/>
                </a:solidFill>
                <a:latin typeface="Calibri" pitchFamily="34" charset="0"/>
              </a:rPr>
              <a:t>		</a:t>
            </a:r>
            <a:endParaRPr lang="en-US" sz="2800" b="1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2052" name="Text Box 24"/>
          <p:cNvSpPr txBox="1">
            <a:spLocks noChangeArrowheads="1"/>
          </p:cNvSpPr>
          <p:nvPr/>
        </p:nvSpPr>
        <p:spPr bwMode="auto">
          <a:xfrm>
            <a:off x="3740150" y="5145088"/>
            <a:ext cx="49657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de-DE" sz="3200" b="1">
                <a:solidFill>
                  <a:schemeClr val="bg1"/>
                </a:solidFill>
                <a:latin typeface="Calibri" pitchFamily="34" charset="0"/>
              </a:rPr>
              <a:t>Christian Spiering</a:t>
            </a:r>
          </a:p>
          <a:p>
            <a:pPr algn="r" eaLnBrk="1" hangingPunct="1"/>
            <a:r>
              <a:rPr lang="de-DE" sz="2400" b="1">
                <a:solidFill>
                  <a:schemeClr val="bg1"/>
                </a:solidFill>
                <a:latin typeface="Calibri" pitchFamily="34" charset="0"/>
              </a:rPr>
              <a:t>QUARKS-2012</a:t>
            </a:r>
          </a:p>
          <a:p>
            <a:pPr algn="r" eaLnBrk="1" hangingPunct="1"/>
            <a:r>
              <a:rPr lang="de-DE" sz="2400" b="1">
                <a:solidFill>
                  <a:schemeClr val="bg1"/>
                </a:solidFill>
                <a:latin typeface="Calibri" pitchFamily="34" charset="0"/>
              </a:rPr>
              <a:t>Yaroslavl, June 2012</a:t>
            </a:r>
          </a:p>
        </p:txBody>
      </p:sp>
      <p:pic>
        <p:nvPicPr>
          <p:cNvPr id="2053" name="Picture 3" descr="Desylogo_cyan_trans_kl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5229225"/>
            <a:ext cx="123825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ighestNPE_upgoing_sho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6" descr="highestNPE_movie_short2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85338" cy="9002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80975" y="-100013"/>
            <a:ext cx="9432925" cy="70580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18" descr="r33236f10972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525"/>
            <a:ext cx="7380287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itle 1"/>
          <p:cNvSpPr>
            <a:spLocks noGrp="1"/>
          </p:cNvSpPr>
          <p:nvPr>
            <p:ph type="title"/>
          </p:nvPr>
        </p:nvSpPr>
        <p:spPr>
          <a:xfrm>
            <a:off x="0" y="260350"/>
            <a:ext cx="8204200" cy="1143000"/>
          </a:xfrm>
        </p:spPr>
        <p:txBody>
          <a:bodyPr/>
          <a:lstStyle/>
          <a:p>
            <a:r>
              <a:rPr lang="de-DE" smtClean="0">
                <a:solidFill>
                  <a:schemeClr val="bg1"/>
                </a:solidFill>
              </a:rPr>
              <a:t>ANTARES</a:t>
            </a:r>
            <a:endParaRPr 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706563" y="2852738"/>
            <a:ext cx="7405687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600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5400">
                <a:solidFill>
                  <a:schemeClr val="bg1"/>
                </a:solidFill>
                <a:latin typeface="Arial" pitchFamily="34" charset="0"/>
              </a:rPr>
              <a:t>Why do we build </a:t>
            </a:r>
          </a:p>
          <a:p>
            <a:pPr eaLnBrk="1" hangingPunct="1"/>
            <a:r>
              <a:rPr lang="en-US" sz="5400">
                <a:solidFill>
                  <a:schemeClr val="bg1"/>
                </a:solidFill>
                <a:latin typeface="Arial" pitchFamily="34" charset="0"/>
              </a:rPr>
              <a:t> Neutrino Telescopes ? </a:t>
            </a:r>
          </a:p>
          <a:p>
            <a:pPr eaLnBrk="1" hangingPunct="1"/>
            <a:r>
              <a:rPr lang="en-US" sz="400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eaLnBrk="1" hangingPunct="1"/>
            <a:endParaRPr lang="en-US" sz="400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endParaRPr lang="en-US" sz="400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02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5325" y="6997700"/>
            <a:ext cx="1905000" cy="4572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fld id="{FE0A69B2-E05F-4B91-9FB4-B70CDA4FF185}" type="slidenum">
              <a:rPr lang="en-US" sz="1000" smtClean="0">
                <a:solidFill>
                  <a:srgbClr val="676767"/>
                </a:solidFill>
                <a:latin typeface="Gill Sans" charset="0"/>
                <a:ea typeface="ヒラギノ角ゴ ProN W3" charset="-128"/>
                <a:sym typeface="Gill Sans" charset="0"/>
              </a:rPr>
              <a:pPr algn="l" eaLnBrk="1" hangingPunct="1"/>
              <a:t>14</a:t>
            </a:fld>
            <a:endParaRPr lang="en-US" sz="1000" smtClean="0">
              <a:solidFill>
                <a:srgbClr val="676767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781050" y="-150813"/>
            <a:ext cx="8204200" cy="1143001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Physics with neutrino telescopes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25294" y="1029727"/>
            <a:ext cx="8136903" cy="5877272"/>
            <a:chOff x="1089421" y="1857374"/>
            <a:chExt cx="6679406" cy="4760515"/>
          </a:xfrm>
          <a:solidFill>
            <a:schemeClr val="tx1"/>
          </a:solidFill>
        </p:grpSpPr>
        <p:sp>
          <p:nvSpPr>
            <p:cNvPr id="5" name="Rectangle 20"/>
            <p:cNvSpPr>
              <a:spLocks/>
            </p:cNvSpPr>
            <p:nvPr/>
          </p:nvSpPr>
          <p:spPr bwMode="auto">
            <a:xfrm>
              <a:off x="1089421" y="1866304"/>
              <a:ext cx="2053828" cy="2178844"/>
            </a:xfrm>
            <a:prstGeom prst="rect">
              <a:avLst/>
            </a:prstGeom>
            <a:grpFill/>
            <a:ln w="25400">
              <a:noFill/>
              <a:miter lim="800000"/>
              <a:headEnd/>
              <a:tailEnd/>
            </a:ln>
            <a:extLst/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Rectangle 1"/>
            <p:cNvSpPr>
              <a:spLocks/>
            </p:cNvSpPr>
            <p:nvPr/>
          </p:nvSpPr>
          <p:spPr bwMode="auto">
            <a:xfrm>
              <a:off x="1089421" y="4430115"/>
              <a:ext cx="2053828" cy="2187773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r>
                <a:rPr lang="en-US" dirty="0">
                  <a:solidFill>
                    <a:srgbClr val="FFFF00"/>
                  </a:solidFill>
                  <a:latin typeface="Arial Bold" charset="0"/>
                  <a:cs typeface="Arial Bold" charset="0"/>
                  <a:sym typeface="Arial Bold" charset="0"/>
                </a:rPr>
                <a:t>Cosmic rays</a:t>
              </a: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7" r="20233" b="908"/>
            <a:stretch>
              <a:fillRect/>
            </a:stretch>
          </p:blipFill>
          <p:spPr bwMode="auto">
            <a:xfrm>
              <a:off x="1316013" y="4801939"/>
              <a:ext cx="1635249" cy="1547068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xtLst/>
          </p:spPr>
        </p:pic>
        <p:sp>
          <p:nvSpPr>
            <p:cNvPr id="2" name="Rectangle 3"/>
            <p:cNvSpPr>
              <a:spLocks/>
            </p:cNvSpPr>
            <p:nvPr/>
          </p:nvSpPr>
          <p:spPr bwMode="auto">
            <a:xfrm>
              <a:off x="1098351" y="4777382"/>
              <a:ext cx="2035969" cy="1643063"/>
            </a:xfrm>
            <a:prstGeom prst="rect">
              <a:avLst/>
            </a:prstGeom>
            <a:grpFill/>
            <a:ln w="12700">
              <a:solidFill>
                <a:schemeClr val="tx1">
                  <a:alpha val="98038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Anisotropy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de-DE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Galactic CR: spectrum and composition</a:t>
              </a:r>
              <a:endPara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marL="44647">
                <a:spcBef>
                  <a:spcPts val="703"/>
                </a:spcBef>
                <a:buSzPct val="124000"/>
                <a:defRPr/>
              </a:pPr>
              <a:endPara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marL="267881" indent="-223234">
                <a:spcBef>
                  <a:spcPts val="703"/>
                </a:spcBef>
                <a:defRPr/>
              </a:pPr>
              <a:endPara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16391" name="Rectangle 5"/>
            <p:cNvSpPr>
              <a:spLocks/>
            </p:cNvSpPr>
            <p:nvPr/>
          </p:nvSpPr>
          <p:spPr bwMode="auto">
            <a:xfrm>
              <a:off x="1089421" y="1857374"/>
              <a:ext cx="2053828" cy="2187773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r>
                <a:rPr lang="en-US" dirty="0">
                  <a:solidFill>
                    <a:srgbClr val="FFFF00"/>
                  </a:solidFill>
                  <a:latin typeface="Arial Bold" charset="0"/>
                  <a:cs typeface="Arial Bold" charset="0"/>
                  <a:sym typeface="Arial Bold" charset="0"/>
                </a:rPr>
                <a:t>Cosmic accelerators</a:t>
              </a:r>
            </a:p>
          </p:txBody>
        </p:sp>
        <p:sp>
          <p:nvSpPr>
            <p:cNvPr id="16392" name="Rectangle 6"/>
            <p:cNvSpPr>
              <a:spLocks/>
            </p:cNvSpPr>
            <p:nvPr/>
          </p:nvSpPr>
          <p:spPr bwMode="auto">
            <a:xfrm>
              <a:off x="3402210" y="1857374"/>
              <a:ext cx="2053828" cy="2187773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r>
                <a:rPr lang="en-US" dirty="0">
                  <a:solidFill>
                    <a:srgbClr val="FFFF00"/>
                  </a:solidFill>
                  <a:latin typeface="Arial Bold" charset="0"/>
                  <a:cs typeface="Arial Bold" charset="0"/>
                  <a:sym typeface="Arial Bold" charset="0"/>
                </a:rPr>
                <a:t>Diffuse fluxes</a:t>
              </a:r>
            </a:p>
          </p:txBody>
        </p:sp>
        <p:sp>
          <p:nvSpPr>
            <p:cNvPr id="16393" name="Rectangle 7"/>
            <p:cNvSpPr>
              <a:spLocks/>
            </p:cNvSpPr>
            <p:nvPr/>
          </p:nvSpPr>
          <p:spPr bwMode="auto">
            <a:xfrm>
              <a:off x="5714999" y="1857374"/>
              <a:ext cx="2053828" cy="2187773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lnSpc>
                  <a:spcPct val="90000"/>
                </a:lnSpc>
                <a:defRPr/>
              </a:pPr>
              <a:r>
                <a:rPr lang="en-US" dirty="0">
                  <a:solidFill>
                    <a:srgbClr val="FFFF00"/>
                  </a:solidFill>
                  <a:latin typeface="Arial Bold" charset="0"/>
                  <a:cs typeface="Arial Bold" charset="0"/>
                  <a:sym typeface="Arial Bold" charset="0"/>
                </a:rPr>
                <a:t>Dark Matter &amp; </a:t>
              </a:r>
              <a:br>
                <a:rPr lang="en-US" dirty="0">
                  <a:solidFill>
                    <a:srgbClr val="FFFF00"/>
                  </a:solidFill>
                  <a:latin typeface="Arial Bold" charset="0"/>
                  <a:cs typeface="Arial Bold" charset="0"/>
                  <a:sym typeface="Arial Bold" charset="0"/>
                </a:rPr>
              </a:br>
              <a:r>
                <a:rPr lang="en-US" dirty="0">
                  <a:solidFill>
                    <a:srgbClr val="FFFF00"/>
                  </a:solidFill>
                  <a:latin typeface="Arial Bold" charset="0"/>
                  <a:cs typeface="Arial Bold" charset="0"/>
                  <a:sym typeface="Arial Bold" charset="0"/>
                </a:rPr>
                <a:t>Exotic Physics</a:t>
              </a:r>
            </a:p>
          </p:txBody>
        </p:sp>
        <p:sp>
          <p:nvSpPr>
            <p:cNvPr id="16394" name="Rectangle 8"/>
            <p:cNvSpPr>
              <a:spLocks/>
            </p:cNvSpPr>
            <p:nvPr/>
          </p:nvSpPr>
          <p:spPr bwMode="auto">
            <a:xfrm>
              <a:off x="2954717" y="4430116"/>
              <a:ext cx="2053828" cy="2187773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r>
                <a:rPr lang="en-US" dirty="0">
                  <a:solidFill>
                    <a:srgbClr val="FFFF00"/>
                  </a:solidFill>
                  <a:latin typeface="Arial Bold" charset="0"/>
                  <a:cs typeface="Arial Bold" charset="0"/>
                  <a:sym typeface="Arial Bold" charset="0"/>
                </a:rPr>
                <a:t>Supernova explosions</a:t>
              </a:r>
            </a:p>
          </p:txBody>
        </p:sp>
        <p:sp>
          <p:nvSpPr>
            <p:cNvPr id="16395" name="Rectangle 9"/>
            <p:cNvSpPr>
              <a:spLocks/>
            </p:cNvSpPr>
            <p:nvPr/>
          </p:nvSpPr>
          <p:spPr bwMode="auto">
            <a:xfrm>
              <a:off x="5714999" y="4430114"/>
              <a:ext cx="2053828" cy="2187773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lnSpc>
                  <a:spcPct val="90000"/>
                </a:lnSpc>
                <a:defRPr/>
              </a:pPr>
              <a:r>
                <a:rPr lang="en-US" dirty="0">
                  <a:solidFill>
                    <a:srgbClr val="FFFF00"/>
                  </a:solidFill>
                  <a:latin typeface="Arial Bold" charset="0"/>
                  <a:cs typeface="Arial Bold" charset="0"/>
                  <a:sym typeface="Arial Bold" charset="0"/>
                </a:rPr>
                <a:t>Neutrino Properties &amp;</a:t>
              </a:r>
              <a:br>
                <a:rPr lang="en-US" dirty="0">
                  <a:solidFill>
                    <a:srgbClr val="FFFF00"/>
                  </a:solidFill>
                  <a:latin typeface="Arial Bold" charset="0"/>
                  <a:cs typeface="Arial Bold" charset="0"/>
                  <a:sym typeface="Arial Bold" charset="0"/>
                </a:rPr>
              </a:br>
              <a:r>
                <a:rPr lang="en-US" dirty="0">
                  <a:solidFill>
                    <a:srgbClr val="FFFF00"/>
                  </a:solidFill>
                  <a:latin typeface="Arial Bold" charset="0"/>
                  <a:cs typeface="Arial Bold" charset="0"/>
                  <a:sym typeface="Arial Bold" charset="0"/>
                </a:rPr>
                <a:t>Particle Physics</a:t>
              </a:r>
            </a:p>
          </p:txBody>
        </p:sp>
        <p:pic>
          <p:nvPicPr>
            <p:cNvPr id="16397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7" r="8846"/>
            <a:stretch>
              <a:fillRect/>
            </a:stretch>
          </p:blipFill>
          <p:spPr bwMode="auto">
            <a:xfrm>
              <a:off x="5893593" y="2389807"/>
              <a:ext cx="1643063" cy="1548184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xtLst/>
          </p:spPr>
        </p:pic>
        <p:pic>
          <p:nvPicPr>
            <p:cNvPr id="16399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49" t="6944" r="23000" b="6018"/>
            <a:stretch>
              <a:fillRect/>
            </a:stretch>
          </p:blipFill>
          <p:spPr bwMode="auto">
            <a:xfrm>
              <a:off x="3558480" y="2381994"/>
              <a:ext cx="1732359" cy="1529209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xtLst/>
          </p:spPr>
        </p:pic>
        <p:sp>
          <p:nvSpPr>
            <p:cNvPr id="3" name="Rectangle 14"/>
            <p:cNvSpPr>
              <a:spLocks/>
            </p:cNvSpPr>
            <p:nvPr/>
          </p:nvSpPr>
          <p:spPr bwMode="auto">
            <a:xfrm>
              <a:off x="3411140" y="2348507"/>
              <a:ext cx="2035969" cy="1643063"/>
            </a:xfrm>
            <a:prstGeom prst="rect">
              <a:avLst/>
            </a:prstGeom>
            <a:grpFill/>
            <a:ln w="12700">
              <a:solidFill>
                <a:schemeClr val="tx1">
                  <a:alpha val="98038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All-sky fluxes</a:t>
              </a:r>
              <a:b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</a:b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(e.g. </a:t>
              </a:r>
              <a:r>
                <a:rPr lang="en-US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cosmogenic</a:t>
              </a: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)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Galactic plane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Extended structures</a:t>
              </a:r>
            </a:p>
            <a:p>
              <a:pPr marL="267881" indent="-223234">
                <a:spcBef>
                  <a:spcPts val="703"/>
                </a:spcBef>
                <a:defRPr/>
              </a:pPr>
              <a:endPara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4" name="Rectangle 15"/>
            <p:cNvSpPr>
              <a:spLocks/>
            </p:cNvSpPr>
            <p:nvPr/>
          </p:nvSpPr>
          <p:spPr bwMode="auto">
            <a:xfrm>
              <a:off x="5723929" y="2375296"/>
              <a:ext cx="2035969" cy="1902024"/>
            </a:xfrm>
            <a:prstGeom prst="rect">
              <a:avLst/>
            </a:prstGeom>
            <a:grpFill/>
            <a:ln w="12700">
              <a:solidFill>
                <a:schemeClr val="tx1">
                  <a:alpha val="98038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Indirect DM search (Sun, Galactic halo)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Magnetic monopoles, Q-balls, . . .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Lorentz invariance violation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Symbol"/>
                </a:rPr>
                <a:t> faster than light?</a:t>
              </a:r>
              <a:endPara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16400" name="Rectangle 16"/>
            <p:cNvSpPr>
              <a:spLocks/>
            </p:cNvSpPr>
            <p:nvPr/>
          </p:nvSpPr>
          <p:spPr bwMode="auto">
            <a:xfrm>
              <a:off x="2867103" y="4777381"/>
              <a:ext cx="2035969" cy="1643063"/>
            </a:xfrm>
            <a:prstGeom prst="rect">
              <a:avLst/>
            </a:prstGeom>
            <a:grpFill/>
            <a:ln w="12700">
              <a:solidFill>
                <a:schemeClr val="tx1">
                  <a:alpha val="98038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Galactic/LMC </a:t>
              </a:r>
              <a:r>
                <a:rPr lang="en-US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SNe</a:t>
              </a:r>
              <a:endPara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Phases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Neutrino hierarchy</a:t>
              </a:r>
            </a:p>
            <a:p>
              <a:pPr marL="267881" indent="-223234">
                <a:spcBef>
                  <a:spcPts val="703"/>
                </a:spcBef>
                <a:defRPr/>
              </a:pPr>
              <a:endParaRPr lang="en-US" dirty="0">
                <a:solidFill>
                  <a:schemeClr val="bg1"/>
                </a:solidFill>
                <a:latin typeface="Arial" pitchFamily="34" charset="0"/>
                <a:sym typeface="Arial" pitchFamily="34" charset="0"/>
              </a:endParaRPr>
            </a:p>
            <a:p>
              <a:pPr marL="267881" indent="-223234">
                <a:spcBef>
                  <a:spcPts val="703"/>
                </a:spcBef>
                <a:defRPr/>
              </a:pPr>
              <a:endParaRPr lang="en-US" dirty="0">
                <a:solidFill>
                  <a:schemeClr val="bg1"/>
                </a:solidFill>
                <a:latin typeface="Arial" pitchFamily="34" charset="0"/>
                <a:sym typeface="Arial" pitchFamily="34" charset="0"/>
              </a:endParaRPr>
            </a:p>
          </p:txBody>
        </p:sp>
        <p:sp>
          <p:nvSpPr>
            <p:cNvPr id="16401" name="Rectangle 17"/>
            <p:cNvSpPr>
              <a:spLocks/>
            </p:cNvSpPr>
            <p:nvPr/>
          </p:nvSpPr>
          <p:spPr bwMode="auto">
            <a:xfrm>
              <a:off x="5714999" y="4974826"/>
              <a:ext cx="2035969" cy="1643063"/>
            </a:xfrm>
            <a:prstGeom prst="rect">
              <a:avLst/>
            </a:prstGeom>
            <a:grpFill/>
            <a:ln w="12700">
              <a:solidFill>
                <a:schemeClr val="tx1">
                  <a:alpha val="98038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Neutrino oscillations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Heavy flavors</a:t>
              </a:r>
              <a:b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</a:b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in showers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K/π ratio in showers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Cross sections at </a:t>
              </a:r>
              <a:b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</a:b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very high energies</a:t>
              </a:r>
            </a:p>
          </p:txBody>
        </p:sp>
        <p:pic>
          <p:nvPicPr>
            <p:cNvPr id="16404" name="Picture 1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37" t="8325" r="13206" b="3415"/>
            <a:stretch>
              <a:fillRect/>
            </a:stretch>
          </p:blipFill>
          <p:spPr bwMode="auto">
            <a:xfrm>
              <a:off x="1312664" y="2393156"/>
              <a:ext cx="1600646" cy="1509117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xtLst/>
          </p:spPr>
        </p:pic>
        <p:sp>
          <p:nvSpPr>
            <p:cNvPr id="16403" name="Rectangle 19"/>
            <p:cNvSpPr>
              <a:spLocks/>
            </p:cNvSpPr>
            <p:nvPr/>
          </p:nvSpPr>
          <p:spPr bwMode="auto">
            <a:xfrm>
              <a:off x="1107280" y="2348507"/>
              <a:ext cx="2009180" cy="1643063"/>
            </a:xfrm>
            <a:prstGeom prst="rect">
              <a:avLst/>
            </a:prstGeom>
            <a:grpFill/>
            <a:ln w="12700">
              <a:solidFill>
                <a:schemeClr val="tx1">
                  <a:alpha val="98038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Point-like sources</a:t>
              </a:r>
              <a:b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</a:b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(SNRs, binaries ...)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Extended sources</a:t>
              </a:r>
              <a:b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</a:b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(SNRs, molecular clouds ...)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Transients (GRBs, AGN flares ...)</a:t>
              </a: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029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5325" y="6997700"/>
            <a:ext cx="1905000" cy="4572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fld id="{FA8497DE-11A5-4C17-B6EA-3510E656BBD0}" type="slidenum">
              <a:rPr lang="en-US" sz="1000" smtClean="0">
                <a:solidFill>
                  <a:srgbClr val="676767"/>
                </a:solidFill>
                <a:latin typeface="Gill Sans" charset="0"/>
                <a:ea typeface="ヒラギノ角ゴ ProN W3" charset="-128"/>
                <a:sym typeface="Gill Sans" charset="0"/>
              </a:rPr>
              <a:pPr algn="l" eaLnBrk="1" hangingPunct="1"/>
              <a:t>15</a:t>
            </a:fld>
            <a:endParaRPr lang="en-US" sz="1000" smtClean="0">
              <a:solidFill>
                <a:srgbClr val="676767"/>
              </a:solidFill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781050" y="-150813"/>
            <a:ext cx="8204200" cy="1143001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Physics with neutrino telescopes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25294" y="1029727"/>
            <a:ext cx="8136903" cy="5877272"/>
            <a:chOff x="1089421" y="1857374"/>
            <a:chExt cx="6679406" cy="4760515"/>
          </a:xfrm>
          <a:solidFill>
            <a:schemeClr val="tx1"/>
          </a:solidFill>
        </p:grpSpPr>
        <p:sp>
          <p:nvSpPr>
            <p:cNvPr id="5" name="Rectangle 20"/>
            <p:cNvSpPr>
              <a:spLocks/>
            </p:cNvSpPr>
            <p:nvPr/>
          </p:nvSpPr>
          <p:spPr bwMode="auto">
            <a:xfrm>
              <a:off x="1089421" y="1866304"/>
              <a:ext cx="2053828" cy="2178844"/>
            </a:xfrm>
            <a:prstGeom prst="rect">
              <a:avLst/>
            </a:prstGeom>
            <a:grpFill/>
            <a:ln w="25400">
              <a:noFill/>
              <a:miter lim="800000"/>
              <a:headEnd/>
              <a:tailEnd/>
            </a:ln>
            <a:extLst/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387" name="Rectangle 1"/>
            <p:cNvSpPr>
              <a:spLocks/>
            </p:cNvSpPr>
            <p:nvPr/>
          </p:nvSpPr>
          <p:spPr bwMode="auto">
            <a:xfrm>
              <a:off x="1089421" y="4430115"/>
              <a:ext cx="2053828" cy="2187773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r>
                <a:rPr lang="en-US" dirty="0">
                  <a:solidFill>
                    <a:srgbClr val="FFFF00"/>
                  </a:solidFill>
                  <a:latin typeface="Arial Bold" charset="0"/>
                  <a:cs typeface="Arial Bold" charset="0"/>
                  <a:sym typeface="Arial Bold" charset="0"/>
                </a:rPr>
                <a:t>Cosmic rays</a:t>
              </a:r>
            </a:p>
          </p:txBody>
        </p:sp>
        <p:pic>
          <p:nvPicPr>
            <p:cNvPr id="1638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7" r="20233" b="908"/>
            <a:stretch>
              <a:fillRect/>
            </a:stretch>
          </p:blipFill>
          <p:spPr bwMode="auto">
            <a:xfrm>
              <a:off x="1316013" y="4801939"/>
              <a:ext cx="1635249" cy="1547068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xtLst/>
          </p:spPr>
        </p:pic>
        <p:sp>
          <p:nvSpPr>
            <p:cNvPr id="2" name="Rectangle 3"/>
            <p:cNvSpPr>
              <a:spLocks/>
            </p:cNvSpPr>
            <p:nvPr/>
          </p:nvSpPr>
          <p:spPr bwMode="auto">
            <a:xfrm>
              <a:off x="1098351" y="4777382"/>
              <a:ext cx="2035969" cy="1643063"/>
            </a:xfrm>
            <a:prstGeom prst="rect">
              <a:avLst/>
            </a:prstGeom>
            <a:grpFill/>
            <a:ln w="12700">
              <a:solidFill>
                <a:schemeClr val="tx1">
                  <a:alpha val="98038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latin typeface="Arial" pitchFamily="34" charset="0"/>
                  <a:cs typeface="Arial" pitchFamily="34" charset="0"/>
                  <a:sym typeface="Arial" pitchFamily="34" charset="0"/>
                </a:rPr>
                <a:t>Anisotropy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de-DE" dirty="0">
                  <a:latin typeface="Arial" pitchFamily="34" charset="0"/>
                  <a:cs typeface="Arial" pitchFamily="34" charset="0"/>
                  <a:sym typeface="Arial" pitchFamily="34" charset="0"/>
                </a:rPr>
                <a:t>Galactic CR: spectrum and composition</a:t>
              </a:r>
              <a:endParaRPr lang="en-US" dirty="0"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marL="44647">
                <a:spcBef>
                  <a:spcPts val="703"/>
                </a:spcBef>
                <a:buSzPct val="124000"/>
                <a:defRPr/>
              </a:pPr>
              <a:endPara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marL="267881" indent="-223234">
                <a:spcBef>
                  <a:spcPts val="703"/>
                </a:spcBef>
                <a:defRPr/>
              </a:pPr>
              <a:endPara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16391" name="Rectangle 5"/>
            <p:cNvSpPr>
              <a:spLocks/>
            </p:cNvSpPr>
            <p:nvPr/>
          </p:nvSpPr>
          <p:spPr bwMode="auto">
            <a:xfrm>
              <a:off x="1089421" y="1857374"/>
              <a:ext cx="2053828" cy="2187773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r>
                <a:rPr lang="en-US" dirty="0">
                  <a:solidFill>
                    <a:srgbClr val="FFFF00"/>
                  </a:solidFill>
                  <a:latin typeface="Arial Bold" charset="0"/>
                  <a:cs typeface="Arial Bold" charset="0"/>
                  <a:sym typeface="Arial Bold" charset="0"/>
                </a:rPr>
                <a:t>Cosmic accelerators</a:t>
              </a:r>
            </a:p>
          </p:txBody>
        </p:sp>
        <p:sp>
          <p:nvSpPr>
            <p:cNvPr id="16392" name="Rectangle 6"/>
            <p:cNvSpPr>
              <a:spLocks/>
            </p:cNvSpPr>
            <p:nvPr/>
          </p:nvSpPr>
          <p:spPr bwMode="auto">
            <a:xfrm>
              <a:off x="3402210" y="1857374"/>
              <a:ext cx="2053828" cy="2187773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r>
                <a:rPr lang="en-US" dirty="0">
                  <a:solidFill>
                    <a:srgbClr val="FFFF00"/>
                  </a:solidFill>
                  <a:latin typeface="Arial Bold" charset="0"/>
                  <a:cs typeface="Arial Bold" charset="0"/>
                  <a:sym typeface="Arial Bold" charset="0"/>
                </a:rPr>
                <a:t>Diffuse fluxes</a:t>
              </a:r>
            </a:p>
          </p:txBody>
        </p:sp>
        <p:sp>
          <p:nvSpPr>
            <p:cNvPr id="16393" name="Rectangle 7"/>
            <p:cNvSpPr>
              <a:spLocks/>
            </p:cNvSpPr>
            <p:nvPr/>
          </p:nvSpPr>
          <p:spPr bwMode="auto">
            <a:xfrm>
              <a:off x="5714999" y="1857374"/>
              <a:ext cx="2053828" cy="2187773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lnSpc>
                  <a:spcPct val="90000"/>
                </a:lnSpc>
                <a:defRPr/>
              </a:pPr>
              <a:r>
                <a:rPr lang="en-US" dirty="0">
                  <a:solidFill>
                    <a:srgbClr val="FFFF00"/>
                  </a:solidFill>
                  <a:latin typeface="Arial Bold" charset="0"/>
                  <a:cs typeface="Arial Bold" charset="0"/>
                  <a:sym typeface="Arial Bold" charset="0"/>
                </a:rPr>
                <a:t>Dark Matter &amp; </a:t>
              </a:r>
              <a:br>
                <a:rPr lang="en-US" dirty="0">
                  <a:solidFill>
                    <a:srgbClr val="FFFF00"/>
                  </a:solidFill>
                  <a:latin typeface="Arial Bold" charset="0"/>
                  <a:cs typeface="Arial Bold" charset="0"/>
                  <a:sym typeface="Arial Bold" charset="0"/>
                </a:rPr>
              </a:br>
              <a:r>
                <a:rPr lang="en-US" dirty="0">
                  <a:solidFill>
                    <a:srgbClr val="FFFF00"/>
                  </a:solidFill>
                  <a:latin typeface="Arial Bold" charset="0"/>
                  <a:cs typeface="Arial Bold" charset="0"/>
                  <a:sym typeface="Arial Bold" charset="0"/>
                </a:rPr>
                <a:t>Exotic Physics</a:t>
              </a:r>
            </a:p>
          </p:txBody>
        </p:sp>
        <p:sp>
          <p:nvSpPr>
            <p:cNvPr id="16394" name="Rectangle 8"/>
            <p:cNvSpPr>
              <a:spLocks/>
            </p:cNvSpPr>
            <p:nvPr/>
          </p:nvSpPr>
          <p:spPr bwMode="auto">
            <a:xfrm>
              <a:off x="2954717" y="4430116"/>
              <a:ext cx="2053828" cy="2187773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r>
                <a:rPr lang="en-US" dirty="0">
                  <a:solidFill>
                    <a:srgbClr val="FFFF00"/>
                  </a:solidFill>
                  <a:latin typeface="Arial Bold" charset="0"/>
                  <a:cs typeface="Arial Bold" charset="0"/>
                  <a:sym typeface="Arial Bold" charset="0"/>
                </a:rPr>
                <a:t>Supernova explosions</a:t>
              </a:r>
            </a:p>
          </p:txBody>
        </p:sp>
        <p:sp>
          <p:nvSpPr>
            <p:cNvPr id="16395" name="Rectangle 9"/>
            <p:cNvSpPr>
              <a:spLocks/>
            </p:cNvSpPr>
            <p:nvPr/>
          </p:nvSpPr>
          <p:spPr bwMode="auto">
            <a:xfrm>
              <a:off x="5714999" y="4430114"/>
              <a:ext cx="2053828" cy="2187773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lnSpc>
                  <a:spcPct val="90000"/>
                </a:lnSpc>
                <a:defRPr/>
              </a:pPr>
              <a:r>
                <a:rPr lang="en-US" dirty="0">
                  <a:solidFill>
                    <a:srgbClr val="FFFF00"/>
                  </a:solidFill>
                  <a:latin typeface="Arial Bold" charset="0"/>
                  <a:cs typeface="Arial Bold" charset="0"/>
                  <a:sym typeface="Arial Bold" charset="0"/>
                </a:rPr>
                <a:t>Neutrino Properties &amp;</a:t>
              </a:r>
              <a:br>
                <a:rPr lang="en-US" dirty="0">
                  <a:solidFill>
                    <a:srgbClr val="FFFF00"/>
                  </a:solidFill>
                  <a:latin typeface="Arial Bold" charset="0"/>
                  <a:cs typeface="Arial Bold" charset="0"/>
                  <a:sym typeface="Arial Bold" charset="0"/>
                </a:rPr>
              </a:br>
              <a:r>
                <a:rPr lang="en-US" dirty="0">
                  <a:solidFill>
                    <a:srgbClr val="FFFF00"/>
                  </a:solidFill>
                  <a:latin typeface="Arial Bold" charset="0"/>
                  <a:cs typeface="Arial Bold" charset="0"/>
                  <a:sym typeface="Arial Bold" charset="0"/>
                </a:rPr>
                <a:t>Particle Physics</a:t>
              </a:r>
            </a:p>
          </p:txBody>
        </p:sp>
        <p:pic>
          <p:nvPicPr>
            <p:cNvPr id="16397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7" r="8846"/>
            <a:stretch>
              <a:fillRect/>
            </a:stretch>
          </p:blipFill>
          <p:spPr bwMode="auto">
            <a:xfrm>
              <a:off x="5893593" y="2389807"/>
              <a:ext cx="1643063" cy="1548184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xtLst/>
          </p:spPr>
        </p:pic>
        <p:pic>
          <p:nvPicPr>
            <p:cNvPr id="16399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49" t="6944" r="23000" b="6018"/>
            <a:stretch>
              <a:fillRect/>
            </a:stretch>
          </p:blipFill>
          <p:spPr bwMode="auto">
            <a:xfrm>
              <a:off x="3558480" y="2381994"/>
              <a:ext cx="1732359" cy="1529209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xtLst/>
          </p:spPr>
        </p:pic>
        <p:sp>
          <p:nvSpPr>
            <p:cNvPr id="3" name="Rectangle 14"/>
            <p:cNvSpPr>
              <a:spLocks/>
            </p:cNvSpPr>
            <p:nvPr/>
          </p:nvSpPr>
          <p:spPr bwMode="auto">
            <a:xfrm>
              <a:off x="3411140" y="2348507"/>
              <a:ext cx="2035969" cy="1643063"/>
            </a:xfrm>
            <a:prstGeom prst="rect">
              <a:avLst/>
            </a:prstGeom>
            <a:grpFill/>
            <a:ln w="12700">
              <a:solidFill>
                <a:schemeClr val="tx1">
                  <a:alpha val="98038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All-sky fluxes</a:t>
              </a:r>
              <a:b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</a:br>
              <a:r>
                <a:rPr lang="en-US" dirty="0">
                  <a:latin typeface="Arial" pitchFamily="34" charset="0"/>
                  <a:cs typeface="Arial" pitchFamily="34" charset="0"/>
                  <a:sym typeface="Arial" pitchFamily="34" charset="0"/>
                </a:rPr>
                <a:t>(e.g. </a:t>
              </a:r>
              <a:r>
                <a:rPr lang="en-US" dirty="0" err="1">
                  <a:latin typeface="Arial" pitchFamily="34" charset="0"/>
                  <a:cs typeface="Arial" pitchFamily="34" charset="0"/>
                  <a:sym typeface="Arial" pitchFamily="34" charset="0"/>
                </a:rPr>
                <a:t>cosmogenic</a:t>
              </a:r>
              <a:r>
                <a:rPr lang="en-US" dirty="0">
                  <a:latin typeface="Arial" pitchFamily="34" charset="0"/>
                  <a:cs typeface="Arial" pitchFamily="34" charset="0"/>
                  <a:sym typeface="Arial" pitchFamily="34" charset="0"/>
                </a:rPr>
                <a:t>)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latin typeface="Arial" pitchFamily="34" charset="0"/>
                  <a:cs typeface="Arial" pitchFamily="34" charset="0"/>
                  <a:sym typeface="Arial" pitchFamily="34" charset="0"/>
                </a:rPr>
                <a:t>Galactic plane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latin typeface="Arial" pitchFamily="34" charset="0"/>
                  <a:cs typeface="Arial" pitchFamily="34" charset="0"/>
                  <a:sym typeface="Arial" pitchFamily="34" charset="0"/>
                </a:rPr>
                <a:t>Extended structures</a:t>
              </a:r>
            </a:p>
            <a:p>
              <a:pPr marL="267881" indent="-223234">
                <a:spcBef>
                  <a:spcPts val="703"/>
                </a:spcBef>
                <a:defRPr/>
              </a:pPr>
              <a:endPara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4" name="Rectangle 15"/>
            <p:cNvSpPr>
              <a:spLocks/>
            </p:cNvSpPr>
            <p:nvPr/>
          </p:nvSpPr>
          <p:spPr bwMode="auto">
            <a:xfrm>
              <a:off x="5723929" y="2375296"/>
              <a:ext cx="2035969" cy="1902024"/>
            </a:xfrm>
            <a:prstGeom prst="rect">
              <a:avLst/>
            </a:prstGeom>
            <a:grpFill/>
            <a:ln w="12700">
              <a:solidFill>
                <a:schemeClr val="tx1">
                  <a:alpha val="98038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Indirect DM search (Sun, Galactic halo)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Magnetic monopoles, Q-balls, . . .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Lorentz invariance violation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latin typeface="Arial" pitchFamily="34" charset="0"/>
                  <a:cs typeface="Arial" pitchFamily="34" charset="0"/>
                  <a:sym typeface="Symbol"/>
                </a:rPr>
                <a:t> faster than light?</a:t>
              </a:r>
              <a:endParaRPr lang="en-US" dirty="0"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16400" name="Rectangle 16"/>
            <p:cNvSpPr>
              <a:spLocks/>
            </p:cNvSpPr>
            <p:nvPr/>
          </p:nvSpPr>
          <p:spPr bwMode="auto">
            <a:xfrm>
              <a:off x="2867103" y="4777381"/>
              <a:ext cx="2035969" cy="1643063"/>
            </a:xfrm>
            <a:prstGeom prst="rect">
              <a:avLst/>
            </a:prstGeom>
            <a:grpFill/>
            <a:ln w="12700">
              <a:solidFill>
                <a:schemeClr val="tx1">
                  <a:alpha val="98038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latin typeface="Arial" pitchFamily="34" charset="0"/>
                  <a:cs typeface="Arial" pitchFamily="34" charset="0"/>
                  <a:sym typeface="Arial" pitchFamily="34" charset="0"/>
                </a:rPr>
                <a:t>Galactic/LMC </a:t>
              </a:r>
              <a:r>
                <a:rPr lang="en-US" dirty="0" err="1">
                  <a:latin typeface="Arial" pitchFamily="34" charset="0"/>
                  <a:cs typeface="Arial" pitchFamily="34" charset="0"/>
                  <a:sym typeface="Arial" pitchFamily="34" charset="0"/>
                </a:rPr>
                <a:t>SNe</a:t>
              </a:r>
              <a:endParaRPr lang="en-US" dirty="0"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latin typeface="Arial" pitchFamily="34" charset="0"/>
                  <a:cs typeface="Arial" pitchFamily="34" charset="0"/>
                  <a:sym typeface="Arial" pitchFamily="34" charset="0"/>
                </a:rPr>
                <a:t>Phases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latin typeface="Arial" pitchFamily="34" charset="0"/>
                  <a:cs typeface="Arial" pitchFamily="34" charset="0"/>
                  <a:sym typeface="Arial" pitchFamily="34" charset="0"/>
                </a:rPr>
                <a:t>Neutrino hierarchy</a:t>
              </a:r>
            </a:p>
            <a:p>
              <a:pPr marL="267881" indent="-223234">
                <a:spcBef>
                  <a:spcPts val="703"/>
                </a:spcBef>
                <a:defRPr/>
              </a:pPr>
              <a:endParaRPr lang="en-US" dirty="0">
                <a:solidFill>
                  <a:schemeClr val="bg1"/>
                </a:solidFill>
                <a:latin typeface="Arial" pitchFamily="34" charset="0"/>
                <a:sym typeface="Arial" pitchFamily="34" charset="0"/>
              </a:endParaRPr>
            </a:p>
            <a:p>
              <a:pPr marL="267881" indent="-223234">
                <a:spcBef>
                  <a:spcPts val="703"/>
                </a:spcBef>
                <a:defRPr/>
              </a:pPr>
              <a:endParaRPr lang="en-US" dirty="0">
                <a:solidFill>
                  <a:schemeClr val="bg1"/>
                </a:solidFill>
                <a:latin typeface="Arial" pitchFamily="34" charset="0"/>
                <a:sym typeface="Arial" pitchFamily="34" charset="0"/>
              </a:endParaRPr>
            </a:p>
          </p:txBody>
        </p:sp>
        <p:sp>
          <p:nvSpPr>
            <p:cNvPr id="16401" name="Rectangle 17"/>
            <p:cNvSpPr>
              <a:spLocks/>
            </p:cNvSpPr>
            <p:nvPr/>
          </p:nvSpPr>
          <p:spPr bwMode="auto">
            <a:xfrm>
              <a:off x="5714999" y="4974826"/>
              <a:ext cx="2035969" cy="1643063"/>
            </a:xfrm>
            <a:prstGeom prst="rect">
              <a:avLst/>
            </a:prstGeom>
            <a:grpFill/>
            <a:ln w="12700">
              <a:solidFill>
                <a:schemeClr val="tx1">
                  <a:alpha val="98038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Neutrino oscillations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Heavy flavors</a:t>
              </a:r>
              <a:b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</a:b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in showers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latin typeface="Arial" pitchFamily="34" charset="0"/>
                  <a:cs typeface="Arial" pitchFamily="34" charset="0"/>
                  <a:sym typeface="Arial" pitchFamily="34" charset="0"/>
                </a:rPr>
                <a:t>K/π ratio in showers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latin typeface="Arial" pitchFamily="34" charset="0"/>
                  <a:cs typeface="Arial" pitchFamily="34" charset="0"/>
                  <a:sym typeface="Arial" pitchFamily="34" charset="0"/>
                </a:rPr>
                <a:t>Cross sections at </a:t>
              </a:r>
              <a:br>
                <a:rPr lang="en-US" dirty="0">
                  <a:latin typeface="Arial" pitchFamily="34" charset="0"/>
                  <a:cs typeface="Arial" pitchFamily="34" charset="0"/>
                  <a:sym typeface="Arial" pitchFamily="34" charset="0"/>
                </a:rPr>
              </a:br>
              <a:r>
                <a:rPr lang="en-US" dirty="0">
                  <a:latin typeface="Arial" pitchFamily="34" charset="0"/>
                  <a:cs typeface="Arial" pitchFamily="34" charset="0"/>
                  <a:sym typeface="Arial" pitchFamily="34" charset="0"/>
                </a:rPr>
                <a:t>very high energies</a:t>
              </a:r>
            </a:p>
          </p:txBody>
        </p:sp>
        <p:pic>
          <p:nvPicPr>
            <p:cNvPr id="16404" name="Picture 1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37" t="8325" r="13206" b="3415"/>
            <a:stretch>
              <a:fillRect/>
            </a:stretch>
          </p:blipFill>
          <p:spPr bwMode="auto">
            <a:xfrm>
              <a:off x="1312664" y="2393156"/>
              <a:ext cx="1600646" cy="1509117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xtLst/>
          </p:spPr>
        </p:pic>
        <p:sp>
          <p:nvSpPr>
            <p:cNvPr id="16403" name="Rectangle 19"/>
            <p:cNvSpPr>
              <a:spLocks/>
            </p:cNvSpPr>
            <p:nvPr/>
          </p:nvSpPr>
          <p:spPr bwMode="auto">
            <a:xfrm>
              <a:off x="1107280" y="2348507"/>
              <a:ext cx="2009180" cy="164306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>
                  <a:alpha val="98038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Point-like sources</a:t>
              </a:r>
              <a:br>
                <a: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</a:br>
              <a:r>
                <a:rPr lang="en-US" dirty="0">
                  <a:latin typeface="Arial" pitchFamily="34" charset="0"/>
                  <a:cs typeface="Arial" pitchFamily="34" charset="0"/>
                  <a:sym typeface="Arial" pitchFamily="34" charset="0"/>
                </a:rPr>
                <a:t>(SNRs, binaries ...)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latin typeface="Arial" pitchFamily="34" charset="0"/>
                  <a:cs typeface="Arial" pitchFamily="34" charset="0"/>
                  <a:sym typeface="Arial" pitchFamily="34" charset="0"/>
                </a:rPr>
                <a:t>Extended sources</a:t>
              </a:r>
              <a:br>
                <a:rPr lang="en-US" dirty="0">
                  <a:latin typeface="Arial" pitchFamily="34" charset="0"/>
                  <a:cs typeface="Arial" pitchFamily="34" charset="0"/>
                  <a:sym typeface="Arial" pitchFamily="34" charset="0"/>
                </a:rPr>
              </a:br>
              <a:r>
                <a:rPr lang="en-US" dirty="0">
                  <a:latin typeface="Arial" pitchFamily="34" charset="0"/>
                  <a:cs typeface="Arial" pitchFamily="34" charset="0"/>
                  <a:sym typeface="Arial" pitchFamily="34" charset="0"/>
                </a:rPr>
                <a:t>(SNRs, molecular clouds ...)</a:t>
              </a:r>
            </a:p>
            <a:p>
              <a:pPr marL="267881" indent="-223234">
                <a:spcBef>
                  <a:spcPts val="703"/>
                </a:spcBef>
                <a:buSzPct val="124000"/>
                <a:buFontTx/>
                <a:buBlip>
                  <a:blip r:embed="rId4"/>
                </a:buBlip>
                <a:defRPr/>
              </a:pPr>
              <a:r>
                <a:rPr lang="en-US" dirty="0">
                  <a:latin typeface="Arial" pitchFamily="34" charset="0"/>
                  <a:cs typeface="Arial" pitchFamily="34" charset="0"/>
                  <a:sym typeface="Arial" pitchFamily="34" charset="0"/>
                </a:rPr>
                <a:t>Transients (GRBs, AGN flares ...)</a:t>
              </a: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144713" y="2708275"/>
            <a:ext cx="6054725" cy="329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400">
                <a:solidFill>
                  <a:schemeClr val="bg1"/>
                </a:solidFill>
                <a:latin typeface="Arial" pitchFamily="34" charset="0"/>
              </a:rPr>
              <a:t>Search for </a:t>
            </a:r>
          </a:p>
          <a:p>
            <a:pPr eaLnBrk="1" hangingPunct="1"/>
            <a:r>
              <a:rPr lang="en-US" sz="4400">
                <a:solidFill>
                  <a:schemeClr val="bg1"/>
                </a:solidFill>
                <a:latin typeface="Arial" pitchFamily="34" charset="0"/>
              </a:rPr>
              <a:t>neutrino point sources  </a:t>
            </a:r>
          </a:p>
          <a:p>
            <a:pPr eaLnBrk="1" hangingPunct="1"/>
            <a:r>
              <a:rPr lang="en-US" sz="400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eaLnBrk="1" hangingPunct="1"/>
            <a:endParaRPr lang="en-US" sz="400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endParaRPr lang="en-US" sz="400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63525"/>
            <a:ext cx="9144000" cy="705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175" y="263525"/>
            <a:ext cx="9144000" cy="1138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3175" y="6010275"/>
            <a:ext cx="9144000" cy="1303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08088" y="265113"/>
            <a:ext cx="7545387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Point Source Search IceCube 40 strings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6096" y="1556792"/>
            <a:ext cx="123187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+mj-lt"/>
              </a:rPr>
              <a:t>Upward</a:t>
            </a:r>
          </a:p>
          <a:p>
            <a:endParaRPr lang="de-DE" b="1" dirty="0">
              <a:solidFill>
                <a:srgbClr val="FF0000"/>
              </a:solidFill>
              <a:latin typeface="+mj-lt"/>
            </a:endParaRPr>
          </a:p>
          <a:p>
            <a:endParaRPr lang="de-DE" b="1" dirty="0" smtClean="0">
              <a:solidFill>
                <a:srgbClr val="FF0000"/>
              </a:solidFill>
              <a:latin typeface="+mj-lt"/>
            </a:endParaRPr>
          </a:p>
          <a:p>
            <a:endParaRPr lang="de-DE" b="1" dirty="0">
              <a:solidFill>
                <a:srgbClr val="FF0000"/>
              </a:solidFill>
              <a:latin typeface="+mj-lt"/>
            </a:endParaRPr>
          </a:p>
          <a:p>
            <a:endParaRPr lang="de-DE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de-DE" b="1" dirty="0" smtClean="0">
                <a:solidFill>
                  <a:srgbClr val="FF0000"/>
                </a:solidFill>
                <a:latin typeface="+mj-lt"/>
              </a:rPr>
              <a:t>Horizontal</a:t>
            </a:r>
          </a:p>
          <a:p>
            <a:endParaRPr lang="de-DE" b="1" dirty="0">
              <a:solidFill>
                <a:srgbClr val="FF0000"/>
              </a:solidFill>
              <a:latin typeface="+mj-lt"/>
            </a:endParaRPr>
          </a:p>
          <a:p>
            <a:endParaRPr lang="de-DE" b="1" dirty="0" smtClean="0">
              <a:solidFill>
                <a:srgbClr val="FF0000"/>
              </a:solidFill>
              <a:latin typeface="+mj-lt"/>
            </a:endParaRPr>
          </a:p>
          <a:p>
            <a:endParaRPr lang="de-DE" b="1" dirty="0">
              <a:solidFill>
                <a:srgbClr val="FF0000"/>
              </a:solidFill>
              <a:latin typeface="+mj-lt"/>
            </a:endParaRPr>
          </a:p>
          <a:p>
            <a:endParaRPr lang="de-DE" b="1" dirty="0" smtClean="0">
              <a:solidFill>
                <a:srgbClr val="FF0000"/>
              </a:solidFill>
              <a:latin typeface="+mj-lt"/>
            </a:endParaRPr>
          </a:p>
          <a:p>
            <a:endParaRPr lang="de-DE" b="1" dirty="0">
              <a:solidFill>
                <a:srgbClr val="FF0000"/>
              </a:solidFill>
              <a:latin typeface="+mj-lt"/>
            </a:endParaRPr>
          </a:p>
          <a:p>
            <a:r>
              <a:rPr lang="de-DE" b="1" dirty="0" smtClean="0">
                <a:solidFill>
                  <a:srgbClr val="FF0000"/>
                </a:solidFill>
                <a:latin typeface="+mj-lt"/>
              </a:rPr>
              <a:t>Downward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67972" y="1217097"/>
            <a:ext cx="2353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  <a:latin typeface="+mj-lt"/>
              </a:rPr>
              <a:t> 1PeV      1TeV       1EeV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63525"/>
            <a:ext cx="9164638" cy="710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3175" y="263525"/>
            <a:ext cx="9144000" cy="1138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08088" y="265113"/>
            <a:ext cx="7545387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Point Source Search IceCube 40 strings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175" y="6010275"/>
            <a:ext cx="9144000" cy="1303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 rot="1380000">
            <a:off x="4156075" y="1527175"/>
            <a:ext cx="2187575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188913"/>
            <a:ext cx="9123363" cy="702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rot="1380000">
            <a:off x="4186238" y="1446213"/>
            <a:ext cx="2187575" cy="64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3175" y="19050"/>
            <a:ext cx="9144000" cy="1322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8088" y="265113"/>
            <a:ext cx="7545387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Point Source Search IceCube 40 strings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80975" y="6453188"/>
            <a:ext cx="9321800" cy="860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706563" y="2852738"/>
            <a:ext cx="7356475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6000">
                <a:solidFill>
                  <a:schemeClr val="bg1"/>
                </a:solidFill>
                <a:latin typeface="Arial" pitchFamily="34" charset="0"/>
              </a:rPr>
              <a:t> Neutrino Telescopes</a:t>
            </a:r>
            <a:endParaRPr lang="en-US" sz="400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endParaRPr lang="en-US" sz="400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endParaRPr lang="en-US" sz="400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smtClean="0"/>
              <a:t>Point </a:t>
            </a:r>
            <a:r>
              <a:rPr lang="de-DE" sz="4000" dirty="0" err="1" smtClean="0"/>
              <a:t>source</a:t>
            </a:r>
            <a:r>
              <a:rPr lang="de-DE" sz="4000" dirty="0" smtClean="0"/>
              <a:t> Search ANTARES </a:t>
            </a:r>
            <a:r>
              <a:rPr lang="de-DE" sz="2400" dirty="0" smtClean="0"/>
              <a:t>(2007-2010)</a:t>
            </a:r>
            <a:br>
              <a:rPr lang="de-DE" sz="2400" dirty="0" smtClean="0"/>
            </a:br>
            <a:r>
              <a:rPr lang="de-DE" sz="1200" dirty="0" smtClean="0"/>
              <a:t>(Talk </a:t>
            </a:r>
            <a:r>
              <a:rPr lang="de-DE" sz="1200" dirty="0" err="1" smtClean="0"/>
              <a:t>Paschal</a:t>
            </a:r>
            <a:r>
              <a:rPr lang="de-DE" sz="1200" dirty="0" smtClean="0"/>
              <a:t> </a:t>
            </a:r>
            <a:r>
              <a:rPr lang="de-DE" sz="1200" dirty="0" err="1" smtClean="0"/>
              <a:t>Coyle</a:t>
            </a:r>
            <a:r>
              <a:rPr lang="de-DE" sz="1200" dirty="0" smtClean="0"/>
              <a:t>, Nu 2012)</a:t>
            </a:r>
            <a:endParaRPr lang="en-US" sz="1200" dirty="0" smtClean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584325"/>
            <a:ext cx="6797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17"/>
          <p:cNvSpPr>
            <a:spLocks noChangeArrowheads="1"/>
          </p:cNvSpPr>
          <p:nvPr/>
        </p:nvSpPr>
        <p:spPr bwMode="auto">
          <a:xfrm>
            <a:off x="6951663" y="1774825"/>
            <a:ext cx="1943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>
                <a:solidFill>
                  <a:srgbClr val="262699"/>
                </a:solidFill>
                <a:latin typeface="Calibri" pitchFamily="34" charset="0"/>
              </a:rPr>
              <a:t>Most significant </a:t>
            </a:r>
          </a:p>
          <a:p>
            <a:r>
              <a:rPr lang="en-GB">
                <a:solidFill>
                  <a:srgbClr val="262699"/>
                </a:solidFill>
                <a:latin typeface="Calibri" pitchFamily="34" charset="0"/>
              </a:rPr>
              <a:t>cluster at: </a:t>
            </a:r>
          </a:p>
          <a:p>
            <a:r>
              <a:rPr lang="en-GB" sz="1600" b="1">
                <a:solidFill>
                  <a:srgbClr val="262699"/>
                </a:solidFill>
                <a:latin typeface="Calibri" pitchFamily="34" charset="0"/>
              </a:rPr>
              <a:t>RA</a:t>
            </a:r>
            <a:r>
              <a:rPr lang="en-GB">
                <a:solidFill>
                  <a:srgbClr val="262699"/>
                </a:solidFill>
                <a:latin typeface="Calibri" pitchFamily="34" charset="0"/>
              </a:rPr>
              <a:t>= </a:t>
            </a:r>
            <a:r>
              <a:rPr lang="en-GB">
                <a:solidFill>
                  <a:srgbClr val="262699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‒</a:t>
            </a:r>
            <a:r>
              <a:rPr lang="en-GB">
                <a:solidFill>
                  <a:srgbClr val="262699"/>
                </a:solidFill>
                <a:latin typeface="Calibri" pitchFamily="34" charset="0"/>
              </a:rPr>
              <a:t>46.5°, </a:t>
            </a:r>
          </a:p>
          <a:p>
            <a:r>
              <a:rPr lang="el-GR">
                <a:solidFill>
                  <a:srgbClr val="262699"/>
                </a:solidFill>
                <a:latin typeface="Calibri" pitchFamily="34" charset="0"/>
              </a:rPr>
              <a:t>δ</a:t>
            </a:r>
            <a:r>
              <a:rPr lang="en-GB">
                <a:solidFill>
                  <a:srgbClr val="262699"/>
                </a:solidFill>
                <a:latin typeface="Calibri" pitchFamily="34" charset="0"/>
              </a:rPr>
              <a:t>= </a:t>
            </a:r>
            <a:r>
              <a:rPr lang="en-GB">
                <a:solidFill>
                  <a:srgbClr val="262699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‒</a:t>
            </a:r>
            <a:r>
              <a:rPr lang="en-GB">
                <a:solidFill>
                  <a:srgbClr val="262699"/>
                </a:solidFill>
                <a:latin typeface="Calibri" pitchFamily="34" charset="0"/>
              </a:rPr>
              <a:t>65.0°</a:t>
            </a:r>
          </a:p>
        </p:txBody>
      </p:sp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292600"/>
            <a:ext cx="192881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9 Conector recto"/>
          <p:cNvCxnSpPr/>
          <p:nvPr/>
        </p:nvCxnSpPr>
        <p:spPr>
          <a:xfrm flipV="1">
            <a:off x="2728913" y="4292600"/>
            <a:ext cx="4219575" cy="1235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11 Conector recto"/>
          <p:cNvCxnSpPr/>
          <p:nvPr/>
        </p:nvCxnSpPr>
        <p:spPr>
          <a:xfrm>
            <a:off x="2797175" y="5595938"/>
            <a:ext cx="4151313" cy="5699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14 CuadroTexto"/>
          <p:cNvSpPr txBox="1"/>
          <p:nvPr/>
        </p:nvSpPr>
        <p:spPr>
          <a:xfrm>
            <a:off x="6948488" y="3071813"/>
            <a:ext cx="177482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N</a:t>
            </a:r>
            <a:r>
              <a:rPr lang="en-GB" sz="1600" baseline="-250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sig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= 5</a:t>
            </a:r>
          </a:p>
          <a:p>
            <a:pPr>
              <a:defRPr/>
            </a:pPr>
            <a:r>
              <a:rPr lang="en-GB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p-value = 0.026</a:t>
            </a:r>
          </a:p>
          <a:p>
            <a:pPr>
              <a:defRPr/>
            </a:pPr>
            <a:r>
              <a:rPr lang="en-GB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Significance = 2.2 </a:t>
            </a:r>
            <a:r>
              <a:rPr lang="el-GR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σ</a:t>
            </a:r>
            <a:endParaRPr lang="en-GB" sz="16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Rectangle 17"/>
          <p:cNvSpPr/>
          <p:nvPr/>
        </p:nvSpPr>
        <p:spPr>
          <a:xfrm>
            <a:off x="92075" y="1366838"/>
            <a:ext cx="47625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Sky map in equatorial coordinates</a:t>
            </a:r>
          </a:p>
        </p:txBody>
      </p:sp>
      <p:sp>
        <p:nvSpPr>
          <p:cNvPr id="10" name="22 CuadroTexto"/>
          <p:cNvSpPr txBox="1"/>
          <p:nvPr/>
        </p:nvSpPr>
        <p:spPr>
          <a:xfrm>
            <a:off x="1033463" y="6308725"/>
            <a:ext cx="54895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Result compatible with the background hypothesis</a:t>
            </a:r>
          </a:p>
        </p:txBody>
      </p:sp>
      <p:sp>
        <p:nvSpPr>
          <p:cNvPr id="11" name="Rectangle 17"/>
          <p:cNvSpPr/>
          <p:nvPr/>
        </p:nvSpPr>
        <p:spPr>
          <a:xfrm>
            <a:off x="8231188" y="4618038"/>
            <a:ext cx="433387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1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3⁰</a:t>
            </a:r>
          </a:p>
        </p:txBody>
      </p:sp>
      <p:sp>
        <p:nvSpPr>
          <p:cNvPr id="12" name="Rectangle 17"/>
          <p:cNvSpPr/>
          <p:nvPr/>
        </p:nvSpPr>
        <p:spPr>
          <a:xfrm>
            <a:off x="7991475" y="4857750"/>
            <a:ext cx="4318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1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1⁰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19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9970464"/>
              </p:ext>
            </p:extLst>
          </p:nvPr>
        </p:nvGraphicFramePr>
        <p:xfrm>
          <a:off x="684213" y="1568450"/>
          <a:ext cx="7272337" cy="528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7" name="Acrobat Document" r:id="rId3" imgW="5429179" imgH="4028887" progId="AcroExch.Document.7">
                  <p:embed/>
                </p:oleObj>
              </mc:Choice>
              <mc:Fallback>
                <p:oleObj name="Acrobat Document" r:id="rId3" imgW="5429179" imgH="4028887" progId="AcroExch.Document.7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68450"/>
                        <a:ext cx="7272337" cy="528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863600" y="152400"/>
            <a:ext cx="7823200" cy="944563"/>
          </a:xfrm>
        </p:spPr>
        <p:txBody>
          <a:bodyPr/>
          <a:lstStyle/>
          <a:p>
            <a:pPr eaLnBrk="1" hangingPunct="1"/>
            <a:r>
              <a:rPr lang="de-DE" sz="3600" dirty="0" smtClean="0"/>
              <a:t> Point sources: factor 1000 in 12 years</a:t>
            </a:r>
            <a:endParaRPr lang="en-US" sz="3600" dirty="0" smtClean="0"/>
          </a:p>
        </p:txBody>
      </p:sp>
      <p:sp>
        <p:nvSpPr>
          <p:cNvPr id="2" name="Down Arrow 1"/>
          <p:cNvSpPr/>
          <p:nvPr/>
        </p:nvSpPr>
        <p:spPr>
          <a:xfrm>
            <a:off x="8001000" y="2819400"/>
            <a:ext cx="838200" cy="297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557" name="TextBox 2"/>
          <p:cNvSpPr txBox="1">
            <a:spLocks noChangeArrowheads="1"/>
          </p:cNvSpPr>
          <p:nvPr/>
        </p:nvSpPr>
        <p:spPr bwMode="auto">
          <a:xfrm>
            <a:off x="7920038" y="2174875"/>
            <a:ext cx="1171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latin typeface="Arial" pitchFamily="34" charset="0"/>
              </a:rPr>
              <a:t>Amanda  </a:t>
            </a:r>
          </a:p>
          <a:p>
            <a:pPr eaLnBrk="1" hangingPunct="1"/>
            <a:r>
              <a:rPr lang="de-DE">
                <a:latin typeface="Arial" pitchFamily="34" charset="0"/>
              </a:rPr>
              <a:t>  2000</a:t>
            </a:r>
            <a:endParaRPr lang="en-US">
              <a:latin typeface="Arial" pitchFamily="34" charset="0"/>
            </a:endParaRPr>
          </a:p>
        </p:txBody>
      </p:sp>
      <p:sp>
        <p:nvSpPr>
          <p:cNvPr id="23558" name="TextBox 3"/>
          <p:cNvSpPr txBox="1">
            <a:spLocks noChangeArrowheads="1"/>
          </p:cNvSpPr>
          <p:nvPr/>
        </p:nvSpPr>
        <p:spPr bwMode="auto">
          <a:xfrm>
            <a:off x="7897813" y="5835650"/>
            <a:ext cx="1044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latin typeface="Arial" pitchFamily="34" charset="0"/>
              </a:rPr>
              <a:t>IceCube</a:t>
            </a:r>
          </a:p>
          <a:p>
            <a:pPr eaLnBrk="1" hangingPunct="1"/>
            <a:r>
              <a:rPr lang="de-DE">
                <a:latin typeface="Arial" pitchFamily="34" charset="0"/>
              </a:rPr>
              <a:t>  2012</a:t>
            </a:r>
            <a:endParaRPr lang="en-US">
              <a:latin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88465" y="3707704"/>
            <a:ext cx="4674757" cy="975837"/>
            <a:chOff x="1688465" y="3707704"/>
            <a:chExt cx="4674757" cy="975837"/>
          </a:xfrm>
        </p:grpSpPr>
        <p:sp>
          <p:nvSpPr>
            <p:cNvPr id="3" name="Freeform 2"/>
            <p:cNvSpPr/>
            <p:nvPr/>
          </p:nvSpPr>
          <p:spPr>
            <a:xfrm>
              <a:off x="1691014" y="3707704"/>
              <a:ext cx="4672208" cy="588723"/>
            </a:xfrm>
            <a:custGeom>
              <a:avLst/>
              <a:gdLst>
                <a:gd name="connsiteX0" fmla="*/ 0 w 4521896"/>
                <a:gd name="connsiteY0" fmla="*/ 576197 h 576197"/>
                <a:gd name="connsiteX1" fmla="*/ 475989 w 4521896"/>
                <a:gd name="connsiteY1" fmla="*/ 551145 h 576197"/>
                <a:gd name="connsiteX2" fmla="*/ 1252602 w 4521896"/>
                <a:gd name="connsiteY2" fmla="*/ 488515 h 576197"/>
                <a:gd name="connsiteX3" fmla="*/ 1954060 w 4521896"/>
                <a:gd name="connsiteY3" fmla="*/ 463463 h 576197"/>
                <a:gd name="connsiteX4" fmla="*/ 2530257 w 4521896"/>
                <a:gd name="connsiteY4" fmla="*/ 363255 h 576197"/>
                <a:gd name="connsiteX5" fmla="*/ 3432131 w 4521896"/>
                <a:gd name="connsiteY5" fmla="*/ 187890 h 576197"/>
                <a:gd name="connsiteX6" fmla="*/ 4196219 w 4521896"/>
                <a:gd name="connsiteY6" fmla="*/ 87682 h 576197"/>
                <a:gd name="connsiteX7" fmla="*/ 4521896 w 4521896"/>
                <a:gd name="connsiteY7" fmla="*/ 0 h 576197"/>
                <a:gd name="connsiteX0" fmla="*/ 0 w 4521896"/>
                <a:gd name="connsiteY0" fmla="*/ 576197 h 576197"/>
                <a:gd name="connsiteX1" fmla="*/ 475989 w 4521896"/>
                <a:gd name="connsiteY1" fmla="*/ 551145 h 576197"/>
                <a:gd name="connsiteX2" fmla="*/ 1340285 w 4521896"/>
                <a:gd name="connsiteY2" fmla="*/ 538619 h 576197"/>
                <a:gd name="connsiteX3" fmla="*/ 1954060 w 4521896"/>
                <a:gd name="connsiteY3" fmla="*/ 463463 h 576197"/>
                <a:gd name="connsiteX4" fmla="*/ 2530257 w 4521896"/>
                <a:gd name="connsiteY4" fmla="*/ 363255 h 576197"/>
                <a:gd name="connsiteX5" fmla="*/ 3432131 w 4521896"/>
                <a:gd name="connsiteY5" fmla="*/ 187890 h 576197"/>
                <a:gd name="connsiteX6" fmla="*/ 4196219 w 4521896"/>
                <a:gd name="connsiteY6" fmla="*/ 87682 h 576197"/>
                <a:gd name="connsiteX7" fmla="*/ 4521896 w 4521896"/>
                <a:gd name="connsiteY7" fmla="*/ 0 h 576197"/>
                <a:gd name="connsiteX0" fmla="*/ 0 w 4521896"/>
                <a:gd name="connsiteY0" fmla="*/ 576197 h 601249"/>
                <a:gd name="connsiteX1" fmla="*/ 513567 w 4521896"/>
                <a:gd name="connsiteY1" fmla="*/ 601249 h 601249"/>
                <a:gd name="connsiteX2" fmla="*/ 1340285 w 4521896"/>
                <a:gd name="connsiteY2" fmla="*/ 538619 h 601249"/>
                <a:gd name="connsiteX3" fmla="*/ 1954060 w 4521896"/>
                <a:gd name="connsiteY3" fmla="*/ 463463 h 601249"/>
                <a:gd name="connsiteX4" fmla="*/ 2530257 w 4521896"/>
                <a:gd name="connsiteY4" fmla="*/ 363255 h 601249"/>
                <a:gd name="connsiteX5" fmla="*/ 3432131 w 4521896"/>
                <a:gd name="connsiteY5" fmla="*/ 187890 h 601249"/>
                <a:gd name="connsiteX6" fmla="*/ 4196219 w 4521896"/>
                <a:gd name="connsiteY6" fmla="*/ 87682 h 601249"/>
                <a:gd name="connsiteX7" fmla="*/ 4521896 w 4521896"/>
                <a:gd name="connsiteY7" fmla="*/ 0 h 601249"/>
                <a:gd name="connsiteX0" fmla="*/ 0 w 4672208"/>
                <a:gd name="connsiteY0" fmla="*/ 563671 h 588723"/>
                <a:gd name="connsiteX1" fmla="*/ 513567 w 4672208"/>
                <a:gd name="connsiteY1" fmla="*/ 588723 h 588723"/>
                <a:gd name="connsiteX2" fmla="*/ 1340285 w 4672208"/>
                <a:gd name="connsiteY2" fmla="*/ 526093 h 588723"/>
                <a:gd name="connsiteX3" fmla="*/ 1954060 w 4672208"/>
                <a:gd name="connsiteY3" fmla="*/ 450937 h 588723"/>
                <a:gd name="connsiteX4" fmla="*/ 2530257 w 4672208"/>
                <a:gd name="connsiteY4" fmla="*/ 350729 h 588723"/>
                <a:gd name="connsiteX5" fmla="*/ 3432131 w 4672208"/>
                <a:gd name="connsiteY5" fmla="*/ 175364 h 588723"/>
                <a:gd name="connsiteX6" fmla="*/ 4196219 w 4672208"/>
                <a:gd name="connsiteY6" fmla="*/ 75156 h 588723"/>
                <a:gd name="connsiteX7" fmla="*/ 4672208 w 4672208"/>
                <a:gd name="connsiteY7" fmla="*/ 0 h 588723"/>
                <a:gd name="connsiteX0" fmla="*/ 0 w 4672208"/>
                <a:gd name="connsiteY0" fmla="*/ 563671 h 588723"/>
                <a:gd name="connsiteX1" fmla="*/ 513567 w 4672208"/>
                <a:gd name="connsiteY1" fmla="*/ 588723 h 588723"/>
                <a:gd name="connsiteX2" fmla="*/ 1340285 w 4672208"/>
                <a:gd name="connsiteY2" fmla="*/ 526093 h 588723"/>
                <a:gd name="connsiteX3" fmla="*/ 1954060 w 4672208"/>
                <a:gd name="connsiteY3" fmla="*/ 450937 h 588723"/>
                <a:gd name="connsiteX4" fmla="*/ 2530257 w 4672208"/>
                <a:gd name="connsiteY4" fmla="*/ 350729 h 588723"/>
                <a:gd name="connsiteX5" fmla="*/ 3432131 w 4672208"/>
                <a:gd name="connsiteY5" fmla="*/ 212943 h 588723"/>
                <a:gd name="connsiteX6" fmla="*/ 4196219 w 4672208"/>
                <a:gd name="connsiteY6" fmla="*/ 75156 h 588723"/>
                <a:gd name="connsiteX7" fmla="*/ 4672208 w 4672208"/>
                <a:gd name="connsiteY7" fmla="*/ 0 h 588723"/>
                <a:gd name="connsiteX0" fmla="*/ 0 w 4672208"/>
                <a:gd name="connsiteY0" fmla="*/ 563671 h 588723"/>
                <a:gd name="connsiteX1" fmla="*/ 513567 w 4672208"/>
                <a:gd name="connsiteY1" fmla="*/ 588723 h 588723"/>
                <a:gd name="connsiteX2" fmla="*/ 1340285 w 4672208"/>
                <a:gd name="connsiteY2" fmla="*/ 526093 h 588723"/>
                <a:gd name="connsiteX3" fmla="*/ 1954060 w 4672208"/>
                <a:gd name="connsiteY3" fmla="*/ 450937 h 588723"/>
                <a:gd name="connsiteX4" fmla="*/ 2567835 w 4672208"/>
                <a:gd name="connsiteY4" fmla="*/ 375781 h 588723"/>
                <a:gd name="connsiteX5" fmla="*/ 3432131 w 4672208"/>
                <a:gd name="connsiteY5" fmla="*/ 212943 h 588723"/>
                <a:gd name="connsiteX6" fmla="*/ 4196219 w 4672208"/>
                <a:gd name="connsiteY6" fmla="*/ 75156 h 588723"/>
                <a:gd name="connsiteX7" fmla="*/ 4672208 w 4672208"/>
                <a:gd name="connsiteY7" fmla="*/ 0 h 588723"/>
                <a:gd name="connsiteX0" fmla="*/ 0 w 4672208"/>
                <a:gd name="connsiteY0" fmla="*/ 563671 h 588723"/>
                <a:gd name="connsiteX1" fmla="*/ 513567 w 4672208"/>
                <a:gd name="connsiteY1" fmla="*/ 588723 h 588723"/>
                <a:gd name="connsiteX2" fmla="*/ 1340285 w 4672208"/>
                <a:gd name="connsiteY2" fmla="*/ 526093 h 588723"/>
                <a:gd name="connsiteX3" fmla="*/ 1052186 w 4672208"/>
                <a:gd name="connsiteY3" fmla="*/ 576197 h 588723"/>
                <a:gd name="connsiteX4" fmla="*/ 1954060 w 4672208"/>
                <a:gd name="connsiteY4" fmla="*/ 450937 h 588723"/>
                <a:gd name="connsiteX5" fmla="*/ 2567835 w 4672208"/>
                <a:gd name="connsiteY5" fmla="*/ 375781 h 588723"/>
                <a:gd name="connsiteX6" fmla="*/ 3432131 w 4672208"/>
                <a:gd name="connsiteY6" fmla="*/ 212943 h 588723"/>
                <a:gd name="connsiteX7" fmla="*/ 4196219 w 4672208"/>
                <a:gd name="connsiteY7" fmla="*/ 75156 h 588723"/>
                <a:gd name="connsiteX8" fmla="*/ 4672208 w 4672208"/>
                <a:gd name="connsiteY8" fmla="*/ 0 h 588723"/>
                <a:gd name="connsiteX0" fmla="*/ 0 w 4672208"/>
                <a:gd name="connsiteY0" fmla="*/ 563671 h 588723"/>
                <a:gd name="connsiteX1" fmla="*/ 513567 w 4672208"/>
                <a:gd name="connsiteY1" fmla="*/ 588723 h 588723"/>
                <a:gd name="connsiteX2" fmla="*/ 1340285 w 4672208"/>
                <a:gd name="connsiteY2" fmla="*/ 526093 h 588723"/>
                <a:gd name="connsiteX3" fmla="*/ 1052186 w 4672208"/>
                <a:gd name="connsiteY3" fmla="*/ 576197 h 588723"/>
                <a:gd name="connsiteX4" fmla="*/ 1954060 w 4672208"/>
                <a:gd name="connsiteY4" fmla="*/ 450937 h 588723"/>
                <a:gd name="connsiteX5" fmla="*/ 2605413 w 4672208"/>
                <a:gd name="connsiteY5" fmla="*/ 425885 h 588723"/>
                <a:gd name="connsiteX6" fmla="*/ 3432131 w 4672208"/>
                <a:gd name="connsiteY6" fmla="*/ 212943 h 588723"/>
                <a:gd name="connsiteX7" fmla="*/ 4196219 w 4672208"/>
                <a:gd name="connsiteY7" fmla="*/ 75156 h 588723"/>
                <a:gd name="connsiteX8" fmla="*/ 4672208 w 4672208"/>
                <a:gd name="connsiteY8" fmla="*/ 0 h 588723"/>
                <a:gd name="connsiteX0" fmla="*/ 0 w 4672208"/>
                <a:gd name="connsiteY0" fmla="*/ 563671 h 588723"/>
                <a:gd name="connsiteX1" fmla="*/ 513567 w 4672208"/>
                <a:gd name="connsiteY1" fmla="*/ 588723 h 588723"/>
                <a:gd name="connsiteX2" fmla="*/ 1340285 w 4672208"/>
                <a:gd name="connsiteY2" fmla="*/ 526093 h 588723"/>
                <a:gd name="connsiteX3" fmla="*/ 1052186 w 4672208"/>
                <a:gd name="connsiteY3" fmla="*/ 576197 h 588723"/>
                <a:gd name="connsiteX4" fmla="*/ 1954060 w 4672208"/>
                <a:gd name="connsiteY4" fmla="*/ 450937 h 588723"/>
                <a:gd name="connsiteX5" fmla="*/ 2605413 w 4672208"/>
                <a:gd name="connsiteY5" fmla="*/ 425885 h 588723"/>
                <a:gd name="connsiteX6" fmla="*/ 3457183 w 4672208"/>
                <a:gd name="connsiteY6" fmla="*/ 300625 h 588723"/>
                <a:gd name="connsiteX7" fmla="*/ 4196219 w 4672208"/>
                <a:gd name="connsiteY7" fmla="*/ 75156 h 588723"/>
                <a:gd name="connsiteX8" fmla="*/ 4672208 w 4672208"/>
                <a:gd name="connsiteY8" fmla="*/ 0 h 588723"/>
                <a:gd name="connsiteX0" fmla="*/ 0 w 4672208"/>
                <a:gd name="connsiteY0" fmla="*/ 563671 h 588723"/>
                <a:gd name="connsiteX1" fmla="*/ 513567 w 4672208"/>
                <a:gd name="connsiteY1" fmla="*/ 588723 h 588723"/>
                <a:gd name="connsiteX2" fmla="*/ 1340285 w 4672208"/>
                <a:gd name="connsiteY2" fmla="*/ 526093 h 588723"/>
                <a:gd name="connsiteX3" fmla="*/ 1052186 w 4672208"/>
                <a:gd name="connsiteY3" fmla="*/ 576197 h 588723"/>
                <a:gd name="connsiteX4" fmla="*/ 1954060 w 4672208"/>
                <a:gd name="connsiteY4" fmla="*/ 450937 h 588723"/>
                <a:gd name="connsiteX5" fmla="*/ 2605413 w 4672208"/>
                <a:gd name="connsiteY5" fmla="*/ 425885 h 588723"/>
                <a:gd name="connsiteX6" fmla="*/ 3457183 w 4672208"/>
                <a:gd name="connsiteY6" fmla="*/ 300625 h 588723"/>
                <a:gd name="connsiteX7" fmla="*/ 4171167 w 4672208"/>
                <a:gd name="connsiteY7" fmla="*/ 162838 h 588723"/>
                <a:gd name="connsiteX8" fmla="*/ 4672208 w 4672208"/>
                <a:gd name="connsiteY8" fmla="*/ 0 h 58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72208" h="588723">
                  <a:moveTo>
                    <a:pt x="0" y="563671"/>
                  </a:moveTo>
                  <a:lnTo>
                    <a:pt x="513567" y="588723"/>
                  </a:lnTo>
                  <a:lnTo>
                    <a:pt x="1340285" y="526093"/>
                  </a:lnTo>
                  <a:cubicBezTo>
                    <a:pt x="1352811" y="513567"/>
                    <a:pt x="1039660" y="588723"/>
                    <a:pt x="1052186" y="576197"/>
                  </a:cubicBezTo>
                  <a:lnTo>
                    <a:pt x="1954060" y="450937"/>
                  </a:lnTo>
                  <a:cubicBezTo>
                    <a:pt x="2171178" y="442586"/>
                    <a:pt x="2354893" y="450937"/>
                    <a:pt x="2605413" y="425885"/>
                  </a:cubicBezTo>
                  <a:cubicBezTo>
                    <a:pt x="2855933" y="400833"/>
                    <a:pt x="3173260" y="342378"/>
                    <a:pt x="3457183" y="300625"/>
                  </a:cubicBezTo>
                  <a:lnTo>
                    <a:pt x="4171167" y="162838"/>
                  </a:lnTo>
                  <a:lnTo>
                    <a:pt x="4672208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88465" y="4314209"/>
              <a:ext cx="1823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FF0000"/>
                  </a:solidFill>
                  <a:latin typeface="+mj-lt"/>
                </a:rPr>
                <a:t>ANTARES, </a:t>
              </a:r>
              <a:r>
                <a:rPr lang="de-DE" sz="1400" b="1" dirty="0" smtClean="0">
                  <a:solidFill>
                    <a:srgbClr val="FF0000"/>
                  </a:solidFill>
                  <a:latin typeface="+mj-lt"/>
                </a:rPr>
                <a:t>813 days</a:t>
              </a:r>
              <a:endParaRPr lang="en-US" sz="1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051050" y="2708275"/>
            <a:ext cx="61722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600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4400">
                <a:solidFill>
                  <a:schemeClr val="bg1"/>
                </a:solidFill>
                <a:latin typeface="Arial" pitchFamily="34" charset="0"/>
              </a:rPr>
              <a:t>Atmospheric neutrinos </a:t>
            </a:r>
          </a:p>
          <a:p>
            <a:pPr eaLnBrk="1" hangingPunct="1"/>
            <a:r>
              <a:rPr lang="en-US" sz="400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eaLnBrk="1" hangingPunct="1"/>
            <a:endParaRPr lang="en-US" sz="400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endParaRPr lang="en-US" sz="400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0B764F4-20AB-4594-B50F-6802217D0D5D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25603" name="Rectangle 4"/>
          <p:cNvSpPr>
            <a:spLocks/>
          </p:cNvSpPr>
          <p:nvPr/>
        </p:nvSpPr>
        <p:spPr bwMode="auto">
          <a:xfrm>
            <a:off x="228600" y="152400"/>
            <a:ext cx="845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de-DE" sz="3600">
                <a:solidFill>
                  <a:srgbClr val="000066"/>
                </a:solidFill>
                <a:latin typeface="Calibri" pitchFamily="34" charset="0"/>
              </a:rPr>
              <a:t>Energy spectrum of atm. muon neutrinos</a:t>
            </a:r>
            <a:endParaRPr lang="en-US" sz="360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0" y="1371600"/>
            <a:ext cx="9144000" cy="4191000"/>
          </a:xfrm>
          <a:prstGeom prst="rect">
            <a:avLst/>
          </a:prstGeom>
          <a:solidFill>
            <a:srgbClr val="FFFFFF">
              <a:alpha val="96077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2560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1196975"/>
            <a:ext cx="6424612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12"/>
          <p:cNvSpPr>
            <a:spLocks/>
          </p:cNvSpPr>
          <p:nvPr/>
        </p:nvSpPr>
        <p:spPr bwMode="auto">
          <a:xfrm>
            <a:off x="152400" y="1371600"/>
            <a:ext cx="396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de-DE" sz="2400">
                <a:solidFill>
                  <a:srgbClr val="000066"/>
                </a:solidFill>
                <a:latin typeface="Calibri" pitchFamily="34" charset="0"/>
              </a:rPr>
              <a:t>Frejus, Super-K,       Amanda, IceCube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de-DE" sz="2400">
                <a:solidFill>
                  <a:srgbClr val="000066"/>
                </a:solidFill>
                <a:latin typeface="Calibri" pitchFamily="34" charset="0"/>
              </a:rPr>
              <a:t>IC-40: ~18,000                     </a:t>
            </a:r>
            <a:r>
              <a:rPr lang="de-DE" sz="2400">
                <a:solidFill>
                  <a:srgbClr val="000066"/>
                </a:solidFill>
                <a:latin typeface="Calibri" pitchFamily="34" charset="0"/>
                <a:sym typeface="Symbol" pitchFamily="18" charset="2"/>
              </a:rPr>
              <a:t></a:t>
            </a:r>
            <a:r>
              <a:rPr lang="de-DE" sz="2400" baseline="-25000">
                <a:solidFill>
                  <a:srgbClr val="000066"/>
                </a:solidFill>
                <a:latin typeface="Calibri" pitchFamily="34" charset="0"/>
                <a:sym typeface="Symbol" pitchFamily="18" charset="2"/>
              </a:rPr>
              <a:t>µ  </a:t>
            </a:r>
            <a:r>
              <a:rPr lang="de-DE" sz="2400">
                <a:solidFill>
                  <a:srgbClr val="000066"/>
                </a:solidFill>
                <a:latin typeface="Calibri" pitchFamily="34" charset="0"/>
                <a:sym typeface="Symbol" pitchFamily="18" charset="2"/>
              </a:rPr>
              <a:t>CC events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de-DE" sz="2400">
                <a:solidFill>
                  <a:srgbClr val="000066"/>
                </a:solidFill>
                <a:latin typeface="Calibri" pitchFamily="34" charset="0"/>
                <a:sym typeface="Symbol" pitchFamily="18" charset="2"/>
              </a:rPr>
              <a:t>= 180°-97°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de-DE" sz="2200">
                <a:solidFill>
                  <a:srgbClr val="000066"/>
                </a:solidFill>
                <a:latin typeface="Calibri" pitchFamily="34" charset="0"/>
                <a:sym typeface="Symbol" pitchFamily="18" charset="2"/>
              </a:rPr>
              <a:t>Compatible with Bartol/Honda                    predictions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de-DE" sz="2200">
                <a:solidFill>
                  <a:srgbClr val="000066"/>
                </a:solidFill>
                <a:latin typeface="Calibri" pitchFamily="34" charset="0"/>
                <a:sym typeface="Symbol" pitchFamily="18" charset="2"/>
              </a:rPr>
              <a:t>Close to constrain               estimates for prompt neutrinos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de-DE" sz="2200">
                <a:solidFill>
                  <a:srgbClr val="000066"/>
                </a:solidFill>
                <a:latin typeface="Calibri" pitchFamily="34" charset="0"/>
                <a:sym typeface="Symbol" pitchFamily="18" charset="2"/>
              </a:rPr>
              <a:t>Glashow:  </a:t>
            </a:r>
            <a:r>
              <a:rPr lang="de-DE" sz="2200" b="1">
                <a:solidFill>
                  <a:srgbClr val="000066"/>
                </a:solidFill>
                <a:latin typeface="Calibri" pitchFamily="34" charset="0"/>
                <a:sym typeface="Symbol" pitchFamily="18" charset="2"/>
              </a:rPr>
              <a:t>tachyonic  neutrinos would lead to a depletion at high energies !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841500" y="1844675"/>
            <a:ext cx="6946900" cy="409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600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eaLnBrk="1" hangingPunct="1"/>
            <a:r>
              <a:rPr lang="en-US" sz="4000">
                <a:solidFill>
                  <a:schemeClr val="bg1"/>
                </a:solidFill>
                <a:latin typeface="Arial" pitchFamily="34" charset="0"/>
              </a:rPr>
              <a:t>Search for diffuse </a:t>
            </a:r>
          </a:p>
          <a:p>
            <a:pPr eaLnBrk="1" hangingPunct="1"/>
            <a:r>
              <a:rPr lang="en-US" sz="4000">
                <a:solidFill>
                  <a:schemeClr val="bg1"/>
                </a:solidFill>
                <a:latin typeface="Arial" pitchFamily="34" charset="0"/>
              </a:rPr>
              <a:t>extraterrestrial neutrino fluxes</a:t>
            </a:r>
          </a:p>
          <a:p>
            <a:pPr eaLnBrk="1" hangingPunct="1"/>
            <a:r>
              <a:rPr lang="en-US" sz="400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eaLnBrk="1" hangingPunct="1"/>
            <a:endParaRPr lang="en-US" sz="400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endParaRPr lang="en-US" sz="400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48713" cy="1143000"/>
          </a:xfrm>
        </p:spPr>
        <p:txBody>
          <a:bodyPr/>
          <a:lstStyle/>
          <a:p>
            <a:pPr eaLnBrk="1" hangingPunct="1"/>
            <a:r>
              <a:rPr lang="de-DE" sz="2600" smtClean="0"/>
              <a:t>   Diffuse Fluxes: a factor 1000 w.r.t. underground detectors</a:t>
            </a:r>
            <a:endParaRPr lang="en-US" sz="2600" smtClean="0"/>
          </a:p>
        </p:txBody>
      </p:sp>
      <p:graphicFrame>
        <p:nvGraphicFramePr>
          <p:cNvPr id="27651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84213" y="1349375"/>
          <a:ext cx="6983412" cy="541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4" name="Acrobat Document" r:id="rId3" imgW="5276850" imgH="4095750" progId="AcroExch.Document.7">
                  <p:embed/>
                </p:oleObj>
              </mc:Choice>
              <mc:Fallback>
                <p:oleObj name="Acrobat Document" r:id="rId3" imgW="5276850" imgH="4095750" progId="AcroExch.Documen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349375"/>
                        <a:ext cx="6983412" cy="541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AutoShape 6"/>
          <p:cNvSpPr>
            <a:spLocks noChangeArrowheads="1"/>
          </p:cNvSpPr>
          <p:nvPr/>
        </p:nvSpPr>
        <p:spPr bwMode="auto">
          <a:xfrm>
            <a:off x="7956550" y="3068638"/>
            <a:ext cx="576263" cy="1944687"/>
          </a:xfrm>
          <a:prstGeom prst="downArrow">
            <a:avLst>
              <a:gd name="adj1" fmla="val 50000"/>
              <a:gd name="adj2" fmla="val 84366"/>
            </a:avLst>
          </a:prstGeom>
          <a:solidFill>
            <a:srgbClr val="3366CC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7653" name="Line 7"/>
          <p:cNvSpPr>
            <a:spLocks noChangeShapeType="1"/>
          </p:cNvSpPr>
          <p:nvPr/>
        </p:nvSpPr>
        <p:spPr bwMode="auto">
          <a:xfrm>
            <a:off x="7812088" y="306863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Line 8"/>
          <p:cNvSpPr>
            <a:spLocks noChangeShapeType="1"/>
          </p:cNvSpPr>
          <p:nvPr/>
        </p:nvSpPr>
        <p:spPr bwMode="auto">
          <a:xfrm>
            <a:off x="7885113" y="5013325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644008" y="2348880"/>
            <a:ext cx="6480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493001" cy="1143000"/>
          </a:xfrm>
        </p:spPr>
        <p:txBody>
          <a:bodyPr/>
          <a:lstStyle/>
          <a:p>
            <a:r>
              <a:rPr lang="de-DE" sz="3600" dirty="0" smtClean="0"/>
              <a:t>Search for extremely high energy events</a:t>
            </a:r>
            <a:endParaRPr lang="en-US" sz="3600" dirty="0" smtClean="0"/>
          </a:p>
        </p:txBody>
      </p:sp>
      <p:pic>
        <p:nvPicPr>
          <p:cNvPr id="28676" name="Picture 2" descr="C:\Documents and Settings\nb166\My Documents\Eigene Dateien\Zwischenspeicher-1-6-2012\IceCube Talk\NPE_IC79_IC86_FinalSelect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36838"/>
            <a:ext cx="4106863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 descr="C:\Documents and Settings\nb166\My Documents\Eigene Dateien\Zwischenspeicher-1-6-2012\IceCube Talk\Energy_IC79_IC86_FinalSelecti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2636838"/>
            <a:ext cx="4106862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9" y="1488488"/>
            <a:ext cx="1196443" cy="112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706" y="1488488"/>
            <a:ext cx="1393007" cy="112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7511" y="1619508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+mj-lt"/>
              </a:rPr>
              <a:t>IceCube May 31, 2010 - May 14, 2012</a:t>
            </a:r>
            <a:endParaRPr lang="en-US" b="1" dirty="0">
              <a:latin typeface="+mj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 Peering into the EeV region</a:t>
            </a:r>
            <a:endParaRPr lang="en-US" dirty="0" smtClean="0"/>
          </a:p>
        </p:txBody>
      </p:sp>
      <p:graphicFrame>
        <p:nvGraphicFramePr>
          <p:cNvPr id="29699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1692275" y="1412875"/>
          <a:ext cx="6958013" cy="544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3" name="Acrobat Document" r:id="rId3" imgW="5210175" imgH="4076700" progId="AcroExch.Document.7">
                  <p:embed/>
                </p:oleObj>
              </mc:Choice>
              <mc:Fallback>
                <p:oleObj name="Acrobat Document" r:id="rId3" imgW="5210175" imgH="4076700" progId="AcroExch.Document.7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412875"/>
                        <a:ext cx="6958013" cy="544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50825" y="2260600"/>
            <a:ext cx="8266113" cy="1879600"/>
            <a:chOff x="251520" y="2260322"/>
            <a:chExt cx="8266179" cy="1879780"/>
          </a:xfrm>
        </p:grpSpPr>
        <p:sp>
          <p:nvSpPr>
            <p:cNvPr id="6" name="Freeform 5"/>
            <p:cNvSpPr/>
            <p:nvPr/>
          </p:nvSpPr>
          <p:spPr>
            <a:xfrm>
              <a:off x="3082056" y="2349231"/>
              <a:ext cx="5435643" cy="1790871"/>
            </a:xfrm>
            <a:custGeom>
              <a:avLst/>
              <a:gdLst>
                <a:gd name="connsiteX0" fmla="*/ 0 w 5473874"/>
                <a:gd name="connsiteY0" fmla="*/ 0 h 1791222"/>
                <a:gd name="connsiteX1" fmla="*/ 425885 w 5473874"/>
                <a:gd name="connsiteY1" fmla="*/ 1152395 h 1791222"/>
                <a:gd name="connsiteX2" fmla="*/ 776613 w 5473874"/>
                <a:gd name="connsiteY2" fmla="*/ 1640910 h 1791222"/>
                <a:gd name="connsiteX3" fmla="*/ 1077238 w 5473874"/>
                <a:gd name="connsiteY3" fmla="*/ 1791222 h 1791222"/>
                <a:gd name="connsiteX4" fmla="*/ 1866378 w 5473874"/>
                <a:gd name="connsiteY4" fmla="*/ 1741118 h 1791222"/>
                <a:gd name="connsiteX5" fmla="*/ 2605413 w 5473874"/>
                <a:gd name="connsiteY5" fmla="*/ 1528176 h 1791222"/>
                <a:gd name="connsiteX6" fmla="*/ 3657600 w 5473874"/>
                <a:gd name="connsiteY6" fmla="*/ 1265129 h 1791222"/>
                <a:gd name="connsiteX7" fmla="*/ 4634630 w 5473874"/>
                <a:gd name="connsiteY7" fmla="*/ 977030 h 1791222"/>
                <a:gd name="connsiteX8" fmla="*/ 5473874 w 5473874"/>
                <a:gd name="connsiteY8" fmla="*/ 688932 h 1791222"/>
                <a:gd name="connsiteX9" fmla="*/ 5473874 w 5473874"/>
                <a:gd name="connsiteY9" fmla="*/ 688932 h 1791222"/>
                <a:gd name="connsiteX10" fmla="*/ 5423770 w 5473874"/>
                <a:gd name="connsiteY10" fmla="*/ 688932 h 1791222"/>
                <a:gd name="connsiteX0" fmla="*/ 0 w 5473874"/>
                <a:gd name="connsiteY0" fmla="*/ 0 h 1791222"/>
                <a:gd name="connsiteX1" fmla="*/ 425885 w 5473874"/>
                <a:gd name="connsiteY1" fmla="*/ 1152395 h 1791222"/>
                <a:gd name="connsiteX2" fmla="*/ 776613 w 5473874"/>
                <a:gd name="connsiteY2" fmla="*/ 1640910 h 1791222"/>
                <a:gd name="connsiteX3" fmla="*/ 1077238 w 5473874"/>
                <a:gd name="connsiteY3" fmla="*/ 1791222 h 1791222"/>
                <a:gd name="connsiteX4" fmla="*/ 1866378 w 5473874"/>
                <a:gd name="connsiteY4" fmla="*/ 1741118 h 1791222"/>
                <a:gd name="connsiteX5" fmla="*/ 2605413 w 5473874"/>
                <a:gd name="connsiteY5" fmla="*/ 1528176 h 1791222"/>
                <a:gd name="connsiteX6" fmla="*/ 3657600 w 5473874"/>
                <a:gd name="connsiteY6" fmla="*/ 1265129 h 1791222"/>
                <a:gd name="connsiteX7" fmla="*/ 4622104 w 5473874"/>
                <a:gd name="connsiteY7" fmla="*/ 864296 h 1791222"/>
                <a:gd name="connsiteX8" fmla="*/ 5473874 w 5473874"/>
                <a:gd name="connsiteY8" fmla="*/ 688932 h 1791222"/>
                <a:gd name="connsiteX9" fmla="*/ 5473874 w 5473874"/>
                <a:gd name="connsiteY9" fmla="*/ 688932 h 1791222"/>
                <a:gd name="connsiteX10" fmla="*/ 5423770 w 5473874"/>
                <a:gd name="connsiteY10" fmla="*/ 688932 h 1791222"/>
                <a:gd name="connsiteX0" fmla="*/ 0 w 5473874"/>
                <a:gd name="connsiteY0" fmla="*/ 0 h 1791222"/>
                <a:gd name="connsiteX1" fmla="*/ 425885 w 5473874"/>
                <a:gd name="connsiteY1" fmla="*/ 1152395 h 1791222"/>
                <a:gd name="connsiteX2" fmla="*/ 776613 w 5473874"/>
                <a:gd name="connsiteY2" fmla="*/ 1640910 h 1791222"/>
                <a:gd name="connsiteX3" fmla="*/ 1077238 w 5473874"/>
                <a:gd name="connsiteY3" fmla="*/ 1791222 h 1791222"/>
                <a:gd name="connsiteX4" fmla="*/ 1866378 w 5473874"/>
                <a:gd name="connsiteY4" fmla="*/ 1741118 h 1791222"/>
                <a:gd name="connsiteX5" fmla="*/ 2605413 w 5473874"/>
                <a:gd name="connsiteY5" fmla="*/ 1528176 h 1791222"/>
                <a:gd name="connsiteX6" fmla="*/ 3657600 w 5473874"/>
                <a:gd name="connsiteY6" fmla="*/ 1265129 h 1791222"/>
                <a:gd name="connsiteX7" fmla="*/ 4622104 w 5473874"/>
                <a:gd name="connsiteY7" fmla="*/ 864296 h 1791222"/>
                <a:gd name="connsiteX8" fmla="*/ 5473874 w 5473874"/>
                <a:gd name="connsiteY8" fmla="*/ 688932 h 1791222"/>
                <a:gd name="connsiteX9" fmla="*/ 5473874 w 5473874"/>
                <a:gd name="connsiteY9" fmla="*/ 688932 h 1791222"/>
                <a:gd name="connsiteX10" fmla="*/ 5411244 w 5473874"/>
                <a:gd name="connsiteY10" fmla="*/ 526093 h 1791222"/>
                <a:gd name="connsiteX0" fmla="*/ 0 w 5504579"/>
                <a:gd name="connsiteY0" fmla="*/ 0 h 1791222"/>
                <a:gd name="connsiteX1" fmla="*/ 425885 w 5504579"/>
                <a:gd name="connsiteY1" fmla="*/ 1152395 h 1791222"/>
                <a:gd name="connsiteX2" fmla="*/ 776613 w 5504579"/>
                <a:gd name="connsiteY2" fmla="*/ 1640910 h 1791222"/>
                <a:gd name="connsiteX3" fmla="*/ 1077238 w 5504579"/>
                <a:gd name="connsiteY3" fmla="*/ 1791222 h 1791222"/>
                <a:gd name="connsiteX4" fmla="*/ 1866378 w 5504579"/>
                <a:gd name="connsiteY4" fmla="*/ 1741118 h 1791222"/>
                <a:gd name="connsiteX5" fmla="*/ 2605413 w 5504579"/>
                <a:gd name="connsiteY5" fmla="*/ 1528176 h 1791222"/>
                <a:gd name="connsiteX6" fmla="*/ 3657600 w 5504579"/>
                <a:gd name="connsiteY6" fmla="*/ 1265129 h 1791222"/>
                <a:gd name="connsiteX7" fmla="*/ 4622104 w 5504579"/>
                <a:gd name="connsiteY7" fmla="*/ 864296 h 1791222"/>
                <a:gd name="connsiteX8" fmla="*/ 5473874 w 5504579"/>
                <a:gd name="connsiteY8" fmla="*/ 688932 h 1791222"/>
                <a:gd name="connsiteX9" fmla="*/ 5298509 w 5504579"/>
                <a:gd name="connsiteY9" fmla="*/ 563672 h 1791222"/>
                <a:gd name="connsiteX10" fmla="*/ 5411244 w 5504579"/>
                <a:gd name="connsiteY10" fmla="*/ 526093 h 1791222"/>
                <a:gd name="connsiteX0" fmla="*/ 0 w 5411244"/>
                <a:gd name="connsiteY0" fmla="*/ 0 h 1791222"/>
                <a:gd name="connsiteX1" fmla="*/ 425885 w 5411244"/>
                <a:gd name="connsiteY1" fmla="*/ 1152395 h 1791222"/>
                <a:gd name="connsiteX2" fmla="*/ 776613 w 5411244"/>
                <a:gd name="connsiteY2" fmla="*/ 1640910 h 1791222"/>
                <a:gd name="connsiteX3" fmla="*/ 1077238 w 5411244"/>
                <a:gd name="connsiteY3" fmla="*/ 1791222 h 1791222"/>
                <a:gd name="connsiteX4" fmla="*/ 1866378 w 5411244"/>
                <a:gd name="connsiteY4" fmla="*/ 1741118 h 1791222"/>
                <a:gd name="connsiteX5" fmla="*/ 2605413 w 5411244"/>
                <a:gd name="connsiteY5" fmla="*/ 1528176 h 1791222"/>
                <a:gd name="connsiteX6" fmla="*/ 3657600 w 5411244"/>
                <a:gd name="connsiteY6" fmla="*/ 1265129 h 1791222"/>
                <a:gd name="connsiteX7" fmla="*/ 4622104 w 5411244"/>
                <a:gd name="connsiteY7" fmla="*/ 864296 h 1791222"/>
                <a:gd name="connsiteX8" fmla="*/ 5223353 w 5411244"/>
                <a:gd name="connsiteY8" fmla="*/ 676406 h 1791222"/>
                <a:gd name="connsiteX9" fmla="*/ 5298509 w 5411244"/>
                <a:gd name="connsiteY9" fmla="*/ 563672 h 1791222"/>
                <a:gd name="connsiteX10" fmla="*/ 5411244 w 5411244"/>
                <a:gd name="connsiteY10" fmla="*/ 526093 h 1791222"/>
                <a:gd name="connsiteX0" fmla="*/ 0 w 5411244"/>
                <a:gd name="connsiteY0" fmla="*/ 0 h 1791222"/>
                <a:gd name="connsiteX1" fmla="*/ 425885 w 5411244"/>
                <a:gd name="connsiteY1" fmla="*/ 1152395 h 1791222"/>
                <a:gd name="connsiteX2" fmla="*/ 776613 w 5411244"/>
                <a:gd name="connsiteY2" fmla="*/ 1640910 h 1791222"/>
                <a:gd name="connsiteX3" fmla="*/ 1077238 w 5411244"/>
                <a:gd name="connsiteY3" fmla="*/ 1791222 h 1791222"/>
                <a:gd name="connsiteX4" fmla="*/ 1866378 w 5411244"/>
                <a:gd name="connsiteY4" fmla="*/ 1741118 h 1791222"/>
                <a:gd name="connsiteX5" fmla="*/ 2605413 w 5411244"/>
                <a:gd name="connsiteY5" fmla="*/ 1528176 h 1791222"/>
                <a:gd name="connsiteX6" fmla="*/ 3657600 w 5411244"/>
                <a:gd name="connsiteY6" fmla="*/ 1265129 h 1791222"/>
                <a:gd name="connsiteX7" fmla="*/ 4622104 w 5411244"/>
                <a:gd name="connsiteY7" fmla="*/ 864296 h 1791222"/>
                <a:gd name="connsiteX8" fmla="*/ 5173249 w 5411244"/>
                <a:gd name="connsiteY8" fmla="*/ 651354 h 1791222"/>
                <a:gd name="connsiteX9" fmla="*/ 5298509 w 5411244"/>
                <a:gd name="connsiteY9" fmla="*/ 563672 h 1791222"/>
                <a:gd name="connsiteX10" fmla="*/ 5411244 w 5411244"/>
                <a:gd name="connsiteY10" fmla="*/ 526093 h 1791222"/>
                <a:gd name="connsiteX0" fmla="*/ 0 w 5411244"/>
                <a:gd name="connsiteY0" fmla="*/ 0 h 1791222"/>
                <a:gd name="connsiteX1" fmla="*/ 425885 w 5411244"/>
                <a:gd name="connsiteY1" fmla="*/ 1152395 h 1791222"/>
                <a:gd name="connsiteX2" fmla="*/ 776613 w 5411244"/>
                <a:gd name="connsiteY2" fmla="*/ 1640910 h 1791222"/>
                <a:gd name="connsiteX3" fmla="*/ 1077238 w 5411244"/>
                <a:gd name="connsiteY3" fmla="*/ 1791222 h 1791222"/>
                <a:gd name="connsiteX4" fmla="*/ 1866378 w 5411244"/>
                <a:gd name="connsiteY4" fmla="*/ 1741118 h 1791222"/>
                <a:gd name="connsiteX5" fmla="*/ 2605413 w 5411244"/>
                <a:gd name="connsiteY5" fmla="*/ 1528176 h 1791222"/>
                <a:gd name="connsiteX6" fmla="*/ 3657600 w 5411244"/>
                <a:gd name="connsiteY6" fmla="*/ 1265129 h 1791222"/>
                <a:gd name="connsiteX7" fmla="*/ 4622104 w 5411244"/>
                <a:gd name="connsiteY7" fmla="*/ 864296 h 1791222"/>
                <a:gd name="connsiteX8" fmla="*/ 5148197 w 5411244"/>
                <a:gd name="connsiteY8" fmla="*/ 613776 h 1791222"/>
                <a:gd name="connsiteX9" fmla="*/ 5298509 w 5411244"/>
                <a:gd name="connsiteY9" fmla="*/ 563672 h 1791222"/>
                <a:gd name="connsiteX10" fmla="*/ 5411244 w 5411244"/>
                <a:gd name="connsiteY10" fmla="*/ 526093 h 1791222"/>
                <a:gd name="connsiteX0" fmla="*/ 0 w 5411244"/>
                <a:gd name="connsiteY0" fmla="*/ 0 h 1791222"/>
                <a:gd name="connsiteX1" fmla="*/ 425885 w 5411244"/>
                <a:gd name="connsiteY1" fmla="*/ 1152395 h 1791222"/>
                <a:gd name="connsiteX2" fmla="*/ 776613 w 5411244"/>
                <a:gd name="connsiteY2" fmla="*/ 1640910 h 1791222"/>
                <a:gd name="connsiteX3" fmla="*/ 1077238 w 5411244"/>
                <a:gd name="connsiteY3" fmla="*/ 1791222 h 1791222"/>
                <a:gd name="connsiteX4" fmla="*/ 1866378 w 5411244"/>
                <a:gd name="connsiteY4" fmla="*/ 1741118 h 1791222"/>
                <a:gd name="connsiteX5" fmla="*/ 2605413 w 5411244"/>
                <a:gd name="connsiteY5" fmla="*/ 1528176 h 1791222"/>
                <a:gd name="connsiteX6" fmla="*/ 3657600 w 5411244"/>
                <a:gd name="connsiteY6" fmla="*/ 1265129 h 1791222"/>
                <a:gd name="connsiteX7" fmla="*/ 4622104 w 5411244"/>
                <a:gd name="connsiteY7" fmla="*/ 864296 h 1791222"/>
                <a:gd name="connsiteX8" fmla="*/ 5148197 w 5411244"/>
                <a:gd name="connsiteY8" fmla="*/ 613776 h 1791222"/>
                <a:gd name="connsiteX9" fmla="*/ 5298509 w 5411244"/>
                <a:gd name="connsiteY9" fmla="*/ 526093 h 1791222"/>
                <a:gd name="connsiteX10" fmla="*/ 5411244 w 5411244"/>
                <a:gd name="connsiteY10" fmla="*/ 526093 h 1791222"/>
                <a:gd name="connsiteX0" fmla="*/ 0 w 5436296"/>
                <a:gd name="connsiteY0" fmla="*/ 0 h 1791222"/>
                <a:gd name="connsiteX1" fmla="*/ 425885 w 5436296"/>
                <a:gd name="connsiteY1" fmla="*/ 1152395 h 1791222"/>
                <a:gd name="connsiteX2" fmla="*/ 776613 w 5436296"/>
                <a:gd name="connsiteY2" fmla="*/ 1640910 h 1791222"/>
                <a:gd name="connsiteX3" fmla="*/ 1077238 w 5436296"/>
                <a:gd name="connsiteY3" fmla="*/ 1791222 h 1791222"/>
                <a:gd name="connsiteX4" fmla="*/ 1866378 w 5436296"/>
                <a:gd name="connsiteY4" fmla="*/ 1741118 h 1791222"/>
                <a:gd name="connsiteX5" fmla="*/ 2605413 w 5436296"/>
                <a:gd name="connsiteY5" fmla="*/ 1528176 h 1791222"/>
                <a:gd name="connsiteX6" fmla="*/ 3657600 w 5436296"/>
                <a:gd name="connsiteY6" fmla="*/ 1265129 h 1791222"/>
                <a:gd name="connsiteX7" fmla="*/ 4622104 w 5436296"/>
                <a:gd name="connsiteY7" fmla="*/ 864296 h 1791222"/>
                <a:gd name="connsiteX8" fmla="*/ 5148197 w 5436296"/>
                <a:gd name="connsiteY8" fmla="*/ 613776 h 1791222"/>
                <a:gd name="connsiteX9" fmla="*/ 5298509 w 5436296"/>
                <a:gd name="connsiteY9" fmla="*/ 526093 h 1791222"/>
                <a:gd name="connsiteX10" fmla="*/ 5436296 w 5436296"/>
                <a:gd name="connsiteY10" fmla="*/ 300625 h 1791222"/>
                <a:gd name="connsiteX0" fmla="*/ 0 w 5436296"/>
                <a:gd name="connsiteY0" fmla="*/ 0 h 1791222"/>
                <a:gd name="connsiteX1" fmla="*/ 425885 w 5436296"/>
                <a:gd name="connsiteY1" fmla="*/ 1152395 h 1791222"/>
                <a:gd name="connsiteX2" fmla="*/ 776613 w 5436296"/>
                <a:gd name="connsiteY2" fmla="*/ 1640910 h 1791222"/>
                <a:gd name="connsiteX3" fmla="*/ 1077238 w 5436296"/>
                <a:gd name="connsiteY3" fmla="*/ 1791222 h 1791222"/>
                <a:gd name="connsiteX4" fmla="*/ 1866378 w 5436296"/>
                <a:gd name="connsiteY4" fmla="*/ 1741118 h 1791222"/>
                <a:gd name="connsiteX5" fmla="*/ 2605413 w 5436296"/>
                <a:gd name="connsiteY5" fmla="*/ 1528176 h 1791222"/>
                <a:gd name="connsiteX6" fmla="*/ 3657600 w 5436296"/>
                <a:gd name="connsiteY6" fmla="*/ 1265129 h 1791222"/>
                <a:gd name="connsiteX7" fmla="*/ 4622104 w 5436296"/>
                <a:gd name="connsiteY7" fmla="*/ 864296 h 1791222"/>
                <a:gd name="connsiteX8" fmla="*/ 5148197 w 5436296"/>
                <a:gd name="connsiteY8" fmla="*/ 613776 h 1791222"/>
                <a:gd name="connsiteX9" fmla="*/ 5285983 w 5436296"/>
                <a:gd name="connsiteY9" fmla="*/ 488515 h 1791222"/>
                <a:gd name="connsiteX10" fmla="*/ 5436296 w 5436296"/>
                <a:gd name="connsiteY10" fmla="*/ 300625 h 1791222"/>
                <a:gd name="connsiteX0" fmla="*/ 0 w 5436296"/>
                <a:gd name="connsiteY0" fmla="*/ 0 h 1791222"/>
                <a:gd name="connsiteX1" fmla="*/ 425885 w 5436296"/>
                <a:gd name="connsiteY1" fmla="*/ 1152395 h 1791222"/>
                <a:gd name="connsiteX2" fmla="*/ 776613 w 5436296"/>
                <a:gd name="connsiteY2" fmla="*/ 1640910 h 1791222"/>
                <a:gd name="connsiteX3" fmla="*/ 1077238 w 5436296"/>
                <a:gd name="connsiteY3" fmla="*/ 1791222 h 1791222"/>
                <a:gd name="connsiteX4" fmla="*/ 1866378 w 5436296"/>
                <a:gd name="connsiteY4" fmla="*/ 1741118 h 1791222"/>
                <a:gd name="connsiteX5" fmla="*/ 2605413 w 5436296"/>
                <a:gd name="connsiteY5" fmla="*/ 1528176 h 1791222"/>
                <a:gd name="connsiteX6" fmla="*/ 3657600 w 5436296"/>
                <a:gd name="connsiteY6" fmla="*/ 1265129 h 1791222"/>
                <a:gd name="connsiteX7" fmla="*/ 4622104 w 5436296"/>
                <a:gd name="connsiteY7" fmla="*/ 864296 h 1791222"/>
                <a:gd name="connsiteX8" fmla="*/ 5085567 w 5436296"/>
                <a:gd name="connsiteY8" fmla="*/ 613776 h 1791222"/>
                <a:gd name="connsiteX9" fmla="*/ 5285983 w 5436296"/>
                <a:gd name="connsiteY9" fmla="*/ 488515 h 1791222"/>
                <a:gd name="connsiteX10" fmla="*/ 5436296 w 5436296"/>
                <a:gd name="connsiteY10" fmla="*/ 300625 h 1791222"/>
                <a:gd name="connsiteX0" fmla="*/ 0 w 5436296"/>
                <a:gd name="connsiteY0" fmla="*/ 0 h 1791222"/>
                <a:gd name="connsiteX1" fmla="*/ 425885 w 5436296"/>
                <a:gd name="connsiteY1" fmla="*/ 1152395 h 1791222"/>
                <a:gd name="connsiteX2" fmla="*/ 713983 w 5436296"/>
                <a:gd name="connsiteY2" fmla="*/ 1665962 h 1791222"/>
                <a:gd name="connsiteX3" fmla="*/ 1077238 w 5436296"/>
                <a:gd name="connsiteY3" fmla="*/ 1791222 h 1791222"/>
                <a:gd name="connsiteX4" fmla="*/ 1866378 w 5436296"/>
                <a:gd name="connsiteY4" fmla="*/ 1741118 h 1791222"/>
                <a:gd name="connsiteX5" fmla="*/ 2605413 w 5436296"/>
                <a:gd name="connsiteY5" fmla="*/ 1528176 h 1791222"/>
                <a:gd name="connsiteX6" fmla="*/ 3657600 w 5436296"/>
                <a:gd name="connsiteY6" fmla="*/ 1265129 h 1791222"/>
                <a:gd name="connsiteX7" fmla="*/ 4622104 w 5436296"/>
                <a:gd name="connsiteY7" fmla="*/ 864296 h 1791222"/>
                <a:gd name="connsiteX8" fmla="*/ 5085567 w 5436296"/>
                <a:gd name="connsiteY8" fmla="*/ 613776 h 1791222"/>
                <a:gd name="connsiteX9" fmla="*/ 5285983 w 5436296"/>
                <a:gd name="connsiteY9" fmla="*/ 488515 h 1791222"/>
                <a:gd name="connsiteX10" fmla="*/ 5436296 w 5436296"/>
                <a:gd name="connsiteY10" fmla="*/ 300625 h 1791222"/>
                <a:gd name="connsiteX0" fmla="*/ 0 w 5436296"/>
                <a:gd name="connsiteY0" fmla="*/ 0 h 1791222"/>
                <a:gd name="connsiteX1" fmla="*/ 425885 w 5436296"/>
                <a:gd name="connsiteY1" fmla="*/ 1152395 h 1791222"/>
                <a:gd name="connsiteX2" fmla="*/ 713983 w 5436296"/>
                <a:gd name="connsiteY2" fmla="*/ 1665962 h 1791222"/>
                <a:gd name="connsiteX3" fmla="*/ 1077238 w 5436296"/>
                <a:gd name="connsiteY3" fmla="*/ 1791222 h 1791222"/>
                <a:gd name="connsiteX4" fmla="*/ 1866378 w 5436296"/>
                <a:gd name="connsiteY4" fmla="*/ 1741118 h 1791222"/>
                <a:gd name="connsiteX5" fmla="*/ 2605413 w 5436296"/>
                <a:gd name="connsiteY5" fmla="*/ 1528176 h 1791222"/>
                <a:gd name="connsiteX6" fmla="*/ 3657600 w 5436296"/>
                <a:gd name="connsiteY6" fmla="*/ 1327759 h 1791222"/>
                <a:gd name="connsiteX7" fmla="*/ 4622104 w 5436296"/>
                <a:gd name="connsiteY7" fmla="*/ 864296 h 1791222"/>
                <a:gd name="connsiteX8" fmla="*/ 5085567 w 5436296"/>
                <a:gd name="connsiteY8" fmla="*/ 613776 h 1791222"/>
                <a:gd name="connsiteX9" fmla="*/ 5285983 w 5436296"/>
                <a:gd name="connsiteY9" fmla="*/ 488515 h 1791222"/>
                <a:gd name="connsiteX10" fmla="*/ 5436296 w 5436296"/>
                <a:gd name="connsiteY10" fmla="*/ 300625 h 1791222"/>
                <a:gd name="connsiteX0" fmla="*/ 0 w 5436296"/>
                <a:gd name="connsiteY0" fmla="*/ 0 h 1791222"/>
                <a:gd name="connsiteX1" fmla="*/ 425885 w 5436296"/>
                <a:gd name="connsiteY1" fmla="*/ 1152395 h 1791222"/>
                <a:gd name="connsiteX2" fmla="*/ 713983 w 5436296"/>
                <a:gd name="connsiteY2" fmla="*/ 1665962 h 1791222"/>
                <a:gd name="connsiteX3" fmla="*/ 1077238 w 5436296"/>
                <a:gd name="connsiteY3" fmla="*/ 1791222 h 1791222"/>
                <a:gd name="connsiteX4" fmla="*/ 1866378 w 5436296"/>
                <a:gd name="connsiteY4" fmla="*/ 1741118 h 1791222"/>
                <a:gd name="connsiteX5" fmla="*/ 2592887 w 5436296"/>
                <a:gd name="connsiteY5" fmla="*/ 1578280 h 1791222"/>
                <a:gd name="connsiteX6" fmla="*/ 3657600 w 5436296"/>
                <a:gd name="connsiteY6" fmla="*/ 1327759 h 1791222"/>
                <a:gd name="connsiteX7" fmla="*/ 4622104 w 5436296"/>
                <a:gd name="connsiteY7" fmla="*/ 864296 h 1791222"/>
                <a:gd name="connsiteX8" fmla="*/ 5085567 w 5436296"/>
                <a:gd name="connsiteY8" fmla="*/ 613776 h 1791222"/>
                <a:gd name="connsiteX9" fmla="*/ 5285983 w 5436296"/>
                <a:gd name="connsiteY9" fmla="*/ 488515 h 1791222"/>
                <a:gd name="connsiteX10" fmla="*/ 5436296 w 5436296"/>
                <a:gd name="connsiteY10" fmla="*/ 300625 h 1791222"/>
                <a:gd name="connsiteX0" fmla="*/ 0 w 5436296"/>
                <a:gd name="connsiteY0" fmla="*/ 0 h 1791222"/>
                <a:gd name="connsiteX1" fmla="*/ 425885 w 5436296"/>
                <a:gd name="connsiteY1" fmla="*/ 1152395 h 1791222"/>
                <a:gd name="connsiteX2" fmla="*/ 713983 w 5436296"/>
                <a:gd name="connsiteY2" fmla="*/ 1665962 h 1791222"/>
                <a:gd name="connsiteX3" fmla="*/ 1077238 w 5436296"/>
                <a:gd name="connsiteY3" fmla="*/ 1791222 h 1791222"/>
                <a:gd name="connsiteX4" fmla="*/ 1866378 w 5436296"/>
                <a:gd name="connsiteY4" fmla="*/ 1741118 h 1791222"/>
                <a:gd name="connsiteX5" fmla="*/ 2555309 w 5436296"/>
                <a:gd name="connsiteY5" fmla="*/ 1615858 h 1791222"/>
                <a:gd name="connsiteX6" fmla="*/ 3657600 w 5436296"/>
                <a:gd name="connsiteY6" fmla="*/ 1327759 h 1791222"/>
                <a:gd name="connsiteX7" fmla="*/ 4622104 w 5436296"/>
                <a:gd name="connsiteY7" fmla="*/ 864296 h 1791222"/>
                <a:gd name="connsiteX8" fmla="*/ 5085567 w 5436296"/>
                <a:gd name="connsiteY8" fmla="*/ 613776 h 1791222"/>
                <a:gd name="connsiteX9" fmla="*/ 5285983 w 5436296"/>
                <a:gd name="connsiteY9" fmla="*/ 488515 h 1791222"/>
                <a:gd name="connsiteX10" fmla="*/ 5436296 w 5436296"/>
                <a:gd name="connsiteY10" fmla="*/ 300625 h 1791222"/>
                <a:gd name="connsiteX0" fmla="*/ 0 w 5436296"/>
                <a:gd name="connsiteY0" fmla="*/ 0 h 1791222"/>
                <a:gd name="connsiteX1" fmla="*/ 375781 w 5436296"/>
                <a:gd name="connsiteY1" fmla="*/ 1164921 h 1791222"/>
                <a:gd name="connsiteX2" fmla="*/ 713983 w 5436296"/>
                <a:gd name="connsiteY2" fmla="*/ 1665962 h 1791222"/>
                <a:gd name="connsiteX3" fmla="*/ 1077238 w 5436296"/>
                <a:gd name="connsiteY3" fmla="*/ 1791222 h 1791222"/>
                <a:gd name="connsiteX4" fmla="*/ 1866378 w 5436296"/>
                <a:gd name="connsiteY4" fmla="*/ 1741118 h 1791222"/>
                <a:gd name="connsiteX5" fmla="*/ 2555309 w 5436296"/>
                <a:gd name="connsiteY5" fmla="*/ 1615858 h 1791222"/>
                <a:gd name="connsiteX6" fmla="*/ 3657600 w 5436296"/>
                <a:gd name="connsiteY6" fmla="*/ 1327759 h 1791222"/>
                <a:gd name="connsiteX7" fmla="*/ 4622104 w 5436296"/>
                <a:gd name="connsiteY7" fmla="*/ 864296 h 1791222"/>
                <a:gd name="connsiteX8" fmla="*/ 5085567 w 5436296"/>
                <a:gd name="connsiteY8" fmla="*/ 613776 h 1791222"/>
                <a:gd name="connsiteX9" fmla="*/ 5285983 w 5436296"/>
                <a:gd name="connsiteY9" fmla="*/ 488515 h 1791222"/>
                <a:gd name="connsiteX10" fmla="*/ 5436296 w 5436296"/>
                <a:gd name="connsiteY10" fmla="*/ 300625 h 1791222"/>
                <a:gd name="connsiteX0" fmla="*/ 0 w 5436296"/>
                <a:gd name="connsiteY0" fmla="*/ 0 h 1791222"/>
                <a:gd name="connsiteX1" fmla="*/ 375781 w 5436296"/>
                <a:gd name="connsiteY1" fmla="*/ 1164921 h 1791222"/>
                <a:gd name="connsiteX2" fmla="*/ 713983 w 5436296"/>
                <a:gd name="connsiteY2" fmla="*/ 1665962 h 1791222"/>
                <a:gd name="connsiteX3" fmla="*/ 1077238 w 5436296"/>
                <a:gd name="connsiteY3" fmla="*/ 1791222 h 1791222"/>
                <a:gd name="connsiteX4" fmla="*/ 1866378 w 5436296"/>
                <a:gd name="connsiteY4" fmla="*/ 1741118 h 1791222"/>
                <a:gd name="connsiteX5" fmla="*/ 2555309 w 5436296"/>
                <a:gd name="connsiteY5" fmla="*/ 1615858 h 1791222"/>
                <a:gd name="connsiteX6" fmla="*/ 3657600 w 5436296"/>
                <a:gd name="connsiteY6" fmla="*/ 1327759 h 1791222"/>
                <a:gd name="connsiteX7" fmla="*/ 4622104 w 5436296"/>
                <a:gd name="connsiteY7" fmla="*/ 864296 h 1791222"/>
                <a:gd name="connsiteX8" fmla="*/ 5022937 w 5436296"/>
                <a:gd name="connsiteY8" fmla="*/ 676407 h 1791222"/>
                <a:gd name="connsiteX9" fmla="*/ 5285983 w 5436296"/>
                <a:gd name="connsiteY9" fmla="*/ 488515 h 1791222"/>
                <a:gd name="connsiteX10" fmla="*/ 5436296 w 5436296"/>
                <a:gd name="connsiteY10" fmla="*/ 300625 h 1791222"/>
                <a:gd name="connsiteX0" fmla="*/ 0 w 5436296"/>
                <a:gd name="connsiteY0" fmla="*/ 0 h 1791222"/>
                <a:gd name="connsiteX1" fmla="*/ 375781 w 5436296"/>
                <a:gd name="connsiteY1" fmla="*/ 1164921 h 1791222"/>
                <a:gd name="connsiteX2" fmla="*/ 713983 w 5436296"/>
                <a:gd name="connsiteY2" fmla="*/ 1665962 h 1791222"/>
                <a:gd name="connsiteX3" fmla="*/ 1077238 w 5436296"/>
                <a:gd name="connsiteY3" fmla="*/ 1791222 h 1791222"/>
                <a:gd name="connsiteX4" fmla="*/ 1866378 w 5436296"/>
                <a:gd name="connsiteY4" fmla="*/ 1741118 h 1791222"/>
                <a:gd name="connsiteX5" fmla="*/ 2555309 w 5436296"/>
                <a:gd name="connsiteY5" fmla="*/ 1615858 h 1791222"/>
                <a:gd name="connsiteX6" fmla="*/ 3657600 w 5436296"/>
                <a:gd name="connsiteY6" fmla="*/ 1327759 h 1791222"/>
                <a:gd name="connsiteX7" fmla="*/ 4622104 w 5436296"/>
                <a:gd name="connsiteY7" fmla="*/ 864296 h 1791222"/>
                <a:gd name="connsiteX8" fmla="*/ 5010411 w 5436296"/>
                <a:gd name="connsiteY8" fmla="*/ 626303 h 1791222"/>
                <a:gd name="connsiteX9" fmla="*/ 5285983 w 5436296"/>
                <a:gd name="connsiteY9" fmla="*/ 488515 h 1791222"/>
                <a:gd name="connsiteX10" fmla="*/ 5436296 w 5436296"/>
                <a:gd name="connsiteY10" fmla="*/ 300625 h 1791222"/>
                <a:gd name="connsiteX0" fmla="*/ 0 w 5436296"/>
                <a:gd name="connsiteY0" fmla="*/ 0 h 1791222"/>
                <a:gd name="connsiteX1" fmla="*/ 375781 w 5436296"/>
                <a:gd name="connsiteY1" fmla="*/ 1164921 h 1791222"/>
                <a:gd name="connsiteX2" fmla="*/ 713983 w 5436296"/>
                <a:gd name="connsiteY2" fmla="*/ 1665962 h 1791222"/>
                <a:gd name="connsiteX3" fmla="*/ 1077238 w 5436296"/>
                <a:gd name="connsiteY3" fmla="*/ 1791222 h 1791222"/>
                <a:gd name="connsiteX4" fmla="*/ 1866378 w 5436296"/>
                <a:gd name="connsiteY4" fmla="*/ 1741118 h 1791222"/>
                <a:gd name="connsiteX5" fmla="*/ 2555309 w 5436296"/>
                <a:gd name="connsiteY5" fmla="*/ 1615858 h 1791222"/>
                <a:gd name="connsiteX6" fmla="*/ 3657600 w 5436296"/>
                <a:gd name="connsiteY6" fmla="*/ 1327759 h 1791222"/>
                <a:gd name="connsiteX7" fmla="*/ 4622104 w 5436296"/>
                <a:gd name="connsiteY7" fmla="*/ 864296 h 1791222"/>
                <a:gd name="connsiteX8" fmla="*/ 5010411 w 5436296"/>
                <a:gd name="connsiteY8" fmla="*/ 626303 h 1791222"/>
                <a:gd name="connsiteX9" fmla="*/ 5285983 w 5436296"/>
                <a:gd name="connsiteY9" fmla="*/ 488515 h 1791222"/>
                <a:gd name="connsiteX10" fmla="*/ 5436296 w 5436296"/>
                <a:gd name="connsiteY10" fmla="*/ 300625 h 1791222"/>
                <a:gd name="connsiteX0" fmla="*/ 0 w 5436296"/>
                <a:gd name="connsiteY0" fmla="*/ 0 h 1791222"/>
                <a:gd name="connsiteX1" fmla="*/ 375781 w 5436296"/>
                <a:gd name="connsiteY1" fmla="*/ 1164921 h 1791222"/>
                <a:gd name="connsiteX2" fmla="*/ 713983 w 5436296"/>
                <a:gd name="connsiteY2" fmla="*/ 1665962 h 1791222"/>
                <a:gd name="connsiteX3" fmla="*/ 1077238 w 5436296"/>
                <a:gd name="connsiteY3" fmla="*/ 1791222 h 1791222"/>
                <a:gd name="connsiteX4" fmla="*/ 1866378 w 5436296"/>
                <a:gd name="connsiteY4" fmla="*/ 1741118 h 1791222"/>
                <a:gd name="connsiteX5" fmla="*/ 2555309 w 5436296"/>
                <a:gd name="connsiteY5" fmla="*/ 1615858 h 1791222"/>
                <a:gd name="connsiteX6" fmla="*/ 3657600 w 5436296"/>
                <a:gd name="connsiteY6" fmla="*/ 1327759 h 1791222"/>
                <a:gd name="connsiteX7" fmla="*/ 4622104 w 5436296"/>
                <a:gd name="connsiteY7" fmla="*/ 864296 h 1791222"/>
                <a:gd name="connsiteX8" fmla="*/ 5010411 w 5436296"/>
                <a:gd name="connsiteY8" fmla="*/ 626303 h 1791222"/>
                <a:gd name="connsiteX9" fmla="*/ 5235879 w 5436296"/>
                <a:gd name="connsiteY9" fmla="*/ 488515 h 1791222"/>
                <a:gd name="connsiteX10" fmla="*/ 5436296 w 5436296"/>
                <a:gd name="connsiteY10" fmla="*/ 300625 h 1791222"/>
                <a:gd name="connsiteX0" fmla="*/ 0 w 5436296"/>
                <a:gd name="connsiteY0" fmla="*/ 0 h 1791222"/>
                <a:gd name="connsiteX1" fmla="*/ 375781 w 5436296"/>
                <a:gd name="connsiteY1" fmla="*/ 1164921 h 1791222"/>
                <a:gd name="connsiteX2" fmla="*/ 713983 w 5436296"/>
                <a:gd name="connsiteY2" fmla="*/ 1665962 h 1791222"/>
                <a:gd name="connsiteX3" fmla="*/ 1077238 w 5436296"/>
                <a:gd name="connsiteY3" fmla="*/ 1791222 h 1791222"/>
                <a:gd name="connsiteX4" fmla="*/ 1866378 w 5436296"/>
                <a:gd name="connsiteY4" fmla="*/ 1741118 h 1791222"/>
                <a:gd name="connsiteX5" fmla="*/ 2555309 w 5436296"/>
                <a:gd name="connsiteY5" fmla="*/ 1615858 h 1791222"/>
                <a:gd name="connsiteX6" fmla="*/ 3657600 w 5436296"/>
                <a:gd name="connsiteY6" fmla="*/ 1327759 h 1791222"/>
                <a:gd name="connsiteX7" fmla="*/ 4622104 w 5436296"/>
                <a:gd name="connsiteY7" fmla="*/ 864296 h 1791222"/>
                <a:gd name="connsiteX8" fmla="*/ 5010411 w 5436296"/>
                <a:gd name="connsiteY8" fmla="*/ 626303 h 1791222"/>
                <a:gd name="connsiteX9" fmla="*/ 5235879 w 5436296"/>
                <a:gd name="connsiteY9" fmla="*/ 488515 h 1791222"/>
                <a:gd name="connsiteX10" fmla="*/ 5436296 w 5436296"/>
                <a:gd name="connsiteY10" fmla="*/ 300625 h 179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36296" h="1791222">
                  <a:moveTo>
                    <a:pt x="0" y="0"/>
                  </a:moveTo>
                  <a:lnTo>
                    <a:pt x="375781" y="1164921"/>
                  </a:lnTo>
                  <a:lnTo>
                    <a:pt x="713983" y="1665962"/>
                  </a:lnTo>
                  <a:lnTo>
                    <a:pt x="1077238" y="1791222"/>
                  </a:lnTo>
                  <a:lnTo>
                    <a:pt x="1866378" y="1741118"/>
                  </a:lnTo>
                  <a:lnTo>
                    <a:pt x="2555309" y="1615858"/>
                  </a:lnTo>
                  <a:lnTo>
                    <a:pt x="3657600" y="1327759"/>
                  </a:lnTo>
                  <a:cubicBezTo>
                    <a:pt x="3991627" y="1210849"/>
                    <a:pt x="4300603" y="1018784"/>
                    <a:pt x="4622104" y="864296"/>
                  </a:cubicBezTo>
                  <a:cubicBezTo>
                    <a:pt x="4880974" y="743211"/>
                    <a:pt x="4908115" y="688933"/>
                    <a:pt x="5010411" y="626303"/>
                  </a:cubicBezTo>
                  <a:cubicBezTo>
                    <a:pt x="5112707" y="563673"/>
                    <a:pt x="5164898" y="542795"/>
                    <a:pt x="5235879" y="488515"/>
                  </a:cubicBezTo>
                  <a:cubicBezTo>
                    <a:pt x="5306860" y="434235"/>
                    <a:pt x="5390367" y="375781"/>
                    <a:pt x="5436296" y="300625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02" name="TextBox 6"/>
            <p:cNvSpPr txBox="1">
              <a:spLocks noChangeArrowheads="1"/>
            </p:cNvSpPr>
            <p:nvPr/>
          </p:nvSpPr>
          <p:spPr bwMode="auto">
            <a:xfrm>
              <a:off x="3563888" y="3244491"/>
              <a:ext cx="1847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1520" y="2260322"/>
              <a:ext cx="2353933" cy="11388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800" b="1" dirty="0">
                  <a:solidFill>
                    <a:srgbClr val="FF0000"/>
                  </a:solidFill>
                  <a:latin typeface="+mj-lt"/>
                </a:rPr>
                <a:t>IceCube</a:t>
              </a:r>
            </a:p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May 2010-May </a:t>
              </a:r>
              <a:r>
                <a:rPr lang="de-DE" sz="2000" b="1" dirty="0" smtClean="0">
                  <a:solidFill>
                    <a:srgbClr val="FF0000"/>
                  </a:solidFill>
                  <a:latin typeface="+mj-lt"/>
                </a:rPr>
                <a:t>2012</a:t>
              </a:r>
              <a:endParaRPr lang="de-DE" sz="2000" b="1" dirty="0">
                <a:solidFill>
                  <a:srgbClr val="FF0000"/>
                </a:solidFill>
                <a:latin typeface="+mj-lt"/>
              </a:endParaRPr>
            </a:p>
            <a:p>
              <a:pPr>
                <a:defRPr/>
              </a:pPr>
              <a:r>
                <a:rPr lang="de-DE" sz="2000" b="1" dirty="0" smtClean="0">
                  <a:solidFill>
                    <a:srgbClr val="FF0000"/>
                  </a:solidFill>
                  <a:latin typeface="+mj-lt"/>
                </a:rPr>
                <a:t>(preliminary)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10" name="Straight Arrow Connector 9"/>
            <p:cNvCxnSpPr>
              <a:stCxn id="8" idx="3"/>
            </p:cNvCxnSpPr>
            <p:nvPr/>
          </p:nvCxnSpPr>
          <p:spPr>
            <a:xfrm>
              <a:off x="2605453" y="2829764"/>
              <a:ext cx="741717" cy="41490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841500" y="1844675"/>
            <a:ext cx="6724650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60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eaLnBrk="1" hangingPunct="1">
              <a:defRPr/>
            </a:pPr>
            <a:r>
              <a:rPr lang="en-US" sz="5400" dirty="0" smtClean="0">
                <a:solidFill>
                  <a:schemeClr val="bg1"/>
                </a:solidFill>
                <a:latin typeface="Arial" pitchFamily="34" charset="0"/>
              </a:rPr>
              <a:t>Neutrino Oscillations:</a:t>
            </a:r>
          </a:p>
          <a:p>
            <a:pPr eaLnBrk="1" hangingPunct="1">
              <a:defRPr/>
            </a:pPr>
            <a:endParaRPr lang="en-US" sz="4000" dirty="0" smtClean="0">
              <a:solidFill>
                <a:schemeClr val="bg1"/>
              </a:solidFill>
              <a:latin typeface="Arial" pitchFamily="34" charset="0"/>
            </a:endParaRPr>
          </a:p>
          <a:p>
            <a:pPr marL="742950" indent="-742950" eaLnBrk="1" hangingPunct="1">
              <a:buFontTx/>
              <a:buAutoNum type="alphaLcParenR"/>
              <a:defRPr/>
            </a:pPr>
            <a:r>
              <a:rPr lang="en-US" sz="4000" dirty="0" smtClean="0">
                <a:solidFill>
                  <a:schemeClr val="bg1"/>
                </a:solidFill>
                <a:latin typeface="Arial" pitchFamily="34" charset="0"/>
              </a:rPr>
              <a:t>Standard Oscillations</a:t>
            </a:r>
          </a:p>
          <a:p>
            <a:pPr eaLnBrk="1" hangingPunct="1">
              <a:defRPr/>
            </a:pPr>
            <a:r>
              <a:rPr lang="en-US" sz="40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eaLnBrk="1" hangingPunct="1">
              <a:defRPr/>
            </a:pPr>
            <a:endParaRPr lang="en-US" sz="4000" dirty="0" smtClean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defRPr/>
            </a:pPr>
            <a:endParaRPr lang="en-US" sz="40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smtClean="0"/>
              <a:t>Oscillations of atmospheric neutrinos</a:t>
            </a:r>
            <a:endParaRPr lang="en-GB" sz="4000" smtClean="0"/>
          </a:p>
        </p:txBody>
      </p:sp>
      <p:grpSp>
        <p:nvGrpSpPr>
          <p:cNvPr id="32771" name="Group 2"/>
          <p:cNvGrpSpPr>
            <a:grpSpLocks/>
          </p:cNvGrpSpPr>
          <p:nvPr/>
        </p:nvGrpSpPr>
        <p:grpSpPr bwMode="auto">
          <a:xfrm>
            <a:off x="2124075" y="1444625"/>
            <a:ext cx="6553200" cy="5257800"/>
            <a:chOff x="3132138" y="1989138"/>
            <a:chExt cx="5832475" cy="4681537"/>
          </a:xfrm>
        </p:grpSpPr>
        <p:grpSp>
          <p:nvGrpSpPr>
            <p:cNvPr id="32774" name="Group 4"/>
            <p:cNvGrpSpPr>
              <a:grpSpLocks/>
            </p:cNvGrpSpPr>
            <p:nvPr/>
          </p:nvGrpSpPr>
          <p:grpSpPr bwMode="auto">
            <a:xfrm>
              <a:off x="3132138" y="1989138"/>
              <a:ext cx="5832475" cy="4681537"/>
              <a:chOff x="1927" y="1071"/>
              <a:chExt cx="3674" cy="2949"/>
            </a:xfrm>
          </p:grpSpPr>
          <p:pic>
            <p:nvPicPr>
              <p:cNvPr id="22536" name="Picture 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927" y="1071"/>
                <a:ext cx="3674" cy="294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50800" dir="2700000" algn="ctr" rotWithShape="0">
                  <a:schemeClr val="bg2"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778" name="Rectangle 9"/>
              <p:cNvSpPr>
                <a:spLocks/>
              </p:cNvSpPr>
              <p:nvPr/>
            </p:nvSpPr>
            <p:spPr bwMode="auto">
              <a:xfrm>
                <a:off x="2653" y="1117"/>
                <a:ext cx="215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7799" bIns="0">
                <a:spAutoFit/>
              </a:bodyPr>
              <a:lstStyle/>
              <a:p>
                <a:pPr marL="57150"/>
                <a:r>
                  <a:rPr lang="en-US" sz="2000">
                    <a:ea typeface="ヒラギノ角ゴ ProN W3" charset="-128"/>
                    <a:cs typeface="Arial" pitchFamily="34" charset="0"/>
                    <a:sym typeface="Arial" pitchFamily="34" charset="0"/>
                  </a:rPr>
                  <a:t>  Muon neutrino survival probability</a:t>
                </a:r>
              </a:p>
            </p:txBody>
          </p:sp>
        </p:grpSp>
        <p:sp>
          <p:nvSpPr>
            <p:cNvPr id="32775" name="Text Box 12"/>
            <p:cNvSpPr txBox="1">
              <a:spLocks noChangeArrowheads="1"/>
            </p:cNvSpPr>
            <p:nvPr/>
          </p:nvSpPr>
          <p:spPr bwMode="auto">
            <a:xfrm rot="-4519091">
              <a:off x="2774157" y="3450431"/>
              <a:ext cx="2438400" cy="369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b="1" i="1">
                  <a:solidFill>
                    <a:srgbClr val="FFFF66"/>
                  </a:solidFill>
                  <a:latin typeface="Arial" pitchFamily="34" charset="0"/>
                </a:rPr>
                <a:t>ANTARES/DeepCore</a:t>
              </a:r>
              <a:endParaRPr lang="en-US" b="1" i="1">
                <a:solidFill>
                  <a:srgbClr val="FFFF66"/>
                </a:solidFill>
                <a:latin typeface="Arial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6048375" y="2430152"/>
              <a:ext cx="2334120" cy="3741555"/>
            </a:xfrm>
            <a:prstGeom prst="rect">
              <a:avLst/>
            </a:prstGeom>
            <a:solidFill>
              <a:srgbClr val="26E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01613" y="1851025"/>
            <a:ext cx="18557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rgbClr val="FF0000"/>
                </a:solidFill>
                <a:latin typeface="+mj-lt"/>
              </a:rPr>
              <a:t>Vertically upward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5825" y="5957888"/>
            <a:ext cx="11715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rgbClr val="FF0000"/>
                </a:solidFill>
                <a:latin typeface="+mj-lt"/>
              </a:rPr>
              <a:t>Horizontal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"/>
          <p:cNvGraphicFramePr>
            <a:graphicFrameLocks noChangeAspect="1"/>
          </p:cNvGraphicFramePr>
          <p:nvPr/>
        </p:nvGraphicFramePr>
        <p:xfrm>
          <a:off x="2590800" y="1273175"/>
          <a:ext cx="5562600" cy="553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Acrobat Document" r:id="rId3" imgW="4819650" imgH="4791075" progId="AcroExch.Document.7">
                  <p:embed/>
                </p:oleObj>
              </mc:Choice>
              <mc:Fallback>
                <p:oleObj name="Acrobat Document" r:id="rId3" imgW="4819650" imgH="4791075" progId="AcroExch.Document.7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273175"/>
                        <a:ext cx="5562600" cy="553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Title 1"/>
          <p:cNvSpPr txBox="1">
            <a:spLocks/>
          </p:cNvSpPr>
          <p:nvPr/>
        </p:nvSpPr>
        <p:spPr bwMode="auto">
          <a:xfrm>
            <a:off x="304800" y="304800"/>
            <a:ext cx="845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de-DE" sz="360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de-DE" sz="3200">
                <a:solidFill>
                  <a:srgbClr val="000066"/>
                </a:solidFill>
                <a:latin typeface="Calibri" pitchFamily="34" charset="0"/>
              </a:rPr>
              <a:t>High energy particles deep underground/water</a:t>
            </a:r>
            <a:endParaRPr lang="en-US" sz="3200">
              <a:solidFill>
                <a:srgbClr val="0000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ANTARES 2007-2010</a:t>
            </a:r>
            <a:br>
              <a:rPr lang="de-DE" dirty="0" smtClean="0"/>
            </a:br>
            <a:r>
              <a:rPr lang="de-DE" sz="1200" dirty="0" smtClean="0"/>
              <a:t>(</a:t>
            </a:r>
            <a:r>
              <a:rPr lang="de-DE" sz="1200" dirty="0" err="1" smtClean="0"/>
              <a:t>talk</a:t>
            </a:r>
            <a:r>
              <a:rPr lang="de-DE" sz="1200" dirty="0" smtClean="0"/>
              <a:t> </a:t>
            </a:r>
            <a:r>
              <a:rPr lang="de-DE" sz="1200" dirty="0" err="1" smtClean="0"/>
              <a:t>Paschal</a:t>
            </a:r>
            <a:r>
              <a:rPr lang="de-DE" sz="1200" dirty="0" smtClean="0"/>
              <a:t> </a:t>
            </a:r>
            <a:r>
              <a:rPr lang="de-DE" sz="1200" dirty="0" err="1" smtClean="0"/>
              <a:t>Coyle</a:t>
            </a:r>
            <a:r>
              <a:rPr lang="de-DE" sz="1200" dirty="0" smtClean="0"/>
              <a:t> Nu 2012)</a:t>
            </a:r>
            <a:endParaRPr lang="en-US" sz="1200" dirty="0" smtClean="0"/>
          </a:p>
        </p:txBody>
      </p:sp>
      <p:pic>
        <p:nvPicPr>
          <p:cNvPr id="33795" name="Image 18" descr="Countour plo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3365500"/>
            <a:ext cx="4105275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Image 17" descr="Event Ratios in E_costh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41688"/>
            <a:ext cx="412115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923338" y="6697663"/>
            <a:ext cx="539750" cy="288925"/>
          </a:xfrm>
        </p:spPr>
        <p:txBody>
          <a:bodyPr/>
          <a:lstStyle/>
          <a:p>
            <a:pPr>
              <a:defRPr/>
            </a:pPr>
            <a:fld id="{D5A5B694-F0AE-4DF1-B771-1F784E9E1BA7}" type="slidenum">
              <a:rPr lang="es-ES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pPr>
                <a:defRPr/>
              </a:pPr>
              <a:t>30</a:t>
            </a:fld>
            <a:endParaRPr lang="es-ES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659313" y="1325563"/>
            <a:ext cx="4402137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endParaRPr lang="en-US" sz="2400" b="1" kern="0" baseline="30000" dirty="0">
              <a:solidFill>
                <a:schemeClr val="accent2">
                  <a:lumMod val="75000"/>
                </a:schemeClr>
              </a:solidFill>
              <a:latin typeface="+mj-lt"/>
              <a:sym typeface="Symbol" pitchFamily="18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563" y="1365250"/>
            <a:ext cx="5486400" cy="2319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2008-2010 data (863 days):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No oscillation: </a:t>
            </a:r>
            <a:r>
              <a:rPr lang="en-US" sz="2000" kern="0" baseline="300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2</a:t>
            </a:r>
            <a:r>
              <a:rPr lang="en-US" sz="2000" kern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/NDF = 40/24 (2.1%)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2000" kern="0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charset="0"/>
                <a:sym typeface="Symbol" pitchFamily="18" charset="2"/>
              </a:rPr>
              <a:t>Best fit:             </a:t>
            </a:r>
            <a:r>
              <a:rPr lang="en-US" sz="2000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</a:t>
            </a:r>
            <a:r>
              <a:rPr lang="en-US" sz="2000" kern="0" baseline="300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2</a:t>
            </a:r>
            <a:r>
              <a:rPr lang="en-US" sz="2000" kern="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/NDF = 17.1/21</a:t>
            </a:r>
            <a:endParaRPr lang="en-US" sz="2000" kern="0" dirty="0">
              <a:solidFill>
                <a:schemeClr val="accent2">
                  <a:lumMod val="75000"/>
                </a:schemeClr>
              </a:solidFill>
              <a:latin typeface="+mj-lt"/>
              <a:sym typeface="Symbol" pitchFamily="18" charset="2"/>
            </a:endParaRP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2000" kern="0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charset="0"/>
                <a:sym typeface="Symbol" pitchFamily="18" charset="2"/>
              </a:rPr>
              <a:t>                         </a:t>
            </a:r>
            <a:r>
              <a:rPr lang="el-GR" sz="2000" kern="0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charset="0"/>
                <a:sym typeface="Symbol" pitchFamily="18" charset="2"/>
              </a:rPr>
              <a:t>Δ</a:t>
            </a:r>
            <a:r>
              <a:rPr lang="en-US" sz="2000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 pitchFamily="18" charset="2"/>
              </a:rPr>
              <a:t>m</a:t>
            </a:r>
            <a:r>
              <a:rPr lang="en-US" sz="2000" kern="0" baseline="3000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 pitchFamily="18" charset="2"/>
              </a:rPr>
              <a:t>2</a:t>
            </a:r>
            <a:r>
              <a:rPr lang="en-US" sz="2000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 pitchFamily="18" charset="2"/>
              </a:rPr>
              <a:t> = </a:t>
            </a:r>
            <a:r>
              <a:rPr lang="en-US" sz="2000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Symbol" pitchFamily="18" charset="2"/>
              </a:rPr>
              <a:t>3.1 </a:t>
            </a:r>
            <a:r>
              <a:rPr lang="en-US" sz="2000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 </a:t>
            </a:r>
            <a:r>
              <a:rPr lang="en-US" sz="2000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Symbol" pitchFamily="18" charset="2"/>
              </a:rPr>
              <a:t>10</a:t>
            </a:r>
            <a:r>
              <a:rPr lang="en-US" sz="2000" kern="0" baseline="3000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Symbol" pitchFamily="18" charset="2"/>
              </a:rPr>
              <a:t>-3</a:t>
            </a:r>
            <a:r>
              <a:rPr lang="en-US" sz="2000" kern="0" dirty="0" smtClean="0">
                <a:solidFill>
                  <a:schemeClr val="accent2">
                    <a:lumMod val="75000"/>
                  </a:schemeClr>
                </a:solidFill>
                <a:latin typeface="+mj-lt"/>
                <a:sym typeface="Symbol" pitchFamily="18" charset="2"/>
              </a:rPr>
              <a:t> </a:t>
            </a:r>
            <a:r>
              <a:rPr lang="en-US" sz="2000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 pitchFamily="18" charset="2"/>
              </a:rPr>
              <a:t>eV</a:t>
            </a:r>
            <a:r>
              <a:rPr lang="en-US" sz="2000" kern="0" baseline="3000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 pitchFamily="18" charset="2"/>
              </a:rPr>
              <a:t>2</a:t>
            </a:r>
            <a:r>
              <a:rPr lang="en-US" sz="2000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 pitchFamily="18" charset="2"/>
              </a:rPr>
              <a:t> 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 pitchFamily="18" charset="2"/>
              </a:rPr>
              <a:t>                         sin</a:t>
            </a:r>
            <a:r>
              <a:rPr lang="en-US" sz="2000" kern="0" baseline="3000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 pitchFamily="18" charset="2"/>
              </a:rPr>
              <a:t>2</a:t>
            </a:r>
            <a:r>
              <a:rPr lang="en-US" sz="2000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 pitchFamily="18" charset="2"/>
              </a:rPr>
              <a:t>2</a:t>
            </a:r>
            <a:r>
              <a:rPr lang="en-US" sz="2000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 =1.00</a:t>
            </a:r>
            <a:endParaRPr lang="en-US" sz="2400" kern="0" dirty="0">
              <a:solidFill>
                <a:schemeClr val="accent2">
                  <a:lumMod val="75000"/>
                </a:schemeClr>
              </a:solidFill>
              <a:latin typeface="+mj-lt"/>
              <a:sym typeface="Symbol"/>
            </a:endParaRP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              </a:t>
            </a:r>
            <a:endParaRPr lang="en-US" sz="2400" kern="0" dirty="0">
              <a:solidFill>
                <a:schemeClr val="accent2">
                  <a:lumMod val="75000"/>
                </a:schemeClr>
              </a:solidFill>
              <a:latin typeface="+mj-lt"/>
              <a:sym typeface="Symbol" pitchFamily="18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9663" y="6307138"/>
            <a:ext cx="7329487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 pitchFamily="18" charset="2"/>
              </a:rPr>
              <a:t>Assuming maximal mixing: </a:t>
            </a:r>
            <a:r>
              <a:rPr lang="el-GR" sz="2400" kern="0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charset="0"/>
                <a:sym typeface="Symbol" pitchFamily="18" charset="2"/>
              </a:rPr>
              <a:t>Δ</a:t>
            </a:r>
            <a:r>
              <a:rPr lang="en-US" sz="2400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 pitchFamily="18" charset="2"/>
              </a:rPr>
              <a:t>m</a:t>
            </a:r>
            <a:r>
              <a:rPr lang="en-US" sz="2400" kern="0" baseline="3000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 pitchFamily="18" charset="2"/>
              </a:rPr>
              <a:t>2</a:t>
            </a:r>
            <a:r>
              <a:rPr lang="en-US" sz="2400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 pitchFamily="18" charset="2"/>
              </a:rPr>
              <a:t>=(3.1±0.9) 10</a:t>
            </a:r>
            <a:r>
              <a:rPr lang="en-US" sz="2400" kern="0" baseline="3000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 pitchFamily="18" charset="2"/>
              </a:rPr>
              <a:t>-3</a:t>
            </a:r>
            <a:r>
              <a:rPr lang="en-US" sz="2400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 pitchFamily="18" charset="2"/>
              </a:rPr>
              <a:t> eV</a:t>
            </a:r>
            <a:r>
              <a:rPr lang="en-US" sz="2400" kern="0" baseline="3000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 pitchFamily="18" charset="2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68863" y="1279525"/>
            <a:ext cx="4214812" cy="20621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2000" kern="0" dirty="0" err="1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Systematics</a:t>
            </a:r>
            <a:r>
              <a:rPr lang="fr-FR" sz="2000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: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(</a:t>
            </a:r>
            <a:r>
              <a:rPr lang="fr-FR" kern="0" dirty="0" err="1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Absolute</a:t>
            </a:r>
            <a:r>
              <a:rPr lang="fr-FR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 normalisation free)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Absorption </a:t>
            </a:r>
            <a:r>
              <a:rPr lang="fr-FR" kern="0" dirty="0" err="1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length</a:t>
            </a:r>
            <a:r>
              <a:rPr lang="fr-FR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: ±10%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Detector </a:t>
            </a:r>
            <a:r>
              <a:rPr lang="fr-FR" kern="0" dirty="0" err="1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efficiency</a:t>
            </a:r>
            <a:r>
              <a:rPr lang="fr-FR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: ±10%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Spectral index of  flux: ±0.03</a:t>
            </a:r>
          </a:p>
          <a:p>
            <a:pPr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OM </a:t>
            </a:r>
            <a:r>
              <a:rPr lang="fr-FR" kern="0" dirty="0" err="1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angular</a:t>
            </a:r>
            <a:r>
              <a:rPr lang="fr-FR" kern="0" dirty="0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  </a:t>
            </a:r>
            <a:r>
              <a:rPr lang="fr-FR" kern="0" dirty="0" err="1">
                <a:solidFill>
                  <a:schemeClr val="accent2">
                    <a:lumMod val="75000"/>
                  </a:schemeClr>
                </a:solidFill>
                <a:latin typeface="+mj-lt"/>
                <a:sym typeface="Symbol"/>
              </a:rPr>
              <a:t>acceptance</a:t>
            </a:r>
            <a:endParaRPr lang="en-US" kern="0" dirty="0">
              <a:solidFill>
                <a:schemeClr val="accent2">
                  <a:lumMod val="75000"/>
                </a:schemeClr>
              </a:solidFill>
              <a:latin typeface="+mj-lt"/>
              <a:sym typeface="Symbol" pitchFamily="18" charset="2"/>
            </a:endParaRPr>
          </a:p>
        </p:txBody>
      </p:sp>
      <p:sp>
        <p:nvSpPr>
          <p:cNvPr id="12" name="ZoneTexte 13"/>
          <p:cNvSpPr txBox="1"/>
          <p:nvPr/>
        </p:nvSpPr>
        <p:spPr>
          <a:xfrm>
            <a:off x="5195888" y="3940175"/>
            <a:ext cx="16795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68%CL contours</a:t>
            </a:r>
          </a:p>
        </p:txBody>
      </p:sp>
      <p:sp>
        <p:nvSpPr>
          <p:cNvPr id="13" name="ZoneTexte 14"/>
          <p:cNvSpPr txBox="1"/>
          <p:nvPr/>
        </p:nvSpPr>
        <p:spPr>
          <a:xfrm>
            <a:off x="741363" y="3911600"/>
            <a:ext cx="7905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no </a:t>
            </a:r>
            <a:r>
              <a:rPr lang="fr-FR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osc</a:t>
            </a:r>
            <a:endParaRPr lang="fr-FR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ZoneTexte 16"/>
          <p:cNvSpPr txBox="1"/>
          <p:nvPr/>
        </p:nvSpPr>
        <p:spPr>
          <a:xfrm>
            <a:off x="1098550" y="5373688"/>
            <a:ext cx="9477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best </a:t>
            </a:r>
            <a:r>
              <a:rPr lang="fr-FR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osc</a:t>
            </a:r>
            <a:endParaRPr lang="fr-FR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ZoneTexte 19"/>
          <p:cNvSpPr txBox="1"/>
          <p:nvPr/>
        </p:nvSpPr>
        <p:spPr>
          <a:xfrm>
            <a:off x="741363" y="3640138"/>
            <a:ext cx="17272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ANTARES </a:t>
            </a:r>
            <a:r>
              <a:rPr lang="fr-FR" sz="14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preliminary</a:t>
            </a:r>
            <a:endParaRPr lang="fr-FR" sz="1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ZoneTexte 20"/>
          <p:cNvSpPr txBox="1"/>
          <p:nvPr/>
        </p:nvSpPr>
        <p:spPr>
          <a:xfrm>
            <a:off x="5127625" y="3684588"/>
            <a:ext cx="17272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ANTARES </a:t>
            </a:r>
            <a:r>
              <a:rPr lang="fr-FR" sz="14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preliminary</a:t>
            </a:r>
            <a:endParaRPr lang="fr-FR" sz="1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3807" name="Text Box 5"/>
          <p:cNvSpPr txBox="1">
            <a:spLocks noChangeArrowheads="1"/>
          </p:cNvSpPr>
          <p:nvPr/>
        </p:nvSpPr>
        <p:spPr bwMode="auto">
          <a:xfrm>
            <a:off x="5964238" y="4543425"/>
            <a:ext cx="1263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Verdana" pitchFamily="34" charset="0"/>
              </a:rPr>
              <a:t>ANTARES</a:t>
            </a:r>
          </a:p>
          <a:p>
            <a:pPr eaLnBrk="1" hangingPunct="1"/>
            <a:r>
              <a:rPr lang="en-US">
                <a:solidFill>
                  <a:srgbClr val="00CC66"/>
                </a:solidFill>
                <a:latin typeface="Verdana" pitchFamily="34" charset="0"/>
              </a:rPr>
              <a:t>K2K</a:t>
            </a:r>
            <a:endParaRPr lang="en-US">
              <a:solidFill>
                <a:srgbClr val="CC3399"/>
              </a:solidFill>
              <a:latin typeface="Verdana" pitchFamily="34" charset="0"/>
            </a:endParaRPr>
          </a:p>
          <a:p>
            <a:pPr eaLnBrk="1" hangingPunct="1"/>
            <a:r>
              <a:rPr lang="en-US">
                <a:solidFill>
                  <a:srgbClr val="CC3399"/>
                </a:solidFill>
                <a:latin typeface="Verdana" pitchFamily="34" charset="0"/>
              </a:rPr>
              <a:t>Super-K</a:t>
            </a:r>
          </a:p>
          <a:p>
            <a:pPr eaLnBrk="1" hangingPunct="1"/>
            <a:r>
              <a:rPr lang="en-US">
                <a:solidFill>
                  <a:srgbClr val="3333FF"/>
                </a:solidFill>
                <a:latin typeface="Verdana" pitchFamily="34" charset="0"/>
              </a:rPr>
              <a:t>MINOS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IceCube/DeepCore (79 strings)</a:t>
            </a:r>
            <a:endParaRPr lang="en-US" smtClean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08838" y="7204075"/>
            <a:ext cx="2346325" cy="414338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893A225-35ED-4EEF-83DB-A58381841E49}" type="slidenum">
              <a:rPr lang="en-US" smtClean="0"/>
              <a:pPr eaLnBrk="1" hangingPunct="1"/>
              <a:t>31</a:t>
            </a:fld>
            <a:endParaRPr lang="en-US" smtClean="0"/>
          </a:p>
        </p:txBody>
      </p:sp>
      <p:pic>
        <p:nvPicPr>
          <p:cNvPr id="34820" name="Picture 4" descr="Neutrino_energy_lowe_high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747963"/>
            <a:ext cx="575945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6"/>
          <p:cNvSpPr txBox="1">
            <a:spLocks noChangeArrowheads="1"/>
          </p:cNvSpPr>
          <p:nvPr/>
        </p:nvSpPr>
        <p:spPr bwMode="auto">
          <a:xfrm>
            <a:off x="304800" y="1270000"/>
            <a:ext cx="9550400" cy="1477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dirty="0">
                <a:latin typeface="+mj-lt"/>
              </a:rPr>
              <a:t>VERY </a:t>
            </a:r>
            <a:r>
              <a:rPr lang="en-US" dirty="0" smtClean="0">
                <a:latin typeface="+mj-lt"/>
              </a:rPr>
              <a:t>PRELIMINARY</a:t>
            </a:r>
            <a:endParaRPr lang="en-US" dirty="0">
              <a:latin typeface="+mj-lt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dirty="0">
                <a:latin typeface="+mj-lt"/>
              </a:rPr>
              <a:t>S</a:t>
            </a:r>
            <a:r>
              <a:rPr lang="en-US" b="1" dirty="0">
                <a:latin typeface="+mj-lt"/>
              </a:rPr>
              <a:t>imple </a:t>
            </a:r>
            <a:r>
              <a:rPr lang="en-US" dirty="0">
                <a:latin typeface="+mj-lt"/>
              </a:rPr>
              <a:t>cuts and reconstruction in Deep Core to extend sample to low energies and look             for consistency with standard neutrino oscillations.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>
                <a:latin typeface="+mj-lt"/>
              </a:rPr>
              <a:t>Is not optimized for </a:t>
            </a:r>
            <a:r>
              <a:rPr lang="en-US" dirty="0" err="1">
                <a:latin typeface="+mj-lt"/>
              </a:rPr>
              <a:t>DeepCore</a:t>
            </a:r>
            <a:r>
              <a:rPr lang="en-US" dirty="0">
                <a:latin typeface="+mj-lt"/>
              </a:rPr>
              <a:t> efficiency, angular resolution,…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>
                <a:latin typeface="+mj-lt"/>
              </a:rPr>
              <a:t>Ongoing Work: more “sophisticated” analysis for measurement of oscillation parameters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IceCube/DeepCore (79 strings)</a:t>
            </a:r>
            <a:endParaRPr lang="en-US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08838" y="7204075"/>
            <a:ext cx="2346325" cy="414338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4E57F27-EDC6-463E-BFC1-AA9060CC2D55}" type="slidenum">
              <a:rPr lang="en-US" smtClean="0"/>
              <a:pPr eaLnBrk="1" hangingPunct="1"/>
              <a:t>32</a:t>
            </a:fld>
            <a:endParaRPr lang="en-US" smtClean="0"/>
          </a:p>
        </p:txBody>
      </p:sp>
      <p:pic>
        <p:nvPicPr>
          <p:cNvPr id="35844" name="Picture 5" descr="Results_oscillations_zeni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412875"/>
            <a:ext cx="9037638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/>
          </p:cNvSpPr>
          <p:nvPr/>
        </p:nvSpPr>
        <p:spPr bwMode="auto">
          <a:xfrm>
            <a:off x="468313" y="5456238"/>
            <a:ext cx="7148512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600" dirty="0">
                <a:ea typeface="ＭＳ Ｐゴシック" charset="0"/>
              </a:rPr>
              <a:t>delta chi-square = 33.3, p-value = 1 x 10</a:t>
            </a:r>
            <a:r>
              <a:rPr lang="en-US" sz="1600" baseline="32000" dirty="0">
                <a:ea typeface="ＭＳ Ｐゴシック" charset="0"/>
              </a:rPr>
              <a:t>-8</a:t>
            </a:r>
          </a:p>
          <a:p>
            <a:pPr>
              <a:defRPr/>
            </a:pPr>
            <a:endParaRPr lang="en-US" sz="1600" baseline="32000" dirty="0">
              <a:ea typeface="ＭＳ Ｐゴシック" charset="0"/>
            </a:endParaRPr>
          </a:p>
          <a:p>
            <a:pPr>
              <a:defRPr/>
            </a:pPr>
            <a:r>
              <a:rPr lang="de-DE" sz="2400" dirty="0">
                <a:latin typeface="+mj-lt"/>
                <a:ea typeface="ＭＳ Ｐゴシック" charset="0"/>
              </a:rPr>
              <a:t>More sophisticated analyses are under work. </a:t>
            </a:r>
          </a:p>
          <a:p>
            <a:pPr>
              <a:defRPr/>
            </a:pPr>
            <a:r>
              <a:rPr lang="de-DE" sz="2400" dirty="0">
                <a:latin typeface="+mj-lt"/>
                <a:ea typeface="ＭＳ Ｐゴシック" charset="0"/>
              </a:rPr>
              <a:t>Expect determination of osc. parameters in some months</a:t>
            </a:r>
            <a:endParaRPr lang="en-US" sz="2400" dirty="0">
              <a:latin typeface="+mj-lt"/>
              <a:ea typeface="ＭＳ Ｐゴシック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Remember: Baikal-NT200</a:t>
            </a:r>
            <a:br>
              <a:rPr lang="de-DE" dirty="0" smtClean="0"/>
            </a:br>
            <a:r>
              <a:rPr lang="de-DE" sz="1200" dirty="0" smtClean="0"/>
              <a:t>(but </a:t>
            </a:r>
            <a:r>
              <a:rPr lang="de-DE" sz="1200" dirty="0" err="1" smtClean="0"/>
              <a:t>only</a:t>
            </a:r>
            <a:r>
              <a:rPr lang="de-DE" sz="1200" dirty="0" smtClean="0"/>
              <a:t> </a:t>
            </a:r>
            <a:r>
              <a:rPr lang="de-DE" sz="1200" dirty="0" err="1" smtClean="0"/>
              <a:t>around</a:t>
            </a:r>
            <a:r>
              <a:rPr lang="de-DE" sz="1200" dirty="0" smtClean="0"/>
              <a:t> </a:t>
            </a:r>
            <a:r>
              <a:rPr lang="de-DE" sz="1200" dirty="0" err="1" smtClean="0"/>
              <a:t>opposite</a:t>
            </a:r>
            <a:r>
              <a:rPr lang="de-DE" sz="1200" dirty="0" smtClean="0"/>
              <a:t> </a:t>
            </a:r>
            <a:r>
              <a:rPr lang="de-DE" sz="1200" dirty="0" err="1" smtClean="0"/>
              <a:t>zenith</a:t>
            </a:r>
            <a:r>
              <a:rPr lang="de-DE" sz="1200" dirty="0" smtClean="0"/>
              <a:t>, </a:t>
            </a:r>
            <a:r>
              <a:rPr lang="de-DE" sz="1200" dirty="0" err="1" smtClean="0"/>
              <a:t>no</a:t>
            </a:r>
            <a:r>
              <a:rPr lang="de-DE" sz="1200" dirty="0" smtClean="0"/>
              <a:t> angular </a:t>
            </a:r>
            <a:r>
              <a:rPr lang="de-DE" sz="1200" dirty="0" err="1" smtClean="0"/>
              <a:t>dependence</a:t>
            </a:r>
            <a:r>
              <a:rPr lang="de-DE" sz="1200" dirty="0" smtClean="0"/>
              <a:t> </a:t>
            </a:r>
            <a:r>
              <a:rPr lang="de-DE" sz="1200" dirty="0" err="1" smtClean="0"/>
              <a:t>towards</a:t>
            </a:r>
            <a:r>
              <a:rPr lang="de-DE" sz="1200" dirty="0" smtClean="0"/>
              <a:t> </a:t>
            </a:r>
            <a:r>
              <a:rPr lang="de-DE" sz="1200" dirty="0" err="1" smtClean="0"/>
              <a:t>horizon</a:t>
            </a:r>
            <a:r>
              <a:rPr lang="de-DE" sz="1200" dirty="0" smtClean="0"/>
              <a:t>!)</a:t>
            </a:r>
            <a:endParaRPr lang="en-US" sz="1200" dirty="0"/>
          </a:p>
        </p:txBody>
      </p:sp>
      <p:pic>
        <p:nvPicPr>
          <p:cNvPr id="79874" name="Picture 2" descr="C:\Documents and Settings\nb166\My Documents\Eigene Dateien\Bilder\Baikal\angsk_98+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734926"/>
            <a:ext cx="4392488" cy="43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5" name="Picture 3" descr="C:\Documents and Settings\nb166\My Documents\Eigene Dateien\Bilder\Baikal\osc_fits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1734924"/>
            <a:ext cx="4574147" cy="43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51058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841500" y="1844675"/>
            <a:ext cx="6870471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6000" dirty="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eaLnBrk="1" hangingPunct="1"/>
            <a:r>
              <a:rPr lang="en-US" sz="5400" dirty="0">
                <a:solidFill>
                  <a:schemeClr val="bg1"/>
                </a:solidFill>
                <a:latin typeface="Arial" pitchFamily="34" charset="0"/>
              </a:rPr>
              <a:t>Neutrino Oscillations:</a:t>
            </a:r>
          </a:p>
          <a:p>
            <a:pPr eaLnBrk="1" hangingPunct="1"/>
            <a:endParaRPr lang="en-US" sz="4000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en-US" sz="3600" dirty="0">
                <a:solidFill>
                  <a:schemeClr val="bg1"/>
                </a:solidFill>
                <a:latin typeface="Arial" pitchFamily="34" charset="0"/>
              </a:rPr>
              <a:t>b) </a:t>
            </a:r>
            <a:r>
              <a:rPr lang="de-DE" sz="3600" dirty="0" smtClean="0">
                <a:solidFill>
                  <a:schemeClr val="bg1"/>
                </a:solidFill>
                <a:latin typeface="Arial" pitchFamily="34" charset="0"/>
              </a:rPr>
              <a:t>MSW effect &amp; Mass Hierarchy</a:t>
            </a:r>
            <a:endParaRPr lang="en-US" sz="3600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en-US" sz="4000" dirty="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eaLnBrk="1" hangingPunct="1"/>
            <a:endParaRPr lang="en-US" sz="4000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endParaRPr lang="en-US" sz="4000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72513" cy="1143000"/>
          </a:xfrm>
        </p:spPr>
        <p:txBody>
          <a:bodyPr/>
          <a:lstStyle/>
          <a:p>
            <a:r>
              <a:rPr lang="de-DE" smtClean="0"/>
              <a:t>Matter Effects</a:t>
            </a:r>
            <a:endParaRPr lang="en-US" smtClean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2935"/>
            <a:ext cx="6891597" cy="551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Akhmedov, Razzaque, Smirnov</a:t>
            </a:r>
            <a:endParaRPr lang="en-US" dirty="0"/>
          </a:p>
          <a:p>
            <a:r>
              <a:rPr lang="en-US" dirty="0"/>
              <a:t>arXiv:1205.7071 (May 31) [</a:t>
            </a:r>
            <a:r>
              <a:rPr lang="en-US" dirty="0" err="1"/>
              <a:t>hep-ph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7144607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PINGU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27978"/>
            <a:ext cx="4649191" cy="407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695" y="2492214"/>
            <a:ext cx="4279801" cy="399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1412776"/>
            <a:ext cx="82042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+mj-lt"/>
              </a:rPr>
              <a:t>PINGU is a concept for </a:t>
            </a:r>
            <a:r>
              <a:rPr lang="en-US" sz="2000" b="1" dirty="0" smtClean="0">
                <a:latin typeface="+mj-lt"/>
              </a:rPr>
              <a:t>an even </a:t>
            </a:r>
            <a:r>
              <a:rPr lang="en-US" sz="2000" b="1" dirty="0">
                <a:latin typeface="+mj-lt"/>
              </a:rPr>
              <a:t>higher density infill to </a:t>
            </a:r>
            <a:r>
              <a:rPr lang="en-US" sz="2000" b="1" dirty="0" err="1">
                <a:latin typeface="+mj-lt"/>
              </a:rPr>
              <a:t>DeepCore</a:t>
            </a:r>
            <a:r>
              <a:rPr lang="en-US" sz="2000" b="1" dirty="0">
                <a:latin typeface="+mj-lt"/>
              </a:rPr>
              <a:t> that lowers the energy range of   </a:t>
            </a:r>
            <a:r>
              <a:rPr lang="en-US" sz="2000" b="1" dirty="0" smtClean="0">
                <a:latin typeface="+mj-lt"/>
              </a:rPr>
              <a:t>to a few GeV, with a few Megatons </a:t>
            </a:r>
            <a:r>
              <a:rPr lang="en-US" sz="2000" b="1" dirty="0">
                <a:latin typeface="+mj-lt"/>
              </a:rPr>
              <a:t>effective volume</a:t>
            </a:r>
          </a:p>
        </p:txBody>
      </p:sp>
    </p:spTree>
    <p:extLst>
      <p:ext uri="{BB962C8B-B14F-4D97-AF65-F5344CB8AC3E}">
        <p14:creationId xmlns:p14="http://schemas.microsoft.com/office/powerpoint/2010/main" val="323727362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71488" y="260350"/>
            <a:ext cx="8204200" cy="1143000"/>
          </a:xfrm>
        </p:spPr>
        <p:txBody>
          <a:bodyPr/>
          <a:lstStyle/>
          <a:p>
            <a:r>
              <a:rPr lang="en-US" smtClean="0"/>
              <a:t>Mass hierarchy with PINGU?</a:t>
            </a:r>
            <a:br>
              <a:rPr lang="en-US" smtClean="0"/>
            </a:br>
            <a:endParaRPr lang="en-US" smtClean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503238" y="-1108075"/>
            <a:ext cx="9051925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 fontScale="90000" lnSpcReduction="20000"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Calibr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Calibr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Calibr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66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3891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503238" y="7204075"/>
            <a:ext cx="2346325" cy="414338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505F87E-E60A-4EBD-83AE-B1DAEB6CC21C}" type="datetime1">
              <a:rPr lang="en-US" smtClean="0"/>
              <a:pPr eaLnBrk="1" hangingPunct="1"/>
              <a:t>12/29/2013</a:t>
            </a:fld>
            <a:endParaRPr lang="en-US" smtClean="0"/>
          </a:p>
        </p:txBody>
      </p:sp>
      <p:sp>
        <p:nvSpPr>
          <p:cNvPr id="389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8838" y="7204075"/>
            <a:ext cx="2346325" cy="414338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16B2A40-9CDC-4497-9731-CE161A0DD3C8}" type="slidenum">
              <a:rPr lang="en-US" smtClean="0"/>
              <a:pPr eaLnBrk="1" hangingPunct="1"/>
              <a:t>37</a:t>
            </a:fld>
            <a:endParaRPr lang="en-US" smtClean="0"/>
          </a:p>
        </p:txBody>
      </p:sp>
      <p:pic>
        <p:nvPicPr>
          <p:cNvPr id="38918" name="Picture 4" descr="PINGU_mu_tracks_NH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>
            <a:fillRect/>
          </a:stretch>
        </p:blipFill>
        <p:spPr bwMode="auto">
          <a:xfrm>
            <a:off x="3759200" y="2420938"/>
            <a:ext cx="5283200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075" y="2852738"/>
            <a:ext cx="3704853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latin typeface="+mj-lt"/>
              </a:rPr>
              <a:t>Statistical significance of Normal versus Inverted Mass Hierarchy.</a:t>
            </a:r>
          </a:p>
          <a:p>
            <a:pPr>
              <a:defRPr/>
            </a:pPr>
            <a:endParaRPr lang="en-US" sz="2400" dirty="0">
              <a:latin typeface="+mj-lt"/>
            </a:endParaRPr>
          </a:p>
          <a:p>
            <a:pPr>
              <a:defRPr/>
            </a:pPr>
            <a:r>
              <a:rPr lang="en-US" sz="2400" dirty="0">
                <a:latin typeface="+mj-lt"/>
              </a:rPr>
              <a:t>Sets PINGU requirements on:</a:t>
            </a:r>
          </a:p>
          <a:p>
            <a:pPr marL="457200" indent="-457200">
              <a:buFontTx/>
              <a:buAutoNum type="arabicParenR"/>
              <a:defRPr/>
            </a:pPr>
            <a:r>
              <a:rPr lang="en-US" sz="2400" dirty="0">
                <a:latin typeface="+mj-lt"/>
              </a:rPr>
              <a:t>Energy Resolution</a:t>
            </a:r>
          </a:p>
          <a:p>
            <a:pPr marL="457200" indent="-457200">
              <a:buFontTx/>
              <a:buAutoNum type="arabicParenR"/>
              <a:defRPr/>
            </a:pPr>
            <a:r>
              <a:rPr lang="en-US" sz="2400" dirty="0">
                <a:latin typeface="+mj-lt"/>
              </a:rPr>
              <a:t>Angular Resolution</a:t>
            </a:r>
          </a:p>
          <a:p>
            <a:pPr marL="457200" indent="-457200">
              <a:buFontTx/>
              <a:buAutoNum type="arabicParenR"/>
              <a:defRPr/>
            </a:pPr>
            <a:r>
              <a:rPr lang="en-US" sz="2400" dirty="0">
                <a:latin typeface="+mj-lt"/>
              </a:rPr>
              <a:t>Particle ID, </a:t>
            </a:r>
            <a:r>
              <a:rPr lang="en-US" sz="2400" dirty="0" smtClean="0">
                <a:latin typeface="+mj-lt"/>
              </a:rPr>
              <a:t>Background</a:t>
            </a:r>
            <a:endParaRPr lang="en-US" sz="2400" dirty="0">
              <a:latin typeface="+mj-lt"/>
            </a:endParaRPr>
          </a:p>
          <a:p>
            <a:pPr marL="457200" indent="-457200">
              <a:buFontTx/>
              <a:buAutoNum type="arabicParenR"/>
              <a:defRPr/>
            </a:pPr>
            <a:r>
              <a:rPr lang="en-US" sz="2400" dirty="0">
                <a:latin typeface="+mj-lt"/>
              </a:rPr>
              <a:t>Systematic Errors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152775" y="4968875"/>
            <a:ext cx="1027113" cy="95250"/>
          </a:xfrm>
          <a:prstGeom prst="line">
            <a:avLst/>
          </a:prstGeom>
          <a:ln w="57150" cmpd="sng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922" name="Rectangle 11"/>
          <p:cNvSpPr>
            <a:spLocks noChangeArrowheads="1"/>
          </p:cNvSpPr>
          <p:nvPr/>
        </p:nvSpPr>
        <p:spPr bwMode="auto">
          <a:xfrm>
            <a:off x="5148064" y="1412776"/>
            <a:ext cx="35317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dirty="0" smtClean="0">
                <a:latin typeface="+mj-lt"/>
              </a:rPr>
              <a:t>Akhmedov, Razzaque, Smirnov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arXiv:1205.7071 (May 31) [</a:t>
            </a:r>
            <a:r>
              <a:rPr lang="en-US" dirty="0" err="1" smtClean="0">
                <a:latin typeface="+mj-lt"/>
              </a:rPr>
              <a:t>hep-ph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075" y="1701072"/>
            <a:ext cx="4208909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i="1" dirty="0" smtClean="0">
                <a:solidFill>
                  <a:schemeClr val="bg1"/>
                </a:solidFill>
              </a:rPr>
              <a:t>IceCube coll. is currently </a:t>
            </a:r>
            <a:r>
              <a:rPr lang="en-US" sz="1600" i="1" dirty="0">
                <a:solidFill>
                  <a:schemeClr val="bg1"/>
                </a:solidFill>
              </a:rPr>
              <a:t>studying the feasibility of reaching the needed requirements.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841500" y="1844675"/>
            <a:ext cx="6724650" cy="615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600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eaLnBrk="1" hangingPunct="1"/>
            <a:r>
              <a:rPr lang="en-US" sz="5400">
                <a:solidFill>
                  <a:schemeClr val="bg1"/>
                </a:solidFill>
                <a:latin typeface="Arial" pitchFamily="34" charset="0"/>
              </a:rPr>
              <a:t>Neutrino Oscillations:</a:t>
            </a:r>
          </a:p>
          <a:p>
            <a:pPr eaLnBrk="1" hangingPunct="1"/>
            <a:endParaRPr lang="en-US" sz="400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de-DE" sz="4000">
                <a:solidFill>
                  <a:schemeClr val="bg1"/>
                </a:solidFill>
                <a:latin typeface="Arial" pitchFamily="34" charset="0"/>
              </a:rPr>
              <a:t>c)  Oscillations due to </a:t>
            </a:r>
          </a:p>
          <a:p>
            <a:pPr eaLnBrk="1" hangingPunct="1"/>
            <a:r>
              <a:rPr lang="de-DE" sz="4000">
                <a:solidFill>
                  <a:schemeClr val="bg1"/>
                </a:solidFill>
                <a:latin typeface="Arial" pitchFamily="34" charset="0"/>
              </a:rPr>
              <a:t>     Violation of Lorentz </a:t>
            </a:r>
          </a:p>
          <a:p>
            <a:pPr eaLnBrk="1" hangingPunct="1"/>
            <a:r>
              <a:rPr lang="de-DE" sz="4000">
                <a:solidFill>
                  <a:schemeClr val="bg1"/>
                </a:solidFill>
                <a:latin typeface="Arial" pitchFamily="34" charset="0"/>
              </a:rPr>
              <a:t>     Invariance (VLI)</a:t>
            </a:r>
            <a:endParaRPr lang="en-US" sz="400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en-US" sz="400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eaLnBrk="1" hangingPunct="1"/>
            <a:endParaRPr lang="en-US" sz="400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endParaRPr lang="en-US" sz="400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Exotic Oscillations</a:t>
            </a:r>
            <a:endParaRPr lang="en-GB" smtClean="0"/>
          </a:p>
        </p:txBody>
      </p:sp>
      <p:sp>
        <p:nvSpPr>
          <p:cNvPr id="40963" name="Rectangle 7"/>
          <p:cNvSpPr>
            <a:spLocks noChangeArrowheads="1"/>
          </p:cNvSpPr>
          <p:nvPr/>
        </p:nvSpPr>
        <p:spPr bwMode="auto">
          <a:xfrm>
            <a:off x="-252413" y="1143000"/>
            <a:ext cx="9396413" cy="764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66398" bIns="50800"/>
          <a:lstStyle/>
          <a:p>
            <a:pPr marL="382588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>
                <a:solidFill>
                  <a:srgbClr val="000066"/>
                </a:solidFill>
                <a:cs typeface="Times New Roman" pitchFamily="18" charset="0"/>
                <a:sym typeface="Times New Roman" pitchFamily="18" charset="0"/>
              </a:rPr>
              <a:t>                       “ν</a:t>
            </a:r>
            <a:r>
              <a:rPr lang="en-US" sz="2800" baseline="-6000">
                <a:solidFill>
                  <a:srgbClr val="000066"/>
                </a:solidFill>
                <a:cs typeface="Times New Roman" pitchFamily="18" charset="0"/>
                <a:sym typeface="Times New Roman" pitchFamily="18" charset="0"/>
              </a:rPr>
              <a:t>μ</a:t>
            </a:r>
            <a:r>
              <a:rPr lang="en-US" sz="2800" baseline="-6000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en-US" sz="2800">
                <a:solidFill>
                  <a:srgbClr val="000066"/>
                </a:solidFill>
                <a:latin typeface="Calibri" pitchFamily="34" charset="0"/>
              </a:rPr>
              <a:t>disappearance” in atmospheric neutrinos</a:t>
            </a:r>
          </a:p>
          <a:p>
            <a:pPr marL="782638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>
                <a:solidFill>
                  <a:srgbClr val="000066"/>
                </a:solidFill>
                <a:latin typeface="Calibri" pitchFamily="34" charset="0"/>
              </a:rPr>
              <a:t>Violation of                                                                                                                                Lorentz Invariance</a:t>
            </a:r>
          </a:p>
          <a:p>
            <a:pPr marL="782638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>
                <a:solidFill>
                  <a:srgbClr val="000066"/>
                </a:solidFill>
                <a:latin typeface="Calibri" pitchFamily="34" charset="0"/>
              </a:rPr>
              <a:t>Quantum                                                                                                                              Decoherence</a:t>
            </a:r>
          </a:p>
          <a:p>
            <a:pPr marL="782638" lvl="1" indent="-285750">
              <a:spcBef>
                <a:spcPct val="20000"/>
              </a:spcBef>
              <a:buFont typeface="Arial" pitchFamily="34" charset="0"/>
              <a:buChar char="–"/>
            </a:pPr>
            <a:endParaRPr lang="en-US" sz="2000">
              <a:solidFill>
                <a:srgbClr val="000066"/>
              </a:solidFill>
              <a:latin typeface="Calibri" pitchFamily="34" charset="0"/>
            </a:endParaRPr>
          </a:p>
          <a:p>
            <a:pPr marL="782638" lvl="1" indent="-285750">
              <a:spcBef>
                <a:spcPct val="20000"/>
              </a:spcBef>
              <a:buFont typeface="Arial" pitchFamily="34" charset="0"/>
              <a:buNone/>
            </a:pPr>
            <a:r>
              <a:rPr lang="en-US">
                <a:solidFill>
                  <a:srgbClr val="000066"/>
                </a:solidFill>
                <a:latin typeface="Calibri" pitchFamily="34" charset="0"/>
              </a:rPr>
              <a:t>    (both effects in                                                                                                                               Quantum Gravity)</a:t>
            </a:r>
          </a:p>
        </p:txBody>
      </p:sp>
      <p:grpSp>
        <p:nvGrpSpPr>
          <p:cNvPr id="40964" name="Group 4"/>
          <p:cNvGrpSpPr>
            <a:grpSpLocks/>
          </p:cNvGrpSpPr>
          <p:nvPr/>
        </p:nvGrpSpPr>
        <p:grpSpPr bwMode="auto">
          <a:xfrm>
            <a:off x="3132138" y="1989138"/>
            <a:ext cx="5832475" cy="4681537"/>
            <a:chOff x="1927" y="1071"/>
            <a:chExt cx="3674" cy="2949"/>
          </a:xfrm>
        </p:grpSpPr>
        <p:pic>
          <p:nvPicPr>
            <p:cNvPr id="22536" name="Picture 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7" y="1071"/>
              <a:ext cx="3674" cy="294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50800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968" name="Rectangle 9"/>
            <p:cNvSpPr>
              <a:spLocks/>
            </p:cNvSpPr>
            <p:nvPr/>
          </p:nvSpPr>
          <p:spPr bwMode="auto">
            <a:xfrm>
              <a:off x="2653" y="1117"/>
              <a:ext cx="245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57150"/>
              <a:r>
                <a:rPr lang="en-US" sz="2000">
                  <a:ea typeface="ヒラギノ角ゴ ProN W3" charset="-128"/>
                  <a:cs typeface="Arial" pitchFamily="34" charset="0"/>
                  <a:sym typeface="Arial" pitchFamily="34" charset="0"/>
                </a:rPr>
                <a:t>Muon neutrino survival probability</a:t>
              </a:r>
            </a:p>
          </p:txBody>
        </p:sp>
        <p:sp>
          <p:nvSpPr>
            <p:cNvPr id="40969" name="Rectangle 10"/>
            <p:cNvSpPr>
              <a:spLocks/>
            </p:cNvSpPr>
            <p:nvPr/>
          </p:nvSpPr>
          <p:spPr bwMode="auto">
            <a:xfrm>
              <a:off x="2744" y="2931"/>
              <a:ext cx="100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57150" algn="ctr"/>
              <a:r>
                <a:rPr lang="en-US" sz="2000">
                  <a:solidFill>
                    <a:schemeClr val="bg1"/>
                  </a:solidFill>
                  <a:ea typeface="ヒラギノ角ゴ ProN W3" charset="-128"/>
                  <a:cs typeface="Arial" pitchFamily="34" charset="0"/>
                  <a:sym typeface="Arial" pitchFamily="34" charset="0"/>
                </a:rPr>
                <a:t>Conventional</a:t>
              </a:r>
              <a:br>
                <a:rPr lang="en-US" sz="2000">
                  <a:solidFill>
                    <a:schemeClr val="bg1"/>
                  </a:solidFill>
                  <a:ea typeface="ヒラギノ角ゴ ProN W3" charset="-128"/>
                  <a:cs typeface="Arial" pitchFamily="34" charset="0"/>
                  <a:sym typeface="Arial" pitchFamily="34" charset="0"/>
                </a:rPr>
              </a:br>
              <a:r>
                <a:rPr lang="en-US" sz="2000">
                  <a:solidFill>
                    <a:schemeClr val="bg1"/>
                  </a:solidFill>
                  <a:ea typeface="ヒラギノ角ゴ ProN W3" charset="-128"/>
                  <a:cs typeface="Arial" pitchFamily="34" charset="0"/>
                  <a:sym typeface="Arial" pitchFamily="34" charset="0"/>
                </a:rPr>
                <a:t>oscillations</a:t>
              </a:r>
            </a:p>
          </p:txBody>
        </p:sp>
        <p:sp>
          <p:nvSpPr>
            <p:cNvPr id="40970" name="Rectangle 11"/>
            <p:cNvSpPr>
              <a:spLocks/>
            </p:cNvSpPr>
            <p:nvPr/>
          </p:nvSpPr>
          <p:spPr bwMode="auto">
            <a:xfrm>
              <a:off x="2960" y="1752"/>
              <a:ext cx="11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57150" algn="ctr"/>
              <a:r>
                <a:rPr lang="en-US" sz="2000">
                  <a:solidFill>
                    <a:srgbClr val="FFFFFF"/>
                  </a:solidFill>
                  <a:ea typeface="ヒラギノ角ゴ ProN W3" charset="-128"/>
                  <a:cs typeface="Arial" pitchFamily="34" charset="0"/>
                  <a:sym typeface="Arial" pitchFamily="34" charset="0"/>
                </a:rPr>
                <a:t>VLI oscillations,</a:t>
              </a:r>
              <a:br>
                <a:rPr lang="en-US" sz="2000">
                  <a:solidFill>
                    <a:srgbClr val="FFFFFF"/>
                  </a:solidFill>
                  <a:ea typeface="ヒラギノ角ゴ ProN W3" charset="-128"/>
                  <a:cs typeface="Arial" pitchFamily="34" charset="0"/>
                  <a:sym typeface="Arial" pitchFamily="34" charset="0"/>
                </a:rPr>
              </a:br>
              <a:r>
                <a:rPr lang="en-US" sz="2000">
                  <a:solidFill>
                    <a:srgbClr val="FFFFFF"/>
                  </a:solidFill>
                  <a:latin typeface="Lucida Grande"/>
                  <a:ea typeface="ヒラギノ角ゴ ProN W3" charset="-128"/>
                  <a:cs typeface="Arial" pitchFamily="34" charset="0"/>
                  <a:sym typeface="Lucida Grande"/>
                </a:rPr>
                <a:t>δc/c = 10</a:t>
              </a:r>
              <a:r>
                <a:rPr lang="en-US" sz="2000" baseline="32000">
                  <a:solidFill>
                    <a:srgbClr val="FFFFFF"/>
                  </a:solidFill>
                  <a:latin typeface="Lucida Grande"/>
                  <a:ea typeface="ヒラギノ角ゴ ProN W3" charset="-128"/>
                  <a:cs typeface="Arial" pitchFamily="34" charset="0"/>
                  <a:sym typeface="Lucida Grande"/>
                </a:rPr>
                <a:t>-27</a:t>
              </a:r>
            </a:p>
          </p:txBody>
        </p:sp>
        <p:sp>
          <p:nvSpPr>
            <p:cNvPr id="40971" name="Line 12"/>
            <p:cNvSpPr>
              <a:spLocks noChangeShapeType="1"/>
            </p:cNvSpPr>
            <p:nvPr/>
          </p:nvSpPr>
          <p:spPr bwMode="auto">
            <a:xfrm rot="10800000">
              <a:off x="4014" y="2115"/>
              <a:ext cx="467" cy="2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2" name="Line 17"/>
            <p:cNvSpPr>
              <a:spLocks noChangeShapeType="1"/>
            </p:cNvSpPr>
            <p:nvPr/>
          </p:nvSpPr>
          <p:spPr bwMode="auto">
            <a:xfrm>
              <a:off x="2426" y="2614"/>
              <a:ext cx="318" cy="27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65" name="Text Box 11"/>
          <p:cNvSpPr txBox="1">
            <a:spLocks noChangeArrowheads="1"/>
          </p:cNvSpPr>
          <p:nvPr/>
        </p:nvSpPr>
        <p:spPr bwMode="auto">
          <a:xfrm>
            <a:off x="179388" y="4222750"/>
            <a:ext cx="2782887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latin typeface="Arial" pitchFamily="34" charset="0"/>
              </a:rPr>
              <a:t>Parameters:</a:t>
            </a:r>
          </a:p>
          <a:p>
            <a:r>
              <a:rPr lang="en-US" b="1">
                <a:latin typeface="Arial" pitchFamily="34" charset="0"/>
              </a:rPr>
              <a:t>VLI:</a:t>
            </a:r>
            <a:r>
              <a:rPr lang="en-US">
                <a:latin typeface="Arial" pitchFamily="34" charset="0"/>
              </a:rPr>
              <a:t> </a:t>
            </a:r>
            <a:r>
              <a:rPr lang="en-US">
                <a:latin typeface="Arial" pitchFamily="34" charset="0"/>
                <a:sym typeface="Symbol" pitchFamily="18" charset="2"/>
              </a:rPr>
              <a:t></a:t>
            </a:r>
            <a:r>
              <a:rPr lang="en-US">
                <a:latin typeface="Arial" pitchFamily="34" charset="0"/>
              </a:rPr>
              <a:t>c/c, sin 2</a:t>
            </a:r>
            <a:r>
              <a:rPr lang="en-US">
                <a:latin typeface="Arial" pitchFamily="34" charset="0"/>
                <a:sym typeface="Symbol" pitchFamily="18" charset="2"/>
              </a:rPr>
              <a:t></a:t>
            </a:r>
            <a:r>
              <a:rPr lang="en-US">
                <a:latin typeface="Arial" pitchFamily="34" charset="0"/>
              </a:rPr>
              <a:t>, Phase </a:t>
            </a:r>
            <a:r>
              <a:rPr lang="en-US">
                <a:latin typeface="Arial" pitchFamily="34" charset="0"/>
                <a:sym typeface="Symbol" pitchFamily="18" charset="2"/>
              </a:rPr>
              <a:t></a:t>
            </a:r>
            <a:endParaRPr lang="en-US">
              <a:latin typeface="Arial" pitchFamily="34" charset="0"/>
            </a:endParaRPr>
          </a:p>
          <a:p>
            <a:r>
              <a:rPr lang="en-US" b="1">
                <a:latin typeface="Arial" pitchFamily="34" charset="0"/>
              </a:rPr>
              <a:t>QD</a:t>
            </a:r>
            <a:r>
              <a:rPr lang="en-US">
                <a:latin typeface="Arial" pitchFamily="34" charset="0"/>
              </a:rPr>
              <a:t>: D</a:t>
            </a:r>
            <a:r>
              <a:rPr lang="en-US" baseline="-25000">
                <a:latin typeface="Arial" pitchFamily="34" charset="0"/>
              </a:rPr>
              <a:t>3 </a:t>
            </a:r>
            <a:r>
              <a:rPr lang="en-US">
                <a:latin typeface="Arial" pitchFamily="34" charset="0"/>
              </a:rPr>
              <a:t>und D</a:t>
            </a:r>
            <a:r>
              <a:rPr lang="en-US" baseline="-25000">
                <a:latin typeface="Arial" pitchFamily="34" charset="0"/>
              </a:rPr>
              <a:t>8</a:t>
            </a:r>
            <a:r>
              <a:rPr lang="en-US">
                <a:latin typeface="Arial" pitchFamily="34" charset="0"/>
              </a:rPr>
              <a:t>, D</a:t>
            </a:r>
            <a:r>
              <a:rPr lang="en-US" baseline="-25000">
                <a:latin typeface="Arial" pitchFamily="34" charset="0"/>
              </a:rPr>
              <a:t>6 </a:t>
            </a:r>
            <a:r>
              <a:rPr lang="en-US">
                <a:latin typeface="Arial" pitchFamily="34" charset="0"/>
              </a:rPr>
              <a:t>und D</a:t>
            </a:r>
            <a:r>
              <a:rPr lang="en-US" baseline="-25000">
                <a:latin typeface="Arial" pitchFamily="34" charset="0"/>
              </a:rPr>
              <a:t>7</a:t>
            </a:r>
          </a:p>
          <a:p>
            <a:endParaRPr lang="en-US">
              <a:latin typeface="Arial" pitchFamily="34" charset="0"/>
            </a:endParaRPr>
          </a:p>
          <a:p>
            <a:r>
              <a:rPr lang="de-DE">
                <a:latin typeface="Arial" pitchFamily="34" charset="0"/>
              </a:rPr>
              <a:t>Different to standard</a:t>
            </a:r>
          </a:p>
          <a:p>
            <a:r>
              <a:rPr lang="de-DE">
                <a:latin typeface="Arial" pitchFamily="34" charset="0"/>
              </a:rPr>
              <a:t>oscillations (~ 1/E), </a:t>
            </a:r>
          </a:p>
          <a:p>
            <a:r>
              <a:rPr lang="de-DE">
                <a:latin typeface="Arial" pitchFamily="34" charset="0"/>
              </a:rPr>
              <a:t>QG Oscillations go like</a:t>
            </a:r>
          </a:p>
          <a:p>
            <a:r>
              <a:rPr lang="de-DE">
                <a:latin typeface="Arial" pitchFamily="34" charset="0"/>
              </a:rPr>
              <a:t>~ E (or even E²)</a:t>
            </a:r>
            <a:endParaRPr lang="en-GB" b="1">
              <a:latin typeface="Arial" pitchFamily="34" charset="0"/>
            </a:endParaRPr>
          </a:p>
        </p:txBody>
      </p:sp>
      <p:sp>
        <p:nvSpPr>
          <p:cNvPr id="40966" name="Text Box 12"/>
          <p:cNvSpPr txBox="1">
            <a:spLocks noChangeArrowheads="1"/>
          </p:cNvSpPr>
          <p:nvPr/>
        </p:nvSpPr>
        <p:spPr bwMode="auto">
          <a:xfrm rot="-4519091">
            <a:off x="2796382" y="3452018"/>
            <a:ext cx="239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 i="1">
                <a:solidFill>
                  <a:srgbClr val="FFFF66"/>
                </a:solidFill>
                <a:latin typeface="Arial" pitchFamily="34" charset="0"/>
              </a:rPr>
              <a:t>a case for DeepCore</a:t>
            </a:r>
            <a:endParaRPr lang="en-US" b="1" i="1">
              <a:solidFill>
                <a:srgbClr val="FFFF66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0" y="6248400"/>
            <a:ext cx="1905000" cy="4572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de-DE" smtClean="0"/>
              <a:t>C. Spiering</a:t>
            </a:r>
          </a:p>
          <a:p>
            <a:pPr algn="l" eaLnBrk="1" hangingPunct="1"/>
            <a:r>
              <a:rPr lang="de-DE" smtClean="0"/>
              <a:t>Summer Lecture 06</a:t>
            </a:r>
            <a:endParaRPr lang="en-GB" smtClean="0"/>
          </a:p>
        </p:txBody>
      </p:sp>
      <p:graphicFrame>
        <p:nvGraphicFramePr>
          <p:cNvPr id="5123" name="Object 12"/>
          <p:cNvGraphicFramePr>
            <a:graphicFrameLocks noGrp="1" noChangeAspect="1"/>
          </p:cNvGraphicFramePr>
          <p:nvPr>
            <p:ph/>
          </p:nvPr>
        </p:nvGraphicFramePr>
        <p:xfrm>
          <a:off x="-47625" y="-69850"/>
          <a:ext cx="9271000" cy="695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Image" r:id="rId3" imgW="6374603" imgH="4952381" progId="Photoshop.Image.8">
                  <p:embed/>
                </p:oleObj>
              </mc:Choice>
              <mc:Fallback>
                <p:oleObj name="Image" r:id="rId3" imgW="6374603" imgH="4952381" progId="Photoshop.Image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7625" y="-69850"/>
                        <a:ext cx="9271000" cy="695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403725" y="3446463"/>
            <a:ext cx="1841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 sz="2400">
              <a:solidFill>
                <a:schemeClr val="tx2"/>
              </a:solidFill>
            </a:endParaRPr>
          </a:p>
          <a:p>
            <a:endParaRPr lang="en-GB" sz="4400">
              <a:solidFill>
                <a:schemeClr val="tx2"/>
              </a:solidFill>
            </a:endParaRP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228600" y="4343400"/>
            <a:ext cx="17414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200">
                <a:solidFill>
                  <a:srgbClr val="FFFF99"/>
                </a:solidFill>
                <a:latin typeface="Lucida Grande"/>
              </a:rPr>
              <a:t>detector</a:t>
            </a:r>
          </a:p>
        </p:txBody>
      </p:sp>
      <p:sp>
        <p:nvSpPr>
          <p:cNvPr id="5126" name="Line 7"/>
          <p:cNvSpPr>
            <a:spLocks noChangeShapeType="1"/>
          </p:cNvSpPr>
          <p:nvPr/>
        </p:nvSpPr>
        <p:spPr bwMode="auto">
          <a:xfrm flipH="1" flipV="1">
            <a:off x="7010400" y="5257800"/>
            <a:ext cx="1981200" cy="114300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Text Box 9"/>
          <p:cNvSpPr txBox="1">
            <a:spLocks noChangeArrowheads="1"/>
          </p:cNvSpPr>
          <p:nvPr/>
        </p:nvSpPr>
        <p:spPr bwMode="auto">
          <a:xfrm>
            <a:off x="6629400" y="6324600"/>
            <a:ext cx="20574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GB" sz="3200" b="1">
                <a:solidFill>
                  <a:schemeClr val="bg1"/>
                </a:solidFill>
                <a:latin typeface="Lucida Grande"/>
                <a:sym typeface="Symbol" pitchFamily="18" charset="2"/>
              </a:rPr>
              <a:t>neutrino</a:t>
            </a:r>
            <a:endParaRPr lang="en-GB" sz="3200" b="1">
              <a:solidFill>
                <a:schemeClr val="bg1"/>
              </a:solidFill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5128" name="Line 10"/>
          <p:cNvSpPr>
            <a:spLocks noChangeShapeType="1"/>
          </p:cNvSpPr>
          <p:nvPr/>
        </p:nvSpPr>
        <p:spPr bwMode="auto">
          <a:xfrm flipH="1" flipV="1">
            <a:off x="1828800" y="2209800"/>
            <a:ext cx="5105400" cy="3019425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AutoShape 11"/>
          <p:cNvSpPr>
            <a:spLocks noChangeArrowheads="1"/>
          </p:cNvSpPr>
          <p:nvPr/>
        </p:nvSpPr>
        <p:spPr bwMode="auto">
          <a:xfrm rot="1556616">
            <a:off x="6477000" y="4953000"/>
            <a:ext cx="609600" cy="381000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Rectangle 14"/>
          <p:cNvSpPr>
            <a:spLocks noChangeArrowheads="1"/>
          </p:cNvSpPr>
          <p:nvPr/>
        </p:nvSpPr>
        <p:spPr bwMode="auto">
          <a:xfrm>
            <a:off x="5105400" y="2667000"/>
            <a:ext cx="27352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99"/>
                </a:solidFill>
                <a:latin typeface="Arial" pitchFamily="34" charset="0"/>
              </a:rPr>
              <a:t>range of muons in </a:t>
            </a:r>
          </a:p>
          <a:p>
            <a:r>
              <a:rPr lang="en-US" sz="2400">
                <a:solidFill>
                  <a:srgbClr val="FFFF99"/>
                </a:solidFill>
                <a:latin typeface="Arial" pitchFamily="34" charset="0"/>
              </a:rPr>
              <a:t>water or ice up to</a:t>
            </a:r>
          </a:p>
          <a:p>
            <a:r>
              <a:rPr lang="en-US" sz="2400">
                <a:solidFill>
                  <a:srgbClr val="FFFF99"/>
                </a:solidFill>
                <a:latin typeface="Arial" pitchFamily="34" charset="0"/>
              </a:rPr>
              <a:t>kilometers …</a:t>
            </a:r>
          </a:p>
        </p:txBody>
      </p:sp>
      <p:sp>
        <p:nvSpPr>
          <p:cNvPr id="5131" name="Text Box 15"/>
          <p:cNvSpPr txBox="1">
            <a:spLocks noChangeArrowheads="1"/>
          </p:cNvSpPr>
          <p:nvPr/>
        </p:nvSpPr>
        <p:spPr bwMode="auto">
          <a:xfrm>
            <a:off x="4419600" y="4800600"/>
            <a:ext cx="15240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GB" sz="3200" b="1">
                <a:solidFill>
                  <a:schemeClr val="bg1"/>
                </a:solidFill>
                <a:latin typeface="Lucida Grande"/>
              </a:rPr>
              <a:t> </a:t>
            </a:r>
            <a:r>
              <a:rPr lang="en-GB" sz="3200" b="1">
                <a:solidFill>
                  <a:srgbClr val="66CCFF"/>
                </a:solidFill>
                <a:latin typeface="Lucida Grande"/>
              </a:rPr>
              <a:t>muon</a:t>
            </a:r>
            <a:endParaRPr lang="en-GB" sz="3200" b="1">
              <a:solidFill>
                <a:srgbClr val="66CCFF"/>
              </a:solidFill>
              <a:latin typeface="Comic Sans MS" pitchFamily="66" charset="0"/>
              <a:sym typeface="Symbol" pitchFamily="18" charset="2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Exotic Oscillations</a:t>
            </a:r>
            <a:endParaRPr lang="en-GB" smtClean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714500"/>
            <a:ext cx="4691063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641475"/>
            <a:ext cx="4572000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563" y="1271588"/>
            <a:ext cx="302736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VLI (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" charset="0"/>
                <a:sym typeface="Symbol"/>
              </a:rPr>
              <a:t>=10</a:t>
            </a:r>
            <a:r>
              <a:rPr lang="de-DE" b="1" baseline="30000" dirty="0">
                <a:solidFill>
                  <a:schemeClr val="tx2">
                    <a:lumMod val="75000"/>
                  </a:schemeClr>
                </a:solidFill>
                <a:latin typeface="Arial" charset="0"/>
                <a:sym typeface="Symbol"/>
              </a:rPr>
              <a:t>-26</a:t>
            </a: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" charset="0"/>
                <a:sym typeface="Symbol"/>
              </a:rPr>
              <a:t>, max mixing)</a:t>
            </a:r>
            <a:endParaRPr lang="de-DE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4138" y="1776413"/>
            <a:ext cx="16081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conventional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68488" y="1641475"/>
            <a:ext cx="1390650" cy="1063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2" name="TextBox 5"/>
          <p:cNvSpPr txBox="1">
            <a:spLocks noChangeArrowheads="1"/>
          </p:cNvSpPr>
          <p:nvPr/>
        </p:nvSpPr>
        <p:spPr bwMode="auto">
          <a:xfrm>
            <a:off x="1217613" y="3743325"/>
            <a:ext cx="2449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rgbClr val="FF0000"/>
                </a:solidFill>
                <a:latin typeface="Arial" pitchFamily="34" charset="0"/>
              </a:rPr>
              <a:t>QD </a:t>
            </a:r>
          </a:p>
          <a:p>
            <a:pPr eaLnBrk="1" hangingPunct="1"/>
            <a:r>
              <a:rPr lang="de-DE" b="1">
                <a:solidFill>
                  <a:srgbClr val="FF0000"/>
                </a:solidFill>
                <a:latin typeface="Arial" pitchFamily="34" charset="0"/>
              </a:rPr>
              <a:t>(n=2, D</a:t>
            </a:r>
            <a:r>
              <a:rPr lang="de-DE" b="1" baseline="-25000">
                <a:solidFill>
                  <a:srgbClr val="FF0000"/>
                </a:solidFill>
                <a:latin typeface="Arial" pitchFamily="34" charset="0"/>
              </a:rPr>
              <a:t>i </a:t>
            </a:r>
            <a:r>
              <a:rPr lang="de-DE" b="1">
                <a:solidFill>
                  <a:srgbClr val="FF0000"/>
                </a:solidFill>
                <a:latin typeface="Arial" pitchFamily="34" charset="0"/>
              </a:rPr>
              <a:t>= 10</a:t>
            </a:r>
            <a:r>
              <a:rPr lang="de-DE" b="1" baseline="30000">
                <a:solidFill>
                  <a:srgbClr val="FF0000"/>
                </a:solidFill>
                <a:latin typeface="Arial" pitchFamily="34" charset="0"/>
              </a:rPr>
              <a:t>-30</a:t>
            </a:r>
            <a:r>
              <a:rPr lang="de-DE" b="1">
                <a:solidFill>
                  <a:srgbClr val="FF0000"/>
                </a:solidFill>
                <a:latin typeface="Arial" pitchFamily="34" charset="0"/>
              </a:rPr>
              <a:t> GeV</a:t>
            </a:r>
            <a:r>
              <a:rPr lang="de-DE" b="1" baseline="30000">
                <a:solidFill>
                  <a:srgbClr val="FF0000"/>
                </a:solidFill>
                <a:latin typeface="Arial" pitchFamily="34" charset="0"/>
              </a:rPr>
              <a:t>-1</a:t>
            </a:r>
            <a:r>
              <a:rPr lang="de-DE" b="1">
                <a:solidFill>
                  <a:srgbClr val="FF0000"/>
                </a:solidFill>
                <a:latin typeface="Arial" pitchFamily="34" charset="0"/>
              </a:rPr>
              <a:t>)</a:t>
            </a:r>
            <a:endParaRPr lang="en-US" b="1">
              <a:solidFill>
                <a:srgbClr val="FF0000"/>
              </a:solidFill>
              <a:latin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343150" y="3348038"/>
            <a:ext cx="514350" cy="4683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9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6353175"/>
            <a:ext cx="83534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Up Arrow 8"/>
          <p:cNvSpPr/>
          <p:nvPr/>
        </p:nvSpPr>
        <p:spPr>
          <a:xfrm>
            <a:off x="1217613" y="5611813"/>
            <a:ext cx="331787" cy="6048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945438" y="1792288"/>
            <a:ext cx="7429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VLI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1997" name="TextBox 12"/>
          <p:cNvSpPr txBox="1">
            <a:spLocks noChangeArrowheads="1"/>
          </p:cNvSpPr>
          <p:nvPr/>
        </p:nvSpPr>
        <p:spPr bwMode="auto">
          <a:xfrm>
            <a:off x="5638800" y="2935288"/>
            <a:ext cx="1825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solidFill>
                  <a:schemeClr val="bg1"/>
                </a:solidFill>
                <a:latin typeface="Arial" pitchFamily="34" charset="0"/>
              </a:rPr>
              <a:t>AMANDA</a:t>
            </a:r>
          </a:p>
          <a:p>
            <a:pPr eaLnBrk="1" hangingPunct="1"/>
            <a:r>
              <a:rPr lang="de-DE">
                <a:solidFill>
                  <a:schemeClr val="bg1"/>
                </a:solidFill>
                <a:latin typeface="Arial" pitchFamily="34" charset="0"/>
              </a:rPr>
              <a:t>90%, 95%, 99%</a:t>
            </a:r>
            <a:endParaRPr lang="en-US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1998" name="TextBox 13"/>
          <p:cNvSpPr txBox="1">
            <a:spLocks noChangeArrowheads="1"/>
          </p:cNvSpPr>
          <p:nvPr/>
        </p:nvSpPr>
        <p:spPr bwMode="auto">
          <a:xfrm>
            <a:off x="7702550" y="2927350"/>
            <a:ext cx="1228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rgbClr val="FF0000"/>
                </a:solidFill>
                <a:latin typeface="Arial" pitchFamily="34" charset="0"/>
              </a:rPr>
              <a:t>SK + K2K</a:t>
            </a:r>
          </a:p>
          <a:p>
            <a:pPr eaLnBrk="1" hangingPunct="1"/>
            <a:r>
              <a:rPr lang="de-DE" b="1">
                <a:solidFill>
                  <a:srgbClr val="FF0000"/>
                </a:solidFill>
                <a:latin typeface="Arial" pitchFamily="34" charset="0"/>
              </a:rPr>
              <a:t>         90%</a:t>
            </a:r>
            <a:endParaRPr lang="en-US" b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41999" name="TextBox 14"/>
          <p:cNvSpPr txBox="1">
            <a:spLocks noChangeArrowheads="1"/>
          </p:cNvSpPr>
          <p:nvPr/>
        </p:nvSpPr>
        <p:spPr bwMode="auto">
          <a:xfrm>
            <a:off x="5360988" y="4391025"/>
            <a:ext cx="1787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rgbClr val="FFFF00"/>
                </a:solidFill>
                <a:latin typeface="Arial" pitchFamily="34" charset="0"/>
              </a:rPr>
              <a:t> IceCube          </a:t>
            </a:r>
          </a:p>
          <a:p>
            <a:pPr eaLnBrk="1" hangingPunct="1"/>
            <a:r>
              <a:rPr lang="de-DE" b="1">
                <a:solidFill>
                  <a:srgbClr val="FFFF00"/>
                </a:solidFill>
                <a:latin typeface="Arial" pitchFamily="34" charset="0"/>
              </a:rPr>
              <a:t>        10y, 90%</a:t>
            </a:r>
            <a:endParaRPr lang="en-US" b="1">
              <a:solidFill>
                <a:srgbClr val="FFFF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841500" y="1844675"/>
            <a:ext cx="6951663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600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eaLnBrk="1" hangingPunct="1"/>
            <a:r>
              <a:rPr lang="en-US" sz="5400">
                <a:solidFill>
                  <a:schemeClr val="bg1"/>
                </a:solidFill>
                <a:latin typeface="Arial" pitchFamily="34" charset="0"/>
              </a:rPr>
              <a:t>Neutrino Oscillations:</a:t>
            </a:r>
          </a:p>
          <a:p>
            <a:pPr eaLnBrk="1" hangingPunct="1"/>
            <a:endParaRPr lang="en-US" sz="400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en-US" sz="4000">
                <a:solidFill>
                  <a:schemeClr val="bg1"/>
                </a:solidFill>
                <a:latin typeface="Arial" pitchFamily="34" charset="0"/>
              </a:rPr>
              <a:t>d)  Sterile Neutrinos</a:t>
            </a:r>
          </a:p>
          <a:p>
            <a:pPr eaLnBrk="1" hangingPunct="1"/>
            <a:r>
              <a:rPr lang="en-US" sz="400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eaLnBrk="1" hangingPunct="1"/>
            <a:endParaRPr lang="en-US" sz="400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endParaRPr lang="en-US" sz="400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" b="22088"/>
          <a:stretch/>
        </p:blipFill>
        <p:spPr bwMode="auto">
          <a:xfrm>
            <a:off x="3319597" y="1315233"/>
            <a:ext cx="6019154" cy="488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873"/>
          <a:stretch/>
        </p:blipFill>
        <p:spPr bwMode="auto">
          <a:xfrm>
            <a:off x="1907704" y="116632"/>
            <a:ext cx="7072553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62"/>
          <a:stretch/>
        </p:blipFill>
        <p:spPr bwMode="auto">
          <a:xfrm>
            <a:off x="-18023" y="5834005"/>
            <a:ext cx="4849546" cy="106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04020" y="-259804"/>
            <a:ext cx="51435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51520" y="1772816"/>
            <a:ext cx="3168352" cy="24482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30000"/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2000" dirty="0" smtClean="0"/>
              <a:t>Visible as distortion of standard pattern with DeepCore</a:t>
            </a:r>
          </a:p>
          <a:p>
            <a:pPr marL="0" indent="0">
              <a:buNone/>
            </a:pPr>
            <a:endParaRPr lang="de-DE" sz="2000" dirty="0" smtClean="0"/>
          </a:p>
          <a:p>
            <a:r>
              <a:rPr lang="de-DE" sz="2000" dirty="0" smtClean="0"/>
              <a:t>Visible as distortion of angular spectrum in the standard Icecube energy range</a:t>
            </a:r>
            <a:endParaRPr lang="en-US" sz="2000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131840" y="2204864"/>
            <a:ext cx="1699683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319597" y="2564904"/>
            <a:ext cx="3412643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841500" y="1844675"/>
            <a:ext cx="6604000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600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eaLnBrk="1" hangingPunct="1"/>
            <a:r>
              <a:rPr lang="en-US" sz="4000">
                <a:solidFill>
                  <a:schemeClr val="bg1"/>
                </a:solidFill>
                <a:latin typeface="Arial" pitchFamily="34" charset="0"/>
              </a:rPr>
              <a:t>Indirect Dark Matter Search </a:t>
            </a:r>
          </a:p>
          <a:p>
            <a:pPr eaLnBrk="1" hangingPunct="1"/>
            <a:r>
              <a:rPr lang="en-US" sz="400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eaLnBrk="1" hangingPunct="1"/>
            <a:endParaRPr lang="en-US" sz="400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endParaRPr lang="en-US" sz="400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9710" y="1268761"/>
            <a:ext cx="5842426" cy="5554960"/>
          </a:xfrm>
        </p:spPr>
      </p:pic>
      <p:sp>
        <p:nvSpPr>
          <p:cNvPr id="5" name="Rectangle 2"/>
          <p:cNvSpPr>
            <a:spLocks noGrp="1"/>
          </p:cNvSpPr>
          <p:nvPr>
            <p:ph type="title"/>
          </p:nvPr>
        </p:nvSpPr>
        <p:spPr>
          <a:xfrm>
            <a:off x="468313" y="0"/>
            <a:ext cx="8204200" cy="1143000"/>
          </a:xfrm>
        </p:spPr>
        <p:txBody>
          <a:bodyPr/>
          <a:lstStyle/>
          <a:p>
            <a:pPr eaLnBrk="1" hangingPunct="1"/>
            <a:r>
              <a:rPr lang="de-DE" dirty="0" smtClean="0"/>
              <a:t>Dark Matter Candidates</a:t>
            </a:r>
            <a:endParaRPr lang="en-US" dirty="0" smtClean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Indirect Dark Matter Search</a:t>
            </a:r>
            <a:endParaRPr lang="en-US" dirty="0" smtClean="0"/>
          </a:p>
        </p:txBody>
      </p:sp>
      <p:pic>
        <p:nvPicPr>
          <p:cNvPr id="48131" name="Picture 4" descr="darkmattermetho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1268413"/>
            <a:ext cx="5360987" cy="540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7667625" y="3789363"/>
            <a:ext cx="11160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800" i="1">
                <a:solidFill>
                  <a:srgbClr val="CCFFFF"/>
                </a:solidFill>
                <a:latin typeface="Arial" pitchFamily="34" charset="0"/>
              </a:rPr>
              <a:t>, e</a:t>
            </a:r>
            <a:r>
              <a:rPr lang="de-DE" sz="2800" i="1" baseline="30000">
                <a:solidFill>
                  <a:srgbClr val="CCFFFF"/>
                </a:solidFill>
                <a:latin typeface="Arial" pitchFamily="34" charset="0"/>
              </a:rPr>
              <a:t>+</a:t>
            </a:r>
            <a:r>
              <a:rPr lang="de-DE" sz="2800" i="1">
                <a:solidFill>
                  <a:srgbClr val="CCFFFF"/>
                </a:solidFill>
                <a:latin typeface="Arial" pitchFamily="34" charset="0"/>
              </a:rPr>
              <a:t>, p</a:t>
            </a:r>
            <a:endParaRPr lang="en-GB" sz="2800" i="1">
              <a:solidFill>
                <a:srgbClr val="CCFFFF"/>
              </a:solidFill>
              <a:latin typeface="Arial" pitchFamily="34" charset="0"/>
            </a:endParaRPr>
          </a:p>
        </p:txBody>
      </p:sp>
      <p:sp>
        <p:nvSpPr>
          <p:cNvPr id="48133" name="Line 6"/>
          <p:cNvSpPr>
            <a:spLocks noChangeShapeType="1"/>
          </p:cNvSpPr>
          <p:nvPr/>
        </p:nvSpPr>
        <p:spPr bwMode="auto">
          <a:xfrm>
            <a:off x="8532813" y="3860800"/>
            <a:ext cx="173037" cy="1588"/>
          </a:xfrm>
          <a:prstGeom prst="line">
            <a:avLst/>
          </a:prstGeom>
          <a:noFill/>
          <a:ln w="38100">
            <a:solidFill>
              <a:srgbClr val="CC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4" name="Rectangle 8"/>
          <p:cNvSpPr>
            <a:spLocks noChangeArrowheads="1"/>
          </p:cNvSpPr>
          <p:nvPr/>
        </p:nvSpPr>
        <p:spPr bwMode="auto">
          <a:xfrm>
            <a:off x="228600" y="1371600"/>
            <a:ext cx="5976938" cy="705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de-DE" sz="3600" b="1">
                <a:solidFill>
                  <a:srgbClr val="000066"/>
                </a:solidFill>
                <a:latin typeface="Calibri" pitchFamily="34" charset="0"/>
              </a:rPr>
              <a:t>WIMPs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de-DE" sz="2000">
                <a:solidFill>
                  <a:srgbClr val="000066"/>
                </a:solidFill>
                <a:latin typeface="Calibri" pitchFamily="34" charset="0"/>
              </a:rPr>
              <a:t>Neutralinos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de-DE" sz="2000">
                <a:solidFill>
                  <a:srgbClr val="000066"/>
                </a:solidFill>
                <a:latin typeface="Calibri" pitchFamily="34" charset="0"/>
              </a:rPr>
              <a:t>Kaluza-Klein particles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de-DE" sz="2000">
                <a:solidFill>
                  <a:srgbClr val="000066"/>
                </a:solidFill>
                <a:latin typeface="Calibri" pitchFamily="34" charset="0"/>
              </a:rPr>
              <a:t>…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de-DE" sz="2400" b="1">
                <a:solidFill>
                  <a:srgbClr val="DDDDDD"/>
                </a:solidFill>
                <a:latin typeface="Calibri" pitchFamily="34" charset="0"/>
              </a:rPr>
              <a:t>Axions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de-DE" sz="2400" b="1">
                <a:solidFill>
                  <a:srgbClr val="DDDDDD"/>
                </a:solidFill>
                <a:latin typeface="Calibri" pitchFamily="34" charset="0"/>
              </a:rPr>
              <a:t>Super-WIMPs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de-DE" sz="2400" b="1">
                <a:solidFill>
                  <a:srgbClr val="DDDDDD"/>
                </a:solidFill>
                <a:latin typeface="Calibri" pitchFamily="34" charset="0"/>
              </a:rPr>
              <a:t>Axinos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de-DE" sz="2400" b="1">
                <a:solidFill>
                  <a:srgbClr val="DDDDDD"/>
                </a:solidFill>
                <a:latin typeface="Calibri" pitchFamily="34" charset="0"/>
              </a:rPr>
              <a:t>Sterile neutrinos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de-DE" sz="2400" b="1">
                <a:solidFill>
                  <a:srgbClr val="DDDDDD"/>
                </a:solidFill>
                <a:latin typeface="Calibri" pitchFamily="34" charset="0"/>
              </a:rPr>
              <a:t>Q-balls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de-DE" sz="2400" b="1">
                <a:solidFill>
                  <a:srgbClr val="DDDDDD"/>
                </a:solidFill>
                <a:latin typeface="Calibri" pitchFamily="34" charset="0"/>
              </a:rPr>
              <a:t>WIMPzillas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de-DE" sz="2400" b="1">
                <a:solidFill>
                  <a:srgbClr val="DDDDDD"/>
                </a:solidFill>
                <a:latin typeface="Calibri" pitchFamily="34" charset="0"/>
              </a:rPr>
              <a:t>Elementary BHs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de-DE" sz="2400" b="1">
                <a:solidFill>
                  <a:srgbClr val="DDDDDD"/>
                </a:solidFill>
                <a:latin typeface="Calibri" pitchFamily="34" charset="0"/>
              </a:rPr>
              <a:t>…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endParaRPr lang="de-DE" sz="2400" b="1">
              <a:solidFill>
                <a:srgbClr val="DDDDDD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de-DE" sz="2100">
              <a:solidFill>
                <a:srgbClr val="0000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Indirect Dark Matter Search</a:t>
            </a:r>
            <a:endParaRPr lang="en-US" smtClean="0"/>
          </a:p>
        </p:txBody>
      </p:sp>
      <p:pic>
        <p:nvPicPr>
          <p:cNvPr id="49155" name="Picture 3" descr="darkmattermetho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1268413"/>
            <a:ext cx="5360987" cy="540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7667625" y="3789363"/>
            <a:ext cx="11160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800" i="1">
                <a:solidFill>
                  <a:srgbClr val="CCFFFF"/>
                </a:solidFill>
                <a:latin typeface="Arial" pitchFamily="34" charset="0"/>
              </a:rPr>
              <a:t>, e</a:t>
            </a:r>
            <a:r>
              <a:rPr lang="de-DE" sz="2800" i="1" baseline="30000">
                <a:solidFill>
                  <a:srgbClr val="CCFFFF"/>
                </a:solidFill>
                <a:latin typeface="Arial" pitchFamily="34" charset="0"/>
              </a:rPr>
              <a:t>+</a:t>
            </a:r>
            <a:r>
              <a:rPr lang="de-DE" sz="2800" i="1">
                <a:solidFill>
                  <a:srgbClr val="CCFFFF"/>
                </a:solidFill>
                <a:latin typeface="Arial" pitchFamily="34" charset="0"/>
              </a:rPr>
              <a:t>, p</a:t>
            </a:r>
            <a:endParaRPr lang="en-GB" sz="2800" i="1">
              <a:solidFill>
                <a:srgbClr val="CCFFFF"/>
              </a:solidFill>
              <a:latin typeface="Arial" pitchFamily="34" charset="0"/>
            </a:endParaRPr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>
            <a:off x="8532813" y="3860800"/>
            <a:ext cx="173037" cy="1588"/>
          </a:xfrm>
          <a:prstGeom prst="line">
            <a:avLst/>
          </a:prstGeom>
          <a:noFill/>
          <a:ln w="38100">
            <a:solidFill>
              <a:srgbClr val="CC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228600" y="1371600"/>
            <a:ext cx="5976938" cy="705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de-DE" sz="3600" b="1">
                <a:solidFill>
                  <a:srgbClr val="000066"/>
                </a:solidFill>
                <a:latin typeface="Calibri" pitchFamily="34" charset="0"/>
              </a:rPr>
              <a:t>WIMPs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de-DE" sz="2000">
                <a:solidFill>
                  <a:srgbClr val="000066"/>
                </a:solidFill>
                <a:latin typeface="Calibri" pitchFamily="34" charset="0"/>
              </a:rPr>
              <a:t>Neutralinos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de-DE" sz="2000">
                <a:solidFill>
                  <a:srgbClr val="000066"/>
                </a:solidFill>
                <a:latin typeface="Calibri" pitchFamily="34" charset="0"/>
              </a:rPr>
              <a:t>Kaluza-Klein particles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de-DE" sz="2000">
                <a:solidFill>
                  <a:srgbClr val="000066"/>
                </a:solidFill>
                <a:latin typeface="Calibri" pitchFamily="34" charset="0"/>
              </a:rPr>
              <a:t>…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de-DE" sz="2400" b="1">
                <a:solidFill>
                  <a:srgbClr val="DDDDDD"/>
                </a:solidFill>
                <a:latin typeface="Calibri" pitchFamily="34" charset="0"/>
              </a:rPr>
              <a:t>Axions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de-DE" sz="2400" b="1">
                <a:solidFill>
                  <a:srgbClr val="DDDDDD"/>
                </a:solidFill>
                <a:latin typeface="Calibri" pitchFamily="34" charset="0"/>
              </a:rPr>
              <a:t>Super-WIMPs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de-DE" sz="2400" b="1">
                <a:solidFill>
                  <a:srgbClr val="DDDDDD"/>
                </a:solidFill>
                <a:latin typeface="Calibri" pitchFamily="34" charset="0"/>
              </a:rPr>
              <a:t>Axinos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de-DE" sz="2400" b="1">
                <a:solidFill>
                  <a:srgbClr val="DDDDDD"/>
                </a:solidFill>
                <a:latin typeface="Calibri" pitchFamily="34" charset="0"/>
              </a:rPr>
              <a:t>Sterile neutrinos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de-DE" sz="2400" b="1">
                <a:solidFill>
                  <a:srgbClr val="DDDDDD"/>
                </a:solidFill>
                <a:latin typeface="Calibri" pitchFamily="34" charset="0"/>
              </a:rPr>
              <a:t>Q-balls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de-DE" sz="2400" b="1">
                <a:solidFill>
                  <a:srgbClr val="DDDDDD"/>
                </a:solidFill>
                <a:latin typeface="Calibri" pitchFamily="34" charset="0"/>
              </a:rPr>
              <a:t>WIMPzillas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de-DE" sz="2400" b="1">
                <a:solidFill>
                  <a:srgbClr val="DDDDDD"/>
                </a:solidFill>
                <a:latin typeface="Calibri" pitchFamily="34" charset="0"/>
              </a:rPr>
              <a:t>Elementary BHs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de-DE" sz="2400" b="1">
                <a:solidFill>
                  <a:srgbClr val="DDDDDD"/>
                </a:solidFill>
                <a:latin typeface="Calibri" pitchFamily="34" charset="0"/>
              </a:rPr>
              <a:t>…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endParaRPr lang="de-DE" sz="2400" b="1">
              <a:solidFill>
                <a:srgbClr val="DDDDDD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de-DE" sz="210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94188"/>
            <a:ext cx="5205413" cy="256381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60" name="Line 8"/>
          <p:cNvSpPr>
            <a:spLocks noChangeShapeType="1"/>
          </p:cNvSpPr>
          <p:nvPr/>
        </p:nvSpPr>
        <p:spPr bwMode="auto">
          <a:xfrm flipH="1">
            <a:off x="2916238" y="4581525"/>
            <a:ext cx="2808287" cy="935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304800" y="3200400"/>
            <a:ext cx="3192463" cy="1373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sz="2800" b="1">
              <a:solidFill>
                <a:schemeClr val="tx2"/>
              </a:solidFill>
              <a:latin typeface="Arial" pitchFamily="34" charset="0"/>
            </a:endParaRPr>
          </a:p>
          <a:p>
            <a:r>
              <a:rPr lang="de-DE" sz="2800" b="1">
                <a:solidFill>
                  <a:schemeClr val="tx2"/>
                </a:solidFill>
                <a:latin typeface="Arial" pitchFamily="34" charset="0"/>
              </a:rPr>
              <a:t>AMANDA skymap</a:t>
            </a:r>
          </a:p>
          <a:p>
            <a:r>
              <a:rPr lang="de-DE" sz="2800" b="1">
                <a:solidFill>
                  <a:schemeClr val="tx2"/>
                </a:solidFill>
                <a:latin typeface="Arial" pitchFamily="34" charset="0"/>
              </a:rPr>
              <a:t>around Sun</a:t>
            </a:r>
            <a:endParaRPr lang="en-GB" sz="2800" b="1">
              <a:solidFill>
                <a:schemeClr val="tx2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64282" tIns="32141" rIns="64282" bIns="32141"/>
          <a:lstStyle/>
          <a:p>
            <a:pPr eaLnBrk="1" hangingPunct="1"/>
            <a:r>
              <a:rPr lang="de-DE" smtClean="0"/>
              <a:t>Indirect Dark Matter Search</a:t>
            </a:r>
            <a:endParaRPr lang="en-GB" sz="280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0" y="1412776"/>
            <a:ext cx="914400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0296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64282" tIns="32141" rIns="64282" bIns="32141"/>
          <a:lstStyle/>
          <a:p>
            <a:pPr eaLnBrk="1" hangingPunct="1"/>
            <a:r>
              <a:rPr lang="de-DE" smtClean="0"/>
              <a:t>Indirect Dark Matter Search</a:t>
            </a:r>
            <a:endParaRPr lang="en-GB" sz="2800" smtClean="0"/>
          </a:p>
        </p:txBody>
      </p:sp>
      <p:pic>
        <p:nvPicPr>
          <p:cNvPr id="50179" name="Picture 4" descr="C:\Documents and Settings\nb166\Desktop\sd_cs_with_new_supe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371600"/>
            <a:ext cx="9053513" cy="536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Search for DM from Galactic Halo</a:t>
            </a:r>
            <a:br>
              <a:rPr lang="de-DE" sz="3200" dirty="0" smtClean="0"/>
            </a:br>
            <a:r>
              <a:rPr lang="de-DE" sz="3200" dirty="0" smtClean="0"/>
              <a:t>(IceCube-22)</a:t>
            </a:r>
            <a:endParaRPr lang="en-US" sz="3200" dirty="0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3" r="8052" b="23353"/>
          <a:stretch/>
        </p:blipFill>
        <p:spPr bwMode="auto">
          <a:xfrm>
            <a:off x="231369" y="2503482"/>
            <a:ext cx="8733119" cy="435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-47" r="12905" b="40561"/>
          <a:stretch/>
        </p:blipFill>
        <p:spPr bwMode="auto">
          <a:xfrm>
            <a:off x="107504" y="476672"/>
            <a:ext cx="2906500" cy="2459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74003" y="1556791"/>
            <a:ext cx="59888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+mj-lt"/>
              </a:rPr>
              <a:t>90% CL upper limits on DM self-annihilation </a:t>
            </a:r>
          </a:p>
          <a:p>
            <a:r>
              <a:rPr lang="de-DE" sz="2400" dirty="0" smtClean="0">
                <a:latin typeface="+mj-lt"/>
              </a:rPr>
              <a:t>cross section assuming the Einasto profile and </a:t>
            </a:r>
          </a:p>
          <a:p>
            <a:r>
              <a:rPr lang="de-DE" sz="2400" dirty="0" smtClean="0">
                <a:latin typeface="+mj-lt"/>
              </a:rPr>
              <a:t>annihilation into </a:t>
            </a:r>
            <a:r>
              <a:rPr lang="de-DE" sz="2400" dirty="0" smtClean="0">
                <a:latin typeface="+mj-lt"/>
                <a:sym typeface="Symbol"/>
              </a:rPr>
              <a:t> (left) and  (right)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589190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176338" y="0"/>
            <a:ext cx="73914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3538" y="381000"/>
            <a:ext cx="6705600" cy="6253163"/>
          </a:xfrm>
          <a:noFill/>
        </p:spPr>
      </p:pic>
      <p:pic>
        <p:nvPicPr>
          <p:cNvPr id="6148" name="Picture 4" descr="glo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1266825"/>
            <a:ext cx="4487862" cy="45720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3563938" y="5738813"/>
            <a:ext cx="4043362" cy="4048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160838" y="5027613"/>
            <a:ext cx="1333500" cy="460375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400">
                <a:solidFill>
                  <a:schemeClr val="accent2"/>
                </a:solidFill>
                <a:latin typeface="Arial" pitchFamily="34" charset="0"/>
              </a:rPr>
              <a:t>IceCube</a:t>
            </a:r>
            <a:endParaRPr lang="en-US" sz="240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6151" name="Oval 8"/>
          <p:cNvSpPr>
            <a:spLocks noChangeArrowheads="1"/>
          </p:cNvSpPr>
          <p:nvPr/>
        </p:nvSpPr>
        <p:spPr bwMode="auto">
          <a:xfrm>
            <a:off x="5291138" y="1905000"/>
            <a:ext cx="139700" cy="14128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Text Box 9"/>
          <p:cNvSpPr txBox="1">
            <a:spLocks noChangeArrowheads="1"/>
          </p:cNvSpPr>
          <p:nvPr/>
        </p:nvSpPr>
        <p:spPr bwMode="auto">
          <a:xfrm>
            <a:off x="4833938" y="1816100"/>
            <a:ext cx="1035050" cy="476250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accent2"/>
                </a:solidFill>
                <a:latin typeface="Arial" pitchFamily="34" charset="0"/>
              </a:rPr>
              <a:t>Baikal</a:t>
            </a:r>
            <a:endParaRPr lang="en-US" sz="2400"/>
          </a:p>
        </p:txBody>
      </p:sp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2741613" y="2046288"/>
            <a:ext cx="1246187" cy="461962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accent2"/>
                </a:solidFill>
                <a:latin typeface="Arial" pitchFamily="34" charset="0"/>
              </a:rPr>
              <a:t>Antares</a:t>
            </a:r>
          </a:p>
        </p:txBody>
      </p:sp>
      <p:sp>
        <p:nvSpPr>
          <p:cNvPr id="2" name="Rectangle 1"/>
          <p:cNvSpPr/>
          <p:nvPr/>
        </p:nvSpPr>
        <p:spPr>
          <a:xfrm>
            <a:off x="8316913" y="908050"/>
            <a:ext cx="503237" cy="576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841500" y="1844675"/>
            <a:ext cx="7172325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6000" dirty="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eaLnBrk="1" hangingPunct="1"/>
            <a:r>
              <a:rPr lang="en-US" sz="4000" dirty="0">
                <a:solidFill>
                  <a:schemeClr val="bg1"/>
                </a:solidFill>
                <a:latin typeface="Arial" pitchFamily="34" charset="0"/>
              </a:rPr>
              <a:t>Search for relativistic magnetic</a:t>
            </a:r>
          </a:p>
          <a:p>
            <a:pPr eaLnBrk="1" hangingPunct="1"/>
            <a:r>
              <a:rPr lang="de-DE" sz="4000" dirty="0">
                <a:solidFill>
                  <a:schemeClr val="bg1"/>
                </a:solidFill>
                <a:latin typeface="Arial" pitchFamily="34" charset="0"/>
              </a:rPr>
              <a:t>Monopoles </a:t>
            </a:r>
          </a:p>
          <a:p>
            <a:pPr eaLnBrk="1" hangingPunct="1"/>
            <a:endParaRPr lang="en-US" sz="3200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en-US" sz="4000" dirty="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eaLnBrk="1" hangingPunct="1"/>
            <a:endParaRPr lang="en-US" sz="4000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endParaRPr lang="en-US" sz="4000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00013"/>
            <a:ext cx="9144000" cy="695801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smtClean="0">
                <a:solidFill>
                  <a:schemeClr val="bg1"/>
                </a:solidFill>
              </a:rPr>
              <a:t>Relativistic Magnetic Monopoles</a:t>
            </a:r>
            <a:endParaRPr lang="en-GB" sz="4000" smtClean="0">
              <a:solidFill>
                <a:schemeClr val="bg1"/>
              </a:solidFill>
            </a:endParaRP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9" t="20058" r="29979" b="20058"/>
          <a:stretch>
            <a:fillRect/>
          </a:stretch>
        </p:blipFill>
        <p:spPr bwMode="auto">
          <a:xfrm>
            <a:off x="152400" y="3770313"/>
            <a:ext cx="2200275" cy="2411412"/>
          </a:xfrm>
          <a:prstGeom prst="rect">
            <a:avLst/>
          </a:prstGeom>
          <a:noFill/>
          <a:ln w="14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9979" t="20058" r="29979" b="20058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152400" y="1600200"/>
            <a:ext cx="2200275" cy="193198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61621" rIns="81639" bIns="40820" anchor="ctr" anchorCtr="1"/>
          <a:lstStyle/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endParaRPr lang="en-US" sz="2400">
              <a:solidFill>
                <a:srgbClr val="FFFFFF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endParaRPr lang="en-US" sz="2400">
              <a:solidFill>
                <a:srgbClr val="FFFFFF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endParaRPr lang="en-US" sz="2400">
              <a:solidFill>
                <a:srgbClr val="FFFFFF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endParaRPr lang="en-US" sz="2400">
              <a:solidFill>
                <a:srgbClr val="FFFFFF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endParaRPr lang="en-US" sz="2400">
              <a:solidFill>
                <a:srgbClr val="FFFFFF"/>
              </a:solidFill>
              <a:ea typeface="Arial Unicode MS" pitchFamily="34" charset="-128"/>
              <a:cs typeface="Arial Unicode MS" pitchFamily="34" charset="-128"/>
            </a:endParaRPr>
          </a:p>
          <a:p>
            <a:pPr defTabSz="407988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</a:pPr>
            <a:endParaRPr lang="en-US" sz="2400">
              <a:solidFill>
                <a:srgbClr val="FFFFF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50" name="Text Box 9"/>
          <p:cNvSpPr txBox="1">
            <a:spLocks noChangeArrowheads="1"/>
          </p:cNvSpPr>
          <p:nvPr/>
        </p:nvSpPr>
        <p:spPr bwMode="auto">
          <a:xfrm>
            <a:off x="152400" y="3765550"/>
            <a:ext cx="170021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1621" rIns="81639" bIns="40820"/>
          <a:lstStyle>
            <a:lvl1pPr defTabSz="407988" eaLnBrk="0" hangingPunct="0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200">
                <a:solidFill>
                  <a:srgbClr val="FFFF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magnetic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200">
                <a:solidFill>
                  <a:srgbClr val="FFFF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monopole</a:t>
            </a:r>
          </a:p>
        </p:txBody>
      </p:sp>
      <p:sp>
        <p:nvSpPr>
          <p:cNvPr id="57351" name="Text Box 11"/>
          <p:cNvSpPr txBox="1">
            <a:spLocks noChangeArrowheads="1"/>
          </p:cNvSpPr>
          <p:nvPr/>
        </p:nvSpPr>
        <p:spPr bwMode="auto">
          <a:xfrm>
            <a:off x="152400" y="1608138"/>
            <a:ext cx="12096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200">
                <a:solidFill>
                  <a:schemeClr val="bg1"/>
                </a:solidFill>
                <a:latin typeface="Arial" pitchFamily="34" charset="0"/>
              </a:rPr>
              <a:t>muon</a:t>
            </a:r>
          </a:p>
        </p:txBody>
      </p:sp>
      <p:sp>
        <p:nvSpPr>
          <p:cNvPr id="57352" name="Text Box 36"/>
          <p:cNvSpPr txBox="1">
            <a:spLocks noChangeArrowheads="1"/>
          </p:cNvSpPr>
          <p:nvPr/>
        </p:nvSpPr>
        <p:spPr bwMode="auto">
          <a:xfrm>
            <a:off x="6373813" y="1866900"/>
            <a:ext cx="2570162" cy="10763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40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de-DE" sz="2000">
                <a:solidFill>
                  <a:srgbClr val="000066"/>
                </a:solidFill>
                <a:latin typeface="Arial" pitchFamily="34" charset="0"/>
              </a:rPr>
              <a:t>Cherenkov Light </a:t>
            </a:r>
            <a:r>
              <a:rPr lang="de-DE" sz="2000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</a:t>
            </a:r>
            <a:r>
              <a:rPr lang="de-DE" sz="3200" b="1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  </a:t>
            </a:r>
          </a:p>
          <a:p>
            <a:r>
              <a:rPr lang="de-DE" sz="3200" b="1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        </a:t>
            </a:r>
            <a:r>
              <a:rPr lang="de-DE" sz="320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n</a:t>
            </a:r>
            <a:r>
              <a:rPr lang="de-DE" sz="3200" baseline="3000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2</a:t>
            </a:r>
            <a:r>
              <a:rPr lang="de-DE" sz="320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·(g/e)</a:t>
            </a:r>
            <a:r>
              <a:rPr lang="de-DE" sz="3200" baseline="3000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2</a:t>
            </a:r>
            <a:endParaRPr lang="de-DE" sz="3200"/>
          </a:p>
        </p:txBody>
      </p:sp>
      <p:sp>
        <p:nvSpPr>
          <p:cNvPr id="57353" name="Text Box 37"/>
          <p:cNvSpPr txBox="1">
            <a:spLocks noChangeArrowheads="1"/>
          </p:cNvSpPr>
          <p:nvPr/>
        </p:nvSpPr>
        <p:spPr bwMode="auto">
          <a:xfrm>
            <a:off x="6146800" y="3397250"/>
            <a:ext cx="2100263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800">
                <a:solidFill>
                  <a:schemeClr val="bg1"/>
                </a:solidFill>
                <a:latin typeface="Arial" pitchFamily="34" charset="0"/>
              </a:rPr>
              <a:t>n = 1.33</a:t>
            </a:r>
          </a:p>
          <a:p>
            <a:endParaRPr lang="de-DE" sz="1400">
              <a:solidFill>
                <a:schemeClr val="bg1"/>
              </a:solidFill>
              <a:latin typeface="Arial" pitchFamily="34" charset="0"/>
            </a:endParaRPr>
          </a:p>
          <a:p>
            <a:r>
              <a:rPr lang="de-DE" sz="2800">
                <a:solidFill>
                  <a:schemeClr val="bg1"/>
                </a:solidFill>
                <a:latin typeface="Arial" pitchFamily="34" charset="0"/>
              </a:rPr>
              <a:t>(g/e) = </a:t>
            </a:r>
            <a:r>
              <a:rPr lang="de-DE" sz="3600" baseline="30000">
                <a:solidFill>
                  <a:schemeClr val="bg1"/>
                </a:solidFill>
                <a:latin typeface="Arial" pitchFamily="34" charset="0"/>
              </a:rPr>
              <a:t>137</a:t>
            </a:r>
            <a:r>
              <a:rPr lang="de-DE" sz="2800">
                <a:solidFill>
                  <a:schemeClr val="bg1"/>
                </a:solidFill>
                <a:latin typeface="Arial" pitchFamily="34" charset="0"/>
              </a:rPr>
              <a:t>/</a:t>
            </a:r>
            <a:r>
              <a:rPr lang="de-DE" sz="3600" baseline="-25000">
                <a:solidFill>
                  <a:schemeClr val="bg1"/>
                </a:solidFill>
                <a:latin typeface="Arial" pitchFamily="34" charset="0"/>
              </a:rPr>
              <a:t>2</a:t>
            </a:r>
            <a:endParaRPr lang="de-DE" sz="28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7354" name="Text Box 38"/>
          <p:cNvSpPr txBox="1">
            <a:spLocks noChangeArrowheads="1"/>
          </p:cNvSpPr>
          <p:nvPr/>
        </p:nvSpPr>
        <p:spPr bwMode="auto">
          <a:xfrm>
            <a:off x="7162800" y="5562600"/>
            <a:ext cx="1577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sz="3600">
                <a:solidFill>
                  <a:srgbClr val="FFFF00"/>
                </a:solidFill>
                <a:latin typeface="Arial" pitchFamily="34" charset="0"/>
                <a:sym typeface="Symbol" pitchFamily="18" charset="2"/>
              </a:rPr>
              <a:t> 8300</a:t>
            </a:r>
            <a:endParaRPr lang="de-DE" sz="2400">
              <a:solidFill>
                <a:srgbClr val="FFFF00"/>
              </a:solidFill>
            </a:endParaRPr>
          </a:p>
        </p:txBody>
      </p:sp>
      <p:sp>
        <p:nvSpPr>
          <p:cNvPr id="57355" name="Line 39"/>
          <p:cNvSpPr>
            <a:spLocks noChangeShapeType="1"/>
          </p:cNvSpPr>
          <p:nvPr/>
        </p:nvSpPr>
        <p:spPr bwMode="auto">
          <a:xfrm flipV="1">
            <a:off x="8305800" y="3286125"/>
            <a:ext cx="0" cy="1943100"/>
          </a:xfrm>
          <a:prstGeom prst="line">
            <a:avLst/>
          </a:prstGeom>
          <a:noFill/>
          <a:ln w="3175">
            <a:solidFill>
              <a:srgbClr val="FFFF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7356" name="Group 4"/>
          <p:cNvGrpSpPr>
            <a:grpSpLocks/>
          </p:cNvGrpSpPr>
          <p:nvPr/>
        </p:nvGrpSpPr>
        <p:grpSpPr bwMode="auto">
          <a:xfrm>
            <a:off x="2352675" y="1360488"/>
            <a:ext cx="4021138" cy="5405437"/>
            <a:chOff x="625" y="799"/>
            <a:chExt cx="2533" cy="3405"/>
          </a:xfrm>
        </p:grpSpPr>
        <p:sp>
          <p:nvSpPr>
            <p:cNvPr id="57357" name="Rectangle 5"/>
            <p:cNvSpPr>
              <a:spLocks noChangeArrowheads="1"/>
            </p:cNvSpPr>
            <p:nvPr/>
          </p:nvSpPr>
          <p:spPr bwMode="auto">
            <a:xfrm>
              <a:off x="1292" y="845"/>
              <a:ext cx="1680" cy="273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7358" name="Group 6"/>
            <p:cNvGrpSpPr>
              <a:grpSpLocks/>
            </p:cNvGrpSpPr>
            <p:nvPr/>
          </p:nvGrpSpPr>
          <p:grpSpPr bwMode="auto">
            <a:xfrm>
              <a:off x="1292" y="953"/>
              <a:ext cx="96" cy="2244"/>
              <a:chOff x="1202" y="1134"/>
              <a:chExt cx="96" cy="2244"/>
            </a:xfrm>
          </p:grpSpPr>
          <p:sp>
            <p:nvSpPr>
              <p:cNvPr id="57381" name="Freeform 7"/>
              <p:cNvSpPr>
                <a:spLocks/>
              </p:cNvSpPr>
              <p:nvPr/>
            </p:nvSpPr>
            <p:spPr bwMode="auto">
              <a:xfrm>
                <a:off x="1208" y="1134"/>
                <a:ext cx="90" cy="1"/>
              </a:xfrm>
              <a:custGeom>
                <a:avLst/>
                <a:gdLst>
                  <a:gd name="T0" fmla="*/ 0 w 90"/>
                  <a:gd name="T1" fmla="*/ 0 h 1"/>
                  <a:gd name="T2" fmla="*/ 90 w 90"/>
                  <a:gd name="T3" fmla="*/ 0 h 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0" h="1">
                    <a:moveTo>
                      <a:pt x="0" y="0"/>
                    </a:moveTo>
                    <a:lnTo>
                      <a:pt x="9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2" name="Line 8"/>
              <p:cNvSpPr>
                <a:spLocks noChangeShapeType="1"/>
              </p:cNvSpPr>
              <p:nvPr/>
            </p:nvSpPr>
            <p:spPr bwMode="auto">
              <a:xfrm>
                <a:off x="1202" y="150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3" name="Line 9"/>
              <p:cNvSpPr>
                <a:spLocks noChangeShapeType="1"/>
              </p:cNvSpPr>
              <p:nvPr/>
            </p:nvSpPr>
            <p:spPr bwMode="auto">
              <a:xfrm>
                <a:off x="1202" y="189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4" name="Freeform 10"/>
              <p:cNvSpPr>
                <a:spLocks/>
              </p:cNvSpPr>
              <p:nvPr/>
            </p:nvSpPr>
            <p:spPr bwMode="auto">
              <a:xfrm>
                <a:off x="1220" y="2310"/>
                <a:ext cx="78" cy="1"/>
              </a:xfrm>
              <a:custGeom>
                <a:avLst/>
                <a:gdLst>
                  <a:gd name="T0" fmla="*/ 0 w 78"/>
                  <a:gd name="T1" fmla="*/ 0 h 1"/>
                  <a:gd name="T2" fmla="*/ 78 w 78"/>
                  <a:gd name="T3" fmla="*/ 0 h 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8" h="1">
                    <a:moveTo>
                      <a:pt x="0" y="0"/>
                    </a:moveTo>
                    <a:lnTo>
                      <a:pt x="78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5" name="Line 11"/>
              <p:cNvSpPr>
                <a:spLocks noChangeShapeType="1"/>
              </p:cNvSpPr>
              <p:nvPr/>
            </p:nvSpPr>
            <p:spPr bwMode="auto">
              <a:xfrm>
                <a:off x="1202" y="265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6" name="Line 12"/>
              <p:cNvSpPr>
                <a:spLocks noChangeShapeType="1"/>
              </p:cNvSpPr>
              <p:nvPr/>
            </p:nvSpPr>
            <p:spPr bwMode="auto">
              <a:xfrm>
                <a:off x="1202" y="304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7" name="Line 13"/>
              <p:cNvSpPr>
                <a:spLocks noChangeShapeType="1"/>
              </p:cNvSpPr>
              <p:nvPr/>
            </p:nvSpPr>
            <p:spPr bwMode="auto">
              <a:xfrm>
                <a:off x="1202" y="337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359" name="Line 14"/>
            <p:cNvSpPr>
              <a:spLocks noChangeShapeType="1"/>
            </p:cNvSpPr>
            <p:nvPr/>
          </p:nvSpPr>
          <p:spPr bwMode="auto">
            <a:xfrm>
              <a:off x="1868" y="3485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0" name="Line 15"/>
            <p:cNvSpPr>
              <a:spLocks noChangeShapeType="1"/>
            </p:cNvSpPr>
            <p:nvPr/>
          </p:nvSpPr>
          <p:spPr bwMode="auto">
            <a:xfrm>
              <a:off x="2396" y="3485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1" name="Freeform 16"/>
            <p:cNvSpPr>
              <a:spLocks/>
            </p:cNvSpPr>
            <p:nvPr/>
          </p:nvSpPr>
          <p:spPr bwMode="auto">
            <a:xfrm>
              <a:off x="1652" y="1757"/>
              <a:ext cx="1032" cy="1800"/>
            </a:xfrm>
            <a:custGeom>
              <a:avLst/>
              <a:gdLst>
                <a:gd name="T0" fmla="*/ 1032 w 1032"/>
                <a:gd name="T1" fmla="*/ 0 h 1800"/>
                <a:gd name="T2" fmla="*/ 732 w 1032"/>
                <a:gd name="T3" fmla="*/ 168 h 1800"/>
                <a:gd name="T4" fmla="*/ 492 w 1032"/>
                <a:gd name="T5" fmla="*/ 354 h 1800"/>
                <a:gd name="T6" fmla="*/ 282 w 1032"/>
                <a:gd name="T7" fmla="*/ 636 h 1800"/>
                <a:gd name="T8" fmla="*/ 134 w 1032"/>
                <a:gd name="T9" fmla="*/ 966 h 1800"/>
                <a:gd name="T10" fmla="*/ 62 w 1032"/>
                <a:gd name="T11" fmla="*/ 1294 h 1800"/>
                <a:gd name="T12" fmla="*/ 24 w 1032"/>
                <a:gd name="T13" fmla="*/ 1536 h 1800"/>
                <a:gd name="T14" fmla="*/ 0 w 1032"/>
                <a:gd name="T15" fmla="*/ 1800 h 18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32" h="1800">
                  <a:moveTo>
                    <a:pt x="1032" y="0"/>
                  </a:moveTo>
                  <a:cubicBezTo>
                    <a:pt x="982" y="28"/>
                    <a:pt x="822" y="109"/>
                    <a:pt x="732" y="168"/>
                  </a:cubicBezTo>
                  <a:cubicBezTo>
                    <a:pt x="642" y="227"/>
                    <a:pt x="567" y="276"/>
                    <a:pt x="492" y="354"/>
                  </a:cubicBezTo>
                  <a:cubicBezTo>
                    <a:pt x="417" y="432"/>
                    <a:pt x="342" y="534"/>
                    <a:pt x="282" y="636"/>
                  </a:cubicBezTo>
                  <a:cubicBezTo>
                    <a:pt x="222" y="738"/>
                    <a:pt x="171" y="856"/>
                    <a:pt x="134" y="966"/>
                  </a:cubicBezTo>
                  <a:cubicBezTo>
                    <a:pt x="97" y="1076"/>
                    <a:pt x="80" y="1199"/>
                    <a:pt x="62" y="1294"/>
                  </a:cubicBezTo>
                  <a:cubicBezTo>
                    <a:pt x="44" y="1389"/>
                    <a:pt x="34" y="1452"/>
                    <a:pt x="24" y="1536"/>
                  </a:cubicBezTo>
                  <a:cubicBezTo>
                    <a:pt x="14" y="1620"/>
                    <a:pt x="5" y="1745"/>
                    <a:pt x="0" y="1800"/>
                  </a:cubicBezTo>
                </a:path>
              </a:pathLst>
            </a:custGeom>
            <a:noFill/>
            <a:ln w="57150" cmpd="sng">
              <a:solidFill>
                <a:srgbClr val="99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2" name="Freeform 17"/>
            <p:cNvSpPr>
              <a:spLocks/>
            </p:cNvSpPr>
            <p:nvPr/>
          </p:nvSpPr>
          <p:spPr bwMode="auto">
            <a:xfrm>
              <a:off x="2258" y="2639"/>
              <a:ext cx="708" cy="908"/>
            </a:xfrm>
            <a:custGeom>
              <a:avLst/>
              <a:gdLst>
                <a:gd name="T0" fmla="*/ 708 w 708"/>
                <a:gd name="T1" fmla="*/ 0 h 908"/>
                <a:gd name="T2" fmla="*/ 510 w 708"/>
                <a:gd name="T3" fmla="*/ 36 h 908"/>
                <a:gd name="T4" fmla="*/ 312 w 708"/>
                <a:gd name="T5" fmla="*/ 96 h 908"/>
                <a:gd name="T6" fmla="*/ 120 w 708"/>
                <a:gd name="T7" fmla="*/ 198 h 908"/>
                <a:gd name="T8" fmla="*/ 42 w 708"/>
                <a:gd name="T9" fmla="*/ 366 h 908"/>
                <a:gd name="T10" fmla="*/ 12 w 708"/>
                <a:gd name="T11" fmla="*/ 702 h 908"/>
                <a:gd name="T12" fmla="*/ 0 w 708"/>
                <a:gd name="T13" fmla="*/ 908 h 9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8" h="908">
                  <a:moveTo>
                    <a:pt x="708" y="0"/>
                  </a:moveTo>
                  <a:cubicBezTo>
                    <a:pt x="675" y="6"/>
                    <a:pt x="576" y="20"/>
                    <a:pt x="510" y="36"/>
                  </a:cubicBezTo>
                  <a:cubicBezTo>
                    <a:pt x="444" y="52"/>
                    <a:pt x="377" y="69"/>
                    <a:pt x="312" y="96"/>
                  </a:cubicBezTo>
                  <a:cubicBezTo>
                    <a:pt x="247" y="123"/>
                    <a:pt x="165" y="153"/>
                    <a:pt x="120" y="198"/>
                  </a:cubicBezTo>
                  <a:cubicBezTo>
                    <a:pt x="75" y="243"/>
                    <a:pt x="60" y="282"/>
                    <a:pt x="42" y="366"/>
                  </a:cubicBezTo>
                  <a:cubicBezTo>
                    <a:pt x="24" y="450"/>
                    <a:pt x="19" y="612"/>
                    <a:pt x="12" y="702"/>
                  </a:cubicBezTo>
                  <a:cubicBezTo>
                    <a:pt x="5" y="792"/>
                    <a:pt x="2" y="865"/>
                    <a:pt x="0" y="908"/>
                  </a:cubicBezTo>
                </a:path>
              </a:pathLst>
            </a:custGeom>
            <a:noFill/>
            <a:ln w="57150" cmpd="sng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363" name="Group 18"/>
            <p:cNvGrpSpPr>
              <a:grpSpLocks/>
            </p:cNvGrpSpPr>
            <p:nvPr/>
          </p:nvGrpSpPr>
          <p:grpSpPr bwMode="auto">
            <a:xfrm>
              <a:off x="2879" y="936"/>
              <a:ext cx="96" cy="2244"/>
              <a:chOff x="1202" y="1134"/>
              <a:chExt cx="96" cy="2244"/>
            </a:xfrm>
          </p:grpSpPr>
          <p:sp>
            <p:nvSpPr>
              <p:cNvPr id="57374" name="Freeform 19"/>
              <p:cNvSpPr>
                <a:spLocks/>
              </p:cNvSpPr>
              <p:nvPr/>
            </p:nvSpPr>
            <p:spPr bwMode="auto">
              <a:xfrm>
                <a:off x="1208" y="1134"/>
                <a:ext cx="90" cy="1"/>
              </a:xfrm>
              <a:custGeom>
                <a:avLst/>
                <a:gdLst>
                  <a:gd name="T0" fmla="*/ 0 w 90"/>
                  <a:gd name="T1" fmla="*/ 0 h 1"/>
                  <a:gd name="T2" fmla="*/ 90 w 90"/>
                  <a:gd name="T3" fmla="*/ 0 h 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0" h="1">
                    <a:moveTo>
                      <a:pt x="0" y="0"/>
                    </a:moveTo>
                    <a:lnTo>
                      <a:pt x="9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5" name="Line 20"/>
              <p:cNvSpPr>
                <a:spLocks noChangeShapeType="1"/>
              </p:cNvSpPr>
              <p:nvPr/>
            </p:nvSpPr>
            <p:spPr bwMode="auto">
              <a:xfrm>
                <a:off x="1202" y="150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6" name="Line 21"/>
              <p:cNvSpPr>
                <a:spLocks noChangeShapeType="1"/>
              </p:cNvSpPr>
              <p:nvPr/>
            </p:nvSpPr>
            <p:spPr bwMode="auto">
              <a:xfrm>
                <a:off x="1202" y="189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7" name="Freeform 22"/>
              <p:cNvSpPr>
                <a:spLocks/>
              </p:cNvSpPr>
              <p:nvPr/>
            </p:nvSpPr>
            <p:spPr bwMode="auto">
              <a:xfrm>
                <a:off x="1220" y="2310"/>
                <a:ext cx="78" cy="1"/>
              </a:xfrm>
              <a:custGeom>
                <a:avLst/>
                <a:gdLst>
                  <a:gd name="T0" fmla="*/ 0 w 78"/>
                  <a:gd name="T1" fmla="*/ 0 h 1"/>
                  <a:gd name="T2" fmla="*/ 78 w 78"/>
                  <a:gd name="T3" fmla="*/ 0 h 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8" h="1">
                    <a:moveTo>
                      <a:pt x="0" y="0"/>
                    </a:moveTo>
                    <a:lnTo>
                      <a:pt x="78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8" name="Line 23"/>
              <p:cNvSpPr>
                <a:spLocks noChangeShapeType="1"/>
              </p:cNvSpPr>
              <p:nvPr/>
            </p:nvSpPr>
            <p:spPr bwMode="auto">
              <a:xfrm>
                <a:off x="1202" y="265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79" name="Line 24"/>
              <p:cNvSpPr>
                <a:spLocks noChangeShapeType="1"/>
              </p:cNvSpPr>
              <p:nvPr/>
            </p:nvSpPr>
            <p:spPr bwMode="auto">
              <a:xfrm>
                <a:off x="1202" y="304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80" name="Line 25"/>
              <p:cNvSpPr>
                <a:spLocks noChangeShapeType="1"/>
              </p:cNvSpPr>
              <p:nvPr/>
            </p:nvSpPr>
            <p:spPr bwMode="auto">
              <a:xfrm>
                <a:off x="1202" y="337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364" name="Freeform 26"/>
            <p:cNvSpPr>
              <a:spLocks/>
            </p:cNvSpPr>
            <p:nvPr/>
          </p:nvSpPr>
          <p:spPr bwMode="auto">
            <a:xfrm>
              <a:off x="2252" y="1163"/>
              <a:ext cx="710" cy="2418"/>
            </a:xfrm>
            <a:custGeom>
              <a:avLst/>
              <a:gdLst>
                <a:gd name="T0" fmla="*/ 710 w 710"/>
                <a:gd name="T1" fmla="*/ 0 h 2418"/>
                <a:gd name="T2" fmla="*/ 480 w 710"/>
                <a:gd name="T3" fmla="*/ 66 h 2418"/>
                <a:gd name="T4" fmla="*/ 240 w 710"/>
                <a:gd name="T5" fmla="*/ 162 h 2418"/>
                <a:gd name="T6" fmla="*/ 96 w 710"/>
                <a:gd name="T7" fmla="*/ 306 h 2418"/>
                <a:gd name="T8" fmla="*/ 36 w 710"/>
                <a:gd name="T9" fmla="*/ 564 h 2418"/>
                <a:gd name="T10" fmla="*/ 30 w 710"/>
                <a:gd name="T11" fmla="*/ 1026 h 2418"/>
                <a:gd name="T12" fmla="*/ 30 w 710"/>
                <a:gd name="T13" fmla="*/ 1374 h 2418"/>
                <a:gd name="T14" fmla="*/ 24 w 710"/>
                <a:gd name="T15" fmla="*/ 1812 h 2418"/>
                <a:gd name="T16" fmla="*/ 0 w 710"/>
                <a:gd name="T17" fmla="*/ 2418 h 24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10" h="2418">
                  <a:moveTo>
                    <a:pt x="710" y="0"/>
                  </a:moveTo>
                  <a:cubicBezTo>
                    <a:pt x="670" y="11"/>
                    <a:pt x="558" y="39"/>
                    <a:pt x="480" y="66"/>
                  </a:cubicBezTo>
                  <a:cubicBezTo>
                    <a:pt x="402" y="93"/>
                    <a:pt x="304" y="122"/>
                    <a:pt x="240" y="162"/>
                  </a:cubicBezTo>
                  <a:cubicBezTo>
                    <a:pt x="176" y="202"/>
                    <a:pt x="130" y="239"/>
                    <a:pt x="96" y="306"/>
                  </a:cubicBezTo>
                  <a:cubicBezTo>
                    <a:pt x="62" y="373"/>
                    <a:pt x="47" y="444"/>
                    <a:pt x="36" y="564"/>
                  </a:cubicBezTo>
                  <a:cubicBezTo>
                    <a:pt x="25" y="684"/>
                    <a:pt x="31" y="891"/>
                    <a:pt x="30" y="1026"/>
                  </a:cubicBezTo>
                  <a:cubicBezTo>
                    <a:pt x="29" y="1161"/>
                    <a:pt x="31" y="1243"/>
                    <a:pt x="30" y="1374"/>
                  </a:cubicBezTo>
                  <a:cubicBezTo>
                    <a:pt x="29" y="1505"/>
                    <a:pt x="29" y="1638"/>
                    <a:pt x="24" y="1812"/>
                  </a:cubicBezTo>
                  <a:cubicBezTo>
                    <a:pt x="19" y="1986"/>
                    <a:pt x="5" y="2292"/>
                    <a:pt x="0" y="2418"/>
                  </a:cubicBezTo>
                </a:path>
              </a:pathLst>
            </a:custGeom>
            <a:noFill/>
            <a:ln w="5715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5" name="Text Box 27"/>
            <p:cNvSpPr txBox="1">
              <a:spLocks noChangeArrowheads="1"/>
            </p:cNvSpPr>
            <p:nvPr/>
          </p:nvSpPr>
          <p:spPr bwMode="auto">
            <a:xfrm>
              <a:off x="1098" y="3608"/>
              <a:ext cx="2060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sz="2000" b="1">
                  <a:solidFill>
                    <a:schemeClr val="bg1"/>
                  </a:solidFill>
                  <a:latin typeface="Arial" pitchFamily="34" charset="0"/>
                </a:rPr>
                <a:t>0.4        0.6        0.8        1.0</a:t>
              </a:r>
            </a:p>
            <a:p>
              <a:r>
                <a:rPr lang="de-DE" sz="2000" b="1">
                  <a:solidFill>
                    <a:schemeClr val="bg1"/>
                  </a:solidFill>
                  <a:latin typeface="Arial" pitchFamily="34" charset="0"/>
                </a:rPr>
                <a:t>                   </a:t>
              </a:r>
              <a:r>
                <a:rPr lang="de-DE" sz="3600" b="1">
                  <a:solidFill>
                    <a:schemeClr val="bg1"/>
                  </a:solidFill>
                  <a:latin typeface="Symbol" pitchFamily="18" charset="2"/>
                </a:rPr>
                <a:t>b</a:t>
              </a:r>
              <a:endParaRPr lang="en-GB" sz="3600" b="1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57366" name="Text Box 28"/>
            <p:cNvSpPr txBox="1">
              <a:spLocks noChangeArrowheads="1"/>
            </p:cNvSpPr>
            <p:nvPr/>
          </p:nvSpPr>
          <p:spPr bwMode="auto">
            <a:xfrm>
              <a:off x="884" y="1570"/>
              <a:ext cx="4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sz="2400" b="1">
                  <a:solidFill>
                    <a:schemeClr val="bg1"/>
                  </a:solidFill>
                  <a:latin typeface="Arial" pitchFamily="34" charset="0"/>
                </a:rPr>
                <a:t>10</a:t>
              </a:r>
              <a:r>
                <a:rPr lang="de-DE" sz="2400" b="1" baseline="30000">
                  <a:solidFill>
                    <a:schemeClr val="bg1"/>
                  </a:solidFill>
                  <a:latin typeface="Arial" pitchFamily="34" charset="0"/>
                </a:rPr>
                <a:t>5</a:t>
              </a:r>
              <a:endParaRPr lang="en-GB" sz="2400" b="1" baseline="300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57367" name="Text Box 29"/>
            <p:cNvSpPr txBox="1">
              <a:spLocks noChangeArrowheads="1"/>
            </p:cNvSpPr>
            <p:nvPr/>
          </p:nvSpPr>
          <p:spPr bwMode="auto">
            <a:xfrm>
              <a:off x="884" y="2341"/>
              <a:ext cx="4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sz="2400" b="1">
                  <a:solidFill>
                    <a:schemeClr val="bg1"/>
                  </a:solidFill>
                  <a:latin typeface="Arial" pitchFamily="34" charset="0"/>
                </a:rPr>
                <a:t>10</a:t>
              </a:r>
              <a:r>
                <a:rPr lang="de-DE" sz="2400" b="1" baseline="30000">
                  <a:solidFill>
                    <a:schemeClr val="bg1"/>
                  </a:solidFill>
                  <a:latin typeface="Arial" pitchFamily="34" charset="0"/>
                </a:rPr>
                <a:t>3</a:t>
              </a:r>
              <a:endParaRPr lang="en-GB" sz="2400" b="1" baseline="300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57368" name="Text Box 30"/>
            <p:cNvSpPr txBox="1">
              <a:spLocks noChangeArrowheads="1"/>
            </p:cNvSpPr>
            <p:nvPr/>
          </p:nvSpPr>
          <p:spPr bwMode="auto">
            <a:xfrm>
              <a:off x="884" y="3067"/>
              <a:ext cx="4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sz="2400" b="1">
                  <a:solidFill>
                    <a:schemeClr val="bg1"/>
                  </a:solidFill>
                  <a:latin typeface="Arial" pitchFamily="34" charset="0"/>
                </a:rPr>
                <a:t>10</a:t>
              </a:r>
              <a:r>
                <a:rPr lang="de-DE" sz="2400" b="1" baseline="30000">
                  <a:solidFill>
                    <a:schemeClr val="bg1"/>
                  </a:solidFill>
                  <a:latin typeface="Arial" pitchFamily="34" charset="0"/>
                </a:rPr>
                <a:t>1</a:t>
              </a:r>
              <a:endParaRPr lang="en-GB" sz="2400" b="1" baseline="300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57369" name="Text Box 31"/>
            <p:cNvSpPr txBox="1">
              <a:spLocks noChangeArrowheads="1"/>
            </p:cNvSpPr>
            <p:nvPr/>
          </p:nvSpPr>
          <p:spPr bwMode="auto">
            <a:xfrm>
              <a:off x="884" y="799"/>
              <a:ext cx="4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sz="2400" b="1">
                  <a:solidFill>
                    <a:schemeClr val="bg1"/>
                  </a:solidFill>
                  <a:latin typeface="Arial" pitchFamily="34" charset="0"/>
                </a:rPr>
                <a:t>10</a:t>
              </a:r>
              <a:r>
                <a:rPr lang="de-DE" sz="2400" b="1" baseline="30000">
                  <a:solidFill>
                    <a:schemeClr val="bg1"/>
                  </a:solidFill>
                  <a:latin typeface="Arial" pitchFamily="34" charset="0"/>
                </a:rPr>
                <a:t>7</a:t>
              </a:r>
              <a:endParaRPr lang="en-GB" sz="2400" b="1" baseline="300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57370" name="Text Box 32"/>
            <p:cNvSpPr txBox="1">
              <a:spLocks noChangeArrowheads="1"/>
            </p:cNvSpPr>
            <p:nvPr/>
          </p:nvSpPr>
          <p:spPr bwMode="auto">
            <a:xfrm rot="-5400000">
              <a:off x="95" y="2010"/>
              <a:ext cx="138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sz="2800" b="1">
                  <a:solidFill>
                    <a:schemeClr val="bg1"/>
                  </a:solidFill>
                  <a:latin typeface="Arial" pitchFamily="34" charset="0"/>
                </a:rPr>
                <a:t>photons/cm</a:t>
              </a:r>
              <a:endParaRPr lang="en-GB" sz="2800" b="1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57371" name="Text Box 33"/>
            <p:cNvSpPr txBox="1">
              <a:spLocks noChangeArrowheads="1"/>
            </p:cNvSpPr>
            <p:nvPr/>
          </p:nvSpPr>
          <p:spPr bwMode="auto">
            <a:xfrm>
              <a:off x="1474" y="935"/>
              <a:ext cx="118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sz="2800" b="1">
                  <a:solidFill>
                    <a:srgbClr val="FFFF99"/>
                  </a:solidFill>
                  <a:latin typeface="Arial" pitchFamily="34" charset="0"/>
                </a:rPr>
                <a:t>monopole</a:t>
              </a:r>
              <a:endParaRPr lang="en-GB" sz="2800" b="1">
                <a:solidFill>
                  <a:srgbClr val="FFFF99"/>
                </a:solidFill>
                <a:latin typeface="Arial" pitchFamily="34" charset="0"/>
              </a:endParaRPr>
            </a:p>
          </p:txBody>
        </p:sp>
        <p:sp>
          <p:nvSpPr>
            <p:cNvPr id="57372" name="Text Box 34"/>
            <p:cNvSpPr txBox="1">
              <a:spLocks noChangeArrowheads="1"/>
            </p:cNvSpPr>
            <p:nvPr/>
          </p:nvSpPr>
          <p:spPr bwMode="auto">
            <a:xfrm>
              <a:off x="2562" y="1752"/>
              <a:ext cx="25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sz="3600" b="1">
                  <a:solidFill>
                    <a:srgbClr val="66CCFF"/>
                  </a:solidFill>
                  <a:latin typeface="Symbol" pitchFamily="18" charset="2"/>
                </a:rPr>
                <a:t>d</a:t>
              </a:r>
              <a:endParaRPr lang="en-GB" sz="3600" b="1">
                <a:solidFill>
                  <a:srgbClr val="66CCFF"/>
                </a:solidFill>
                <a:latin typeface="Symbol" pitchFamily="18" charset="2"/>
              </a:endParaRPr>
            </a:p>
          </p:txBody>
        </p:sp>
        <p:sp>
          <p:nvSpPr>
            <p:cNvPr id="57373" name="Text Box 35"/>
            <p:cNvSpPr txBox="1">
              <a:spLocks noChangeArrowheads="1"/>
            </p:cNvSpPr>
            <p:nvPr/>
          </p:nvSpPr>
          <p:spPr bwMode="auto">
            <a:xfrm>
              <a:off x="2336" y="2795"/>
              <a:ext cx="52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sz="2000">
                  <a:solidFill>
                    <a:schemeClr val="bg1"/>
                  </a:solidFill>
                  <a:latin typeface="Arial" pitchFamily="34" charset="0"/>
                </a:rPr>
                <a:t>  </a:t>
              </a:r>
              <a:r>
                <a:rPr lang="de-DE" sz="2000">
                  <a:latin typeface="Arial" pitchFamily="34" charset="0"/>
                </a:rPr>
                <a:t>bare</a:t>
              </a:r>
            </a:p>
            <a:p>
              <a:r>
                <a:rPr lang="de-DE" sz="2000">
                  <a:latin typeface="Arial" pitchFamily="34" charset="0"/>
                </a:rPr>
                <a:t>muon</a:t>
              </a:r>
              <a:endParaRPr lang="en-GB" sz="2000">
                <a:latin typeface="Arial" pitchFamily="34" charset="0"/>
              </a:endParaRPr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smtClean="0"/>
              <a:t>Relativistic Magnetic Monopoles</a:t>
            </a:r>
            <a:endParaRPr lang="en-GB" sz="4000" smtClean="0"/>
          </a:p>
        </p:txBody>
      </p:sp>
      <p:graphicFrame>
        <p:nvGraphicFramePr>
          <p:cNvPr id="58371" name="Object 14"/>
          <p:cNvGraphicFramePr>
            <a:graphicFrameLocks noGrp="1" noChangeAspect="1"/>
          </p:cNvGraphicFramePr>
          <p:nvPr>
            <p:ph idx="1"/>
          </p:nvPr>
        </p:nvGraphicFramePr>
        <p:xfrm>
          <a:off x="1331913" y="1268413"/>
          <a:ext cx="7200900" cy="539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1" name="Acrobat Document" r:id="rId3" imgW="6857756" imgH="5143398" progId="AcroExch.Document.7">
                  <p:embed/>
                </p:oleObj>
              </mc:Choice>
              <mc:Fallback>
                <p:oleObj name="Acrobat Document" r:id="rId3" imgW="6857756" imgH="5143398" progId="AcroExch.Document.7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268413"/>
                        <a:ext cx="7200900" cy="539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2" name="Text Box 16"/>
          <p:cNvSpPr txBox="1">
            <a:spLocks noChangeArrowheads="1"/>
          </p:cNvSpPr>
          <p:nvPr/>
        </p:nvSpPr>
        <p:spPr bwMode="auto">
          <a:xfrm>
            <a:off x="8367713" y="3522663"/>
            <a:ext cx="64135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/>
              <a:t>2006</a:t>
            </a:r>
          </a:p>
          <a:p>
            <a:pPr eaLnBrk="1" hangingPunct="1"/>
            <a:r>
              <a:rPr lang="de-DE"/>
              <a:t>2008</a:t>
            </a:r>
          </a:p>
          <a:p>
            <a:pPr eaLnBrk="1" hangingPunct="1"/>
            <a:endParaRPr lang="de-DE"/>
          </a:p>
          <a:p>
            <a:pPr eaLnBrk="1" hangingPunct="1"/>
            <a:r>
              <a:rPr lang="de-DE"/>
              <a:t>2010</a:t>
            </a:r>
          </a:p>
          <a:p>
            <a:pPr eaLnBrk="1" hangingPunct="1"/>
            <a:endParaRPr lang="de-DE"/>
          </a:p>
          <a:p>
            <a:pPr eaLnBrk="1" hangingPunct="1"/>
            <a:endParaRPr lang="de-DE"/>
          </a:p>
          <a:p>
            <a:pPr eaLnBrk="1" hangingPunct="1"/>
            <a:r>
              <a:rPr lang="de-DE"/>
              <a:t>2011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841500" y="1844675"/>
            <a:ext cx="7362825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600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eaLnBrk="1" hangingPunct="1"/>
            <a:r>
              <a:rPr lang="en-US" sz="4000">
                <a:solidFill>
                  <a:schemeClr val="bg1"/>
                </a:solidFill>
                <a:latin typeface="Arial" pitchFamily="34" charset="0"/>
              </a:rPr>
              <a:t>Search for GUT magnetic</a:t>
            </a:r>
          </a:p>
          <a:p>
            <a:pPr eaLnBrk="1" hangingPunct="1"/>
            <a:r>
              <a:rPr lang="de-DE" sz="4000">
                <a:solidFill>
                  <a:schemeClr val="bg1"/>
                </a:solidFill>
                <a:latin typeface="Arial" pitchFamily="34" charset="0"/>
              </a:rPr>
              <a:t>monopoles and other </a:t>
            </a:r>
          </a:p>
          <a:p>
            <a:pPr eaLnBrk="1" hangingPunct="1"/>
            <a:r>
              <a:rPr lang="de-DE" sz="4000">
                <a:solidFill>
                  <a:schemeClr val="bg1"/>
                </a:solidFill>
                <a:latin typeface="Arial" pitchFamily="34" charset="0"/>
              </a:rPr>
              <a:t>extremely heavy, slowly moving</a:t>
            </a:r>
          </a:p>
          <a:p>
            <a:pPr eaLnBrk="1" hangingPunct="1"/>
            <a:r>
              <a:rPr lang="de-DE" sz="4000">
                <a:solidFill>
                  <a:schemeClr val="bg1"/>
                </a:solidFill>
                <a:latin typeface="Arial" pitchFamily="34" charset="0"/>
              </a:rPr>
              <a:t>particles</a:t>
            </a:r>
            <a:endParaRPr lang="en-US" sz="400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en-US" sz="400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eaLnBrk="1" hangingPunct="1"/>
            <a:endParaRPr lang="en-US" sz="400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endParaRPr lang="en-US" sz="400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pPr defTabSz="912813"/>
            <a:endParaRPr lang="en-GB" sz="2400"/>
          </a:p>
        </p:txBody>
      </p:sp>
      <p:pic>
        <p:nvPicPr>
          <p:cNvPr id="53251" name="Picture 4" descr="mm-g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3275"/>
            <a:ext cx="7239000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5700713" y="48514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3970338" y="4668838"/>
            <a:ext cx="85725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4524375" y="1768475"/>
            <a:ext cx="138113" cy="6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53255" name="Rectangle 8"/>
          <p:cNvSpPr>
            <a:spLocks noChangeArrowheads="1"/>
          </p:cNvSpPr>
          <p:nvPr/>
        </p:nvSpPr>
        <p:spPr bwMode="auto">
          <a:xfrm>
            <a:off x="4983163" y="2320925"/>
            <a:ext cx="75247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4979988" y="2305050"/>
            <a:ext cx="2325687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53257" name="Rectangle 10"/>
          <p:cNvSpPr>
            <a:spLocks noChangeArrowheads="1"/>
          </p:cNvSpPr>
          <p:nvPr/>
        </p:nvSpPr>
        <p:spPr bwMode="auto">
          <a:xfrm>
            <a:off x="4945063" y="2316163"/>
            <a:ext cx="68262" cy="7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53258" name="Rectangle 11"/>
          <p:cNvSpPr>
            <a:spLocks noChangeArrowheads="1"/>
          </p:cNvSpPr>
          <p:nvPr/>
        </p:nvSpPr>
        <p:spPr bwMode="auto">
          <a:xfrm>
            <a:off x="5494338" y="4191000"/>
            <a:ext cx="830262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53259" name="Rectangle 12"/>
          <p:cNvSpPr>
            <a:spLocks noChangeArrowheads="1"/>
          </p:cNvSpPr>
          <p:nvPr/>
        </p:nvSpPr>
        <p:spPr bwMode="auto">
          <a:xfrm>
            <a:off x="5268913" y="3214688"/>
            <a:ext cx="3657600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/>
          <a:p>
            <a:pPr defTabSz="912813" eaLnBrk="0" hangingPunct="0">
              <a:spcAft>
                <a:spcPct val="70000"/>
              </a:spcAft>
              <a:buClr>
                <a:schemeClr val="accent2"/>
              </a:buClr>
            </a:pPr>
            <a:r>
              <a:rPr lang="it-IT" sz="2800" b="1">
                <a:solidFill>
                  <a:srgbClr val="000066"/>
                </a:solidFill>
                <a:latin typeface="Arial" pitchFamily="34" charset="0"/>
              </a:rPr>
              <a:t>Mass  </a:t>
            </a:r>
            <a:r>
              <a:rPr lang="it-IT" sz="2800" b="1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10</a:t>
            </a:r>
            <a:r>
              <a:rPr lang="it-IT" sz="2800" b="1" baseline="30000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16-17 </a:t>
            </a:r>
            <a:r>
              <a:rPr lang="it-IT" sz="2800" b="1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GeV/c²</a:t>
            </a:r>
            <a:r>
              <a:rPr lang="it-IT" sz="2800" b="1">
                <a:solidFill>
                  <a:srgbClr val="000066"/>
                </a:solidFill>
                <a:latin typeface="Arial" pitchFamily="34" charset="0"/>
              </a:rPr>
              <a:t>         Velocity </a:t>
            </a:r>
            <a:r>
              <a:rPr lang="it-IT" sz="2800" b="1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 </a:t>
            </a:r>
            <a:r>
              <a:rPr lang="it-IT" sz="2800" b="1">
                <a:solidFill>
                  <a:srgbClr val="000066"/>
                </a:solidFill>
                <a:latin typeface="Arial" pitchFamily="34" charset="0"/>
              </a:rPr>
              <a:t>~ 10</a:t>
            </a:r>
            <a:r>
              <a:rPr lang="it-IT" sz="2800" b="1" baseline="30000">
                <a:solidFill>
                  <a:srgbClr val="000066"/>
                </a:solidFill>
                <a:latin typeface="Arial" pitchFamily="34" charset="0"/>
              </a:rPr>
              <a:t>-3</a:t>
            </a:r>
          </a:p>
        </p:txBody>
      </p:sp>
      <p:sp>
        <p:nvSpPr>
          <p:cNvPr id="53260" name="Text Box 13"/>
          <p:cNvSpPr txBox="1">
            <a:spLocks noChangeArrowheads="1"/>
          </p:cNvSpPr>
          <p:nvPr/>
        </p:nvSpPr>
        <p:spPr bwMode="auto">
          <a:xfrm>
            <a:off x="1187450" y="5486400"/>
            <a:ext cx="77644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400">
                <a:solidFill>
                  <a:srgbClr val="000066"/>
                </a:solidFill>
                <a:latin typeface="Arial" pitchFamily="34" charset="0"/>
              </a:rPr>
              <a:t>May catalyze proton decay with </a:t>
            </a:r>
            <a:r>
              <a:rPr lang="de-DE" sz="2400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  </a:t>
            </a:r>
            <a:r>
              <a:rPr lang="de-DE" sz="2400" baseline="-25000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0</a:t>
            </a:r>
            <a:r>
              <a:rPr lang="de-DE" sz="2400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 / </a:t>
            </a:r>
            <a:r>
              <a:rPr lang="de-DE" sz="2400" baseline="30000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2</a:t>
            </a:r>
          </a:p>
          <a:p>
            <a:pPr eaLnBrk="1" hangingPunct="1">
              <a:buFont typeface="Wingdings" pitchFamily="2" charset="2"/>
              <a:buChar char="à"/>
            </a:pPr>
            <a:r>
              <a:rPr lang="de-DE" sz="2400">
                <a:solidFill>
                  <a:srgbClr val="000066"/>
                </a:solidFill>
                <a:latin typeface="Arial" pitchFamily="34" charset="0"/>
              </a:rPr>
              <a:t>  bright track from Cherenkov radiation from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2400">
                <a:solidFill>
                  <a:srgbClr val="000066"/>
                </a:solidFill>
                <a:latin typeface="Arial" pitchFamily="34" charset="0"/>
              </a:rPr>
              <a:t>      proton decay products in water detectors (Rubakov)</a:t>
            </a:r>
            <a:endParaRPr lang="en-GB" sz="240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53261" name="Text Box 14"/>
          <p:cNvSpPr txBox="1">
            <a:spLocks noChangeArrowheads="1"/>
          </p:cNvSpPr>
          <p:nvPr/>
        </p:nvSpPr>
        <p:spPr bwMode="auto">
          <a:xfrm>
            <a:off x="5589588" y="4875213"/>
            <a:ext cx="3206750" cy="434975"/>
          </a:xfrm>
          <a:prstGeom prst="rect">
            <a:avLst/>
          </a:prstGeom>
          <a:solidFill>
            <a:srgbClr val="E1E1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200">
                <a:solidFill>
                  <a:srgbClr val="CC0099"/>
                </a:solidFill>
                <a:latin typeface="Arial" pitchFamily="34" charset="0"/>
              </a:rPr>
              <a:t>M + p   </a:t>
            </a:r>
            <a:r>
              <a:rPr lang="en-US" sz="2200">
                <a:solidFill>
                  <a:srgbClr val="CC0099"/>
                </a:solidFill>
                <a:latin typeface="Arial" pitchFamily="34" charset="0"/>
                <a:sym typeface="Wingdings" pitchFamily="2" charset="2"/>
              </a:rPr>
              <a:t></a:t>
            </a:r>
            <a:r>
              <a:rPr lang="en-US" sz="2200">
                <a:solidFill>
                  <a:srgbClr val="CC0099"/>
                </a:solidFill>
                <a:latin typeface="Arial" pitchFamily="34" charset="0"/>
              </a:rPr>
              <a:t>   </a:t>
            </a:r>
            <a:r>
              <a:rPr lang="en-US" sz="2200">
                <a:solidFill>
                  <a:srgbClr val="CC0099"/>
                </a:solidFill>
                <a:latin typeface="Arial" pitchFamily="34" charset="0"/>
                <a:sym typeface="Wingdings" pitchFamily="2" charset="2"/>
              </a:rPr>
              <a:t>M + e</a:t>
            </a:r>
            <a:r>
              <a:rPr lang="en-US" sz="2200" baseline="30000">
                <a:solidFill>
                  <a:srgbClr val="CC0099"/>
                </a:solidFill>
                <a:latin typeface="Arial" pitchFamily="34" charset="0"/>
                <a:sym typeface="Wingdings" pitchFamily="2" charset="2"/>
              </a:rPr>
              <a:t>+ </a:t>
            </a:r>
            <a:r>
              <a:rPr lang="en-US" sz="2200">
                <a:solidFill>
                  <a:srgbClr val="CC0099"/>
                </a:solidFill>
                <a:latin typeface="Arial" pitchFamily="34" charset="0"/>
                <a:sym typeface="Wingdings" pitchFamily="2" charset="2"/>
              </a:rPr>
              <a:t>+</a:t>
            </a:r>
            <a:r>
              <a:rPr lang="en-US" sz="2200" b="1">
                <a:solidFill>
                  <a:srgbClr val="CC0099"/>
                </a:solidFill>
                <a:sym typeface="Wingdings" pitchFamily="2" charset="2"/>
              </a:rPr>
              <a:t> </a:t>
            </a:r>
            <a:r>
              <a:rPr lang="en-US" sz="2200" b="1">
                <a:solidFill>
                  <a:srgbClr val="CC0099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sz="2200" b="1" baseline="30000">
                <a:solidFill>
                  <a:srgbClr val="CC0099"/>
                </a:solidFill>
                <a:sym typeface="Wingdings" pitchFamily="2" charset="2"/>
              </a:rPr>
              <a:t>0</a:t>
            </a:r>
            <a:endParaRPr lang="it-IT" sz="2200" b="1" baseline="30000">
              <a:solidFill>
                <a:srgbClr val="CC0099"/>
              </a:solidFill>
            </a:endParaRPr>
          </a:p>
        </p:txBody>
      </p:sp>
      <p:sp>
        <p:nvSpPr>
          <p:cNvPr id="53262" name="Line 15"/>
          <p:cNvSpPr>
            <a:spLocks noChangeShapeType="1"/>
          </p:cNvSpPr>
          <p:nvPr/>
        </p:nvSpPr>
        <p:spPr bwMode="auto">
          <a:xfrm flipV="1">
            <a:off x="4876800" y="54102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57359" name="Rectangle 18"/>
          <p:cNvSpPr>
            <a:spLocks noChangeArrowheads="1"/>
          </p:cNvSpPr>
          <p:nvPr/>
        </p:nvSpPr>
        <p:spPr bwMode="auto">
          <a:xfrm>
            <a:off x="2159000" y="176213"/>
            <a:ext cx="6751638" cy="6429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6" rIns="91430" bIns="45716" anchor="ctr"/>
          <a:lstStyle/>
          <a:p>
            <a:pPr algn="r">
              <a:spcAft>
                <a:spcPts val="138"/>
              </a:spcAft>
              <a:defRPr/>
            </a:pPr>
            <a:r>
              <a:rPr lang="en-US" sz="4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GUT Magnetic Monopoles</a:t>
            </a:r>
            <a:endParaRPr lang="en-GB" sz="4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288" y="908050"/>
            <a:ext cx="8497887" cy="79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819150" y="1227138"/>
            <a:ext cx="832485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4F68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>
            <a:lvl1pPr algn="l" defTabSz="1300163">
              <a:defRPr sz="1200">
                <a:solidFill>
                  <a:schemeClr val="tx1"/>
                </a:solidFill>
                <a:latin typeface="Chalkboard" pitchFamily="34" charset="0"/>
              </a:defRPr>
            </a:lvl1pPr>
            <a:lvl2pPr marL="650875" algn="l" defTabSz="1300163">
              <a:defRPr sz="1200">
                <a:solidFill>
                  <a:schemeClr val="tx1"/>
                </a:solidFill>
                <a:latin typeface="Chalkboard" pitchFamily="34" charset="0"/>
              </a:defRPr>
            </a:lvl2pPr>
            <a:lvl3pPr marL="1300163" algn="l" defTabSz="1300163">
              <a:defRPr sz="1200">
                <a:solidFill>
                  <a:schemeClr val="tx1"/>
                </a:solidFill>
                <a:latin typeface="Chalkboard" pitchFamily="34" charset="0"/>
              </a:defRPr>
            </a:lvl3pPr>
            <a:lvl4pPr marL="1951038" algn="l" defTabSz="1300163">
              <a:defRPr sz="1200">
                <a:solidFill>
                  <a:schemeClr val="tx1"/>
                </a:solidFill>
                <a:latin typeface="Chalkboard" pitchFamily="34" charset="0"/>
              </a:defRPr>
            </a:lvl4pPr>
            <a:lvl5pPr marL="2600325" algn="l" defTabSz="1300163">
              <a:defRPr sz="1200">
                <a:solidFill>
                  <a:schemeClr val="tx1"/>
                </a:solidFill>
                <a:latin typeface="Chalkboard" pitchFamily="34" charset="0"/>
              </a:defRPr>
            </a:lvl5pPr>
            <a:lvl6pPr marL="30575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pitchFamily="34" charset="0"/>
              </a:defRPr>
            </a:lvl6pPr>
            <a:lvl7pPr marL="35147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pitchFamily="34" charset="0"/>
              </a:defRPr>
            </a:lvl7pPr>
            <a:lvl8pPr marL="39719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pitchFamily="34" charset="0"/>
              </a:defRPr>
            </a:lvl8pPr>
            <a:lvl9pPr marL="44291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pitchFamily="34" charset="0"/>
              </a:defRPr>
            </a:lvl9pPr>
          </a:lstStyle>
          <a:p>
            <a:pPr eaLnBrk="0" hangingPunct="0">
              <a:lnSpc>
                <a:spcPct val="120000"/>
              </a:lnSpc>
              <a:buClr>
                <a:srgbClr val="FFFFFF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Aggregates of u, d, s quarks + electrons </a:t>
            </a:r>
          </a:p>
          <a:p>
            <a:pPr eaLnBrk="0" hangingPunct="0">
              <a:lnSpc>
                <a:spcPct val="120000"/>
              </a:lnSpc>
              <a:buClr>
                <a:srgbClr val="FFFFFF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Stable for baryon number 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sym typeface="Symbol" pitchFamily="18" charset="2"/>
              </a:rPr>
              <a:t>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300 &lt; A &lt; 10</a:t>
            </a:r>
            <a:r>
              <a:rPr lang="en-US" sz="2000" baseline="30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57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  <a:p>
            <a:pPr eaLnBrk="0" hangingPunct="0">
              <a:lnSpc>
                <a:spcPct val="120000"/>
              </a:lnSpc>
              <a:buClr>
                <a:srgbClr val="FFFFFF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sym typeface="Symbol" pitchFamily="18" charset="2"/>
              </a:rPr>
              <a:t></a:t>
            </a:r>
            <a:r>
              <a:rPr lang="en-US" sz="2000" baseline="-25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N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sym typeface="Symbol" pitchFamily="18" charset="2"/>
              </a:rPr>
              <a:t>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3.5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sym typeface="Symbol" pitchFamily="18" charset="2"/>
              </a:rPr>
              <a:t>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10</a:t>
            </a:r>
            <a:r>
              <a:rPr lang="en-US" sz="2000" baseline="30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14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g cm</a:t>
            </a:r>
            <a:r>
              <a:rPr lang="en-US" sz="2000" baseline="30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-3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  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(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sym typeface="Symbol" pitchFamily="18" charset="2"/>
              </a:rPr>
              <a:t></a:t>
            </a:r>
            <a:r>
              <a:rPr lang="en-US" sz="2000" baseline="-25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nuclei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sym typeface="Symbol" pitchFamily="18" charset="2"/>
              </a:rPr>
              <a:t>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10</a:t>
            </a:r>
            <a:r>
              <a:rPr lang="en-US" sz="2000" baseline="30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14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g cm</a:t>
            </a:r>
            <a:r>
              <a:rPr lang="en-US" sz="2000" baseline="30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-3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)</a:t>
            </a:r>
            <a:r>
              <a:rPr lang="en-US" sz="2000" baseline="300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</a:t>
            </a:r>
          </a:p>
          <a:p>
            <a:pPr eaLnBrk="0" hangingPunct="0">
              <a:lnSpc>
                <a:spcPct val="120000"/>
              </a:lnSpc>
              <a:buClr>
                <a:srgbClr val="FFFFFF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Produced in Early Universe, candidates for sub-dominant dark matter</a:t>
            </a:r>
          </a:p>
          <a:p>
            <a:pPr eaLnBrk="0" hangingPunct="0">
              <a:lnSpc>
                <a:spcPct val="120000"/>
              </a:lnSpc>
              <a:buClr>
                <a:srgbClr val="FFFFFF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May be produced also in neutron stars</a:t>
            </a:r>
          </a:p>
          <a:p>
            <a:pPr eaLnBrk="0" hangingPunct="0">
              <a:lnSpc>
                <a:spcPct val="120000"/>
              </a:lnSpc>
              <a:buClr>
                <a:srgbClr val="FFFFFF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Light generation via Planck radiation</a:t>
            </a:r>
          </a:p>
          <a:p>
            <a:pPr eaLnBrk="0" hangingPunct="0">
              <a:lnSpc>
                <a:spcPct val="120000"/>
              </a:lnSpc>
              <a:buClr>
                <a:srgbClr val="FFFFFF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Virial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velocities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title"/>
          </p:nvPr>
        </p:nvSpPr>
        <p:spPr>
          <a:xfrm>
            <a:off x="981075" y="476250"/>
            <a:ext cx="8001000" cy="1139825"/>
          </a:xfrm>
          <a:extLst>
            <a:ext uri="{909E8E84-426E-40DD-AFC4-6F175D3DCCD1}">
              <a14:hiddenFill xmlns:a14="http://schemas.microsoft.com/office/drawing/2010/main">
                <a:solidFill>
                  <a:srgbClr val="EBEB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10000"/>
              </a:lnSpc>
              <a:spcBef>
                <a:spcPct val="35000"/>
              </a:spcBef>
              <a:spcAft>
                <a:spcPct val="30000"/>
              </a:spcAf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NUCLEARITES</a:t>
            </a:r>
            <a:r>
              <a:rPr lang="en-US" sz="3300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 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(Strange Quark </a:t>
            </a:r>
            <a:r>
              <a:rPr lang="en-US" sz="2700" dirty="0" err="1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Matter+electrons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)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/>
            </a:r>
            <a:br>
              <a:rPr lang="en-US" sz="2400" dirty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</a:br>
            <a:endParaRPr lang="it-IT" sz="2400" dirty="0">
              <a:solidFill>
                <a:schemeClr val="accent6">
                  <a:lumMod val="75000"/>
                </a:schemeClr>
              </a:solidFill>
              <a:latin typeface="Impact" pitchFamily="34" charset="0"/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4267200" y="3581400"/>
            <a:ext cx="4749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/>
          <a:p>
            <a:pPr defTabSz="914145" eaLnBrk="0" hangingPunct="0">
              <a:spcAft>
                <a:spcPct val="25000"/>
              </a:spcAft>
              <a:buClr>
                <a:srgbClr val="FFFFFF"/>
              </a:buClr>
              <a:defRPr/>
            </a:pP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Supersymmetric Q-balls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819150" y="3962400"/>
            <a:ext cx="8324850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4F68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>
            <a:lvl1pPr algn="l" defTabSz="1300163">
              <a:defRPr sz="1200">
                <a:solidFill>
                  <a:schemeClr val="tx1"/>
                </a:solidFill>
                <a:latin typeface="Chalkboard" pitchFamily="34" charset="0"/>
              </a:defRPr>
            </a:lvl1pPr>
            <a:lvl2pPr marL="650875" algn="l" defTabSz="1300163">
              <a:defRPr sz="1200">
                <a:solidFill>
                  <a:schemeClr val="tx1"/>
                </a:solidFill>
                <a:latin typeface="Chalkboard" pitchFamily="34" charset="0"/>
              </a:defRPr>
            </a:lvl2pPr>
            <a:lvl3pPr marL="1300163" algn="l" defTabSz="1300163">
              <a:defRPr sz="1200">
                <a:solidFill>
                  <a:schemeClr val="tx1"/>
                </a:solidFill>
                <a:latin typeface="Chalkboard" pitchFamily="34" charset="0"/>
              </a:defRPr>
            </a:lvl3pPr>
            <a:lvl4pPr marL="1951038" algn="l" defTabSz="1300163">
              <a:defRPr sz="1200">
                <a:solidFill>
                  <a:schemeClr val="tx1"/>
                </a:solidFill>
                <a:latin typeface="Chalkboard" pitchFamily="34" charset="0"/>
              </a:defRPr>
            </a:lvl4pPr>
            <a:lvl5pPr marL="2600325" algn="l" defTabSz="1300163">
              <a:defRPr sz="1200">
                <a:solidFill>
                  <a:schemeClr val="tx1"/>
                </a:solidFill>
                <a:latin typeface="Chalkboard" pitchFamily="34" charset="0"/>
              </a:defRPr>
            </a:lvl5pPr>
            <a:lvl6pPr marL="30575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pitchFamily="34" charset="0"/>
              </a:defRPr>
            </a:lvl6pPr>
            <a:lvl7pPr marL="35147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pitchFamily="34" charset="0"/>
              </a:defRPr>
            </a:lvl7pPr>
            <a:lvl8pPr marL="39719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pitchFamily="34" charset="0"/>
              </a:defRPr>
            </a:lvl8pPr>
            <a:lvl9pPr marL="4429125" defTabSz="1300163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pitchFamily="34" charset="0"/>
              </a:defRPr>
            </a:lvl9pPr>
          </a:lstStyle>
          <a:p>
            <a:pPr>
              <a:buClr>
                <a:srgbClr val="FFFFFF"/>
              </a:buClr>
              <a:buFont typeface="Wingdings" pitchFamily="2" charset="2"/>
              <a:buChar char="§"/>
              <a:defRPr/>
            </a:pPr>
            <a:endParaRPr lang="en-US" sz="2400" b="1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  <a:p>
            <a:pPr eaLnBrk="0" hangingPunct="0">
              <a:spcAft>
                <a:spcPct val="20000"/>
              </a:spcAft>
              <a:buClr>
                <a:srgbClr val="FFFFFF"/>
              </a:buClr>
              <a:buFont typeface="Wingdings" pitchFamily="2" charset="2"/>
              <a:buChar char="§"/>
              <a:defRPr/>
            </a:pPr>
            <a:r>
              <a:rPr lang="en-US" sz="20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Coherent states of squarks, sleptons and Higgs fields</a:t>
            </a:r>
          </a:p>
          <a:p>
            <a:pPr eaLnBrk="0" hangingPunct="0">
              <a:spcAft>
                <a:spcPct val="20000"/>
              </a:spcAft>
              <a:buClr>
                <a:srgbClr val="FFFFFF"/>
              </a:buClr>
              <a:buFont typeface="Wingdings" pitchFamily="2" charset="2"/>
              <a:buChar char="§"/>
              <a:defRPr/>
            </a:pPr>
            <a:r>
              <a:rPr lang="en-US" sz="20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10</a:t>
            </a:r>
            <a:r>
              <a:rPr lang="en-US" sz="2000" baseline="300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8</a:t>
            </a:r>
            <a:r>
              <a:rPr lang="en-US" sz="20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&lt; M</a:t>
            </a:r>
            <a:r>
              <a:rPr lang="en-US" sz="2000" baseline="-250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Q</a:t>
            </a:r>
            <a:r>
              <a:rPr lang="en-US" sz="20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10</a:t>
            </a:r>
            <a:r>
              <a:rPr lang="en-US" sz="2000" baseline="300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25</a:t>
            </a:r>
            <a:r>
              <a:rPr lang="en-US" sz="20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GeV</a:t>
            </a:r>
          </a:p>
          <a:p>
            <a:pPr eaLnBrk="0" hangingPunct="0">
              <a:lnSpc>
                <a:spcPct val="120000"/>
              </a:lnSpc>
              <a:buClr>
                <a:srgbClr val="FFFFFF"/>
              </a:buClr>
              <a:buFont typeface="Wingdings" pitchFamily="2" charset="2"/>
              <a:buChar char="§"/>
              <a:defRPr/>
            </a:pPr>
            <a:r>
              <a:rPr lang="en-US" sz="20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Produced in Early Universe, candidates for (sub-dominant) dark matter</a:t>
            </a:r>
          </a:p>
          <a:p>
            <a:pPr eaLnBrk="0" hangingPunct="0">
              <a:lnSpc>
                <a:spcPct val="120000"/>
              </a:lnSpc>
              <a:buClr>
                <a:srgbClr val="FFFFFF"/>
              </a:buClr>
              <a:buFont typeface="Wingdings" pitchFamily="2" charset="2"/>
              <a:buChar char="§"/>
              <a:defRPr/>
            </a:pPr>
            <a:r>
              <a:rPr lang="en-US" sz="20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Light generation via ionization (SECS) or catalysis of proton decay  </a:t>
            </a:r>
          </a:p>
          <a:p>
            <a:pPr eaLnBrk="0" hangingPunct="0">
              <a:lnSpc>
                <a:spcPct val="120000"/>
              </a:lnSpc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0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  (SENS)</a:t>
            </a:r>
          </a:p>
          <a:p>
            <a:pPr eaLnBrk="0" hangingPunct="0">
              <a:lnSpc>
                <a:spcPct val="120000"/>
              </a:lnSpc>
              <a:buClr>
                <a:srgbClr val="FFFFFF"/>
              </a:buClr>
              <a:buFont typeface="Wingdings" pitchFamily="2" charset="2"/>
              <a:buChar char="§"/>
              <a:defRPr/>
            </a:pPr>
            <a:r>
              <a:rPr lang="en-US" sz="200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 Virial velocities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pPr defTabSz="912813"/>
            <a:endParaRPr lang="en-GB" sz="2400"/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2171700" y="5811838"/>
            <a:ext cx="547688" cy="142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pPr defTabSz="912813"/>
            <a:r>
              <a:rPr lang="it-IT" sz="2000">
                <a:latin typeface="Comic Sans MS" pitchFamily="66" charset="0"/>
              </a:rPr>
              <a:t>-</a:t>
            </a:r>
            <a:r>
              <a:rPr lang="it-IT" sz="1400">
                <a:latin typeface="Tahoma" pitchFamily="34" charset="0"/>
              </a:rPr>
              <a:t>4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2020888" y="5775325"/>
            <a:ext cx="660400" cy="35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pic>
        <p:nvPicPr>
          <p:cNvPr id="54277" name="Picture 5" descr="global-final-col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1288" y="974725"/>
            <a:ext cx="6535737" cy="5532438"/>
          </a:xfr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199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</p:pic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4762500" y="2041525"/>
            <a:ext cx="2897188" cy="3581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pPr defTabSz="912813"/>
            <a:endParaRPr lang="en-GB" sz="2400"/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4002088" y="2879725"/>
            <a:ext cx="9144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54280" name="Line 8"/>
          <p:cNvSpPr>
            <a:spLocks noChangeShapeType="1"/>
          </p:cNvSpPr>
          <p:nvPr/>
        </p:nvSpPr>
        <p:spPr bwMode="auto">
          <a:xfrm>
            <a:off x="2400300" y="1279525"/>
            <a:ext cx="1752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 flipV="1">
            <a:off x="2400300" y="1431925"/>
            <a:ext cx="1752600" cy="30480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54282" name="Line 10"/>
          <p:cNvSpPr>
            <a:spLocks noChangeShapeType="1"/>
          </p:cNvSpPr>
          <p:nvPr/>
        </p:nvSpPr>
        <p:spPr bwMode="auto">
          <a:xfrm>
            <a:off x="4152900" y="1431925"/>
            <a:ext cx="687388" cy="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4840288" y="4632325"/>
            <a:ext cx="28194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400">
                <a:solidFill>
                  <a:srgbClr val="FF0000"/>
                </a:solidFill>
                <a:latin typeface="Arial" pitchFamily="34" charset="0"/>
              </a:rPr>
              <a:t>Direct detection via</a:t>
            </a:r>
          </a:p>
          <a:p>
            <a:pPr eaLnBrk="1" hangingPunct="1"/>
            <a:r>
              <a:rPr lang="de-DE" sz="2400">
                <a:solidFill>
                  <a:srgbClr val="FF0000"/>
                </a:solidFill>
                <a:latin typeface="Arial" pitchFamily="34" charset="0"/>
              </a:rPr>
              <a:t>Ionization: MACRO</a:t>
            </a:r>
            <a:endParaRPr lang="en-GB" sz="240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4284" name="Rectangle 12"/>
          <p:cNvSpPr>
            <a:spLocks noChangeArrowheads="1"/>
          </p:cNvSpPr>
          <p:nvPr/>
        </p:nvSpPr>
        <p:spPr bwMode="auto">
          <a:xfrm>
            <a:off x="3468688" y="4479925"/>
            <a:ext cx="684212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4230688" y="1050925"/>
            <a:ext cx="15271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rgbClr val="FF0000"/>
                </a:solidFill>
                <a:latin typeface="Arial" pitchFamily="34" charset="0"/>
              </a:rPr>
              <a:t>IMB 1986-91</a:t>
            </a:r>
            <a:endParaRPr lang="en-GB" b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4286" name="Rectangle 14"/>
          <p:cNvSpPr>
            <a:spLocks noChangeArrowheads="1"/>
          </p:cNvSpPr>
          <p:nvPr/>
        </p:nvSpPr>
        <p:spPr bwMode="auto">
          <a:xfrm>
            <a:off x="4840288" y="1279525"/>
            <a:ext cx="21478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/>
          <a:p>
            <a:pPr defTabSz="912813"/>
            <a:r>
              <a:rPr lang="de-DE" b="1">
                <a:solidFill>
                  <a:srgbClr val="006600"/>
                </a:solidFill>
                <a:latin typeface="Arial" pitchFamily="34" charset="0"/>
              </a:rPr>
              <a:t>Kamiokande 1985</a:t>
            </a:r>
            <a:endParaRPr lang="en-GB" b="1">
              <a:solidFill>
                <a:srgbClr val="006600"/>
              </a:solidFill>
              <a:latin typeface="Arial" pitchFamily="34" charset="0"/>
            </a:endParaRPr>
          </a:p>
        </p:txBody>
      </p:sp>
      <p:sp>
        <p:nvSpPr>
          <p:cNvPr id="54287" name="Line 15"/>
          <p:cNvSpPr>
            <a:spLocks noChangeShapeType="1"/>
          </p:cNvSpPr>
          <p:nvPr/>
        </p:nvSpPr>
        <p:spPr bwMode="auto">
          <a:xfrm flipV="1">
            <a:off x="2400300" y="4175125"/>
            <a:ext cx="992188" cy="914400"/>
          </a:xfrm>
          <a:prstGeom prst="line">
            <a:avLst/>
          </a:prstGeom>
          <a:noFill/>
          <a:ln w="762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54288" name="Line 16"/>
          <p:cNvSpPr>
            <a:spLocks noChangeShapeType="1"/>
          </p:cNvSpPr>
          <p:nvPr/>
        </p:nvSpPr>
        <p:spPr bwMode="auto">
          <a:xfrm flipV="1">
            <a:off x="3392488" y="1584325"/>
            <a:ext cx="838200" cy="2590800"/>
          </a:xfrm>
          <a:prstGeom prst="line">
            <a:avLst/>
          </a:prstGeom>
          <a:noFill/>
          <a:ln w="762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54289" name="Line 17"/>
          <p:cNvSpPr>
            <a:spLocks noChangeShapeType="1"/>
          </p:cNvSpPr>
          <p:nvPr/>
        </p:nvSpPr>
        <p:spPr bwMode="auto">
          <a:xfrm flipV="1">
            <a:off x="2400300" y="4784725"/>
            <a:ext cx="992188" cy="914400"/>
          </a:xfrm>
          <a:prstGeom prst="line">
            <a:avLst/>
          </a:prstGeom>
          <a:noFill/>
          <a:ln w="762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54290" name="Line 18"/>
          <p:cNvSpPr>
            <a:spLocks noChangeShapeType="1"/>
          </p:cNvSpPr>
          <p:nvPr/>
        </p:nvSpPr>
        <p:spPr bwMode="auto">
          <a:xfrm flipV="1">
            <a:off x="2400300" y="2498725"/>
            <a:ext cx="534988" cy="1295400"/>
          </a:xfrm>
          <a:prstGeom prst="line">
            <a:avLst/>
          </a:prstGeom>
          <a:noFill/>
          <a:ln w="76200">
            <a:solidFill>
              <a:srgbClr val="0000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54291" name="Line 19"/>
          <p:cNvSpPr>
            <a:spLocks noChangeShapeType="1"/>
          </p:cNvSpPr>
          <p:nvPr/>
        </p:nvSpPr>
        <p:spPr bwMode="auto">
          <a:xfrm flipV="1">
            <a:off x="2935288" y="1355725"/>
            <a:ext cx="303212" cy="1143000"/>
          </a:xfrm>
          <a:prstGeom prst="line">
            <a:avLst/>
          </a:prstGeom>
          <a:noFill/>
          <a:ln w="76200">
            <a:solidFill>
              <a:srgbClr val="0000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54292" name="Text Box 20"/>
          <p:cNvSpPr txBox="1">
            <a:spLocks noChangeArrowheads="1"/>
          </p:cNvSpPr>
          <p:nvPr/>
        </p:nvSpPr>
        <p:spPr bwMode="auto">
          <a:xfrm>
            <a:off x="1487488" y="2727325"/>
            <a:ext cx="199231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2400">
                <a:solidFill>
                  <a:srgbClr val="000066"/>
                </a:solidFill>
                <a:sym typeface="Symbol" pitchFamily="18" charset="2"/>
              </a:rPr>
              <a:t></a:t>
            </a:r>
            <a:r>
              <a:rPr lang="en-GB" sz="2400" baseline="-25000">
                <a:solidFill>
                  <a:srgbClr val="000066"/>
                </a:solidFill>
                <a:sym typeface="Symbol" pitchFamily="18" charset="2"/>
              </a:rPr>
              <a:t>0 </a:t>
            </a:r>
            <a:r>
              <a:rPr lang="en-GB" sz="2400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= 10</a:t>
            </a:r>
            <a:r>
              <a:rPr lang="en-GB" sz="2400" baseline="30000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-29 </a:t>
            </a:r>
            <a:r>
              <a:rPr lang="en-GB" sz="2400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cm</a:t>
            </a:r>
            <a:r>
              <a:rPr lang="en-GB" sz="2400" baseline="30000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2</a:t>
            </a:r>
          </a:p>
        </p:txBody>
      </p:sp>
      <p:sp>
        <p:nvSpPr>
          <p:cNvPr id="54293" name="Text Box 21"/>
          <p:cNvSpPr txBox="1">
            <a:spLocks noChangeArrowheads="1"/>
          </p:cNvSpPr>
          <p:nvPr/>
        </p:nvSpPr>
        <p:spPr bwMode="auto">
          <a:xfrm>
            <a:off x="3848100" y="2803525"/>
            <a:ext cx="20097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2400">
                <a:solidFill>
                  <a:srgbClr val="000066"/>
                </a:solidFill>
                <a:sym typeface="Symbol" pitchFamily="18" charset="2"/>
              </a:rPr>
              <a:t></a:t>
            </a:r>
            <a:r>
              <a:rPr lang="en-GB" sz="2400" baseline="-25000">
                <a:solidFill>
                  <a:srgbClr val="000066"/>
                </a:solidFill>
                <a:sym typeface="Symbol" pitchFamily="18" charset="2"/>
              </a:rPr>
              <a:t>0 </a:t>
            </a:r>
            <a:r>
              <a:rPr lang="en-GB" sz="2400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= 10</a:t>
            </a:r>
            <a:r>
              <a:rPr lang="en-GB" sz="2400" baseline="30000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-28 </a:t>
            </a:r>
            <a:r>
              <a:rPr lang="en-GB" sz="2400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cm</a:t>
            </a:r>
            <a:r>
              <a:rPr lang="en-GB" sz="2400" baseline="30000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2</a:t>
            </a:r>
          </a:p>
        </p:txBody>
      </p:sp>
      <p:sp>
        <p:nvSpPr>
          <p:cNvPr id="54294" name="Text Box 22"/>
          <p:cNvSpPr txBox="1">
            <a:spLocks noChangeArrowheads="1"/>
          </p:cNvSpPr>
          <p:nvPr/>
        </p:nvSpPr>
        <p:spPr bwMode="auto">
          <a:xfrm>
            <a:off x="3238500" y="4479925"/>
            <a:ext cx="9350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600">
                <a:solidFill>
                  <a:srgbClr val="000066"/>
                </a:solidFill>
                <a:latin typeface="Arial" pitchFamily="34" charset="0"/>
              </a:rPr>
              <a:t>1986-89</a:t>
            </a:r>
            <a:endParaRPr lang="en-GB" sz="160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54295" name="Text Box 23"/>
          <p:cNvSpPr txBox="1">
            <a:spLocks noChangeArrowheads="1"/>
          </p:cNvSpPr>
          <p:nvPr/>
        </p:nvSpPr>
        <p:spPr bwMode="auto">
          <a:xfrm>
            <a:off x="3619500" y="3641725"/>
            <a:ext cx="6381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600">
                <a:solidFill>
                  <a:srgbClr val="000066"/>
                </a:solidFill>
                <a:latin typeface="Arial" pitchFamily="34" charset="0"/>
              </a:rPr>
              <a:t>1993</a:t>
            </a:r>
            <a:endParaRPr lang="en-GB" sz="160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54296" name="AutoShape 24"/>
          <p:cNvSpPr>
            <a:spLocks/>
          </p:cNvSpPr>
          <p:nvPr/>
        </p:nvSpPr>
        <p:spPr bwMode="auto">
          <a:xfrm>
            <a:off x="5829300" y="2270125"/>
            <a:ext cx="304800" cy="2057400"/>
          </a:xfrm>
          <a:prstGeom prst="rightBrace">
            <a:avLst>
              <a:gd name="adj1" fmla="val 56250"/>
              <a:gd name="adj2" fmla="val 50000"/>
            </a:avLst>
          </a:prstGeom>
          <a:noFill/>
          <a:ln w="381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pPr defTabSz="912813"/>
            <a:endParaRPr lang="en-GB" sz="2400">
              <a:solidFill>
                <a:srgbClr val="000066"/>
              </a:solidFill>
            </a:endParaRPr>
          </a:p>
        </p:txBody>
      </p:sp>
      <p:sp>
        <p:nvSpPr>
          <p:cNvPr id="54297" name="Text Box 25"/>
          <p:cNvSpPr txBox="1">
            <a:spLocks noChangeArrowheads="1"/>
          </p:cNvSpPr>
          <p:nvPr/>
        </p:nvSpPr>
        <p:spPr bwMode="auto">
          <a:xfrm>
            <a:off x="6288088" y="3032125"/>
            <a:ext cx="1092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400" b="1">
                <a:solidFill>
                  <a:srgbClr val="000066"/>
                </a:solidFill>
                <a:latin typeface="Arial" pitchFamily="34" charset="0"/>
              </a:rPr>
              <a:t>Baikal</a:t>
            </a:r>
            <a:endParaRPr lang="en-GB" sz="2400" b="1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54298" name="Rectangle 27"/>
          <p:cNvSpPr>
            <a:spLocks noChangeArrowheads="1"/>
          </p:cNvSpPr>
          <p:nvPr/>
        </p:nvSpPr>
        <p:spPr bwMode="auto">
          <a:xfrm>
            <a:off x="-265113" y="5241925"/>
            <a:ext cx="6842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5429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268288"/>
            <a:ext cx="8283575" cy="417512"/>
          </a:xfrm>
          <a:solidFill>
            <a:schemeClr val="bg1"/>
          </a:solidFill>
        </p:spPr>
        <p:txBody>
          <a:bodyPr lIns="91430" tIns="45716" rIns="91430" bIns="45716"/>
          <a:lstStyle/>
          <a:p>
            <a:r>
              <a:rPr lang="en-US" sz="3600" smtClean="0"/>
              <a:t>Flux upper limits for Magnetic Monopoles</a:t>
            </a:r>
            <a:endParaRPr lang="en-GB" sz="3600" smtClean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pPr defTabSz="912813"/>
            <a:endParaRPr lang="en-GB" sz="2400"/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2171700" y="5811838"/>
            <a:ext cx="547688" cy="142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pPr defTabSz="912813"/>
            <a:r>
              <a:rPr lang="it-IT" sz="2000">
                <a:latin typeface="Comic Sans MS" pitchFamily="66" charset="0"/>
              </a:rPr>
              <a:t>-</a:t>
            </a:r>
            <a:r>
              <a:rPr lang="it-IT" sz="1400">
                <a:latin typeface="Tahoma" pitchFamily="34" charset="0"/>
              </a:rPr>
              <a:t>4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2020888" y="5775325"/>
            <a:ext cx="660400" cy="35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pic>
        <p:nvPicPr>
          <p:cNvPr id="55301" name="Picture 5" descr="global-final-col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1288" y="974725"/>
            <a:ext cx="6535737" cy="5532438"/>
          </a:xfr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199" dir="2700000" algn="ctr" rotWithShape="0">
                    <a:srgbClr val="808080">
                      <a:alpha val="75000"/>
                    </a:srgbClr>
                  </a:outerShdw>
                </a:effectLst>
              </a14:hiddenEffects>
            </a:ext>
          </a:extLst>
        </p:spPr>
      </p:pic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4762500" y="2041525"/>
            <a:ext cx="2897188" cy="27051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pPr defTabSz="912813"/>
            <a:endParaRPr lang="en-GB" sz="2400"/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4002088" y="2879725"/>
            <a:ext cx="9144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55304" name="Line 8"/>
          <p:cNvSpPr>
            <a:spLocks noChangeShapeType="1"/>
          </p:cNvSpPr>
          <p:nvPr/>
        </p:nvSpPr>
        <p:spPr bwMode="auto">
          <a:xfrm>
            <a:off x="2400300" y="1279525"/>
            <a:ext cx="1752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55305" name="Line 9"/>
          <p:cNvSpPr>
            <a:spLocks noChangeShapeType="1"/>
          </p:cNvSpPr>
          <p:nvPr/>
        </p:nvSpPr>
        <p:spPr bwMode="auto">
          <a:xfrm flipV="1">
            <a:off x="2400300" y="1431925"/>
            <a:ext cx="1752600" cy="30480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55306" name="Line 10"/>
          <p:cNvSpPr>
            <a:spLocks noChangeShapeType="1"/>
          </p:cNvSpPr>
          <p:nvPr/>
        </p:nvSpPr>
        <p:spPr bwMode="auto">
          <a:xfrm>
            <a:off x="4152900" y="1431925"/>
            <a:ext cx="687388" cy="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55307" name="Rectangle 12"/>
          <p:cNvSpPr>
            <a:spLocks noChangeArrowheads="1"/>
          </p:cNvSpPr>
          <p:nvPr/>
        </p:nvSpPr>
        <p:spPr bwMode="auto">
          <a:xfrm>
            <a:off x="3468688" y="4479925"/>
            <a:ext cx="684212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55308" name="Text Box 13"/>
          <p:cNvSpPr txBox="1">
            <a:spLocks noChangeArrowheads="1"/>
          </p:cNvSpPr>
          <p:nvPr/>
        </p:nvSpPr>
        <p:spPr bwMode="auto">
          <a:xfrm>
            <a:off x="4230688" y="1050925"/>
            <a:ext cx="15271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rgbClr val="FF0000"/>
                </a:solidFill>
                <a:latin typeface="Arial" pitchFamily="34" charset="0"/>
              </a:rPr>
              <a:t>IMB 1986-91</a:t>
            </a:r>
            <a:endParaRPr lang="en-GB" b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5309" name="Rectangle 14"/>
          <p:cNvSpPr>
            <a:spLocks noChangeArrowheads="1"/>
          </p:cNvSpPr>
          <p:nvPr/>
        </p:nvSpPr>
        <p:spPr bwMode="auto">
          <a:xfrm>
            <a:off x="4840288" y="1279525"/>
            <a:ext cx="21478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/>
          <a:p>
            <a:pPr defTabSz="912813"/>
            <a:r>
              <a:rPr lang="de-DE" b="1">
                <a:solidFill>
                  <a:srgbClr val="006600"/>
                </a:solidFill>
                <a:latin typeface="Arial" pitchFamily="34" charset="0"/>
              </a:rPr>
              <a:t>Kamiokande 1985</a:t>
            </a:r>
            <a:endParaRPr lang="en-GB" b="1">
              <a:solidFill>
                <a:srgbClr val="006600"/>
              </a:solidFill>
              <a:latin typeface="Arial" pitchFamily="34" charset="0"/>
            </a:endParaRPr>
          </a:p>
        </p:txBody>
      </p:sp>
      <p:sp>
        <p:nvSpPr>
          <p:cNvPr id="55310" name="Line 15"/>
          <p:cNvSpPr>
            <a:spLocks noChangeShapeType="1"/>
          </p:cNvSpPr>
          <p:nvPr/>
        </p:nvSpPr>
        <p:spPr bwMode="auto">
          <a:xfrm flipV="1">
            <a:off x="2400300" y="4175125"/>
            <a:ext cx="992188" cy="914400"/>
          </a:xfrm>
          <a:prstGeom prst="line">
            <a:avLst/>
          </a:prstGeom>
          <a:noFill/>
          <a:ln w="762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55311" name="Line 16"/>
          <p:cNvSpPr>
            <a:spLocks noChangeShapeType="1"/>
          </p:cNvSpPr>
          <p:nvPr/>
        </p:nvSpPr>
        <p:spPr bwMode="auto">
          <a:xfrm flipV="1">
            <a:off x="3392488" y="1584325"/>
            <a:ext cx="838200" cy="2590800"/>
          </a:xfrm>
          <a:prstGeom prst="line">
            <a:avLst/>
          </a:prstGeom>
          <a:noFill/>
          <a:ln w="762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55312" name="Line 17"/>
          <p:cNvSpPr>
            <a:spLocks noChangeShapeType="1"/>
          </p:cNvSpPr>
          <p:nvPr/>
        </p:nvSpPr>
        <p:spPr bwMode="auto">
          <a:xfrm flipV="1">
            <a:off x="2400300" y="4784725"/>
            <a:ext cx="992188" cy="914400"/>
          </a:xfrm>
          <a:prstGeom prst="line">
            <a:avLst/>
          </a:prstGeom>
          <a:noFill/>
          <a:ln w="762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55313" name="Line 18"/>
          <p:cNvSpPr>
            <a:spLocks noChangeShapeType="1"/>
          </p:cNvSpPr>
          <p:nvPr/>
        </p:nvSpPr>
        <p:spPr bwMode="auto">
          <a:xfrm flipV="1">
            <a:off x="2400300" y="2498725"/>
            <a:ext cx="534988" cy="1295400"/>
          </a:xfrm>
          <a:prstGeom prst="line">
            <a:avLst/>
          </a:prstGeom>
          <a:noFill/>
          <a:ln w="76200">
            <a:solidFill>
              <a:srgbClr val="0000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55314" name="Line 19"/>
          <p:cNvSpPr>
            <a:spLocks noChangeShapeType="1"/>
          </p:cNvSpPr>
          <p:nvPr/>
        </p:nvSpPr>
        <p:spPr bwMode="auto">
          <a:xfrm flipV="1">
            <a:off x="2935288" y="1355725"/>
            <a:ext cx="303212" cy="1143000"/>
          </a:xfrm>
          <a:prstGeom prst="line">
            <a:avLst/>
          </a:prstGeom>
          <a:noFill/>
          <a:ln w="76200">
            <a:solidFill>
              <a:srgbClr val="0000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55315" name="Text Box 20"/>
          <p:cNvSpPr txBox="1">
            <a:spLocks noChangeArrowheads="1"/>
          </p:cNvSpPr>
          <p:nvPr/>
        </p:nvSpPr>
        <p:spPr bwMode="auto">
          <a:xfrm>
            <a:off x="1487488" y="2727325"/>
            <a:ext cx="199231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2400">
                <a:solidFill>
                  <a:srgbClr val="000066"/>
                </a:solidFill>
                <a:sym typeface="Symbol" pitchFamily="18" charset="2"/>
              </a:rPr>
              <a:t></a:t>
            </a:r>
            <a:r>
              <a:rPr lang="en-GB" sz="2400" baseline="-25000">
                <a:solidFill>
                  <a:srgbClr val="000066"/>
                </a:solidFill>
                <a:sym typeface="Symbol" pitchFamily="18" charset="2"/>
              </a:rPr>
              <a:t>0 </a:t>
            </a:r>
            <a:r>
              <a:rPr lang="en-GB" sz="2400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= 10</a:t>
            </a:r>
            <a:r>
              <a:rPr lang="en-GB" sz="2400" baseline="30000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-29 </a:t>
            </a:r>
            <a:r>
              <a:rPr lang="en-GB" sz="2400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cm</a:t>
            </a:r>
            <a:r>
              <a:rPr lang="en-GB" sz="2400" baseline="30000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2</a:t>
            </a:r>
          </a:p>
        </p:txBody>
      </p:sp>
      <p:sp>
        <p:nvSpPr>
          <p:cNvPr id="55316" name="Text Box 21"/>
          <p:cNvSpPr txBox="1">
            <a:spLocks noChangeArrowheads="1"/>
          </p:cNvSpPr>
          <p:nvPr/>
        </p:nvSpPr>
        <p:spPr bwMode="auto">
          <a:xfrm>
            <a:off x="3848100" y="2803525"/>
            <a:ext cx="20097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2400">
                <a:solidFill>
                  <a:srgbClr val="000066"/>
                </a:solidFill>
                <a:sym typeface="Symbol" pitchFamily="18" charset="2"/>
              </a:rPr>
              <a:t></a:t>
            </a:r>
            <a:r>
              <a:rPr lang="en-GB" sz="2400" baseline="-25000">
                <a:solidFill>
                  <a:srgbClr val="000066"/>
                </a:solidFill>
                <a:sym typeface="Symbol" pitchFamily="18" charset="2"/>
              </a:rPr>
              <a:t>0 </a:t>
            </a:r>
            <a:r>
              <a:rPr lang="en-GB" sz="2400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= 10</a:t>
            </a:r>
            <a:r>
              <a:rPr lang="en-GB" sz="2400" baseline="30000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-28 </a:t>
            </a:r>
            <a:r>
              <a:rPr lang="en-GB" sz="2400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cm</a:t>
            </a:r>
            <a:r>
              <a:rPr lang="en-GB" sz="2400" baseline="30000">
                <a:solidFill>
                  <a:srgbClr val="000066"/>
                </a:solidFill>
                <a:latin typeface="Arial" pitchFamily="34" charset="0"/>
                <a:sym typeface="Symbol" pitchFamily="18" charset="2"/>
              </a:rPr>
              <a:t>2</a:t>
            </a:r>
          </a:p>
        </p:txBody>
      </p:sp>
      <p:sp>
        <p:nvSpPr>
          <p:cNvPr id="55317" name="Text Box 22"/>
          <p:cNvSpPr txBox="1">
            <a:spLocks noChangeArrowheads="1"/>
          </p:cNvSpPr>
          <p:nvPr/>
        </p:nvSpPr>
        <p:spPr bwMode="auto">
          <a:xfrm>
            <a:off x="3238500" y="4479925"/>
            <a:ext cx="9350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600">
                <a:solidFill>
                  <a:srgbClr val="000066"/>
                </a:solidFill>
                <a:latin typeface="Arial" pitchFamily="34" charset="0"/>
              </a:rPr>
              <a:t>1986-89</a:t>
            </a:r>
            <a:endParaRPr lang="en-GB" sz="160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55318" name="Text Box 23"/>
          <p:cNvSpPr txBox="1">
            <a:spLocks noChangeArrowheads="1"/>
          </p:cNvSpPr>
          <p:nvPr/>
        </p:nvSpPr>
        <p:spPr bwMode="auto">
          <a:xfrm>
            <a:off x="3619500" y="3641725"/>
            <a:ext cx="6381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600">
                <a:solidFill>
                  <a:srgbClr val="000066"/>
                </a:solidFill>
                <a:latin typeface="Arial" pitchFamily="34" charset="0"/>
              </a:rPr>
              <a:t>1993</a:t>
            </a:r>
            <a:endParaRPr lang="en-GB" sz="160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55319" name="AutoShape 24"/>
          <p:cNvSpPr>
            <a:spLocks/>
          </p:cNvSpPr>
          <p:nvPr/>
        </p:nvSpPr>
        <p:spPr bwMode="auto">
          <a:xfrm>
            <a:off x="5829300" y="2270125"/>
            <a:ext cx="304800" cy="2057400"/>
          </a:xfrm>
          <a:prstGeom prst="rightBrace">
            <a:avLst>
              <a:gd name="adj1" fmla="val 56250"/>
              <a:gd name="adj2" fmla="val 50000"/>
            </a:avLst>
          </a:prstGeom>
          <a:noFill/>
          <a:ln w="3810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pPr defTabSz="912813"/>
            <a:endParaRPr lang="en-GB" sz="2400">
              <a:solidFill>
                <a:srgbClr val="000066"/>
              </a:solidFill>
            </a:endParaRPr>
          </a:p>
        </p:txBody>
      </p:sp>
      <p:sp>
        <p:nvSpPr>
          <p:cNvPr id="55320" name="Text Box 25"/>
          <p:cNvSpPr txBox="1">
            <a:spLocks noChangeArrowheads="1"/>
          </p:cNvSpPr>
          <p:nvPr/>
        </p:nvSpPr>
        <p:spPr bwMode="auto">
          <a:xfrm>
            <a:off x="6288088" y="3032125"/>
            <a:ext cx="1092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400" b="1">
                <a:solidFill>
                  <a:srgbClr val="000066"/>
                </a:solidFill>
                <a:latin typeface="Arial" pitchFamily="34" charset="0"/>
              </a:rPr>
              <a:t>Baikal</a:t>
            </a:r>
            <a:endParaRPr lang="en-GB" sz="2400" b="1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55321" name="Rectangle 27"/>
          <p:cNvSpPr>
            <a:spLocks noChangeArrowheads="1"/>
          </p:cNvSpPr>
          <p:nvPr/>
        </p:nvSpPr>
        <p:spPr bwMode="auto">
          <a:xfrm>
            <a:off x="-265113" y="5241925"/>
            <a:ext cx="68421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5532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268288"/>
            <a:ext cx="8283575" cy="417512"/>
          </a:xfrm>
          <a:solidFill>
            <a:schemeClr val="bg1"/>
          </a:solidFill>
        </p:spPr>
        <p:txBody>
          <a:bodyPr lIns="91430" tIns="45716" rIns="91430" bIns="45716"/>
          <a:lstStyle/>
          <a:p>
            <a:r>
              <a:rPr lang="en-US" sz="3600" smtClean="0"/>
              <a:t>Flux upper limits for Magnetic Monopoles</a:t>
            </a:r>
            <a:endParaRPr lang="en-GB" sz="3600" smtClean="0"/>
          </a:p>
        </p:txBody>
      </p:sp>
      <p:sp>
        <p:nvSpPr>
          <p:cNvPr id="28" name="TextBox 27"/>
          <p:cNvSpPr txBox="1"/>
          <p:nvPr/>
        </p:nvSpPr>
        <p:spPr>
          <a:xfrm>
            <a:off x="396875" y="6124575"/>
            <a:ext cx="7807137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1" dirty="0"/>
              <a:t> </a:t>
            </a:r>
            <a:r>
              <a:rPr lang="de-DE" sz="2400" dirty="0">
                <a:solidFill>
                  <a:srgbClr val="002060"/>
                </a:solidFill>
                <a:latin typeface="+mj-lt"/>
              </a:rPr>
              <a:t>IceCube sensitivity 1 year, </a:t>
            </a:r>
            <a:r>
              <a:rPr lang="en-GB" sz="2400" dirty="0">
                <a:solidFill>
                  <a:srgbClr val="002060"/>
                </a:solidFill>
                <a:latin typeface="+mj-lt"/>
                <a:sym typeface="Symbol" pitchFamily="18" charset="2"/>
              </a:rPr>
              <a:t></a:t>
            </a:r>
            <a:r>
              <a:rPr lang="en-GB" sz="2400" baseline="-25000" dirty="0">
                <a:solidFill>
                  <a:srgbClr val="002060"/>
                </a:solidFill>
                <a:latin typeface="+mj-lt"/>
                <a:sym typeface="Symbol" pitchFamily="18" charset="2"/>
              </a:rPr>
              <a:t>0 </a:t>
            </a:r>
            <a:r>
              <a:rPr lang="en-GB" sz="2400" dirty="0">
                <a:solidFill>
                  <a:srgbClr val="002060"/>
                </a:solidFill>
                <a:latin typeface="+mj-lt"/>
                <a:sym typeface="Symbol" pitchFamily="18" charset="2"/>
              </a:rPr>
              <a:t>= 10</a:t>
            </a:r>
            <a:r>
              <a:rPr lang="en-GB" sz="2400" baseline="30000" dirty="0">
                <a:solidFill>
                  <a:srgbClr val="002060"/>
                </a:solidFill>
                <a:latin typeface="+mj-lt"/>
                <a:sym typeface="Symbol" pitchFamily="18" charset="2"/>
              </a:rPr>
              <a:t>-27 </a:t>
            </a:r>
            <a:r>
              <a:rPr lang="en-GB" sz="2400" dirty="0" smtClean="0">
                <a:solidFill>
                  <a:srgbClr val="002060"/>
                </a:solidFill>
                <a:latin typeface="+mj-lt"/>
                <a:sym typeface="Symbol" pitchFamily="18" charset="2"/>
              </a:rPr>
              <a:t>cm</a:t>
            </a:r>
            <a:r>
              <a:rPr lang="en-GB" sz="2400" baseline="30000" dirty="0" smtClean="0">
                <a:solidFill>
                  <a:srgbClr val="002060"/>
                </a:solidFill>
                <a:latin typeface="+mj-lt"/>
                <a:sym typeface="Symbol" pitchFamily="18" charset="2"/>
              </a:rPr>
              <a:t>2</a:t>
            </a:r>
            <a:r>
              <a:rPr lang="en-GB" sz="2400" dirty="0">
                <a:solidFill>
                  <a:srgbClr val="002060"/>
                </a:solidFill>
                <a:latin typeface="+mj-lt"/>
                <a:sym typeface="Symbol" pitchFamily="18" charset="2"/>
              </a:rPr>
              <a:t> </a:t>
            </a:r>
            <a:r>
              <a:rPr lang="en-GB" sz="2400" dirty="0" smtClean="0">
                <a:solidFill>
                  <a:srgbClr val="002060"/>
                </a:solidFill>
                <a:latin typeface="+mj-lt"/>
                <a:sym typeface="Symbol" pitchFamily="18" charset="2"/>
              </a:rPr>
              <a:t>:  ~</a:t>
            </a:r>
            <a:r>
              <a:rPr lang="en-GB" sz="2400" dirty="0">
                <a:solidFill>
                  <a:srgbClr val="002060"/>
                </a:solidFill>
                <a:latin typeface="+mj-lt"/>
                <a:sym typeface="Symbol" pitchFamily="18" charset="2"/>
              </a:rPr>
              <a:t>10</a:t>
            </a:r>
            <a:r>
              <a:rPr lang="en-GB" sz="2400" baseline="30000" dirty="0">
                <a:solidFill>
                  <a:srgbClr val="002060"/>
                </a:solidFill>
                <a:latin typeface="+mj-lt"/>
                <a:sym typeface="Symbol" pitchFamily="18" charset="2"/>
              </a:rPr>
              <a:t>-18   </a:t>
            </a:r>
            <a:r>
              <a:rPr lang="en-GB" sz="2400" dirty="0">
                <a:solidFill>
                  <a:srgbClr val="002060"/>
                </a:solidFill>
                <a:latin typeface="+mj-lt"/>
                <a:sym typeface="Symbol" pitchFamily="18" charset="2"/>
              </a:rPr>
              <a:t>cm</a:t>
            </a:r>
            <a:r>
              <a:rPr lang="en-GB" sz="2400" baseline="30000" dirty="0">
                <a:solidFill>
                  <a:srgbClr val="002060"/>
                </a:solidFill>
                <a:latin typeface="+mj-lt"/>
                <a:sym typeface="Symbol" pitchFamily="18" charset="2"/>
              </a:rPr>
              <a:t>-2 </a:t>
            </a:r>
            <a:r>
              <a:rPr lang="en-GB" sz="2400" dirty="0">
                <a:solidFill>
                  <a:srgbClr val="002060"/>
                </a:solidFill>
                <a:latin typeface="+mj-lt"/>
                <a:sym typeface="Symbol" pitchFamily="18" charset="2"/>
              </a:rPr>
              <a:t>s</a:t>
            </a:r>
            <a:r>
              <a:rPr lang="en-GB" sz="2400" baseline="30000" dirty="0">
                <a:solidFill>
                  <a:srgbClr val="002060"/>
                </a:solidFill>
                <a:latin typeface="+mj-lt"/>
                <a:sym typeface="Symbol" pitchFamily="18" charset="2"/>
              </a:rPr>
              <a:t>-1 </a:t>
            </a:r>
            <a:r>
              <a:rPr lang="en-GB" sz="2400" dirty="0">
                <a:solidFill>
                  <a:srgbClr val="002060"/>
                </a:solidFill>
                <a:latin typeface="+mj-lt"/>
                <a:sym typeface="Symbol" pitchFamily="18" charset="2"/>
              </a:rPr>
              <a:t>sr</a:t>
            </a:r>
            <a:r>
              <a:rPr lang="en-GB" sz="2400" baseline="30000" dirty="0">
                <a:solidFill>
                  <a:srgbClr val="002060"/>
                </a:solidFill>
                <a:latin typeface="+mj-lt"/>
                <a:sym typeface="Symbol" pitchFamily="18" charset="2"/>
              </a:rPr>
              <a:t>-1</a:t>
            </a:r>
            <a:r>
              <a:rPr lang="en-GB" sz="2400" dirty="0">
                <a:solidFill>
                  <a:srgbClr val="002060"/>
                </a:solidFill>
                <a:latin typeface="+mj-lt"/>
                <a:sym typeface="Symbol" pitchFamily="18" charset="2"/>
              </a:rPr>
              <a:t> </a:t>
            </a:r>
            <a:endParaRPr lang="en-GB" sz="2400" baseline="30000" dirty="0">
              <a:solidFill>
                <a:srgbClr val="002060"/>
              </a:solidFill>
              <a:latin typeface="+mj-lt"/>
              <a:sym typeface="Symbol" pitchFamily="18" charset="2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9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>
                <a:alpha val="89803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8" tIns="32144" rIns="64288" bIns="32144" anchor="ctr"/>
          <a:lstStyle/>
          <a:p>
            <a:pPr>
              <a:tabLst>
                <a:tab pos="747713" algn="l"/>
              </a:tabLst>
            </a:pPr>
            <a:endParaRPr lang="en-GB"/>
          </a:p>
        </p:txBody>
      </p:sp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6859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0" name="Text Box 3"/>
          <p:cNvSpPr txBox="1">
            <a:spLocks noChangeArrowheads="1"/>
          </p:cNvSpPr>
          <p:nvPr/>
        </p:nvSpPr>
        <p:spPr bwMode="auto">
          <a:xfrm>
            <a:off x="2514600" y="458788"/>
            <a:ext cx="2651125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rgbClr val="000066"/>
                </a:solidFill>
                <a:latin typeface="Helvetica" pitchFamily="34" charset="0"/>
              </a:rPr>
              <a:t>Fluxes above this line</a:t>
            </a:r>
          </a:p>
          <a:p>
            <a:r>
              <a:rPr lang="en-US" sz="2000">
                <a:solidFill>
                  <a:srgbClr val="000066"/>
                </a:solidFill>
                <a:latin typeface="Helvetica" pitchFamily="34" charset="0"/>
              </a:rPr>
              <a:t>excluded by Galactic</a:t>
            </a:r>
          </a:p>
          <a:p>
            <a:r>
              <a:rPr lang="en-US" sz="2000">
                <a:solidFill>
                  <a:srgbClr val="000066"/>
                </a:solidFill>
                <a:latin typeface="Helvetica" pitchFamily="34" charset="0"/>
              </a:rPr>
              <a:t>dark matter limit</a:t>
            </a:r>
            <a:endParaRPr lang="en-US" sz="2400">
              <a:solidFill>
                <a:srgbClr val="000066"/>
              </a:solidFill>
              <a:latin typeface="Helvetica" pitchFamily="34" charset="0"/>
            </a:endParaRPr>
          </a:p>
        </p:txBody>
      </p:sp>
      <p:sp>
        <p:nvSpPr>
          <p:cNvPr id="91141" name="Line 4"/>
          <p:cNvSpPr>
            <a:spLocks noChangeShapeType="1"/>
          </p:cNvSpPr>
          <p:nvPr/>
        </p:nvSpPr>
        <p:spPr bwMode="auto">
          <a:xfrm flipH="1">
            <a:off x="2971800" y="1449388"/>
            <a:ext cx="381000" cy="68421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91142" name="Text Box 5"/>
          <p:cNvSpPr txBox="1">
            <a:spLocks noChangeArrowheads="1"/>
          </p:cNvSpPr>
          <p:nvPr/>
        </p:nvSpPr>
        <p:spPr bwMode="auto">
          <a:xfrm>
            <a:off x="6019800" y="4497388"/>
            <a:ext cx="2176463" cy="708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rgbClr val="000066"/>
                </a:solidFill>
                <a:latin typeface="Helvetica" pitchFamily="34" charset="0"/>
              </a:rPr>
              <a:t>Herrin and Teplitz</a:t>
            </a:r>
          </a:p>
          <a:p>
            <a:r>
              <a:rPr lang="en-US" sz="2000">
                <a:solidFill>
                  <a:srgbClr val="000066"/>
                </a:solidFill>
                <a:latin typeface="Helvetica" pitchFamily="34" charset="0"/>
              </a:rPr>
              <a:t>“6-ton” event</a:t>
            </a:r>
          </a:p>
        </p:txBody>
      </p:sp>
      <p:sp>
        <p:nvSpPr>
          <p:cNvPr id="91143" name="Oval 6"/>
          <p:cNvSpPr>
            <a:spLocks noChangeArrowheads="1"/>
          </p:cNvSpPr>
          <p:nvPr/>
        </p:nvSpPr>
        <p:spPr bwMode="auto">
          <a:xfrm>
            <a:off x="5638800" y="5868988"/>
            <a:ext cx="228600" cy="227012"/>
          </a:xfrm>
          <a:prstGeom prst="ellipse">
            <a:avLst/>
          </a:prstGeom>
          <a:solidFill>
            <a:srgbClr val="000066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pPr defTabSz="912813" eaLnBrk="0" hangingPunct="0"/>
            <a:endParaRPr lang="en-GB" sz="2400" baseline="-25000">
              <a:latin typeface="Times" pitchFamily="18" charset="0"/>
            </a:endParaRPr>
          </a:p>
        </p:txBody>
      </p:sp>
      <p:sp>
        <p:nvSpPr>
          <p:cNvPr id="91144" name="Line 7"/>
          <p:cNvSpPr>
            <a:spLocks noChangeShapeType="1"/>
          </p:cNvSpPr>
          <p:nvPr/>
        </p:nvSpPr>
        <p:spPr bwMode="auto">
          <a:xfrm>
            <a:off x="5410200" y="60960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91145" name="Line 8"/>
          <p:cNvSpPr>
            <a:spLocks noChangeShapeType="1"/>
          </p:cNvSpPr>
          <p:nvPr/>
        </p:nvSpPr>
        <p:spPr bwMode="auto">
          <a:xfrm>
            <a:off x="5410200" y="5487988"/>
            <a:ext cx="533400" cy="68580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91146" name="Line 9"/>
          <p:cNvSpPr>
            <a:spLocks noChangeShapeType="1"/>
          </p:cNvSpPr>
          <p:nvPr/>
        </p:nvSpPr>
        <p:spPr bwMode="auto">
          <a:xfrm flipH="1">
            <a:off x="5943600" y="5183188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91147" name="Text Box 10"/>
          <p:cNvSpPr txBox="1">
            <a:spLocks noChangeArrowheads="1"/>
          </p:cNvSpPr>
          <p:nvPr/>
        </p:nvSpPr>
        <p:spPr bwMode="auto">
          <a:xfrm>
            <a:off x="990600" y="5013325"/>
            <a:ext cx="1624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rgbClr val="000066"/>
                </a:solidFill>
                <a:latin typeface="Helvetica" pitchFamily="34" charset="0"/>
              </a:rPr>
              <a:t>ancient mica</a:t>
            </a:r>
          </a:p>
        </p:txBody>
      </p:sp>
      <p:sp>
        <p:nvSpPr>
          <p:cNvPr id="91148" name="Line 11"/>
          <p:cNvSpPr>
            <a:spLocks noChangeShapeType="1"/>
          </p:cNvSpPr>
          <p:nvPr/>
        </p:nvSpPr>
        <p:spPr bwMode="auto">
          <a:xfrm>
            <a:off x="2667000" y="4725988"/>
            <a:ext cx="2133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91149" name="Rectangle 12"/>
          <p:cNvSpPr>
            <a:spLocks noChangeArrowheads="1"/>
          </p:cNvSpPr>
          <p:nvPr/>
        </p:nvSpPr>
        <p:spPr bwMode="auto">
          <a:xfrm>
            <a:off x="2438400" y="3887788"/>
            <a:ext cx="228600" cy="1065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91150" name="Line 13"/>
          <p:cNvSpPr>
            <a:spLocks noChangeShapeType="1"/>
          </p:cNvSpPr>
          <p:nvPr/>
        </p:nvSpPr>
        <p:spPr bwMode="auto">
          <a:xfrm>
            <a:off x="2743200" y="3735388"/>
            <a:ext cx="0" cy="1295400"/>
          </a:xfrm>
          <a:prstGeom prst="line">
            <a:avLst/>
          </a:prstGeom>
          <a:noFill/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91151" name="Line 14"/>
          <p:cNvSpPr>
            <a:spLocks noChangeShapeType="1"/>
          </p:cNvSpPr>
          <p:nvPr/>
        </p:nvSpPr>
        <p:spPr bwMode="auto">
          <a:xfrm flipV="1">
            <a:off x="2667000" y="1828800"/>
            <a:ext cx="0" cy="28971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91152" name="Text Box 15"/>
          <p:cNvSpPr txBox="1">
            <a:spLocks noChangeArrowheads="1"/>
          </p:cNvSpPr>
          <p:nvPr/>
        </p:nvSpPr>
        <p:spPr bwMode="auto">
          <a:xfrm>
            <a:off x="1098550" y="4065588"/>
            <a:ext cx="11922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>
                <a:solidFill>
                  <a:srgbClr val="FF0000"/>
                </a:solidFill>
                <a:latin typeface="Helvetica" pitchFamily="34" charset="0"/>
              </a:rPr>
              <a:t>IceCube</a:t>
            </a:r>
          </a:p>
          <a:p>
            <a:pPr algn="ctr"/>
            <a:r>
              <a:rPr lang="en-US" sz="2000">
                <a:solidFill>
                  <a:srgbClr val="FF0000"/>
                </a:solidFill>
                <a:latin typeface="Helvetica" pitchFamily="34" charset="0"/>
              </a:rPr>
              <a:t>after 1 yr</a:t>
            </a:r>
          </a:p>
        </p:txBody>
      </p:sp>
      <p:sp>
        <p:nvSpPr>
          <p:cNvPr id="91153" name="Line 16"/>
          <p:cNvSpPr>
            <a:spLocks noChangeShapeType="1"/>
          </p:cNvSpPr>
          <p:nvPr/>
        </p:nvSpPr>
        <p:spPr bwMode="auto">
          <a:xfrm>
            <a:off x="2438400" y="4497388"/>
            <a:ext cx="762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91154" name="Line 18"/>
          <p:cNvSpPr>
            <a:spLocks noChangeShapeType="1"/>
          </p:cNvSpPr>
          <p:nvPr/>
        </p:nvSpPr>
        <p:spPr bwMode="auto">
          <a:xfrm flipV="1">
            <a:off x="2590800" y="5089525"/>
            <a:ext cx="427038" cy="93663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202772" name="Rectangle 20"/>
          <p:cNvSpPr>
            <a:spLocks noChangeArrowheads="1"/>
          </p:cNvSpPr>
          <p:nvPr/>
        </p:nvSpPr>
        <p:spPr bwMode="auto">
          <a:xfrm>
            <a:off x="5537200" y="268288"/>
            <a:ext cx="332105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199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 lIns="64288" tIns="32144" rIns="64288" bIns="32144" anchor="ctr"/>
          <a:lstStyle/>
          <a:p>
            <a:pPr marL="17859" algn="r">
              <a:spcAft>
                <a:spcPts val="141"/>
              </a:spcAft>
              <a:defRPr/>
            </a:pPr>
            <a:r>
              <a:rPr lang="de-DE" sz="4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Nuclearites</a:t>
            </a:r>
            <a:endParaRPr lang="en-GB" sz="42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1156" name="Text Box 22"/>
          <p:cNvSpPr txBox="1">
            <a:spLocks/>
          </p:cNvSpPr>
          <p:nvPr/>
        </p:nvSpPr>
        <p:spPr bwMode="auto">
          <a:xfrm>
            <a:off x="6884988" y="6375400"/>
            <a:ext cx="2243137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>
                    <a:alphaModFix amt="90000"/>
                  </a:blip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>
                    <a:alpha val="89803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8" tIns="32144" rIns="64288" bIns="32144">
            <a:spAutoFit/>
          </a:bodyPr>
          <a:lstStyle>
            <a:lvl1pPr eaLnBrk="0" hangingPunct="0"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700">
                <a:solidFill>
                  <a:srgbClr val="000066"/>
                </a:solidFill>
                <a:latin typeface="Chalkboard" pitchFamily="34" charset="0"/>
              </a:rPr>
              <a:t>following Buford Price</a:t>
            </a:r>
            <a:endParaRPr lang="en-GB" sz="1700">
              <a:solidFill>
                <a:srgbClr val="000066"/>
              </a:solidFill>
              <a:latin typeface="Chalkboard" pitchFamily="34" charset="0"/>
            </a:endParaRPr>
          </a:p>
        </p:txBody>
      </p:sp>
      <p:sp>
        <p:nvSpPr>
          <p:cNvPr id="91157" name="Line 23"/>
          <p:cNvSpPr>
            <a:spLocks noChangeShapeType="1"/>
          </p:cNvSpPr>
          <p:nvPr/>
        </p:nvSpPr>
        <p:spPr bwMode="auto">
          <a:xfrm>
            <a:off x="1625600" y="4017963"/>
            <a:ext cx="2678113" cy="0"/>
          </a:xfrm>
          <a:prstGeom prst="line">
            <a:avLst/>
          </a:prstGeom>
          <a:noFill/>
          <a:ln w="25400">
            <a:solidFill>
              <a:srgbClr val="000066">
                <a:alpha val="89803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91158" name="Text Box 24"/>
          <p:cNvSpPr txBox="1">
            <a:spLocks/>
          </p:cNvSpPr>
          <p:nvPr/>
        </p:nvSpPr>
        <p:spPr bwMode="auto">
          <a:xfrm>
            <a:off x="2995613" y="4017963"/>
            <a:ext cx="77152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>
                    <a:alphaModFix amt="90000"/>
                  </a:blip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>
                    <a:alpha val="89803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8" tIns="32144" rIns="64288" bIns="32144">
            <a:spAutoFit/>
          </a:bodyPr>
          <a:lstStyle>
            <a:lvl1pPr eaLnBrk="0" hangingPunct="0"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700" b="1">
                <a:solidFill>
                  <a:srgbClr val="336699"/>
                </a:solidFill>
                <a:latin typeface="Chalkboard" pitchFamily="34" charset="0"/>
              </a:rPr>
              <a:t>Macro</a:t>
            </a:r>
            <a:endParaRPr lang="en-GB" sz="1700" b="1">
              <a:solidFill>
                <a:srgbClr val="336699"/>
              </a:solidFill>
              <a:latin typeface="Chalkboard" pitchFamily="34" charset="0"/>
            </a:endParaRPr>
          </a:p>
        </p:txBody>
      </p:sp>
      <p:sp>
        <p:nvSpPr>
          <p:cNvPr id="91159" name="Line 25"/>
          <p:cNvSpPr>
            <a:spLocks noChangeShapeType="1"/>
          </p:cNvSpPr>
          <p:nvPr/>
        </p:nvSpPr>
        <p:spPr bwMode="auto">
          <a:xfrm>
            <a:off x="2697163" y="4929188"/>
            <a:ext cx="224948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91160" name="Text Box 26"/>
          <p:cNvSpPr txBox="1">
            <a:spLocks noChangeArrowheads="1"/>
          </p:cNvSpPr>
          <p:nvPr/>
        </p:nvSpPr>
        <p:spPr bwMode="auto">
          <a:xfrm>
            <a:off x="3597275" y="5197475"/>
            <a:ext cx="11922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>
                <a:solidFill>
                  <a:srgbClr val="FF0000"/>
                </a:solidFill>
                <a:latin typeface="Helvetica" pitchFamily="34" charset="0"/>
              </a:rPr>
              <a:t>IceCube</a:t>
            </a:r>
          </a:p>
          <a:p>
            <a:pPr algn="ctr"/>
            <a:r>
              <a:rPr lang="en-US" sz="2000">
                <a:solidFill>
                  <a:srgbClr val="FF0000"/>
                </a:solidFill>
                <a:latin typeface="Helvetica" pitchFamily="34" charset="0"/>
              </a:rPr>
              <a:t>after 5 yr</a:t>
            </a:r>
          </a:p>
        </p:txBody>
      </p:sp>
      <p:sp>
        <p:nvSpPr>
          <p:cNvPr id="91161" name="Line 27"/>
          <p:cNvSpPr>
            <a:spLocks noChangeShapeType="1"/>
          </p:cNvSpPr>
          <p:nvPr/>
        </p:nvSpPr>
        <p:spPr bwMode="auto">
          <a:xfrm flipH="1" flipV="1">
            <a:off x="3714750" y="4929188"/>
            <a:ext cx="214313" cy="3746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5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>
                <a:alpha val="89803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9"/>
          <a:stretch>
            <a:fillRect/>
          </a:stretch>
        </p:blipFill>
        <p:spPr bwMode="auto">
          <a:xfrm>
            <a:off x="533400" y="1127125"/>
            <a:ext cx="8153400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4" name="Line 4"/>
          <p:cNvSpPr>
            <a:spLocks noChangeShapeType="1"/>
          </p:cNvSpPr>
          <p:nvPr/>
        </p:nvSpPr>
        <p:spPr bwMode="auto">
          <a:xfrm flipV="1">
            <a:off x="4419600" y="3962400"/>
            <a:ext cx="0" cy="1676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92165" name="Line 5"/>
          <p:cNvSpPr>
            <a:spLocks noChangeShapeType="1"/>
          </p:cNvSpPr>
          <p:nvPr/>
        </p:nvSpPr>
        <p:spPr bwMode="auto">
          <a:xfrm>
            <a:off x="4419600" y="4800600"/>
            <a:ext cx="381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4883150" y="4648200"/>
            <a:ext cx="90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Helvetica" pitchFamily="34" charset="0"/>
              </a:rPr>
              <a:t>Q-balls</a:t>
            </a:r>
          </a:p>
          <a:p>
            <a:r>
              <a:rPr lang="en-US">
                <a:solidFill>
                  <a:srgbClr val="FF0000"/>
                </a:solidFill>
                <a:latin typeface="Helvetica" pitchFamily="34" charset="0"/>
              </a:rPr>
              <a:t>stable</a:t>
            </a:r>
            <a:endParaRPr lang="en-US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2743200" y="42672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sz="2400" baseline="-25000">
              <a:latin typeface="Times" pitchFamily="18" charset="0"/>
            </a:endParaRPr>
          </a:p>
        </p:txBody>
      </p:sp>
      <p:sp>
        <p:nvSpPr>
          <p:cNvPr id="92168" name="Line 8"/>
          <p:cNvSpPr>
            <a:spLocks noChangeShapeType="1"/>
          </p:cNvSpPr>
          <p:nvPr/>
        </p:nvSpPr>
        <p:spPr bwMode="auto">
          <a:xfrm>
            <a:off x="4518025" y="5732463"/>
            <a:ext cx="3062288" cy="52387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92169" name="Text Box 9"/>
          <p:cNvSpPr txBox="1">
            <a:spLocks noChangeArrowheads="1"/>
          </p:cNvSpPr>
          <p:nvPr/>
        </p:nvSpPr>
        <p:spPr bwMode="auto">
          <a:xfrm>
            <a:off x="4572000" y="5357813"/>
            <a:ext cx="2819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rgbClr val="000080"/>
                </a:solidFill>
                <a:latin typeface="Helvetica" pitchFamily="34" charset="0"/>
              </a:rPr>
              <a:t>5 yr IceCube sensitivity</a:t>
            </a:r>
            <a:endParaRPr lang="en-US" sz="2400" baseline="-25000">
              <a:solidFill>
                <a:srgbClr val="000080"/>
              </a:solidFill>
              <a:latin typeface="Times" pitchFamily="18" charset="0"/>
            </a:endParaRPr>
          </a:p>
        </p:txBody>
      </p:sp>
      <p:sp>
        <p:nvSpPr>
          <p:cNvPr id="92170" name="Line 10"/>
          <p:cNvSpPr>
            <a:spLocks noChangeShapeType="1"/>
          </p:cNvSpPr>
          <p:nvPr/>
        </p:nvSpPr>
        <p:spPr bwMode="auto">
          <a:xfrm flipV="1">
            <a:off x="4800600" y="4648200"/>
            <a:ext cx="1524000" cy="25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92171" name="Text Box 11"/>
          <p:cNvSpPr txBox="1">
            <a:spLocks noChangeArrowheads="1"/>
          </p:cNvSpPr>
          <p:nvPr/>
        </p:nvSpPr>
        <p:spPr bwMode="auto">
          <a:xfrm>
            <a:off x="2214563" y="3803650"/>
            <a:ext cx="1852612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  <a:latin typeface="Helvetica" pitchFamily="34" charset="0"/>
              </a:rPr>
              <a:t>Baikal limit (Girlyanda 86)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>
              <a:solidFill>
                <a:srgbClr val="008000"/>
              </a:solidFill>
              <a:latin typeface="Times" pitchFamily="18" charset="0"/>
            </a:endParaRPr>
          </a:p>
        </p:txBody>
      </p:sp>
      <p:sp>
        <p:nvSpPr>
          <p:cNvPr id="92172" name="Line 12"/>
          <p:cNvSpPr>
            <a:spLocks noChangeShapeType="1"/>
          </p:cNvSpPr>
          <p:nvPr/>
        </p:nvSpPr>
        <p:spPr bwMode="auto">
          <a:xfrm>
            <a:off x="3581400" y="3746500"/>
            <a:ext cx="1219200" cy="914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92173" name="Text Box 13"/>
          <p:cNvSpPr txBox="1">
            <a:spLocks noChangeArrowheads="1"/>
          </p:cNvSpPr>
          <p:nvPr/>
        </p:nvSpPr>
        <p:spPr bwMode="auto">
          <a:xfrm>
            <a:off x="4098925" y="1676400"/>
            <a:ext cx="31956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>
            <a:lvl1pPr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0163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>
                <a:latin typeface="Helvetica" pitchFamily="34" charset="0"/>
              </a:rPr>
              <a:t>Dark Matter Flux Limit</a:t>
            </a:r>
            <a:endParaRPr lang="en-US" sz="2400">
              <a:latin typeface="Times" pitchFamily="18" charset="0"/>
            </a:endParaRPr>
          </a:p>
        </p:txBody>
      </p:sp>
      <p:sp>
        <p:nvSpPr>
          <p:cNvPr id="92174" name="Line 14"/>
          <p:cNvSpPr>
            <a:spLocks noChangeShapeType="1"/>
          </p:cNvSpPr>
          <p:nvPr/>
        </p:nvSpPr>
        <p:spPr bwMode="auto">
          <a:xfrm flipH="1">
            <a:off x="3810000" y="2133600"/>
            <a:ext cx="5334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91" tIns="32146" rIns="64291" bIns="32146" anchor="ctr"/>
          <a:lstStyle/>
          <a:p>
            <a:endParaRPr lang="en-US"/>
          </a:p>
        </p:txBody>
      </p:sp>
      <p:sp>
        <p:nvSpPr>
          <p:cNvPr id="203792" name="Rectangle 16"/>
          <p:cNvSpPr>
            <a:spLocks noChangeArrowheads="1"/>
          </p:cNvSpPr>
          <p:nvPr/>
        </p:nvSpPr>
        <p:spPr bwMode="auto">
          <a:xfrm>
            <a:off x="608013" y="268288"/>
            <a:ext cx="8250237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199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 lIns="64288" tIns="32144" rIns="64288" bIns="32144" anchor="ctr"/>
          <a:lstStyle/>
          <a:p>
            <a:pPr marL="17859" algn="r">
              <a:spcAft>
                <a:spcPts val="141"/>
              </a:spcAft>
              <a:defRPr/>
            </a:pPr>
            <a:r>
              <a:rPr lang="de-DE" sz="4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Neutral Q-Balls </a:t>
            </a:r>
            <a:endParaRPr lang="en-GB" sz="42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2176" name="Text Box 18"/>
          <p:cNvSpPr txBox="1">
            <a:spLocks/>
          </p:cNvSpPr>
          <p:nvPr/>
        </p:nvSpPr>
        <p:spPr bwMode="auto">
          <a:xfrm>
            <a:off x="6884988" y="6375400"/>
            <a:ext cx="2243137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>
                    <a:alphaModFix amt="90000"/>
                  </a:blip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>
                    <a:alpha val="89803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8" tIns="32144" rIns="64288" bIns="32144">
            <a:spAutoFit/>
          </a:bodyPr>
          <a:lstStyle>
            <a:lvl1pPr eaLnBrk="0" hangingPunct="0"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700">
                <a:solidFill>
                  <a:srgbClr val="000066"/>
                </a:solidFill>
                <a:latin typeface="Chalkboard" pitchFamily="34" charset="0"/>
              </a:rPr>
              <a:t>following Buford Price</a:t>
            </a:r>
            <a:endParaRPr lang="en-GB" sz="1700">
              <a:solidFill>
                <a:srgbClr val="000066"/>
              </a:solidFill>
              <a:latin typeface="Chalkboard" pitchFamily="34" charset="0"/>
            </a:endParaRPr>
          </a:p>
        </p:txBody>
      </p:sp>
      <p:sp>
        <p:nvSpPr>
          <p:cNvPr id="92177" name="Freeform 19"/>
          <p:cNvSpPr>
            <a:spLocks/>
          </p:cNvSpPr>
          <p:nvPr/>
        </p:nvSpPr>
        <p:spPr bwMode="auto">
          <a:xfrm>
            <a:off x="4473575" y="4608513"/>
            <a:ext cx="1866900" cy="25400"/>
          </a:xfrm>
          <a:custGeom>
            <a:avLst/>
            <a:gdLst>
              <a:gd name="T0" fmla="*/ 2083854548 w 1672"/>
              <a:gd name="T1" fmla="*/ 0 h 24"/>
              <a:gd name="T2" fmla="*/ 0 w 1672"/>
              <a:gd name="T3" fmla="*/ 25989492 h 2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672" h="24">
                <a:moveTo>
                  <a:pt x="1672" y="0"/>
                </a:moveTo>
                <a:lnTo>
                  <a:pt x="0" y="24"/>
                </a:lnTo>
              </a:path>
            </a:pathLst>
          </a:custGeom>
          <a:noFill/>
          <a:ln w="25400">
            <a:solidFill>
              <a:srgbClr val="000066">
                <a:alpha val="89803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92178" name="Text Box 20"/>
          <p:cNvSpPr txBox="1">
            <a:spLocks/>
          </p:cNvSpPr>
          <p:nvPr/>
        </p:nvSpPr>
        <p:spPr bwMode="auto">
          <a:xfrm>
            <a:off x="4995863" y="4286250"/>
            <a:ext cx="77152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>
                    <a:alphaModFix amt="90000"/>
                  </a:blip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>
                    <a:alpha val="89803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8" tIns="32144" rIns="64288" bIns="32144">
            <a:spAutoFit/>
          </a:bodyPr>
          <a:lstStyle>
            <a:lvl1pPr eaLnBrk="0" hangingPunct="0"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65213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700" b="1">
                <a:solidFill>
                  <a:srgbClr val="336699"/>
                </a:solidFill>
                <a:latin typeface="Chalkboard" pitchFamily="34" charset="0"/>
              </a:rPr>
              <a:t>Macro</a:t>
            </a:r>
            <a:endParaRPr lang="en-GB" sz="1700" b="1">
              <a:solidFill>
                <a:srgbClr val="336699"/>
              </a:solidFill>
              <a:latin typeface="Chalkboard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324975" cy="70294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71" name="Picture 4" descr="img-JPE1908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/>
          <a:stretch>
            <a:fillRect/>
          </a:stretch>
        </p:blipFill>
        <p:spPr bwMode="auto">
          <a:xfrm>
            <a:off x="-34925" y="0"/>
            <a:ext cx="9363075" cy="70294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Line 6"/>
          <p:cNvSpPr>
            <a:spLocks noChangeShapeType="1"/>
          </p:cNvSpPr>
          <p:nvPr/>
        </p:nvSpPr>
        <p:spPr bwMode="auto">
          <a:xfrm>
            <a:off x="7380288" y="5118100"/>
            <a:ext cx="0" cy="19208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173" name="Line 8"/>
          <p:cNvSpPr>
            <a:spLocks noChangeShapeType="1"/>
          </p:cNvSpPr>
          <p:nvPr/>
        </p:nvSpPr>
        <p:spPr bwMode="auto">
          <a:xfrm flipV="1">
            <a:off x="3978275" y="5180013"/>
            <a:ext cx="3186113" cy="33813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174" name="Text Box 10"/>
          <p:cNvSpPr txBox="1">
            <a:spLocks noChangeArrowheads="1"/>
          </p:cNvSpPr>
          <p:nvPr/>
        </p:nvSpPr>
        <p:spPr bwMode="auto">
          <a:xfrm rot="142853">
            <a:off x="3267075" y="1344613"/>
            <a:ext cx="1420813" cy="576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475" tIns="41238" rIns="82475" bIns="41238">
            <a:spAutoFit/>
          </a:bodyPr>
          <a:lstStyle>
            <a:lvl1pPr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200">
                <a:latin typeface="Calibri" pitchFamily="34" charset="0"/>
                <a:cs typeface="Calibri" pitchFamily="34" charset="0"/>
              </a:rPr>
              <a:t>3600 m</a:t>
            </a:r>
          </a:p>
        </p:txBody>
      </p:sp>
      <p:sp>
        <p:nvSpPr>
          <p:cNvPr id="7175" name="Text Box 11"/>
          <p:cNvSpPr txBox="1">
            <a:spLocks noChangeArrowheads="1"/>
          </p:cNvSpPr>
          <p:nvPr/>
        </p:nvSpPr>
        <p:spPr bwMode="auto">
          <a:xfrm rot="-5383132">
            <a:off x="7608094" y="3504407"/>
            <a:ext cx="1422400" cy="5762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5" tIns="41238" rIns="82475" bIns="41238">
            <a:spAutoFit/>
          </a:bodyPr>
          <a:lstStyle>
            <a:lvl1pPr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200">
                <a:latin typeface="Calibri" pitchFamily="34" charset="0"/>
                <a:cs typeface="Calibri" pitchFamily="34" charset="0"/>
              </a:rPr>
              <a:t>1366 m</a:t>
            </a:r>
          </a:p>
        </p:txBody>
      </p:sp>
      <p:grpSp>
        <p:nvGrpSpPr>
          <p:cNvPr id="34824" name="Group 4"/>
          <p:cNvGrpSpPr>
            <a:grpSpLocks/>
          </p:cNvGrpSpPr>
          <p:nvPr/>
        </p:nvGrpSpPr>
        <p:grpSpPr bwMode="auto">
          <a:xfrm>
            <a:off x="0" y="4221522"/>
            <a:ext cx="3256317" cy="2160248"/>
            <a:chOff x="0" y="4221087"/>
            <a:chExt cx="3255592" cy="2160241"/>
          </a:xfrm>
          <a:solidFill>
            <a:srgbClr val="FFFFFF"/>
          </a:solidFill>
        </p:grpSpPr>
        <p:sp>
          <p:nvSpPr>
            <p:cNvPr id="34858" name="Rectangle 5"/>
            <p:cNvSpPr>
              <a:spLocks noChangeArrowheads="1"/>
            </p:cNvSpPr>
            <p:nvPr/>
          </p:nvSpPr>
          <p:spPr bwMode="auto">
            <a:xfrm>
              <a:off x="179387" y="4221087"/>
              <a:ext cx="3076205" cy="201622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4505103"/>
              <a:ext cx="1402607" cy="18762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cs typeface="Calibri" pitchFamily="34" charset="0"/>
              </a:endParaRPr>
            </a:p>
          </p:txBody>
        </p:sp>
      </p:grpSp>
      <p:grpSp>
        <p:nvGrpSpPr>
          <p:cNvPr id="34825" name="Group 22"/>
          <p:cNvGrpSpPr>
            <a:grpSpLocks/>
          </p:cNvGrpSpPr>
          <p:nvPr/>
        </p:nvGrpSpPr>
        <p:grpSpPr bwMode="auto">
          <a:xfrm>
            <a:off x="2947418" y="4324801"/>
            <a:ext cx="614939" cy="2447134"/>
            <a:chOff x="1102711" y="3933056"/>
            <a:chExt cx="614779" cy="2448272"/>
          </a:xfrm>
          <a:solidFill>
            <a:srgbClr val="FFFFFF"/>
          </a:solidFill>
        </p:grpSpPr>
        <p:cxnSp>
          <p:nvCxnSpPr>
            <p:cNvPr id="16" name="Straight Connector 15"/>
            <p:cNvCxnSpPr/>
            <p:nvPr/>
          </p:nvCxnSpPr>
          <p:spPr>
            <a:xfrm>
              <a:off x="1115578" y="4220075"/>
              <a:ext cx="0" cy="2161253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402952" y="3933056"/>
              <a:ext cx="0" cy="2161253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34858" idx="0"/>
            </p:cNvCxnSpPr>
            <p:nvPr/>
          </p:nvCxnSpPr>
          <p:spPr>
            <a:xfrm flipH="1">
              <a:off x="1717490" y="4220075"/>
              <a:ext cx="0" cy="2161253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Isosceles Triangle 20"/>
            <p:cNvSpPr/>
            <p:nvPr/>
          </p:nvSpPr>
          <p:spPr>
            <a:xfrm>
              <a:off x="1115578" y="3933056"/>
              <a:ext cx="601912" cy="287019"/>
            </a:xfrm>
            <a:prstGeom prst="triangle">
              <a:avLst/>
            </a:prstGeom>
            <a:grp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>
              <a:off x="1102711" y="6094309"/>
              <a:ext cx="601911" cy="287019"/>
            </a:xfrm>
            <a:prstGeom prst="triangle">
              <a:avLst/>
            </a:prstGeom>
            <a:grp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4826" name="Group 52"/>
          <p:cNvGrpSpPr>
            <a:grpSpLocks/>
          </p:cNvGrpSpPr>
          <p:nvPr/>
        </p:nvGrpSpPr>
        <p:grpSpPr bwMode="auto">
          <a:xfrm>
            <a:off x="3495142" y="4631768"/>
            <a:ext cx="134429" cy="2135863"/>
            <a:chOff x="-1692696" y="620688"/>
            <a:chExt cx="823239" cy="6087618"/>
          </a:xfrm>
          <a:solidFill>
            <a:srgbClr val="FFFFFF"/>
          </a:solidFill>
        </p:grpSpPr>
        <p:sp>
          <p:nvSpPr>
            <p:cNvPr id="44" name="Rectangle 43"/>
            <p:cNvSpPr/>
            <p:nvPr/>
          </p:nvSpPr>
          <p:spPr>
            <a:xfrm>
              <a:off x="-1692696" y="620688"/>
              <a:ext cx="796968" cy="14309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-1692696" y="1806322"/>
              <a:ext cx="796968" cy="14309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1692696" y="2938806"/>
              <a:ext cx="796968" cy="13900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-1692696" y="4099910"/>
              <a:ext cx="796968" cy="14718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-1692696" y="5338695"/>
              <a:ext cx="796968" cy="14309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-1666420" y="6565213"/>
              <a:ext cx="796963" cy="14309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4827" name="Group 53"/>
          <p:cNvGrpSpPr>
            <a:grpSpLocks/>
          </p:cNvGrpSpPr>
          <p:nvPr/>
        </p:nvGrpSpPr>
        <p:grpSpPr bwMode="auto">
          <a:xfrm>
            <a:off x="2881634" y="4624595"/>
            <a:ext cx="132998" cy="2134429"/>
            <a:chOff x="-1692696" y="620688"/>
            <a:chExt cx="823239" cy="6087618"/>
          </a:xfrm>
          <a:solidFill>
            <a:srgbClr val="FFFFFF"/>
          </a:solidFill>
        </p:grpSpPr>
        <p:sp>
          <p:nvSpPr>
            <p:cNvPr id="55" name="Rectangle 54"/>
            <p:cNvSpPr/>
            <p:nvPr/>
          </p:nvSpPr>
          <p:spPr>
            <a:xfrm>
              <a:off x="-1692696" y="620688"/>
              <a:ext cx="796686" cy="143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-1692696" y="1807119"/>
              <a:ext cx="796686" cy="143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-1692696" y="2936274"/>
              <a:ext cx="796686" cy="1431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-1692696" y="4102250"/>
              <a:ext cx="796686" cy="1431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-1692696" y="5337775"/>
              <a:ext cx="796686" cy="1431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-1666143" y="6565117"/>
              <a:ext cx="796686" cy="1431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4828" name="Group 60"/>
          <p:cNvGrpSpPr>
            <a:grpSpLocks/>
          </p:cNvGrpSpPr>
          <p:nvPr/>
        </p:nvGrpSpPr>
        <p:grpSpPr bwMode="auto">
          <a:xfrm>
            <a:off x="3183382" y="4419473"/>
            <a:ext cx="132999" cy="2135863"/>
            <a:chOff x="-1692696" y="620688"/>
            <a:chExt cx="823239" cy="6087618"/>
          </a:xfrm>
          <a:solidFill>
            <a:srgbClr val="FFFFFF"/>
          </a:solidFill>
        </p:grpSpPr>
        <p:sp>
          <p:nvSpPr>
            <p:cNvPr id="62" name="Rectangle 61"/>
            <p:cNvSpPr/>
            <p:nvPr/>
          </p:nvSpPr>
          <p:spPr>
            <a:xfrm>
              <a:off x="-1692696" y="620688"/>
              <a:ext cx="796680" cy="14309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-1692696" y="1806322"/>
              <a:ext cx="796680" cy="14309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-1692696" y="2938806"/>
              <a:ext cx="796680" cy="13900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-1692696" y="4099910"/>
              <a:ext cx="796680" cy="14718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-1692696" y="5338695"/>
              <a:ext cx="796680" cy="14309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-1666137" y="6565213"/>
              <a:ext cx="796680" cy="14309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42988" y="4005263"/>
            <a:ext cx="1587500" cy="21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" y="2330450"/>
            <a:ext cx="5259388" cy="954088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de-DE" sz="2800" dirty="0">
                <a:latin typeface="Calibri" pitchFamily="34" charset="0"/>
                <a:cs typeface="Calibri" pitchFamily="34" charset="0"/>
              </a:rPr>
              <a:t>  1994: </a:t>
            </a:r>
          </a:p>
          <a:p>
            <a:pPr>
              <a:defRPr/>
            </a:pPr>
            <a:r>
              <a:rPr lang="de-DE" sz="2800" dirty="0">
                <a:latin typeface="Calibri" pitchFamily="34" charset="0"/>
                <a:cs typeface="Calibri" pitchFamily="34" charset="0"/>
              </a:rPr>
              <a:t>  </a:t>
            </a:r>
            <a:r>
              <a:rPr lang="de-DE" sz="2800" b="1" dirty="0">
                <a:latin typeface="Calibri" pitchFamily="34" charset="0"/>
                <a:cs typeface="Calibri" pitchFamily="34" charset="0"/>
              </a:rPr>
              <a:t>The first „Underwater Neutrino“ 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183" name="Line 9"/>
          <p:cNvSpPr>
            <a:spLocks noChangeShapeType="1"/>
          </p:cNvSpPr>
          <p:nvPr/>
        </p:nvSpPr>
        <p:spPr bwMode="auto">
          <a:xfrm flipV="1">
            <a:off x="3924300" y="5462588"/>
            <a:ext cx="722313" cy="730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7184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4113213"/>
            <a:ext cx="2460625" cy="29162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2000250" y="4344988"/>
            <a:ext cx="0" cy="26844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6" name="TextBox 16"/>
          <p:cNvSpPr txBox="1">
            <a:spLocks noChangeArrowheads="1"/>
          </p:cNvSpPr>
          <p:nvPr/>
        </p:nvSpPr>
        <p:spPr bwMode="auto">
          <a:xfrm>
            <a:off x="2082800" y="5281613"/>
            <a:ext cx="479425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b="1" i="1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</a:t>
            </a:r>
            <a:endParaRPr lang="en-US" sz="4000" b="1" i="1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Content Placeholder 2"/>
          <p:cNvSpPr txBox="1">
            <a:spLocks/>
          </p:cNvSpPr>
          <p:nvPr/>
        </p:nvSpPr>
        <p:spPr bwMode="auto">
          <a:xfrm>
            <a:off x="1863725" y="1340768"/>
            <a:ext cx="702875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de-DE" sz="2400" b="1" dirty="0" smtClean="0">
                <a:solidFill>
                  <a:srgbClr val="FFFF00"/>
                </a:solidFill>
                <a:latin typeface="Calibri" pitchFamily="34" charset="0"/>
              </a:rPr>
              <a:t>High-energy neutrino astronomy:                                           we may be close to first discoveries.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de-DE" sz="2400" dirty="0" smtClean="0">
                <a:solidFill>
                  <a:schemeClr val="bg1"/>
                </a:solidFill>
                <a:latin typeface="Calibri" pitchFamily="34" charset="0"/>
              </a:rPr>
              <a:t>Record </a:t>
            </a:r>
            <a:r>
              <a:rPr lang="de-DE" sz="2400" dirty="0">
                <a:solidFill>
                  <a:schemeClr val="bg1"/>
                </a:solidFill>
                <a:latin typeface="Calibri" pitchFamily="34" charset="0"/>
              </a:rPr>
              <a:t>limits on LVI effects, dark matter cross </a:t>
            </a:r>
            <a:r>
              <a:rPr lang="de-DE" sz="2400" dirty="0" smtClean="0">
                <a:solidFill>
                  <a:schemeClr val="bg1"/>
                </a:solidFill>
                <a:latin typeface="Calibri" pitchFamily="34" charset="0"/>
              </a:rPr>
              <a:t>sections and monopole fluxes</a:t>
            </a:r>
            <a:endParaRPr lang="de-DE" sz="2400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de-DE" sz="2400" dirty="0" smtClean="0">
                <a:solidFill>
                  <a:schemeClr val="bg1"/>
                </a:solidFill>
                <a:latin typeface="Calibri" pitchFamily="34" charset="0"/>
              </a:rPr>
              <a:t>Neutrino telescopes demonstrate  their capability to measure „standard oscillations“.</a:t>
            </a:r>
            <a:endParaRPr lang="de-DE" sz="2400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de-DE" sz="2400" dirty="0" smtClean="0">
                <a:solidFill>
                  <a:schemeClr val="bg1"/>
                </a:solidFill>
                <a:latin typeface="Calibri" pitchFamily="34" charset="0"/>
              </a:rPr>
              <a:t>Neutrino telescopes are sensitive to certain sterile-neutrino scenarios.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de-DE" sz="2400" dirty="0" smtClean="0">
                <a:solidFill>
                  <a:schemeClr val="bg1"/>
                </a:solidFill>
                <a:latin typeface="Calibri" pitchFamily="34" charset="0"/>
              </a:rPr>
              <a:t>Neutrino telescope may be capable to determine the neutrino mass hierarchy.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endParaRPr lang="de-DE" sz="800" dirty="0" smtClean="0">
              <a:solidFill>
                <a:schemeClr val="bg1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r>
              <a:rPr lang="de-DE" dirty="0" smtClean="0">
                <a:solidFill>
                  <a:schemeClr val="bg1"/>
                </a:solidFill>
                <a:latin typeface="Calibri" pitchFamily="34" charset="0"/>
              </a:rPr>
              <a:t>Not discussed in this talk: superluminal neutrinos, heavy flavor production (via prompt neutrinos), neutrino cross section at highest energy, ....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SzPct val="130000"/>
              <a:buFont typeface="Wingdings" pitchFamily="2" charset="2"/>
              <a:buChar char="§"/>
            </a:pPr>
            <a:endParaRPr lang="en-US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22888" y="13049"/>
            <a:ext cx="3459162" cy="1108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6600" dirty="0">
                <a:solidFill>
                  <a:schemeClr val="bg1"/>
                </a:solidFill>
                <a:latin typeface="+mj-lt"/>
              </a:rPr>
              <a:t>Summary</a:t>
            </a:r>
            <a:endParaRPr lang="en-US" sz="6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467600" cy="944563"/>
          </a:xfrm>
        </p:spPr>
        <p:txBody>
          <a:bodyPr/>
          <a:lstStyle/>
          <a:p>
            <a:r>
              <a:rPr lang="de-DE" smtClean="0"/>
              <a:t>Do neutrinos move with v &gt; c?</a:t>
            </a:r>
            <a:endParaRPr lang="en-US" smtClean="0"/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10600" cy="4525963"/>
          </a:xfrm>
        </p:spPr>
        <p:txBody>
          <a:bodyPr/>
          <a:lstStyle/>
          <a:p>
            <a:r>
              <a:rPr lang="de-DE" sz="2400" smtClean="0"/>
              <a:t>OPERA: after 730 km, neutrinos seem to arrive 60 ns earlier than light would arrive.</a:t>
            </a:r>
          </a:p>
          <a:p>
            <a:r>
              <a:rPr lang="de-DE" sz="2400" smtClean="0"/>
              <a:t>6 sigma effect, if wrong then likely through systematics.</a:t>
            </a:r>
          </a:p>
          <a:p>
            <a:r>
              <a:rPr lang="de-DE" sz="2400" smtClean="0"/>
              <a:t>Independent prove with the same method: MINOS (also 730 km), will have similar error only at end of 2013. Possibly T2K.</a:t>
            </a:r>
          </a:p>
          <a:p>
            <a:r>
              <a:rPr lang="de-DE" sz="2400" smtClean="0"/>
              <a:t>Conflict with SN1987A (neutrinos arrived only 2 hours earlier (due to emission start!). If OPERA result would be independent of energy and flavor, neutrinos should have arrived &gt;1 year earlier! </a:t>
            </a:r>
          </a:p>
          <a:p>
            <a:pPr lvl="1"/>
            <a:r>
              <a:rPr lang="de-DE" sz="2000" smtClean="0"/>
              <a:t>On flavor effects, see previous slides</a:t>
            </a:r>
          </a:p>
          <a:p>
            <a:pPr lvl="1"/>
            <a:r>
              <a:rPr lang="de-DE" sz="2000" smtClean="0"/>
              <a:t>Effect could be strongly energy dependent</a:t>
            </a:r>
          </a:p>
          <a:p>
            <a:pPr lvl="1"/>
            <a:endParaRPr lang="de-DE" sz="2000" smtClean="0"/>
          </a:p>
          <a:p>
            <a:r>
              <a:rPr lang="de-DE" sz="2800" b="1" smtClean="0">
                <a:solidFill>
                  <a:srgbClr val="FF0000"/>
                </a:solidFill>
              </a:rPr>
              <a:t>Can we search for v&gt;c with IceCube?  *</a:t>
            </a:r>
          </a:p>
          <a:p>
            <a:endParaRPr lang="en-US" smtClean="0"/>
          </a:p>
        </p:txBody>
      </p:sp>
      <p:sp>
        <p:nvSpPr>
          <p:cNvPr id="66564" name="TextBox 1"/>
          <p:cNvSpPr txBox="1">
            <a:spLocks noChangeArrowheads="1"/>
          </p:cNvSpPr>
          <p:nvPr/>
        </p:nvSpPr>
        <p:spPr bwMode="auto">
          <a:xfrm>
            <a:off x="4186238" y="6324600"/>
            <a:ext cx="4721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latin typeface="Arial" pitchFamily="34" charset="0"/>
              </a:rPr>
              <a:t>* See also Montaruli/Ronga arXiv:1109.6238</a:t>
            </a:r>
            <a:endParaRPr lang="en-US">
              <a:latin typeface="Arial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1066800" y="603250"/>
            <a:ext cx="7934325" cy="1149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an 2"/>
          <p:cNvSpPr/>
          <p:nvPr/>
        </p:nvSpPr>
        <p:spPr>
          <a:xfrm>
            <a:off x="2663825" y="6096000"/>
            <a:ext cx="384175" cy="5715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 flipV="1">
            <a:off x="2663825" y="5715000"/>
            <a:ext cx="384175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6"/>
          <p:cNvCxnSpPr>
            <a:endCxn id="5" idx="2"/>
          </p:cNvCxnSpPr>
          <p:nvPr/>
        </p:nvCxnSpPr>
        <p:spPr>
          <a:xfrm>
            <a:off x="152400" y="5772150"/>
            <a:ext cx="25114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5" idx="6"/>
          </p:cNvCxnSpPr>
          <p:nvPr/>
        </p:nvCxnSpPr>
        <p:spPr>
          <a:xfrm>
            <a:off x="3048000" y="5772150"/>
            <a:ext cx="5110163" cy="26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sosceles Triangle 19"/>
          <p:cNvSpPr/>
          <p:nvPr/>
        </p:nvSpPr>
        <p:spPr>
          <a:xfrm>
            <a:off x="2760663" y="533400"/>
            <a:ext cx="192087" cy="5238750"/>
          </a:xfrm>
          <a:prstGeom prst="triangle">
            <a:avLst/>
          </a:prstGeom>
          <a:solidFill>
            <a:srgbClr val="FF0000">
              <a:alpha val="60000"/>
            </a:srgb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592" name="TextBox 20"/>
          <p:cNvSpPr txBox="1">
            <a:spLocks noChangeArrowheads="1"/>
          </p:cNvSpPr>
          <p:nvPr/>
        </p:nvSpPr>
        <p:spPr bwMode="auto">
          <a:xfrm>
            <a:off x="914400" y="1752600"/>
            <a:ext cx="1274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latin typeface="Arial" pitchFamily="34" charset="0"/>
              </a:rPr>
              <a:t>Air shower</a:t>
            </a:r>
            <a:endParaRPr lang="en-US">
              <a:latin typeface="Arial" pitchFamily="34" charset="0"/>
            </a:endParaRPr>
          </a:p>
        </p:txBody>
      </p:sp>
      <p:sp>
        <p:nvSpPr>
          <p:cNvPr id="22" name="Right Brace 21"/>
          <p:cNvSpPr/>
          <p:nvPr/>
        </p:nvSpPr>
        <p:spPr>
          <a:xfrm>
            <a:off x="3048000" y="762000"/>
            <a:ext cx="228600" cy="33528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594" name="TextBox 22"/>
          <p:cNvSpPr txBox="1">
            <a:spLocks noChangeArrowheads="1"/>
          </p:cNvSpPr>
          <p:nvPr/>
        </p:nvSpPr>
        <p:spPr bwMode="auto">
          <a:xfrm>
            <a:off x="3365500" y="2146300"/>
            <a:ext cx="2544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latin typeface="Arial" pitchFamily="34" charset="0"/>
              </a:rPr>
              <a:t>Energetic atmospheric</a:t>
            </a:r>
          </a:p>
          <a:p>
            <a:pPr eaLnBrk="1" hangingPunct="1"/>
            <a:r>
              <a:rPr lang="de-DE">
                <a:latin typeface="Arial" pitchFamily="34" charset="0"/>
              </a:rPr>
              <a:t>neutrinos </a:t>
            </a:r>
          </a:p>
        </p:txBody>
      </p:sp>
      <p:sp>
        <p:nvSpPr>
          <p:cNvPr id="24" name="Isosceles Triangle 23"/>
          <p:cNvSpPr/>
          <p:nvPr/>
        </p:nvSpPr>
        <p:spPr>
          <a:xfrm rot="2460000" flipH="1">
            <a:off x="5489575" y="-176213"/>
            <a:ext cx="171450" cy="6810376"/>
          </a:xfrm>
          <a:prstGeom prst="triangle">
            <a:avLst/>
          </a:prstGeom>
          <a:solidFill>
            <a:srgbClr val="FF0000">
              <a:alpha val="60000"/>
            </a:srgb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ight Brace 24"/>
          <p:cNvSpPr/>
          <p:nvPr/>
        </p:nvSpPr>
        <p:spPr>
          <a:xfrm rot="2340000">
            <a:off x="6904038" y="460375"/>
            <a:ext cx="228600" cy="33528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597" name="TextBox 25"/>
          <p:cNvSpPr txBox="1">
            <a:spLocks noChangeArrowheads="1"/>
          </p:cNvSpPr>
          <p:nvPr/>
        </p:nvSpPr>
        <p:spPr bwMode="auto">
          <a:xfrm>
            <a:off x="1676400" y="5530850"/>
            <a:ext cx="865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latin typeface="Arial" pitchFamily="34" charset="0"/>
              </a:rPr>
              <a:t>IceTop</a:t>
            </a:r>
            <a:endParaRPr lang="en-US">
              <a:latin typeface="Arial" pitchFamily="34" charset="0"/>
            </a:endParaRPr>
          </a:p>
        </p:txBody>
      </p:sp>
      <p:sp>
        <p:nvSpPr>
          <p:cNvPr id="67598" name="TextBox 26"/>
          <p:cNvSpPr txBox="1">
            <a:spLocks noChangeArrowheads="1"/>
          </p:cNvSpPr>
          <p:nvPr/>
        </p:nvSpPr>
        <p:spPr bwMode="auto">
          <a:xfrm>
            <a:off x="1550988" y="6197600"/>
            <a:ext cx="1044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latin typeface="Arial" pitchFamily="34" charset="0"/>
              </a:rPr>
              <a:t>IceCube</a:t>
            </a:r>
            <a:endParaRPr lang="en-US">
              <a:latin typeface="Arial" pitchFamily="34" charset="0"/>
            </a:endParaRPr>
          </a:p>
        </p:txBody>
      </p:sp>
      <p:cxnSp>
        <p:nvCxnSpPr>
          <p:cNvPr id="29" name="Straight Connector 28"/>
          <p:cNvCxnSpPr>
            <a:endCxn id="3" idx="4"/>
          </p:cNvCxnSpPr>
          <p:nvPr/>
        </p:nvCxnSpPr>
        <p:spPr>
          <a:xfrm flipH="1">
            <a:off x="3048000" y="5899150"/>
            <a:ext cx="6096000" cy="482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191000" y="5956300"/>
            <a:ext cx="4930775" cy="42545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601" name="TextBox 30"/>
          <p:cNvSpPr txBox="1">
            <a:spLocks noChangeArrowheads="1"/>
          </p:cNvSpPr>
          <p:nvPr/>
        </p:nvSpPr>
        <p:spPr bwMode="auto">
          <a:xfrm>
            <a:off x="5119688" y="58293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latin typeface="Arial" pitchFamily="34" charset="0"/>
              </a:rPr>
              <a:t>muon</a:t>
            </a:r>
            <a:endParaRPr lang="en-US">
              <a:latin typeface="Arial" pitchFamily="34" charset="0"/>
            </a:endParaRPr>
          </a:p>
        </p:txBody>
      </p:sp>
      <p:sp>
        <p:nvSpPr>
          <p:cNvPr id="67602" name="TextBox 31"/>
          <p:cNvSpPr txBox="1">
            <a:spLocks noChangeArrowheads="1"/>
          </p:cNvSpPr>
          <p:nvPr/>
        </p:nvSpPr>
        <p:spPr bwMode="auto">
          <a:xfrm>
            <a:off x="6248400" y="6205538"/>
            <a:ext cx="1017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latin typeface="Arial" pitchFamily="34" charset="0"/>
              </a:rPr>
              <a:t>neutrino</a:t>
            </a:r>
            <a:endParaRPr lang="en-US">
              <a:latin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27161" y="4330005"/>
            <a:ext cx="2063385" cy="1200329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rgbClr val="FF0000"/>
                </a:solidFill>
                <a:latin typeface="Arial" charset="0"/>
              </a:rPr>
              <a:t>150-200 km to</a:t>
            </a:r>
          </a:p>
          <a:p>
            <a:pPr>
              <a:defRPr/>
            </a:pPr>
            <a:r>
              <a:rPr lang="de-DE" b="1" dirty="0">
                <a:solidFill>
                  <a:srgbClr val="FF0000"/>
                </a:solidFill>
                <a:latin typeface="Arial" charset="0"/>
              </a:rPr>
              <a:t>generation point</a:t>
            </a:r>
          </a:p>
          <a:p>
            <a:pPr marL="285750" indent="-285750">
              <a:buFont typeface="Wingdings" pitchFamily="2" charset="2"/>
              <a:buChar char="à"/>
              <a:defRPr/>
            </a:pPr>
            <a:r>
              <a:rPr lang="de-DE" b="1" dirty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delay of muon</a:t>
            </a:r>
          </a:p>
          <a:p>
            <a:pPr>
              <a:defRPr/>
            </a:pPr>
            <a:r>
              <a:rPr lang="de-DE" b="1" dirty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up to 20 nsec</a:t>
            </a:r>
            <a:endParaRPr lang="en-US" b="1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37" name="Straight Connector 36"/>
          <p:cNvCxnSpPr>
            <a:stCxn id="24" idx="3"/>
          </p:cNvCxnSpPr>
          <p:nvPr/>
        </p:nvCxnSpPr>
        <p:spPr>
          <a:xfrm flipH="1">
            <a:off x="2952750" y="5799138"/>
            <a:ext cx="388938" cy="406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2921000" y="5734050"/>
            <a:ext cx="388938" cy="4064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2541588" y="6389688"/>
            <a:ext cx="1649412" cy="1762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lowchart: Connector 41"/>
          <p:cNvSpPr/>
          <p:nvPr/>
        </p:nvSpPr>
        <p:spPr>
          <a:xfrm>
            <a:off x="4151313" y="6342063"/>
            <a:ext cx="268287" cy="96837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610" name="TextBox 42"/>
          <p:cNvSpPr txBox="1">
            <a:spLocks noChangeArrowheads="1"/>
          </p:cNvSpPr>
          <p:nvPr/>
        </p:nvSpPr>
        <p:spPr bwMode="auto">
          <a:xfrm>
            <a:off x="3271838" y="63754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latin typeface="Arial" pitchFamily="34" charset="0"/>
              </a:rPr>
              <a:t>muon</a:t>
            </a:r>
            <a:endParaRPr lang="en-US">
              <a:latin typeface="Arial" pitchFamily="34" charset="0"/>
            </a:endParaRPr>
          </a:p>
        </p:txBody>
      </p:sp>
      <p:sp>
        <p:nvSpPr>
          <p:cNvPr id="67611" name="TextBox 44"/>
          <p:cNvSpPr txBox="1">
            <a:spLocks noChangeArrowheads="1"/>
          </p:cNvSpPr>
          <p:nvPr/>
        </p:nvSpPr>
        <p:spPr bwMode="auto">
          <a:xfrm>
            <a:off x="7261225" y="2114550"/>
            <a:ext cx="17113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latin typeface="Arial" pitchFamily="34" charset="0"/>
              </a:rPr>
              <a:t>Energetic </a:t>
            </a:r>
          </a:p>
          <a:p>
            <a:pPr eaLnBrk="1" hangingPunct="1"/>
            <a:r>
              <a:rPr lang="de-DE">
                <a:latin typeface="Arial" pitchFamily="34" charset="0"/>
              </a:rPr>
              <a:t>atm. neutrinos 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45746" y="126563"/>
            <a:ext cx="5508524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Searching for superluminal</a:t>
            </a:r>
          </a:p>
          <a:p>
            <a:pPr>
              <a:defRPr/>
            </a:pPr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neutrinos with IceCube?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85800" y="609600"/>
            <a:ext cx="8415338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Can 1"/>
          <p:cNvSpPr/>
          <p:nvPr/>
        </p:nvSpPr>
        <p:spPr>
          <a:xfrm>
            <a:off x="1600200" y="3848100"/>
            <a:ext cx="2133600" cy="2819400"/>
          </a:xfrm>
          <a:prstGeom prst="can">
            <a:avLst/>
          </a:prstGeom>
          <a:solidFill>
            <a:srgbClr val="4F81BD">
              <a:alpha val="5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an 2"/>
          <p:cNvSpPr/>
          <p:nvPr/>
        </p:nvSpPr>
        <p:spPr>
          <a:xfrm>
            <a:off x="2400300" y="5372100"/>
            <a:ext cx="647700" cy="12954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600200" y="1943100"/>
            <a:ext cx="2128838" cy="495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6"/>
          <p:cNvCxnSpPr>
            <a:endCxn id="5" idx="2"/>
          </p:cNvCxnSpPr>
          <p:nvPr/>
        </p:nvCxnSpPr>
        <p:spPr>
          <a:xfrm>
            <a:off x="533400" y="2190750"/>
            <a:ext cx="106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Isosceles Triangle 3"/>
          <p:cNvSpPr/>
          <p:nvPr/>
        </p:nvSpPr>
        <p:spPr>
          <a:xfrm>
            <a:off x="2339975" y="-3962400"/>
            <a:ext cx="647700" cy="6153150"/>
          </a:xfrm>
          <a:prstGeom prst="triangle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2820000">
            <a:off x="8659018" y="-2912268"/>
            <a:ext cx="647701" cy="6342062"/>
          </a:xfrm>
          <a:prstGeom prst="triangle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981200" y="5867400"/>
            <a:ext cx="742950" cy="800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18" name="TextBox 17"/>
          <p:cNvSpPr txBox="1">
            <a:spLocks noChangeArrowheads="1"/>
          </p:cNvSpPr>
          <p:nvPr/>
        </p:nvSpPr>
        <p:spPr bwMode="auto">
          <a:xfrm>
            <a:off x="4038600" y="5695950"/>
            <a:ext cx="3492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latin typeface="Arial" pitchFamily="34" charset="0"/>
              </a:rPr>
              <a:t>- Muon stops in IceCube</a:t>
            </a:r>
          </a:p>
          <a:p>
            <a:pPr eaLnBrk="1" hangingPunct="1"/>
            <a:r>
              <a:rPr lang="de-DE">
                <a:latin typeface="Arial" pitchFamily="34" charset="0"/>
              </a:rPr>
              <a:t>- Neutrino interacts in DeepCore</a:t>
            </a:r>
            <a:endParaRPr lang="en-US">
              <a:latin typeface="Arial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2400300" y="-1143000"/>
            <a:ext cx="263525" cy="5943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724150" y="-533400"/>
            <a:ext cx="60325" cy="411956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784475" y="3586163"/>
            <a:ext cx="0" cy="16716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lowchart: Connector 28"/>
          <p:cNvSpPr/>
          <p:nvPr/>
        </p:nvSpPr>
        <p:spPr>
          <a:xfrm>
            <a:off x="2660650" y="5791200"/>
            <a:ext cx="119063" cy="152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Flowchart: Connector 29"/>
          <p:cNvSpPr/>
          <p:nvPr/>
        </p:nvSpPr>
        <p:spPr>
          <a:xfrm>
            <a:off x="2749550" y="3435350"/>
            <a:ext cx="119063" cy="1524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8624" name="TextBox 30"/>
          <p:cNvSpPr txBox="1">
            <a:spLocks noChangeArrowheads="1"/>
          </p:cNvSpPr>
          <p:nvPr/>
        </p:nvSpPr>
        <p:spPr bwMode="auto">
          <a:xfrm>
            <a:off x="3200400" y="1676400"/>
            <a:ext cx="210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latin typeface="Arial" pitchFamily="34" charset="0"/>
              </a:rPr>
              <a:t>T-zero from IceTop</a:t>
            </a:r>
            <a:endParaRPr lang="en-US">
              <a:latin typeface="Arial" pitchFamily="34" charset="0"/>
            </a:endParaRPr>
          </a:p>
        </p:txBody>
      </p:sp>
      <p:sp>
        <p:nvSpPr>
          <p:cNvPr id="68625" name="TextBox 31"/>
          <p:cNvSpPr txBox="1">
            <a:spLocks noChangeArrowheads="1"/>
          </p:cNvSpPr>
          <p:nvPr/>
        </p:nvSpPr>
        <p:spPr bwMode="auto">
          <a:xfrm>
            <a:off x="138113" y="2819400"/>
            <a:ext cx="22748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latin typeface="Arial" pitchFamily="34" charset="0"/>
              </a:rPr>
              <a:t>Can  one distinguish</a:t>
            </a:r>
          </a:p>
          <a:p>
            <a:pPr eaLnBrk="1" hangingPunct="1"/>
            <a:r>
              <a:rPr lang="de-DE">
                <a:latin typeface="Arial" pitchFamily="34" charset="0"/>
              </a:rPr>
              <a:t>the 2 muons and </a:t>
            </a:r>
          </a:p>
          <a:p>
            <a:pPr eaLnBrk="1" hangingPunct="1"/>
            <a:r>
              <a:rPr lang="de-DE">
                <a:latin typeface="Arial" pitchFamily="34" charset="0"/>
              </a:rPr>
              <a:t>measure time </a:t>
            </a:r>
          </a:p>
          <a:p>
            <a:pPr eaLnBrk="1" hangingPunct="1"/>
            <a:r>
              <a:rPr lang="de-DE">
                <a:latin typeface="Arial" pitchFamily="34" charset="0"/>
              </a:rPr>
              <a:t>differences ?</a:t>
            </a:r>
            <a:endParaRPr lang="en-US">
              <a:latin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443663" y="2190750"/>
            <a:ext cx="1087437" cy="628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340100" y="76200"/>
            <a:ext cx="5761038" cy="50371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724150" y="76200"/>
            <a:ext cx="6376988" cy="57912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5" idx="6"/>
          </p:cNvCxnSpPr>
          <p:nvPr/>
        </p:nvCxnSpPr>
        <p:spPr>
          <a:xfrm>
            <a:off x="3729038" y="2190750"/>
            <a:ext cx="5110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2694039" y="132546"/>
            <a:ext cx="5508524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Searching for superluminal</a:t>
            </a:r>
          </a:p>
          <a:p>
            <a:pPr algn="ctr">
              <a:defRPr/>
            </a:pPr>
            <a:r>
              <a:rPr lang="de-DE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neutrinos with IceCube ?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22186" y="4171771"/>
            <a:ext cx="3685624" cy="1200329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rgbClr val="FF0000"/>
                </a:solidFill>
                <a:latin typeface="Arial" charset="0"/>
              </a:rPr>
              <a:t>Let be E</a:t>
            </a:r>
            <a:r>
              <a:rPr lang="de-DE" b="1" baseline="-25000" dirty="0">
                <a:solidFill>
                  <a:srgbClr val="FF0000"/>
                </a:solidFill>
                <a:latin typeface="Arial" charset="0"/>
                <a:sym typeface="Symbol"/>
              </a:rPr>
              <a:t> </a:t>
            </a:r>
            <a:r>
              <a:rPr lang="de-DE" b="1" dirty="0">
                <a:solidFill>
                  <a:srgbClr val="FF0000"/>
                </a:solidFill>
                <a:latin typeface="Arial" charset="0"/>
                <a:sym typeface="Symbol"/>
              </a:rPr>
              <a:t>&gt; 14 TeV (factor 1000 </a:t>
            </a:r>
          </a:p>
          <a:p>
            <a:pPr>
              <a:defRPr/>
            </a:pPr>
            <a:r>
              <a:rPr lang="de-DE" b="1" dirty="0">
                <a:solidFill>
                  <a:srgbClr val="FF0000"/>
                </a:solidFill>
                <a:latin typeface="Arial" charset="0"/>
                <a:sym typeface="Symbol"/>
              </a:rPr>
              <a:t>more than OPERA). </a:t>
            </a:r>
            <a:r>
              <a:rPr lang="de-DE" b="1" dirty="0">
                <a:solidFill>
                  <a:srgbClr val="FF0000"/>
                </a:solidFill>
                <a:latin typeface="Arial" charset="0"/>
              </a:rPr>
              <a:t>If the effect </a:t>
            </a:r>
          </a:p>
          <a:p>
            <a:pPr>
              <a:defRPr/>
            </a:pPr>
            <a:r>
              <a:rPr lang="de-DE" b="1" dirty="0">
                <a:solidFill>
                  <a:srgbClr val="FF0000"/>
                </a:solidFill>
                <a:latin typeface="Arial" charset="0"/>
              </a:rPr>
              <a:t>depends strongly on E, it could </a:t>
            </a:r>
          </a:p>
          <a:p>
            <a:pPr>
              <a:defRPr/>
            </a:pPr>
            <a:r>
              <a:rPr lang="de-DE" b="1" dirty="0">
                <a:solidFill>
                  <a:srgbClr val="FF0000"/>
                </a:solidFill>
                <a:latin typeface="Arial" charset="0"/>
              </a:rPr>
              <a:t>be many ns or even </a:t>
            </a:r>
            <a:r>
              <a:rPr lang="de-DE" b="1" dirty="0">
                <a:solidFill>
                  <a:srgbClr val="FF0000"/>
                </a:solidFill>
                <a:latin typeface="Arial" charset="0"/>
                <a:sym typeface="Symbol"/>
              </a:rPr>
              <a:t>s.</a:t>
            </a:r>
            <a:endParaRPr lang="en-US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8634" name="TextBox 37"/>
          <p:cNvSpPr txBox="1">
            <a:spLocks noChangeArrowheads="1"/>
          </p:cNvSpPr>
          <p:nvPr/>
        </p:nvSpPr>
        <p:spPr bwMode="auto">
          <a:xfrm>
            <a:off x="3048000" y="2789238"/>
            <a:ext cx="2057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latin typeface="Arial" pitchFamily="34" charset="0"/>
              </a:rPr>
              <a:t>OPERA </a:t>
            </a:r>
            <a:r>
              <a:rPr lang="de-DE">
                <a:latin typeface="Arial" pitchFamily="34" charset="0"/>
                <a:sym typeface="Wingdings" pitchFamily="2" charset="2"/>
              </a:rPr>
              <a:t> time</a:t>
            </a:r>
          </a:p>
          <a:p>
            <a:pPr eaLnBrk="1" hangingPunct="1"/>
            <a:r>
              <a:rPr lang="de-DE">
                <a:latin typeface="Arial" pitchFamily="34" charset="0"/>
                <a:sym typeface="Wingdings" pitchFamily="2" charset="2"/>
              </a:rPr>
              <a:t>delays of 1-2 nsec</a:t>
            </a:r>
            <a:endParaRPr lang="en-US">
              <a:latin typeface="Arial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en-US" sz="4400" b="1">
                <a:solidFill>
                  <a:srgbClr val="000066"/>
                </a:solidFill>
              </a:rPr>
              <a:t>Close by objects</a:t>
            </a:r>
            <a:endParaRPr lang="en-GB" sz="4400" b="1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78851" name="Picture 3" descr="AT23FG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7" b="23097"/>
          <a:stretch>
            <a:fillRect/>
          </a:stretch>
        </p:blipFill>
        <p:spPr bwMode="auto">
          <a:xfrm>
            <a:off x="0" y="-242888"/>
            <a:ext cx="9286875" cy="7416801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4356100" y="2205038"/>
            <a:ext cx="381000" cy="381000"/>
          </a:xfrm>
          <a:prstGeom prst="star16">
            <a:avLst>
              <a:gd name="adj" fmla="val 375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3" name="Line 5"/>
          <p:cNvSpPr>
            <a:spLocks noChangeShapeType="1"/>
          </p:cNvSpPr>
          <p:nvPr/>
        </p:nvSpPr>
        <p:spPr bwMode="auto">
          <a:xfrm flipH="1">
            <a:off x="4859338" y="1484313"/>
            <a:ext cx="792162" cy="649287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30" name="Text Box 6"/>
          <p:cNvSpPr txBox="1">
            <a:spLocks noChangeArrowheads="1"/>
          </p:cNvSpPr>
          <p:nvPr/>
        </p:nvSpPr>
        <p:spPr bwMode="auto">
          <a:xfrm>
            <a:off x="5435600" y="908050"/>
            <a:ext cx="18430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3600" b="1" dirty="0">
                <a:latin typeface="Lucida Handwriting" pitchFamily="66" charset="0"/>
              </a:rPr>
              <a:t> </a:t>
            </a:r>
            <a:r>
              <a:rPr lang="en-US" sz="2400" b="1" dirty="0">
                <a:solidFill>
                  <a:schemeClr val="hlink"/>
                </a:solidFill>
                <a:latin typeface="Lucida Handwriting" pitchFamily="66" charset="0"/>
              </a:rPr>
              <a:t>Sun  </a:t>
            </a:r>
            <a:endParaRPr lang="en-GB" sz="24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25031" name="Text Box 7"/>
          <p:cNvSpPr txBox="1">
            <a:spLocks noChangeArrowheads="1"/>
          </p:cNvSpPr>
          <p:nvPr/>
        </p:nvSpPr>
        <p:spPr bwMode="auto">
          <a:xfrm>
            <a:off x="179388" y="4581525"/>
            <a:ext cx="27368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i="1" dirty="0" err="1">
                <a:solidFill>
                  <a:srgbClr val="66CCFF"/>
                </a:solidFill>
              </a:rPr>
              <a:t>Magellanic</a:t>
            </a:r>
            <a:r>
              <a:rPr lang="en-US" sz="2400" i="1" dirty="0">
                <a:solidFill>
                  <a:srgbClr val="66CCFF"/>
                </a:solidFill>
              </a:rPr>
              <a:t>    </a:t>
            </a:r>
          </a:p>
          <a:p>
            <a:pPr eaLnBrk="0" hangingPunct="0">
              <a:defRPr/>
            </a:pPr>
            <a:r>
              <a:rPr lang="en-US" sz="2400" i="1" dirty="0">
                <a:solidFill>
                  <a:srgbClr val="66CCFF"/>
                </a:solidFill>
              </a:rPr>
              <a:t>                      </a:t>
            </a:r>
          </a:p>
          <a:p>
            <a:pPr eaLnBrk="0" hangingPunct="0">
              <a:defRPr/>
            </a:pPr>
            <a:r>
              <a:rPr lang="en-US" sz="2400" i="1" dirty="0">
                <a:solidFill>
                  <a:srgbClr val="66CCFF"/>
                </a:solidFill>
              </a:rPr>
              <a:t>          Clouds</a:t>
            </a:r>
            <a:endParaRPr lang="en-GB" sz="2400" i="1" dirty="0">
              <a:solidFill>
                <a:srgbClr val="66CC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8856" name="Rectangle 8"/>
          <p:cNvSpPr>
            <a:spLocks noGrp="1" noChangeArrowheads="1"/>
          </p:cNvSpPr>
          <p:nvPr>
            <p:ph type="title"/>
          </p:nvPr>
        </p:nvSpPr>
        <p:spPr>
          <a:xfrm>
            <a:off x="468313" y="-171450"/>
            <a:ext cx="8204200" cy="1143000"/>
          </a:xfrm>
        </p:spPr>
        <p:txBody>
          <a:bodyPr/>
          <a:lstStyle/>
          <a:p>
            <a:pPr eaLnBrk="1" hangingPunct="1"/>
            <a:r>
              <a:rPr lang="de-DE" smtClean="0">
                <a:solidFill>
                  <a:schemeClr val="bg1"/>
                </a:solidFill>
              </a:rPr>
              <a:t>Supernova in IceCube</a:t>
            </a:r>
            <a:endParaRPr lang="en-GB" smtClean="0">
              <a:solidFill>
                <a:schemeClr val="bg1"/>
              </a:solidFill>
            </a:endParaRPr>
          </a:p>
        </p:txBody>
      </p:sp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2843213" y="6308725"/>
            <a:ext cx="40465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800">
              <a:latin typeface="Arial" pitchFamily="34" charset="0"/>
            </a:endParaRPr>
          </a:p>
          <a:p>
            <a:pPr eaLnBrk="1" hangingPunct="1"/>
            <a:r>
              <a:rPr lang="en-US">
                <a:latin typeface="Arial" pitchFamily="34" charset="0"/>
              </a:rPr>
              <a:t> </a:t>
            </a:r>
            <a:r>
              <a:rPr lang="en-US" sz="2000" b="1">
                <a:solidFill>
                  <a:srgbClr val="FFFF66"/>
                </a:solidFill>
                <a:latin typeface="Arial" pitchFamily="34" charset="0"/>
              </a:rPr>
              <a:t>S</a:t>
            </a:r>
            <a:r>
              <a:rPr lang="en-US" sz="2000" b="1">
                <a:solidFill>
                  <a:srgbClr val="FFFF66"/>
                </a:solidFill>
                <a:latin typeface="Arial" pitchFamily="34" charset="0"/>
                <a:sym typeface="Symbol" pitchFamily="18" charset="2"/>
              </a:rPr>
              <a:t>ignal for SN in GC, 10</a:t>
            </a:r>
            <a:r>
              <a:rPr lang="en-US" sz="2000" b="1" baseline="30000">
                <a:solidFill>
                  <a:srgbClr val="FFFF66"/>
                </a:solidFill>
                <a:latin typeface="Arial" pitchFamily="34" charset="0"/>
                <a:sym typeface="Symbol" pitchFamily="18" charset="2"/>
              </a:rPr>
              <a:t>6 </a:t>
            </a:r>
            <a:r>
              <a:rPr lang="en-US" sz="2000" b="1">
                <a:solidFill>
                  <a:srgbClr val="FFFF66"/>
                </a:solidFill>
                <a:latin typeface="Arial" pitchFamily="34" charset="0"/>
                <a:sym typeface="Symbol" pitchFamily="18" charset="2"/>
              </a:rPr>
              <a:t>counts</a:t>
            </a:r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250825" y="620713"/>
            <a:ext cx="25447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400" b="1">
                <a:solidFill>
                  <a:schemeClr val="bg1"/>
                </a:solidFill>
                <a:latin typeface="Arial" pitchFamily="34" charset="0"/>
              </a:rPr>
              <a:t>Detection via</a:t>
            </a:r>
          </a:p>
          <a:p>
            <a:r>
              <a:rPr lang="de-DE" sz="2400" b="1">
                <a:solidFill>
                  <a:schemeClr val="bg1"/>
                </a:solidFill>
                <a:latin typeface="Arial" pitchFamily="34" charset="0"/>
              </a:rPr>
              <a:t>enhanced</a:t>
            </a:r>
          </a:p>
          <a:p>
            <a:r>
              <a:rPr lang="de-DE" sz="2400" b="1">
                <a:solidFill>
                  <a:schemeClr val="bg1"/>
                </a:solidFill>
                <a:latin typeface="Arial" pitchFamily="34" charset="0"/>
              </a:rPr>
              <a:t>PMT noise rates</a:t>
            </a:r>
            <a:endParaRPr lang="en-GB" sz="24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8859" name="Rectangle 12"/>
          <p:cNvSpPr>
            <a:spLocks noChangeArrowheads="1"/>
          </p:cNvSpPr>
          <p:nvPr/>
        </p:nvSpPr>
        <p:spPr bwMode="auto">
          <a:xfrm>
            <a:off x="6911975" y="4365625"/>
            <a:ext cx="2232025" cy="2349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8860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4437063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1" name="Rectangle 15"/>
          <p:cNvSpPr>
            <a:spLocks noChangeArrowheads="1"/>
          </p:cNvSpPr>
          <p:nvPr/>
        </p:nvSpPr>
        <p:spPr bwMode="auto">
          <a:xfrm>
            <a:off x="7348538" y="4619625"/>
            <a:ext cx="1585912" cy="1706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62" name="Rectangle 16"/>
          <p:cNvSpPr>
            <a:spLocks noChangeArrowheads="1"/>
          </p:cNvSpPr>
          <p:nvPr/>
        </p:nvSpPr>
        <p:spPr bwMode="auto">
          <a:xfrm>
            <a:off x="6983413" y="5168900"/>
            <a:ext cx="182562" cy="731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63" name="Text Box 17"/>
          <p:cNvSpPr txBox="1">
            <a:spLocks noChangeArrowheads="1"/>
          </p:cNvSpPr>
          <p:nvPr/>
        </p:nvSpPr>
        <p:spPr bwMode="auto">
          <a:xfrm>
            <a:off x="7666038" y="6410325"/>
            <a:ext cx="14351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>
                <a:solidFill>
                  <a:schemeClr val="bg2"/>
                </a:solidFill>
              </a:rPr>
              <a:t>0       5      10  sec</a:t>
            </a:r>
          </a:p>
        </p:txBody>
      </p:sp>
      <p:sp>
        <p:nvSpPr>
          <p:cNvPr id="78864" name="Line 18"/>
          <p:cNvSpPr>
            <a:spLocks noChangeShapeType="1"/>
          </p:cNvSpPr>
          <p:nvPr/>
        </p:nvSpPr>
        <p:spPr bwMode="auto">
          <a:xfrm>
            <a:off x="7285038" y="6486525"/>
            <a:ext cx="381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65" name="Text Box 19"/>
          <p:cNvSpPr txBox="1">
            <a:spLocks noChangeArrowheads="1"/>
          </p:cNvSpPr>
          <p:nvPr/>
        </p:nvSpPr>
        <p:spPr bwMode="auto">
          <a:xfrm>
            <a:off x="7818438" y="4733925"/>
            <a:ext cx="1231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Count rates</a:t>
            </a:r>
            <a:endParaRPr lang="en-US" sz="2400"/>
          </a:p>
        </p:txBody>
      </p:sp>
      <p:sp>
        <p:nvSpPr>
          <p:cNvPr id="78866" name="Text Box 20"/>
          <p:cNvSpPr txBox="1">
            <a:spLocks noChangeArrowheads="1"/>
          </p:cNvSpPr>
          <p:nvPr/>
        </p:nvSpPr>
        <p:spPr bwMode="auto">
          <a:xfrm>
            <a:off x="250825" y="2205038"/>
            <a:ext cx="26463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solidFill>
                  <a:schemeClr val="bg1"/>
                </a:solidFill>
                <a:latin typeface="Arial" pitchFamily="34" charset="0"/>
              </a:rPr>
              <a:t>Dark noise (1PE) in IceCube</a:t>
            </a:r>
          </a:p>
          <a:p>
            <a:pPr eaLnBrk="1" hangingPunct="1"/>
            <a:r>
              <a:rPr lang="de-DE">
                <a:solidFill>
                  <a:schemeClr val="bg1"/>
                </a:solidFill>
                <a:latin typeface="Arial" pitchFamily="34" charset="0"/>
              </a:rPr>
              <a:t>photomultipliers</a:t>
            </a:r>
          </a:p>
          <a:p>
            <a:pPr eaLnBrk="1" hangingPunct="1"/>
            <a:r>
              <a:rPr lang="de-DE">
                <a:solidFill>
                  <a:schemeClr val="bg1"/>
                </a:solidFill>
                <a:latin typeface="Arial" pitchFamily="34" charset="0"/>
              </a:rPr>
              <a:t>only ~ 320 Hz !</a:t>
            </a:r>
            <a:endParaRPr lang="en-GB">
              <a:solidFill>
                <a:schemeClr val="bg1"/>
              </a:solidFill>
              <a:latin typeface="Arial" pitchFamily="34" charset="0"/>
            </a:endParaRPr>
          </a:p>
        </p:txBody>
      </p:sp>
      <p:graphicFrame>
        <p:nvGraphicFramePr>
          <p:cNvPr id="78867" name="Object 21"/>
          <p:cNvGraphicFramePr>
            <a:graphicFrameLocks noChangeAspect="1"/>
          </p:cNvGraphicFramePr>
          <p:nvPr/>
        </p:nvGraphicFramePr>
        <p:xfrm>
          <a:off x="6911975" y="1052513"/>
          <a:ext cx="2232025" cy="338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86" name="CorelPhotoPaint.Image.10" r:id="rId5" imgW="1526090" imgH="2514618" progId="CorelPhotoPaint.Image.10">
                  <p:embed/>
                </p:oleObj>
              </mc:Choice>
              <mc:Fallback>
                <p:oleObj name="CorelPhotoPaint.Image.10" r:id="rId5" imgW="1526090" imgH="2514618" progId="CorelPhotoPaint.Image.10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1975" y="1052513"/>
                        <a:ext cx="2232025" cy="338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65125"/>
            <a:ext cx="9085262" cy="608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2"/>
          <p:cNvGrpSpPr>
            <a:grpSpLocks/>
          </p:cNvGrpSpPr>
          <p:nvPr/>
        </p:nvGrpSpPr>
        <p:grpSpPr bwMode="auto">
          <a:xfrm>
            <a:off x="1066800" y="-304800"/>
            <a:ext cx="4724400" cy="7345363"/>
            <a:chOff x="3016" y="-199"/>
            <a:chExt cx="2994" cy="4627"/>
          </a:xfrm>
        </p:grpSpPr>
        <p:pic>
          <p:nvPicPr>
            <p:cNvPr id="8704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-116"/>
              <a:ext cx="2900" cy="4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cmpd="dbl" algn="ctr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046" name="Rectangle 4"/>
            <p:cNvSpPr>
              <a:spLocks noChangeArrowheads="1"/>
            </p:cNvSpPr>
            <p:nvPr/>
          </p:nvSpPr>
          <p:spPr bwMode="auto">
            <a:xfrm>
              <a:off x="3107" y="0"/>
              <a:ext cx="1406" cy="1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7047" name="Rectangle 5"/>
            <p:cNvSpPr>
              <a:spLocks noChangeArrowheads="1"/>
            </p:cNvSpPr>
            <p:nvPr/>
          </p:nvSpPr>
          <p:spPr bwMode="auto">
            <a:xfrm>
              <a:off x="3515" y="-199"/>
              <a:ext cx="2495" cy="4627"/>
            </a:xfrm>
            <a:prstGeom prst="rect">
              <a:avLst/>
            </a:prstGeom>
            <a:solidFill>
              <a:schemeClr val="bg1"/>
            </a:solidFill>
            <a:ln w="38100" cmpd="dbl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8704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64"/>
              <a:ext cx="2136" cy="4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mpd="dbl" algn="ctr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704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DeepCore</a:t>
            </a:r>
            <a:endParaRPr lang="en-US" smtClean="0"/>
          </a:p>
        </p:txBody>
      </p:sp>
      <p:sp>
        <p:nvSpPr>
          <p:cNvPr id="87044" name="Rectangle 8"/>
          <p:cNvSpPr>
            <a:spLocks noGrp="1"/>
          </p:cNvSpPr>
          <p:nvPr>
            <p:ph type="body" idx="1"/>
          </p:nvPr>
        </p:nvSpPr>
        <p:spPr>
          <a:xfrm>
            <a:off x="5867400" y="1447800"/>
            <a:ext cx="3048000" cy="5410200"/>
          </a:xfrm>
          <a:noFill/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de-DE" sz="1200" smtClean="0"/>
          </a:p>
          <a:p>
            <a:pPr eaLnBrk="1" hangingPunct="1"/>
            <a:r>
              <a:rPr lang="de-DE" sz="2800" smtClean="0"/>
              <a:t>6 DeepCore strings with 50 of the 60 DOMs in clearest ice</a:t>
            </a:r>
          </a:p>
          <a:p>
            <a:pPr eaLnBrk="1" hangingPunct="1"/>
            <a:r>
              <a:rPr lang="de-DE" sz="2800" smtClean="0"/>
              <a:t>Plus 2 „remaining“  strings from the IceCube corner  </a:t>
            </a:r>
          </a:p>
          <a:p>
            <a:pPr eaLnBrk="1" hangingPunct="1"/>
            <a:r>
              <a:rPr lang="de-DE" sz="2800" smtClean="0"/>
              <a:t>Threshold ~ 10 GeV</a:t>
            </a:r>
            <a:endParaRPr lang="en-US" sz="2800" smtClean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324975" cy="70294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195" name="Picture 4" descr="img-JPE1908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/>
          <a:stretch>
            <a:fillRect/>
          </a:stretch>
        </p:blipFill>
        <p:spPr bwMode="auto">
          <a:xfrm>
            <a:off x="-77788" y="-9525"/>
            <a:ext cx="9363076" cy="70294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Line 6"/>
          <p:cNvSpPr>
            <a:spLocks noChangeShapeType="1"/>
          </p:cNvSpPr>
          <p:nvPr/>
        </p:nvSpPr>
        <p:spPr bwMode="auto">
          <a:xfrm>
            <a:off x="7380288" y="5118100"/>
            <a:ext cx="0" cy="19208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8197" name="Text Box 10"/>
          <p:cNvSpPr txBox="1">
            <a:spLocks noChangeArrowheads="1"/>
          </p:cNvSpPr>
          <p:nvPr/>
        </p:nvSpPr>
        <p:spPr bwMode="auto">
          <a:xfrm rot="142853">
            <a:off x="3267075" y="1344613"/>
            <a:ext cx="1420813" cy="576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475" tIns="41238" rIns="82475" bIns="41238">
            <a:spAutoFit/>
          </a:bodyPr>
          <a:lstStyle>
            <a:lvl1pPr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200">
                <a:latin typeface="Calibri" pitchFamily="34" charset="0"/>
                <a:cs typeface="Calibri" pitchFamily="34" charset="0"/>
              </a:rPr>
              <a:t>3600 m</a:t>
            </a:r>
          </a:p>
        </p:txBody>
      </p:sp>
      <p:sp>
        <p:nvSpPr>
          <p:cNvPr id="8198" name="Text Box 11"/>
          <p:cNvSpPr txBox="1">
            <a:spLocks noChangeArrowheads="1"/>
          </p:cNvSpPr>
          <p:nvPr/>
        </p:nvSpPr>
        <p:spPr bwMode="auto">
          <a:xfrm rot="-5383132">
            <a:off x="7608094" y="3504407"/>
            <a:ext cx="1422400" cy="5762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475" tIns="41238" rIns="82475" bIns="41238">
            <a:spAutoFit/>
          </a:bodyPr>
          <a:lstStyle>
            <a:lvl1pPr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200">
                <a:latin typeface="Calibri" pitchFamily="34" charset="0"/>
                <a:cs typeface="Calibri" pitchFamily="34" charset="0"/>
              </a:rPr>
              <a:t>1366 m</a:t>
            </a:r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88" y="666750"/>
            <a:ext cx="4806951" cy="6353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2627313" y="3284538"/>
            <a:ext cx="4519612" cy="1930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99088" y="115888"/>
            <a:ext cx="3670300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8000" b="1" dirty="0">
                <a:solidFill>
                  <a:schemeClr val="bg1"/>
                </a:solidFill>
                <a:latin typeface="+mj-lt"/>
              </a:rPr>
              <a:t> NT200+</a:t>
            </a:r>
            <a:endParaRPr lang="en-US" sz="80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-2141537" y="4383087"/>
            <a:ext cx="4616450" cy="333375"/>
          </a:xfrm>
        </p:spPr>
        <p:txBody>
          <a:bodyPr/>
          <a:lstStyle/>
          <a:p>
            <a:pPr algn="l">
              <a:defRPr/>
            </a:pPr>
            <a:r>
              <a:rPr lang="fr-FR" smtClean="0">
                <a:latin typeface="+mj-lt"/>
              </a:rPr>
              <a:t>V. Bertin - CPPM - ARENA'08 @ Roma</a:t>
            </a:r>
          </a:p>
        </p:txBody>
      </p:sp>
      <p:pic>
        <p:nvPicPr>
          <p:cNvPr id="9219" name="Picture 3" descr="antares-p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9"/>
          <a:stretch>
            <a:fillRect/>
          </a:stretch>
        </p:blipFill>
        <p:spPr bwMode="auto">
          <a:xfrm>
            <a:off x="0" y="0"/>
            <a:ext cx="9372600" cy="69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Group 20"/>
          <p:cNvGrpSpPr>
            <a:grpSpLocks/>
          </p:cNvGrpSpPr>
          <p:nvPr/>
        </p:nvGrpSpPr>
        <p:grpSpPr bwMode="auto">
          <a:xfrm>
            <a:off x="971550" y="5734050"/>
            <a:ext cx="1289050" cy="628650"/>
            <a:chOff x="521" y="3702"/>
            <a:chExt cx="812" cy="396"/>
          </a:xfrm>
        </p:grpSpPr>
        <p:sp>
          <p:nvSpPr>
            <p:cNvPr id="23681" name="Line 6"/>
            <p:cNvSpPr>
              <a:spLocks noChangeShapeType="1"/>
            </p:cNvSpPr>
            <p:nvPr/>
          </p:nvSpPr>
          <p:spPr bwMode="auto">
            <a:xfrm>
              <a:off x="567" y="3702"/>
              <a:ext cx="766" cy="161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+mj-lt"/>
              </a:endParaRPr>
            </a:p>
          </p:txBody>
        </p:sp>
        <p:sp>
          <p:nvSpPr>
            <p:cNvPr id="283655" name="Text Box 7"/>
            <p:cNvSpPr txBox="1">
              <a:spLocks noChangeArrowheads="1"/>
            </p:cNvSpPr>
            <p:nvPr/>
          </p:nvSpPr>
          <p:spPr bwMode="auto">
            <a:xfrm>
              <a:off x="521" y="3838"/>
              <a:ext cx="466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fr-FR" sz="21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70 m</a:t>
              </a:r>
            </a:p>
          </p:txBody>
        </p:sp>
      </p:grpSp>
      <p:grpSp>
        <p:nvGrpSpPr>
          <p:cNvPr id="9221" name="Group 18"/>
          <p:cNvGrpSpPr>
            <a:grpSpLocks/>
          </p:cNvGrpSpPr>
          <p:nvPr/>
        </p:nvGrpSpPr>
        <p:grpSpPr bwMode="auto">
          <a:xfrm>
            <a:off x="6457950" y="1400175"/>
            <a:ext cx="1054100" cy="4522788"/>
            <a:chOff x="4014" y="1162"/>
            <a:chExt cx="664" cy="2540"/>
          </a:xfrm>
        </p:grpSpPr>
        <p:sp>
          <p:nvSpPr>
            <p:cNvPr id="283657" name="Text Box 9"/>
            <p:cNvSpPr txBox="1">
              <a:spLocks noChangeArrowheads="1"/>
            </p:cNvSpPr>
            <p:nvPr/>
          </p:nvSpPr>
          <p:spPr bwMode="auto">
            <a:xfrm>
              <a:off x="4128" y="2207"/>
              <a:ext cx="550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altLang="fr-FR" sz="21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4</a:t>
              </a:r>
              <a:r>
                <a:rPr lang="en-US" altLang="fr-FR" sz="21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50 m</a:t>
              </a:r>
            </a:p>
          </p:txBody>
        </p:sp>
        <p:sp>
          <p:nvSpPr>
            <p:cNvPr id="23680" name="Line 10"/>
            <p:cNvSpPr>
              <a:spLocks noChangeShapeType="1"/>
            </p:cNvSpPr>
            <p:nvPr/>
          </p:nvSpPr>
          <p:spPr bwMode="auto">
            <a:xfrm flipH="1" flipV="1">
              <a:off x="4014" y="1162"/>
              <a:ext cx="136" cy="254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+mj-lt"/>
              </a:endParaRPr>
            </a:p>
          </p:txBody>
        </p:sp>
      </p:grpSp>
      <p:grpSp>
        <p:nvGrpSpPr>
          <p:cNvPr id="9222" name="Group 19"/>
          <p:cNvGrpSpPr>
            <a:grpSpLocks/>
          </p:cNvGrpSpPr>
          <p:nvPr/>
        </p:nvGrpSpPr>
        <p:grpSpPr bwMode="auto">
          <a:xfrm>
            <a:off x="3808413" y="908050"/>
            <a:ext cx="1192212" cy="5635625"/>
            <a:chOff x="113" y="572"/>
            <a:chExt cx="751" cy="3550"/>
          </a:xfrm>
        </p:grpSpPr>
        <p:sp>
          <p:nvSpPr>
            <p:cNvPr id="23677" name="Line 5"/>
            <p:cNvSpPr>
              <a:spLocks noChangeShapeType="1"/>
            </p:cNvSpPr>
            <p:nvPr/>
          </p:nvSpPr>
          <p:spPr bwMode="auto">
            <a:xfrm flipH="1">
              <a:off x="113" y="572"/>
              <a:ext cx="106" cy="355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fr-FR">
                <a:latin typeface="+mj-lt"/>
              </a:endParaRPr>
            </a:p>
          </p:txBody>
        </p:sp>
        <p:sp>
          <p:nvSpPr>
            <p:cNvPr id="283662" name="Text Box 14"/>
            <p:cNvSpPr txBox="1">
              <a:spLocks noChangeArrowheads="1"/>
            </p:cNvSpPr>
            <p:nvPr/>
          </p:nvSpPr>
          <p:spPr bwMode="auto">
            <a:xfrm>
              <a:off x="204" y="754"/>
              <a:ext cx="6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fr-FR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2500m</a:t>
              </a:r>
            </a:p>
          </p:txBody>
        </p:sp>
      </p:grpSp>
      <p:sp>
        <p:nvSpPr>
          <p:cNvPr id="23563" name="Text Box 15"/>
          <p:cNvSpPr txBox="1">
            <a:spLocks noChangeArrowheads="1"/>
          </p:cNvSpPr>
          <p:nvPr/>
        </p:nvSpPr>
        <p:spPr bwMode="auto">
          <a:xfrm>
            <a:off x="7235825" y="1400175"/>
            <a:ext cx="1744663" cy="830263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en-US" altLang="fr-FR" sz="2000" dirty="0">
                <a:solidFill>
                  <a:srgbClr val="FFCC66"/>
                </a:solidFill>
                <a:latin typeface="+mj-lt"/>
              </a:rPr>
              <a:t>  </a:t>
            </a:r>
            <a:r>
              <a:rPr lang="en-US" altLang="fr-FR" sz="2400" dirty="0">
                <a:solidFill>
                  <a:srgbClr val="FFCC66"/>
                </a:solidFill>
                <a:latin typeface="+mj-lt"/>
              </a:rPr>
              <a:t>885 PMTs </a:t>
            </a:r>
          </a:p>
          <a:p>
            <a:pPr eaLnBrk="0" hangingPunct="0">
              <a:buFontTx/>
              <a:buChar char="•"/>
              <a:defRPr/>
            </a:pPr>
            <a:r>
              <a:rPr lang="en-US" altLang="fr-FR" sz="2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en-GB" altLang="fr-FR" sz="2400" dirty="0">
                <a:solidFill>
                  <a:srgbClr val="FFCC66"/>
                </a:solidFill>
                <a:latin typeface="+mj-lt"/>
              </a:rPr>
              <a:t>12</a:t>
            </a:r>
            <a:r>
              <a:rPr lang="en-US" altLang="fr-FR" sz="2400" dirty="0">
                <a:solidFill>
                  <a:srgbClr val="FFCC66"/>
                </a:solidFill>
                <a:latin typeface="+mj-lt"/>
              </a:rPr>
              <a:t> strings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05538" y="196850"/>
            <a:ext cx="290036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5400" dirty="0">
                <a:solidFill>
                  <a:schemeClr val="bg1"/>
                </a:solidFill>
                <a:latin typeface="+mj-lt"/>
              </a:rPr>
              <a:t> ANTARES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I3ArrayJan2011wAma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2"/>
          <a:stretch>
            <a:fillRect/>
          </a:stretch>
        </p:blipFill>
        <p:spPr bwMode="auto">
          <a:xfrm>
            <a:off x="-396552" y="42863"/>
            <a:ext cx="9315450" cy="681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107504" y="1798045"/>
            <a:ext cx="390363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8800" b="1" dirty="0" smtClean="0">
                <a:solidFill>
                  <a:srgbClr val="000066"/>
                </a:solidFill>
                <a:latin typeface="Calibri" pitchFamily="34" charset="0"/>
              </a:rPr>
              <a:t>IceCube</a:t>
            </a:r>
            <a:endParaRPr lang="en-US" sz="8800" b="1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4" name="Rectangle 9"/>
          <p:cNvSpPr>
            <a:spLocks/>
          </p:cNvSpPr>
          <p:nvPr/>
        </p:nvSpPr>
        <p:spPr bwMode="auto">
          <a:xfrm>
            <a:off x="6156176" y="3645024"/>
            <a:ext cx="521970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342900" indent="-342900" defTabSz="642938">
              <a:lnSpc>
                <a:spcPct val="90000"/>
              </a:lnSpc>
              <a:spcBef>
                <a:spcPts val="513"/>
              </a:spcBef>
              <a:buFontTx/>
              <a:buChar char="•"/>
            </a:pPr>
            <a:endParaRPr lang="en-US" sz="2400" dirty="0">
              <a:solidFill>
                <a:schemeClr val="bg1"/>
              </a:solidFill>
              <a:latin typeface="Arial" pitchFamily="34" charset="0"/>
              <a:sym typeface="Helvetica Neue" charset="0"/>
            </a:endParaRPr>
          </a:p>
          <a:p>
            <a:pPr marL="342900" indent="-342900" defTabSz="642938">
              <a:lnSpc>
                <a:spcPct val="90000"/>
              </a:lnSpc>
              <a:spcBef>
                <a:spcPts val="513"/>
              </a:spcBef>
              <a:buFontTx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~220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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/</a:t>
            </a:r>
            <a:r>
              <a:rPr lang="en-US" sz="2400" dirty="0" smtClean="0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day</a:t>
            </a:r>
            <a:endParaRPr lang="en-US" sz="2400" dirty="0">
              <a:solidFill>
                <a:schemeClr val="tx2"/>
              </a:solidFill>
              <a:latin typeface="Calibri" pitchFamily="34" charset="0"/>
              <a:sym typeface="Helvetica Neue" charset="0"/>
            </a:endParaRPr>
          </a:p>
          <a:p>
            <a:pPr marL="342900" indent="-342900" defTabSz="642938">
              <a:lnSpc>
                <a:spcPct val="90000"/>
              </a:lnSpc>
              <a:spcBef>
                <a:spcPts val="513"/>
              </a:spcBef>
              <a:buFontTx/>
              <a:buChar char="•"/>
            </a:pPr>
            <a:r>
              <a:rPr lang="en-US" sz="2400" dirty="0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Threshold:</a:t>
            </a:r>
          </a:p>
          <a:p>
            <a:pPr marL="342900" indent="-342900" defTabSz="642938">
              <a:lnSpc>
                <a:spcPct val="90000"/>
              </a:lnSpc>
              <a:spcBef>
                <a:spcPts val="513"/>
              </a:spcBef>
            </a:pPr>
            <a:r>
              <a:rPr lang="en-US" sz="2400" dirty="0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	- IceCube ~ 100 GeV</a:t>
            </a:r>
          </a:p>
          <a:p>
            <a:pPr marL="342900" indent="-342900" defTabSz="642938">
              <a:lnSpc>
                <a:spcPct val="90000"/>
              </a:lnSpc>
              <a:spcBef>
                <a:spcPts val="513"/>
              </a:spcBef>
            </a:pPr>
            <a:r>
              <a:rPr lang="en-US" sz="2400" dirty="0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	- </a:t>
            </a:r>
            <a:r>
              <a:rPr lang="en-US" sz="2400" dirty="0" err="1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DeepCore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~10 </a:t>
            </a:r>
            <a:r>
              <a:rPr lang="en-US" sz="2400" dirty="0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GeV</a:t>
            </a:r>
          </a:p>
          <a:p>
            <a:pPr defTabSz="642938">
              <a:lnSpc>
                <a:spcPct val="90000"/>
              </a:lnSpc>
              <a:spcBef>
                <a:spcPts val="513"/>
              </a:spcBef>
            </a:pPr>
            <a:endParaRPr lang="en-US" sz="2400" baseline="30000" dirty="0">
              <a:solidFill>
                <a:schemeClr val="tx2"/>
              </a:solidFill>
              <a:latin typeface="Calibri" pitchFamily="34" charset="0"/>
              <a:sym typeface="Helvetica Neue" charset="0"/>
            </a:endParaRPr>
          </a:p>
          <a:p>
            <a:pPr marL="342900" indent="-342900" algn="ctr" defTabSz="642938">
              <a:lnSpc>
                <a:spcPct val="90000"/>
              </a:lnSpc>
              <a:spcBef>
                <a:spcPts val="513"/>
              </a:spcBef>
            </a:pPr>
            <a:endParaRPr lang="en-US" sz="2400" dirty="0">
              <a:solidFill>
                <a:schemeClr val="bg1"/>
              </a:solidFill>
              <a:latin typeface="Arial" pitchFamily="34" charset="0"/>
              <a:sym typeface="Helvetica Neue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1781</Words>
  <Application>Microsoft Office PowerPoint</Application>
  <PresentationFormat>On-screen Show (4:3)</PresentationFormat>
  <Paragraphs>491</Paragraphs>
  <Slides>66</Slides>
  <Notes>3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Standarddesign</vt:lpstr>
      <vt:lpstr>Acrobat Document</vt:lpstr>
      <vt:lpstr>Image</vt:lpstr>
      <vt:lpstr>CorelPhotoPaint.Image.10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ANTARES</vt:lpstr>
      <vt:lpstr>PowerPoint Presentation</vt:lpstr>
      <vt:lpstr>Physics with neutrino telescopes</vt:lpstr>
      <vt:lpstr>Physics with neutrino telescopes</vt:lpstr>
      <vt:lpstr>PowerPoint Presentation</vt:lpstr>
      <vt:lpstr>PowerPoint Presentation</vt:lpstr>
      <vt:lpstr>PowerPoint Presentation</vt:lpstr>
      <vt:lpstr>PowerPoint Presentation</vt:lpstr>
      <vt:lpstr>Point source Search ANTARES (2007-2010) (Talk Paschal Coyle, Nu 2012)</vt:lpstr>
      <vt:lpstr> Point sources: factor 1000 in 12 years</vt:lpstr>
      <vt:lpstr>PowerPoint Presentation</vt:lpstr>
      <vt:lpstr>PowerPoint Presentation</vt:lpstr>
      <vt:lpstr>PowerPoint Presentation</vt:lpstr>
      <vt:lpstr>   Diffuse Fluxes: a factor 1000 w.r.t. underground detectors</vt:lpstr>
      <vt:lpstr>Search for extremely high energy events</vt:lpstr>
      <vt:lpstr> Peering into the EeV region</vt:lpstr>
      <vt:lpstr>PowerPoint Presentation</vt:lpstr>
      <vt:lpstr>Oscillations of atmospheric neutrinos</vt:lpstr>
      <vt:lpstr>ANTARES 2007-2010 (talk Paschal Coyle Nu 2012)</vt:lpstr>
      <vt:lpstr>IceCube/DeepCore (79 strings)</vt:lpstr>
      <vt:lpstr>IceCube/DeepCore (79 strings)</vt:lpstr>
      <vt:lpstr>Remember: Baikal-NT200 (but only around opposite zenith, no angular dependence towards horizon!)</vt:lpstr>
      <vt:lpstr>PowerPoint Presentation</vt:lpstr>
      <vt:lpstr>Matter Effects</vt:lpstr>
      <vt:lpstr>PINGU</vt:lpstr>
      <vt:lpstr>Mass hierarchy with PINGU? </vt:lpstr>
      <vt:lpstr>PowerPoint Presentation</vt:lpstr>
      <vt:lpstr>Exotic Oscillations</vt:lpstr>
      <vt:lpstr>Exotic Oscillations</vt:lpstr>
      <vt:lpstr>PowerPoint Presentation</vt:lpstr>
      <vt:lpstr>PowerPoint Presentation</vt:lpstr>
      <vt:lpstr>PowerPoint Presentation</vt:lpstr>
      <vt:lpstr>Dark Matter Candidates</vt:lpstr>
      <vt:lpstr>Indirect Dark Matter Search</vt:lpstr>
      <vt:lpstr>Indirect Dark Matter Search</vt:lpstr>
      <vt:lpstr>Indirect Dark Matter Search</vt:lpstr>
      <vt:lpstr>Indirect Dark Matter Search</vt:lpstr>
      <vt:lpstr>Search for DM from Galactic Halo (IceCube-22)</vt:lpstr>
      <vt:lpstr>PowerPoint Presentation</vt:lpstr>
      <vt:lpstr>Relativistic Magnetic Monopoles</vt:lpstr>
      <vt:lpstr>Relativistic Magnetic Monopoles</vt:lpstr>
      <vt:lpstr>PowerPoint Presentation</vt:lpstr>
      <vt:lpstr>PowerPoint Presentation</vt:lpstr>
      <vt:lpstr>NUCLEARITES (Strange Quark Matter+electrons) </vt:lpstr>
      <vt:lpstr>Flux upper limits for Magnetic Monopoles</vt:lpstr>
      <vt:lpstr>Flux upper limits for Magnetic Monopoles</vt:lpstr>
      <vt:lpstr>PowerPoint Presentation</vt:lpstr>
      <vt:lpstr>PowerPoint Presentation</vt:lpstr>
      <vt:lpstr>PowerPoint Presentation</vt:lpstr>
      <vt:lpstr>Do neutrinos move with v &gt; c?</vt:lpstr>
      <vt:lpstr>PowerPoint Presentation</vt:lpstr>
      <vt:lpstr>PowerPoint Presentation</vt:lpstr>
      <vt:lpstr>Supernova in IceCube</vt:lpstr>
      <vt:lpstr>PowerPoint Presentation</vt:lpstr>
      <vt:lpstr>DeepCore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csspier</dc:creator>
  <cp:lastModifiedBy>Spiering, Christian</cp:lastModifiedBy>
  <cp:revision>215</cp:revision>
  <dcterms:created xsi:type="dcterms:W3CDTF">2002-11-17T11:41:32Z</dcterms:created>
  <dcterms:modified xsi:type="dcterms:W3CDTF">2013-12-29T10:53:20Z</dcterms:modified>
</cp:coreProperties>
</file>