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0" r:id="rId2"/>
    <p:sldMasterId id="2147483651" r:id="rId3"/>
    <p:sldMasterId id="2147483652" r:id="rId4"/>
  </p:sldMasterIdLst>
  <p:notesMasterIdLst>
    <p:notesMasterId r:id="rId68"/>
  </p:notesMasterIdLst>
  <p:sldIdLst>
    <p:sldId id="271" r:id="rId5"/>
    <p:sldId id="290" r:id="rId6"/>
    <p:sldId id="294" r:id="rId7"/>
    <p:sldId id="299" r:id="rId8"/>
    <p:sldId id="321" r:id="rId9"/>
    <p:sldId id="300" r:id="rId10"/>
    <p:sldId id="332" r:id="rId11"/>
    <p:sldId id="333" r:id="rId12"/>
    <p:sldId id="302" r:id="rId13"/>
    <p:sldId id="305" r:id="rId14"/>
    <p:sldId id="311" r:id="rId15"/>
    <p:sldId id="304" r:id="rId16"/>
    <p:sldId id="400" r:id="rId17"/>
    <p:sldId id="309" r:id="rId18"/>
    <p:sldId id="310" r:id="rId19"/>
    <p:sldId id="313" r:id="rId20"/>
    <p:sldId id="291" r:id="rId21"/>
    <p:sldId id="317" r:id="rId22"/>
    <p:sldId id="318" r:id="rId23"/>
    <p:sldId id="319" r:id="rId24"/>
    <p:sldId id="391" r:id="rId25"/>
    <p:sldId id="392" r:id="rId26"/>
    <p:sldId id="394" r:id="rId27"/>
    <p:sldId id="295" r:id="rId28"/>
    <p:sldId id="325" r:id="rId29"/>
    <p:sldId id="323" r:id="rId30"/>
    <p:sldId id="327" r:id="rId31"/>
    <p:sldId id="347" r:id="rId32"/>
    <p:sldId id="348" r:id="rId33"/>
    <p:sldId id="349" r:id="rId34"/>
    <p:sldId id="334" r:id="rId35"/>
    <p:sldId id="335" r:id="rId36"/>
    <p:sldId id="336" r:id="rId37"/>
    <p:sldId id="339" r:id="rId38"/>
    <p:sldId id="340" r:id="rId39"/>
    <p:sldId id="342" r:id="rId40"/>
    <p:sldId id="341" r:id="rId41"/>
    <p:sldId id="353" r:id="rId42"/>
    <p:sldId id="355" r:id="rId43"/>
    <p:sldId id="344" r:id="rId44"/>
    <p:sldId id="296" r:id="rId45"/>
    <p:sldId id="352" r:id="rId46"/>
    <p:sldId id="343" r:id="rId47"/>
    <p:sldId id="350" r:id="rId48"/>
    <p:sldId id="356" r:id="rId49"/>
    <p:sldId id="397" r:id="rId50"/>
    <p:sldId id="298" r:id="rId51"/>
    <p:sldId id="360" r:id="rId52"/>
    <p:sldId id="361" r:id="rId53"/>
    <p:sldId id="399" r:id="rId54"/>
    <p:sldId id="364" r:id="rId55"/>
    <p:sldId id="365" r:id="rId56"/>
    <p:sldId id="366" r:id="rId57"/>
    <p:sldId id="368" r:id="rId58"/>
    <p:sldId id="370" r:id="rId59"/>
    <p:sldId id="372" r:id="rId60"/>
    <p:sldId id="376" r:id="rId61"/>
    <p:sldId id="378" r:id="rId62"/>
    <p:sldId id="380" r:id="rId63"/>
    <p:sldId id="396" r:id="rId64"/>
    <p:sldId id="382" r:id="rId65"/>
    <p:sldId id="383" r:id="rId66"/>
    <p:sldId id="386" r:id="rId67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914400" rtl="0" eaLnBrk="1" latinLnBrk="0" hangingPunct="1"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914400" rtl="0" eaLnBrk="1" latinLnBrk="0" hangingPunct="1"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914400" rtl="0" eaLnBrk="1" latinLnBrk="0" hangingPunct="1"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914400" rtl="0" eaLnBrk="1" latinLnBrk="0" hangingPunct="1"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3" autoAdjust="0"/>
    <p:restoredTop sz="41541" autoAdjust="0"/>
  </p:normalViewPr>
  <p:slideViewPr>
    <p:cSldViewPr>
      <p:cViewPr>
        <p:scale>
          <a:sx n="44" d="100"/>
          <a:sy n="44" d="100"/>
        </p:scale>
        <p:origin x="-1038" y="-252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64B8DB8-531E-4A9C-90F5-BF0987D57C04}" type="datetimeFigureOut">
              <a:rPr lang="en-US"/>
              <a:pPr>
                <a:defRPr/>
              </a:pPr>
              <a:t>5/26/2013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7299451-E906-4984-AEBE-E0F244BDB8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9683" name="Rectangle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220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and so I introduce our future plan- the upgrade detectors for which I have now accepted the role of lead scientist towards their development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299451-E906-4984-AEBE-E0F244BDB87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10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3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960" y="4342704"/>
            <a:ext cx="5487682" cy="411414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812043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513845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559405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C3C1B-84FB-42DB-9386-F73245F03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4753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B49BC-C430-455F-894F-97A4C20077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8254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F2057-D061-41AF-A3FF-ABB9B9C0E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3093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7F0ED-453E-4535-B650-E20179F12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1501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3AE1B-4EE8-474C-9C3B-96DD6C79B9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9108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579B0-A1D5-4CA5-92AD-91CC05AF4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499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5EEA5-ACA3-4B0E-8025-D9850C68A1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308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7F0C1-F8AE-44AB-9641-BF2A6D0AFA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6195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12192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800" y="228600"/>
            <a:ext cx="12827000" cy="762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>
            <a:lvl1pPr>
              <a:defRPr b="1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11703050" cy="7467600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   Second level</a:t>
            </a:r>
          </a:p>
        </p:txBody>
      </p:sp>
    </p:spTree>
    <p:extLst>
      <p:ext uri="{BB962C8B-B14F-4D97-AF65-F5344CB8AC3E}">
        <p14:creationId xmlns:p14="http://schemas.microsoft.com/office/powerpoint/2010/main" val="349175054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010D5-0478-426E-8E67-DA6C010CE8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2015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A4703-143B-4859-992A-0F6AD819A8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5555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B9B63-FEC4-4763-8CD5-B8BA00967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5833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34B5C-940E-4D33-BDC8-78F6A7CAA1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7847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D8FBF-845C-434D-91B6-6B38B171BC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3757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0556D-A8F9-4C8B-B47B-312F3F94F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12786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650" y="6883400"/>
            <a:ext cx="6191250" cy="209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1300" y="6883400"/>
            <a:ext cx="6191250" cy="209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7A6C8-EBC0-476A-B7C4-EBAEA4B0D2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9685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C6F9A-6FD6-4D3A-8140-4830276EDB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2689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7D36E-EBA1-4C42-B30E-D1AC93F3F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7808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871BF-907E-4D22-9203-0BC625F773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1678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96240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5400" b="1" cap="all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039195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EE542-EFA7-4DC7-BB8D-C990C0D88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0004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4C371-120E-4811-9C6D-E8F9883138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90366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35D27-2325-4FE4-A2D3-4F849CEB16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51508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48825" y="390525"/>
            <a:ext cx="3133725" cy="85883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7650" y="390525"/>
            <a:ext cx="9248775" cy="8588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BECB9-086D-4F6C-84AF-CD5FEAE31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7754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AB998-58A8-497A-8398-D6773495E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9286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64D7C-08E2-4072-9FB8-5F04DB84C5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10650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2856C-BC2C-4D8F-8301-11CADA97E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2114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6527800"/>
            <a:ext cx="6165850" cy="245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700" y="6527800"/>
            <a:ext cx="6165850" cy="245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7526E-7CEE-4581-9648-D9F6DEAFF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775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81D9C-2FCA-4BCF-99DE-E48E2D3BE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7777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FEAA9-0C08-4ADE-98C7-3078198459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5200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5907054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E467E-920E-4BAE-87F6-2641690AE1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2577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66AC9-3643-4F11-A112-9332D24B3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1273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79B0-08A6-4910-9CB8-BEE07205D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76788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5BB25-EE28-43C5-9402-2CFE54D7F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5759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61525" y="390525"/>
            <a:ext cx="3121025" cy="85883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8450" y="390525"/>
            <a:ext cx="9210675" cy="8588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C511F-B5D5-4D5F-B8A1-E61EEEC78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7792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60915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943021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02085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482656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>
              <a:sym typeface="Arial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703797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ransition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+mj-lt"/>
          <a:ea typeface="+mj-ea"/>
          <a:cs typeface="+mj-cs"/>
          <a:sym typeface="Arial Bold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42900" indent="-342900" algn="l" rtl="0" eaLnBrk="0" fontAlgn="base" hangingPunct="0">
        <a:spcBef>
          <a:spcPts val="1700"/>
        </a:spcBef>
        <a:spcAft>
          <a:spcPct val="0"/>
        </a:spcAft>
        <a:defRPr sz="2800">
          <a:solidFill>
            <a:srgbClr val="F28E00"/>
          </a:solidFill>
          <a:latin typeface="+mn-lt"/>
          <a:ea typeface="+mn-ea"/>
          <a:cs typeface="+mn-cs"/>
          <a:sym typeface="Arial Bold" charset="0"/>
        </a:defRPr>
      </a:lvl1pPr>
      <a:lvl2pPr marL="628650" indent="-184150" algn="l" rtl="0" eaLnBrk="0" fontAlgn="base" hangingPunct="0">
        <a:spcBef>
          <a:spcPts val="1400"/>
        </a:spcBef>
        <a:spcAft>
          <a:spcPct val="0"/>
        </a:spcAft>
        <a:buClr>
          <a:srgbClr val="808080"/>
        </a:buClr>
        <a:buSzPct val="100000"/>
        <a:buFont typeface="Wingdings" pitchFamily="2" charset="2"/>
        <a:buChar char="§"/>
        <a:defRPr sz="22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2pPr>
      <a:lvl3pPr marL="1433513" indent="-519113" algn="l" rtl="0" eaLnBrk="0" fontAlgn="base" hangingPunct="0">
        <a:spcBef>
          <a:spcPct val="0"/>
        </a:spcBef>
        <a:spcAft>
          <a:spcPct val="0"/>
        </a:spcAft>
        <a:buClr>
          <a:srgbClr val="808080"/>
        </a:buClr>
        <a:buSzPct val="100000"/>
        <a:buFont typeface="Wingdings" pitchFamily="2" charset="2"/>
        <a:defRPr sz="16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3pPr>
      <a:lvl4pPr marL="1644650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Wingdings" pitchFamily="2" charset="2"/>
        <a:buChar char="§"/>
        <a:defRPr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4pPr>
      <a:lvl5pPr marL="2603500" indent="-7747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pitchFamily="2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5pPr>
      <a:lvl6pPr marL="30607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35179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39751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44323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/>
          </p:cNvSpPr>
          <p:nvPr/>
        </p:nvSpPr>
        <p:spPr bwMode="auto">
          <a:xfrm>
            <a:off x="0" y="-225425"/>
            <a:ext cx="13017500" cy="10525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2051" name="Rectangle 2"/>
          <p:cNvSpPr>
            <a:spLocks/>
          </p:cNvSpPr>
          <p:nvPr/>
        </p:nvSpPr>
        <p:spPr bwMode="auto">
          <a:xfrm>
            <a:off x="1147763" y="9239250"/>
            <a:ext cx="106807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First and Last Name </a:t>
            </a:r>
            <a:r>
              <a:rPr lang="en-US" sz="1200">
                <a:solidFill>
                  <a:srgbClr val="777777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|  Title of Presentation  |  Date  |  </a:t>
            </a:r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Page  </a:t>
            </a:r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550" y="9012238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6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1828463" y="9193213"/>
            <a:ext cx="2825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777777"/>
                </a:solidFill>
                <a:latin typeface="+mj-lt"/>
                <a:cs typeface="Arial Bold" charset="0"/>
                <a:sym typeface="Arial Bold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defRPr/>
            </a:pPr>
            <a:fld id="{271027E5-25B8-458E-81DD-BA4D8C4A94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+mj-lt"/>
          <a:ea typeface="+mj-ea"/>
          <a:cs typeface="+mj-cs"/>
          <a:sym typeface="Arial Bol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79413" indent="-341313" algn="l" rtl="0" eaLnBrk="0" fontAlgn="base" hangingPunct="0">
        <a:spcBef>
          <a:spcPts val="1200"/>
        </a:spcBef>
        <a:spcAft>
          <a:spcPct val="0"/>
        </a:spcAft>
        <a:buClr>
          <a:srgbClr val="F28E00"/>
        </a:buClr>
        <a:buSzPct val="110000"/>
        <a:buFont typeface="Helvetica" charset="0"/>
        <a:buChar char="&gt;"/>
        <a:defRPr sz="2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895350" indent="-2603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80000"/>
        <a:buFont typeface="Lucida Grande" charset="0"/>
        <a:buChar char="▪"/>
        <a:defRPr sz="2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687513" indent="-2540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3pPr>
      <a:lvl4pPr marL="1016000" indent="-2540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4pPr>
      <a:lvl5pPr marL="2781300" indent="-177800" algn="l" rtl="0" eaLnBrk="0" fontAlgn="base" hangingPunct="0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5pPr>
      <a:lvl6pPr marL="3238500" indent="-177800" algn="l" rtl="0" fontAlgn="base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6pPr>
      <a:lvl7pPr marL="3695700" indent="-177800" algn="l" rtl="0" fontAlgn="base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7pPr>
      <a:lvl8pPr marL="4152900" indent="-177800" algn="l" rtl="0" fontAlgn="base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8pPr>
      <a:lvl9pPr marL="4610100" indent="-177800" algn="l" rtl="0" fontAlgn="base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/>
          </p:cNvSpPr>
          <p:nvPr/>
        </p:nvSpPr>
        <p:spPr bwMode="auto">
          <a:xfrm>
            <a:off x="0" y="-225425"/>
            <a:ext cx="13017500" cy="10525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3075" name="Rectangle 2"/>
          <p:cNvSpPr>
            <a:spLocks/>
          </p:cNvSpPr>
          <p:nvPr/>
        </p:nvSpPr>
        <p:spPr bwMode="auto">
          <a:xfrm>
            <a:off x="1147763" y="9239250"/>
            <a:ext cx="106807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First and Last Name </a:t>
            </a:r>
            <a:r>
              <a:rPr lang="en-US" sz="1200">
                <a:solidFill>
                  <a:srgbClr val="777777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|  Title of Presentation  |  Date  |  </a:t>
            </a:r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Page  </a:t>
            </a:r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550" y="9012238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7650" y="6883400"/>
            <a:ext cx="125349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" charset="0"/>
              </a:rPr>
              <a:t>Second level</a:t>
            </a:r>
          </a:p>
          <a:p>
            <a:pPr lvl="2"/>
            <a:r>
              <a:rPr lang="en-US" smtClean="0">
                <a:sym typeface="Helvetica" charset="0"/>
              </a:rPr>
              <a:t>Third level</a:t>
            </a:r>
          </a:p>
          <a:p>
            <a:pPr lvl="3"/>
            <a:r>
              <a:rPr lang="en-US" smtClean="0">
                <a:sym typeface="Helvetica" charset="0"/>
              </a:rPr>
              <a:t>Fourth level</a:t>
            </a:r>
          </a:p>
          <a:p>
            <a:pPr lvl="4"/>
            <a:r>
              <a:rPr lang="en-US" smtClean="0">
                <a:sym typeface="Helvetica" charset="0"/>
              </a:rPr>
              <a:t>Fifth level</a:t>
            </a:r>
          </a:p>
        </p:txBody>
      </p:sp>
      <p:sp>
        <p:nvSpPr>
          <p:cNvPr id="4101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1828463" y="9193213"/>
            <a:ext cx="2825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777777"/>
                </a:solidFill>
                <a:latin typeface="+mj-lt"/>
                <a:cs typeface="Arial Bold" charset="0"/>
                <a:sym typeface="Arial Bold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defRPr/>
            </a:pPr>
            <a:fld id="{8A77764D-5311-4C8E-9076-91B5F9202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+mj-lt"/>
          <a:ea typeface="+mj-ea"/>
          <a:cs typeface="+mj-cs"/>
          <a:sym typeface="Arial Bol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79413" indent="-341313" algn="l" rtl="0" eaLnBrk="0" fontAlgn="base" hangingPunct="0">
        <a:spcBef>
          <a:spcPts val="1200"/>
        </a:spcBef>
        <a:spcAft>
          <a:spcPct val="0"/>
        </a:spcAft>
        <a:buClr>
          <a:srgbClr val="F28E00"/>
        </a:buClr>
        <a:buSzPct val="110000"/>
        <a:buFont typeface="Helvetica" charset="0"/>
        <a:buChar char="&gt;"/>
        <a:defRPr sz="2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895350" indent="-2603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80000"/>
        <a:buFont typeface="Lucida Grande" charset="0"/>
        <a:buChar char="▪"/>
        <a:defRPr sz="2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611313" indent="-1778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3pPr>
      <a:lvl4pPr marL="1016000" indent="-254000" algn="l" rtl="0" eaLnBrk="0" fontAlgn="base" hangingPunct="0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4pPr>
      <a:lvl5pPr marL="2781300" indent="-1778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5pPr>
      <a:lvl6pPr marL="32385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6pPr>
      <a:lvl7pPr marL="36957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7pPr>
      <a:lvl8pPr marL="41529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8pPr>
      <a:lvl9pPr marL="46101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/>
          </p:cNvSpPr>
          <p:nvPr/>
        </p:nvSpPr>
        <p:spPr bwMode="auto">
          <a:xfrm>
            <a:off x="0" y="-225425"/>
            <a:ext cx="13017500" cy="10525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4099" name="Rectangle 2"/>
          <p:cNvSpPr>
            <a:spLocks/>
          </p:cNvSpPr>
          <p:nvPr/>
        </p:nvSpPr>
        <p:spPr bwMode="auto">
          <a:xfrm>
            <a:off x="1147763" y="9239250"/>
            <a:ext cx="106807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First and Last Name </a:t>
            </a:r>
            <a:r>
              <a:rPr lang="en-US" sz="1200">
                <a:solidFill>
                  <a:srgbClr val="777777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|  Title of Presentation  |  Date  |  </a:t>
            </a:r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Page  </a:t>
            </a:r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550" y="9012238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6527800"/>
            <a:ext cx="12484100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" charset="0"/>
              </a:rPr>
              <a:t>Second level</a:t>
            </a:r>
          </a:p>
          <a:p>
            <a:pPr lvl="2"/>
            <a:r>
              <a:rPr lang="en-US" smtClean="0">
                <a:sym typeface="Helvetica" charset="0"/>
              </a:rPr>
              <a:t>Third level</a:t>
            </a:r>
          </a:p>
          <a:p>
            <a:pPr lvl="3"/>
            <a:r>
              <a:rPr lang="en-US" smtClean="0">
                <a:sym typeface="Helvetica" charset="0"/>
              </a:rPr>
              <a:t>Fourth level</a:t>
            </a:r>
          </a:p>
          <a:p>
            <a:pPr lvl="4"/>
            <a:r>
              <a:rPr lang="en-US" smtClean="0">
                <a:sym typeface="Helvetica" charset="0"/>
              </a:rPr>
              <a:t>Fifth level</a:t>
            </a:r>
          </a:p>
        </p:txBody>
      </p:sp>
      <p:sp>
        <p:nvSpPr>
          <p:cNvPr id="5125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1828463" y="9193213"/>
            <a:ext cx="2825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777777"/>
                </a:solidFill>
                <a:latin typeface="+mj-lt"/>
                <a:cs typeface="Arial Bold" charset="0"/>
                <a:sym typeface="Arial Bold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defRPr/>
            </a:pPr>
            <a:fld id="{9F64A4AF-4903-4CF4-9943-07A26A93E0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aphicFrame>
        <p:nvGraphicFramePr>
          <p:cNvPr id="5126" name="Group 6"/>
          <p:cNvGraphicFramePr>
            <a:graphicFrameLocks noGrp="1"/>
          </p:cNvGraphicFramePr>
          <p:nvPr/>
        </p:nvGraphicFramePr>
        <p:xfrm>
          <a:off x="279400" y="1079500"/>
          <a:ext cx="11110913" cy="5181600"/>
        </p:xfrm>
        <a:graphic>
          <a:graphicData uri="http://schemas.openxmlformats.org/drawingml/2006/table">
            <a:tbl>
              <a:tblPr/>
              <a:tblGrid>
                <a:gridCol w="3703638"/>
                <a:gridCol w="3703637"/>
                <a:gridCol w="3703638"/>
              </a:tblGrid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 charset="0"/>
                        <a:ea typeface="ヒラギノ角ゴ ProN W6" charset="0"/>
                        <a:cs typeface="ヒラギノ角ゴ ProN W6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 charset="0"/>
                        <a:ea typeface="ヒラギノ角ゴ ProN W6" charset="0"/>
                        <a:cs typeface="ヒラギノ角ゴ ProN W6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 charset="0"/>
                        <a:ea typeface="ヒラギノ角ゴ ProN W6" charset="0"/>
                        <a:cs typeface="ヒラギノ角ゴ ProN W6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EB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</a:tbl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+mj-lt"/>
          <a:ea typeface="+mj-ea"/>
          <a:cs typeface="+mj-cs"/>
          <a:sym typeface="Arial Bol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79413" indent="-341313" algn="l" rtl="0" eaLnBrk="0" fontAlgn="base" hangingPunct="0">
        <a:spcBef>
          <a:spcPts val="1200"/>
        </a:spcBef>
        <a:spcAft>
          <a:spcPct val="0"/>
        </a:spcAft>
        <a:buClr>
          <a:srgbClr val="F28E00"/>
        </a:buClr>
        <a:buSzPct val="110000"/>
        <a:buFont typeface="Helvetica" charset="0"/>
        <a:buChar char="&gt;"/>
        <a:defRPr sz="2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895350" indent="-2603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80000"/>
        <a:buFont typeface="Lucida Grande" charset="0"/>
        <a:buChar char="▪"/>
        <a:defRPr sz="2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611313" indent="-1778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3pPr>
      <a:lvl4pPr marL="1016000" indent="-254000" algn="l" rtl="0" eaLnBrk="0" fontAlgn="base" hangingPunct="0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4pPr>
      <a:lvl5pPr marL="2781300" indent="-1778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5pPr>
      <a:lvl6pPr marL="32385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6pPr>
      <a:lvl7pPr marL="36957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7pPr>
      <a:lvl8pPr marL="41529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8pPr>
      <a:lvl9pPr marL="46101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Subtitle 2"/>
          <p:cNvSpPr>
            <a:spLocks noGrp="1"/>
          </p:cNvSpPr>
          <p:nvPr>
            <p:ph type="subTitle" idx="1"/>
          </p:nvPr>
        </p:nvSpPr>
        <p:spPr bwMode="auto">
          <a:xfrm>
            <a:off x="6273800" y="6934200"/>
            <a:ext cx="6400800" cy="838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de-DE" dirty="0" smtClean="0"/>
              <a:t>    C. Spiering, Prague, May 24, 2013</a:t>
            </a:r>
            <a:endParaRPr lang="en-US" dirty="0" smtClean="0"/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725" y="8147050"/>
            <a:ext cx="1397000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8461375"/>
            <a:ext cx="20955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16518" y="2895600"/>
            <a:ext cx="11515725" cy="3657600"/>
          </a:xfr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/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66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Determining the                                                     </a:t>
            </a:r>
            <a:r>
              <a:rPr lang="en-US" sz="88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neutrino mass hierarchy</a:t>
            </a:r>
            <a:r>
              <a:rPr lang="en-US" sz="50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50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 </a:t>
            </a:r>
            <a:br>
              <a:rPr lang="en-US" sz="2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66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with detectors in water and ice            </a:t>
            </a:r>
            <a:r>
              <a:rPr lang="en-US" sz="54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54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</a:br>
            <a:endParaRPr lang="en-US" sz="5400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DeepCore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759" y="1219200"/>
            <a:ext cx="5994563" cy="853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6996759" y="1219200"/>
            <a:ext cx="1944041" cy="4572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5943600" cy="7467600"/>
          </a:xfrm>
        </p:spPr>
        <p:txBody>
          <a:bodyPr/>
          <a:lstStyle/>
          <a:p>
            <a:r>
              <a:rPr lang="de-DE" dirty="0" smtClean="0"/>
              <a:t>Depth 2.5 km.w.e.</a:t>
            </a:r>
          </a:p>
          <a:p>
            <a:r>
              <a:rPr lang="de-DE" dirty="0" smtClean="0"/>
              <a:t>Cosmic ray background ~ 10</a:t>
            </a:r>
            <a:r>
              <a:rPr lang="de-DE" baseline="30000" dirty="0" smtClean="0"/>
              <a:t>5.5</a:t>
            </a:r>
            <a:r>
              <a:rPr lang="de-DE" dirty="0" smtClean="0"/>
              <a:t> of atmospheric neutrinos</a:t>
            </a:r>
          </a:p>
          <a:p>
            <a:r>
              <a:rPr lang="de-DE" dirty="0" smtClean="0"/>
              <a:t>Top and outer layers provide a muon shield</a:t>
            </a:r>
          </a:p>
          <a:p>
            <a:r>
              <a:rPr lang="de-DE" dirty="0" smtClean="0">
                <a:sym typeface="Wingdings" pitchFamily="2" charset="2"/>
              </a:rPr>
              <a:t> effective depth w.r.t. muon background much deeper</a:t>
            </a:r>
          </a:p>
          <a:p>
            <a:r>
              <a:rPr lang="de-DE" dirty="0" smtClean="0">
                <a:sym typeface="Wingdings" pitchFamily="2" charset="2"/>
              </a:rPr>
              <a:t>Vetoing algorithms surpass 10</a:t>
            </a:r>
            <a:r>
              <a:rPr lang="de-DE" baseline="30000" dirty="0" smtClean="0">
                <a:sym typeface="Wingdings" pitchFamily="2" charset="2"/>
              </a:rPr>
              <a:t>6</a:t>
            </a:r>
            <a:r>
              <a:rPr lang="de-DE" dirty="0" smtClean="0">
                <a:sym typeface="Wingdings" pitchFamily="2" charset="2"/>
              </a:rPr>
              <a:t> rejection level</a:t>
            </a:r>
          </a:p>
          <a:p>
            <a:endParaRPr lang="de-DE" dirty="0">
              <a:sym typeface="Wingdings" pitchFamily="2" charset="2"/>
            </a:endParaRPr>
          </a:p>
          <a:p>
            <a:r>
              <a:rPr lang="de-DE" dirty="0" smtClean="0">
                <a:sym typeface="Wingdings" pitchFamily="2" charset="2"/>
              </a:rPr>
              <a:t>Threshold 10-20 GeV</a:t>
            </a:r>
            <a:endParaRPr lang="de-DE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8"/>
          <a:stretch/>
        </p:blipFill>
        <p:spPr bwMode="auto">
          <a:xfrm>
            <a:off x="406400" y="1447800"/>
            <a:ext cx="6248400" cy="621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 bwMode="auto">
          <a:xfrm>
            <a:off x="406400" y="7664211"/>
            <a:ext cx="62484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6779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</a:t>
            </a:r>
            <a:r>
              <a:rPr lang="de-DE" dirty="0" smtClean="0"/>
              <a:t>tmospheric neutrinos in IceCube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1371600"/>
            <a:ext cx="8749359" cy="829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326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Recent IceCube results at the HE frontier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0200" y="3912840"/>
            <a:ext cx="4876800" cy="5417840"/>
          </a:xfrm>
        </p:spPr>
        <p:txBody>
          <a:bodyPr/>
          <a:lstStyle/>
          <a:p>
            <a:pPr marL="0" indent="0">
              <a:buNone/>
            </a:pPr>
            <a:r>
              <a:rPr lang="de-DE" sz="4000" dirty="0" smtClean="0"/>
              <a:t>Until last week:</a:t>
            </a:r>
          </a:p>
          <a:p>
            <a:r>
              <a:rPr lang="de-DE" sz="2400" dirty="0" smtClean="0"/>
              <a:t>Two ~ PeV events </a:t>
            </a:r>
          </a:p>
          <a:p>
            <a:r>
              <a:rPr lang="de-DE" sz="2400" dirty="0" smtClean="0"/>
              <a:t>PLUS </a:t>
            </a:r>
            <a:r>
              <a:rPr lang="de-DE" sz="2400" dirty="0"/>
              <a:t>excesses in the 100-200 TeV range </a:t>
            </a:r>
            <a:endParaRPr lang="de-DE" sz="2400" dirty="0" smtClean="0"/>
          </a:p>
          <a:p>
            <a:pPr lvl="1"/>
            <a:r>
              <a:rPr lang="de-DE" sz="2000" dirty="0" smtClean="0"/>
              <a:t>Left:  </a:t>
            </a:r>
            <a:r>
              <a:rPr lang="de-DE" sz="2000" dirty="0"/>
              <a:t>muon with ~ 200 </a:t>
            </a:r>
            <a:r>
              <a:rPr lang="de-DE" sz="2000" dirty="0" smtClean="0"/>
              <a:t>TeV</a:t>
            </a:r>
          </a:p>
          <a:p>
            <a:pPr lvl="1"/>
            <a:r>
              <a:rPr lang="de-DE" sz="2000" dirty="0" smtClean="0"/>
              <a:t>Also 3 cascade events 140 -200  GeV </a:t>
            </a:r>
            <a:endParaRPr lang="de-DE" sz="2000" dirty="0"/>
          </a:p>
          <a:p>
            <a:r>
              <a:rPr lang="de-DE" sz="2400" dirty="0"/>
              <a:t>Atmospheric neutrinos from charm decay („prompt neutrinos“) or extraterrestrial neutrinos ??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02" y="1761137"/>
            <a:ext cx="3246866" cy="3046572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r="6458"/>
          <a:stretch>
            <a:fillRect/>
          </a:stretch>
        </p:blipFill>
        <p:spPr bwMode="auto">
          <a:xfrm>
            <a:off x="4032111" y="1776377"/>
            <a:ext cx="3419426" cy="3031332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2670" y="1546349"/>
            <a:ext cx="7967839" cy="1626129"/>
          </a:xfrm>
          <a:prstGeom prst="rect">
            <a:avLst/>
          </a:prstGeom>
          <a:ln>
            <a:noFill/>
          </a:ln>
        </p:spPr>
        <p:txBody>
          <a:bodyPr lIns="130039" tIns="65020" rIns="130039" bIns="6502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de-DE" sz="5100" dirty="0">
                <a:solidFill>
                  <a:schemeClr val="bg1"/>
                </a:solidFill>
              </a:rPr>
              <a:t>  </a:t>
            </a:r>
            <a:r>
              <a:rPr lang="de-DE" sz="4000" dirty="0">
                <a:solidFill>
                  <a:schemeClr val="bg1"/>
                </a:solidFill>
              </a:rPr>
              <a:t>Ernie                </a:t>
            </a:r>
            <a:r>
              <a:rPr lang="de-DE" sz="4000" dirty="0" smtClean="0">
                <a:solidFill>
                  <a:schemeClr val="bg1"/>
                </a:solidFill>
              </a:rPr>
              <a:t>Bert</a:t>
            </a:r>
            <a:endParaRPr lang="de-DE" sz="4000" dirty="0">
              <a:solidFill>
                <a:schemeClr val="bg1"/>
              </a:solidFill>
            </a:endParaRPr>
          </a:p>
          <a:p>
            <a:endParaRPr lang="de-DE" sz="4000" dirty="0">
              <a:solidFill>
                <a:schemeClr val="bg1"/>
              </a:solidFill>
            </a:endParaRPr>
          </a:p>
          <a:p>
            <a:endParaRPr lang="de-DE" sz="4000" dirty="0">
              <a:solidFill>
                <a:schemeClr val="bg1"/>
              </a:solidFill>
            </a:endParaRPr>
          </a:p>
          <a:p>
            <a:endParaRPr lang="de-DE" sz="4000" dirty="0">
              <a:solidFill>
                <a:schemeClr val="bg1"/>
              </a:solidFill>
            </a:endParaRPr>
          </a:p>
          <a:p>
            <a:r>
              <a:rPr lang="de-DE" sz="4000" dirty="0">
                <a:solidFill>
                  <a:schemeClr val="bg1"/>
                </a:solidFill>
              </a:rPr>
              <a:t>  ~1.1 PeV               ~ 1.3 PeV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7" name="Picture 2" descr="C:\Dokumente und Einstellungen\Wiebusch\Eigene Dateien\Work\Talks\2012\ATP\Diffuse-ApollonAnimation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02" y="5181600"/>
            <a:ext cx="5728726" cy="3581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810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393057"/>
            <a:ext cx="4298950" cy="2630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pieren 20"/>
          <p:cNvGrpSpPr>
            <a:grpSpLocks/>
          </p:cNvGrpSpPr>
          <p:nvPr/>
        </p:nvGrpSpPr>
        <p:grpSpPr bwMode="auto">
          <a:xfrm>
            <a:off x="3504089" y="4504287"/>
            <a:ext cx="6366129" cy="5010150"/>
            <a:chOff x="4427984" y="2366889"/>
            <a:chExt cx="4349924" cy="4349925"/>
          </a:xfrm>
        </p:grpSpPr>
        <p:pic>
          <p:nvPicPr>
            <p:cNvPr id="6" name="Picture 2" descr="http://wiki.icecube.wisc.edu/images/f/f2/IC40_atm_result_hilo_cred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2366889"/>
              <a:ext cx="4349924" cy="4349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Ellipse 16"/>
            <p:cNvSpPr/>
            <p:nvPr/>
          </p:nvSpPr>
          <p:spPr>
            <a:xfrm>
              <a:off x="7236096" y="4292562"/>
              <a:ext cx="864686" cy="1009202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02586" y="4318692"/>
            <a:ext cx="3280414" cy="7467600"/>
          </a:xfrm>
        </p:spPr>
        <p:txBody>
          <a:bodyPr/>
          <a:lstStyle/>
          <a:p>
            <a:r>
              <a:rPr lang="de-DE" sz="2400" dirty="0" smtClean="0"/>
              <a:t>Top: the excess of the 200 TeV muon events</a:t>
            </a:r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 smtClean="0"/>
          </a:p>
          <a:p>
            <a:r>
              <a:rPr lang="de-DE" sz="2400" dirty="0" smtClean="0"/>
              <a:t>Right: the 3 cascade events 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217" y="1293295"/>
            <a:ext cx="2970657" cy="283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447" y="4073203"/>
            <a:ext cx="2989185" cy="285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607" y="6903375"/>
            <a:ext cx="2990730" cy="2850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8"/>
          <p:cNvSpPr txBox="1">
            <a:spLocks noChangeArrowheads="1"/>
          </p:cNvSpPr>
          <p:nvPr/>
        </p:nvSpPr>
        <p:spPr bwMode="auto">
          <a:xfrm>
            <a:off x="10449979" y="1641892"/>
            <a:ext cx="1799624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70C0"/>
                </a:solidFill>
              </a:rPr>
              <a:t>~ 220 TeV</a:t>
            </a:r>
          </a:p>
        </p:txBody>
      </p:sp>
      <p:sp>
        <p:nvSpPr>
          <p:cNvPr id="13" name="Textfeld 9"/>
          <p:cNvSpPr txBox="1">
            <a:spLocks noChangeArrowheads="1"/>
          </p:cNvSpPr>
          <p:nvPr/>
        </p:nvSpPr>
        <p:spPr bwMode="auto">
          <a:xfrm>
            <a:off x="10458157" y="4273454"/>
            <a:ext cx="1799624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70C0"/>
                </a:solidFill>
              </a:rPr>
              <a:t>~ 140 TeV</a:t>
            </a:r>
          </a:p>
        </p:txBody>
      </p:sp>
      <p:sp>
        <p:nvSpPr>
          <p:cNvPr id="14" name="Textfeld 10"/>
          <p:cNvSpPr txBox="1">
            <a:spLocks noChangeArrowheads="1"/>
          </p:cNvSpPr>
          <p:nvPr/>
        </p:nvSpPr>
        <p:spPr bwMode="auto">
          <a:xfrm>
            <a:off x="10458157" y="7303424"/>
            <a:ext cx="1799624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70C0"/>
                </a:solidFill>
              </a:rPr>
              <a:t>~ 140 TeV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0" t="9085" b="7738"/>
          <a:stretch>
            <a:fillRect/>
          </a:stretch>
        </p:blipFill>
        <p:spPr bwMode="auto">
          <a:xfrm>
            <a:off x="7416800" y="1621531"/>
            <a:ext cx="2181945" cy="2426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Recent IceCube results at the HE frontier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760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Recent IceCube results at the HE frontier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600200"/>
            <a:ext cx="4495800" cy="5417840"/>
          </a:xfrm>
        </p:spPr>
        <p:txBody>
          <a:bodyPr/>
          <a:lstStyle/>
          <a:p>
            <a:pPr marL="0" indent="0">
              <a:buNone/>
            </a:pPr>
            <a:r>
              <a:rPr lang="de-DE" sz="4000" dirty="0" smtClean="0"/>
              <a:t>At present:</a:t>
            </a:r>
          </a:p>
          <a:p>
            <a:r>
              <a:rPr lang="de-DE" sz="2400" dirty="0" smtClean="0"/>
              <a:t>26 more events („starting track analysis“)</a:t>
            </a:r>
          </a:p>
          <a:p>
            <a:r>
              <a:rPr lang="de-DE" sz="2400" dirty="0" smtClean="0"/>
              <a:t>Significance of all 28 events     4.3 </a:t>
            </a:r>
            <a:r>
              <a:rPr lang="de-DE" sz="2400" dirty="0" smtClean="0">
                <a:sym typeface="Symbol"/>
              </a:rPr>
              <a:t></a:t>
            </a:r>
          </a:p>
          <a:p>
            <a:r>
              <a:rPr lang="de-DE" sz="2400" dirty="0" smtClean="0">
                <a:sym typeface="Symbol"/>
              </a:rPr>
              <a:t>More data to be analyzed</a:t>
            </a:r>
          </a:p>
          <a:p>
            <a:r>
              <a:rPr lang="de-DE" sz="2400" dirty="0" smtClean="0">
                <a:sym typeface="Symbol"/>
              </a:rPr>
              <a:t>Expect &gt; 5  at end 2013</a:t>
            </a:r>
          </a:p>
          <a:p>
            <a:r>
              <a:rPr lang="de-DE" sz="2400" dirty="0" smtClean="0">
                <a:sym typeface="Symbol"/>
              </a:rPr>
              <a:t>Systematics! (Charm, Energy scale, ...)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1110412"/>
              </p:ext>
            </p:extLst>
          </p:nvPr>
        </p:nvGraphicFramePr>
        <p:xfrm>
          <a:off x="5069167" y="1295400"/>
          <a:ext cx="7903883" cy="701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Acrobat Document" r:id="rId3" imgW="5175000" imgH="4303080" progId="AcroExch.Document.7">
                  <p:embed/>
                </p:oleObj>
              </mc:Choice>
              <mc:Fallback>
                <p:oleObj name="Acrobat Document" r:id="rId3" imgW="5175000" imgH="4303080" progId="AcroExch.Document.7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9167" y="1295400"/>
                        <a:ext cx="7903883" cy="701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480550" y="8591550"/>
            <a:ext cx="3219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Ernie and Bert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12065000" y="5410200"/>
            <a:ext cx="0" cy="30480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438430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ANTARES</a:t>
            </a:r>
            <a:endParaRPr lang="en-US" dirty="0"/>
          </a:p>
        </p:txBody>
      </p:sp>
      <p:pic>
        <p:nvPicPr>
          <p:cNvPr id="5122" name="Picture 2" descr="C:\Documents and Settings\nb166\My Documents\Eigene Dateien\Review\Review-11-8-2011\figs\antares_schematic_opt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985" y="1981200"/>
            <a:ext cx="9321851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1786812"/>
            <a:ext cx="4495800" cy="7467600"/>
          </a:xfrm>
        </p:spPr>
        <p:txBody>
          <a:bodyPr/>
          <a:lstStyle/>
          <a:p>
            <a:r>
              <a:rPr lang="de-DE" dirty="0" smtClean="0"/>
              <a:t>Mediterranean Sea close to Toulon</a:t>
            </a:r>
          </a:p>
          <a:p>
            <a:r>
              <a:rPr lang="de-DE" dirty="0" smtClean="0"/>
              <a:t>Depth  ~2475 km</a:t>
            </a:r>
          </a:p>
          <a:p>
            <a:r>
              <a:rPr lang="de-DE" dirty="0" smtClean="0"/>
              <a:t>Volume ~0.01 km³</a:t>
            </a:r>
          </a:p>
          <a:p>
            <a:r>
              <a:rPr lang="de-DE" dirty="0" smtClean="0"/>
              <a:t>12 strings, each with 25 PMT triplets</a:t>
            </a:r>
          </a:p>
          <a:p>
            <a:r>
              <a:rPr lang="de-DE" dirty="0" smtClean="0"/>
              <a:t>Operating in final configuration since 2008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505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Scales</a:t>
            </a:r>
            <a:endParaRPr lang="en-US" dirty="0"/>
          </a:p>
        </p:txBody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6419850" y="1343025"/>
            <a:ext cx="4902200" cy="7464425"/>
            <a:chOff x="0" y="-238"/>
            <a:chExt cx="3088" cy="4702"/>
          </a:xfrm>
        </p:grpSpPr>
        <p:pic>
          <p:nvPicPr>
            <p:cNvPr id="15" name="Picture 7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36"/>
              <a:ext cx="3088" cy="4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8"/>
            <p:cNvSpPr>
              <a:spLocks/>
            </p:cNvSpPr>
            <p:nvPr/>
          </p:nvSpPr>
          <p:spPr bwMode="auto">
            <a:xfrm>
              <a:off x="1024" y="-238"/>
              <a:ext cx="802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IceCube</a:t>
              </a:r>
            </a:p>
          </p:txBody>
        </p:sp>
      </p:grpSp>
      <p:sp>
        <p:nvSpPr>
          <p:cNvPr id="7" name="Line 11"/>
          <p:cNvSpPr>
            <a:spLocks noChangeShapeType="1"/>
          </p:cNvSpPr>
          <p:nvPr/>
        </p:nvSpPr>
        <p:spPr bwMode="auto">
          <a:xfrm rot="10800000" flipH="1">
            <a:off x="9182100" y="5876925"/>
            <a:ext cx="1143000" cy="922338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Rectangle 12"/>
          <p:cNvSpPr>
            <a:spLocks/>
          </p:cNvSpPr>
          <p:nvPr/>
        </p:nvSpPr>
        <p:spPr bwMode="auto">
          <a:xfrm>
            <a:off x="10128250" y="5568950"/>
            <a:ext cx="11684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Arial Bold" charset="0"/>
                <a:cs typeface="Arial Bold" charset="0"/>
                <a:sym typeface="Arial Bold" charset="0"/>
              </a:rPr>
              <a:t>DeepCore</a:t>
            </a:r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>
            <a:off x="5057775" y="4948238"/>
            <a:ext cx="2359025" cy="1766887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 rot="10800000" flipH="1">
            <a:off x="4187825" y="7427913"/>
            <a:ext cx="3068638" cy="1220787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Rectangle 15"/>
          <p:cNvSpPr>
            <a:spLocks/>
          </p:cNvSpPr>
          <p:nvPr/>
        </p:nvSpPr>
        <p:spPr bwMode="auto">
          <a:xfrm>
            <a:off x="2414588" y="4572000"/>
            <a:ext cx="2654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2200">
                <a:solidFill>
                  <a:schemeClr val="tx1"/>
                </a:solidFill>
                <a:latin typeface="Arial Bold" charset="0"/>
                <a:cs typeface="Arial Bold" charset="0"/>
                <a:sym typeface="Arial Bold" charset="0"/>
              </a:rPr>
              <a:t>ANTARES</a:t>
            </a:r>
          </a:p>
        </p:txBody>
      </p:sp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" t="1669" r="12367"/>
          <a:stretch>
            <a:fillRect/>
          </a:stretch>
        </p:blipFill>
        <p:spPr bwMode="auto">
          <a:xfrm>
            <a:off x="796925" y="4960938"/>
            <a:ext cx="4254500" cy="3713162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" t="1669" r="12367"/>
          <a:stretch>
            <a:fillRect/>
          </a:stretch>
        </p:blipFill>
        <p:spPr bwMode="auto">
          <a:xfrm>
            <a:off x="6572250" y="6702425"/>
            <a:ext cx="842963" cy="7366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8"/>
          <p:cNvSpPr>
            <a:spLocks/>
          </p:cNvSpPr>
          <p:nvPr/>
        </p:nvSpPr>
        <p:spPr bwMode="auto">
          <a:xfrm>
            <a:off x="8743950" y="6623050"/>
            <a:ext cx="342900" cy="5080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66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Oscillations                             </a:t>
            </a:r>
            <a:r>
              <a:rPr lang="de-DE" dirty="0" smtClean="0">
                <a:solidFill>
                  <a:schemeClr val="accent1"/>
                </a:solidFill>
              </a:rPr>
              <a:t>                                     in </a:t>
            </a:r>
            <a:r>
              <a:rPr lang="de-DE" dirty="0">
                <a:solidFill>
                  <a:schemeClr val="accent1"/>
                </a:solidFill>
              </a:rPr>
              <a:t>antares </a:t>
            </a:r>
            <a:r>
              <a:rPr lang="de-DE" dirty="0" smtClean="0">
                <a:solidFill>
                  <a:schemeClr val="accent1"/>
                </a:solidFill>
              </a:rPr>
              <a:t>and </a:t>
            </a:r>
            <a:r>
              <a:rPr lang="de-DE" dirty="0">
                <a:solidFill>
                  <a:schemeClr val="accent1"/>
                </a:solidFill>
              </a:rPr>
              <a:t>DeepCore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1750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Oscillations of atmospheric neutrinos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16128" y="1444624"/>
            <a:ext cx="11928728" cy="7242175"/>
            <a:chOff x="-16127" y="1444625"/>
            <a:chExt cx="8693402" cy="5257800"/>
          </a:xfrm>
        </p:grpSpPr>
        <p:grpSp>
          <p:nvGrpSpPr>
            <p:cNvPr id="26" name="Group 2"/>
            <p:cNvGrpSpPr>
              <a:grpSpLocks/>
            </p:cNvGrpSpPr>
            <p:nvPr/>
          </p:nvGrpSpPr>
          <p:grpSpPr bwMode="auto">
            <a:xfrm>
              <a:off x="2124075" y="1444625"/>
              <a:ext cx="6553200" cy="5257800"/>
              <a:chOff x="3132138" y="1989138"/>
              <a:chExt cx="5832475" cy="4681537"/>
            </a:xfrm>
          </p:grpSpPr>
          <p:grpSp>
            <p:nvGrpSpPr>
              <p:cNvPr id="27" name="Group 4"/>
              <p:cNvGrpSpPr>
                <a:grpSpLocks/>
              </p:cNvGrpSpPr>
              <p:nvPr/>
            </p:nvGrpSpPr>
            <p:grpSpPr bwMode="auto">
              <a:xfrm>
                <a:off x="3132138" y="1989138"/>
                <a:ext cx="5832475" cy="4681537"/>
                <a:chOff x="1927" y="1071"/>
                <a:chExt cx="3674" cy="2949"/>
              </a:xfrm>
            </p:grpSpPr>
            <p:pic>
              <p:nvPicPr>
                <p:cNvPr id="30" name="Picture 8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1927" y="1071"/>
                  <a:ext cx="3674" cy="2949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50800" dir="2700000" algn="ctr" rotWithShape="0">
                    <a:schemeClr val="bg2">
                      <a:alpha val="5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Rectangle 9"/>
                <p:cNvSpPr>
                  <a:spLocks/>
                </p:cNvSpPr>
                <p:nvPr/>
              </p:nvSpPr>
              <p:spPr bwMode="auto">
                <a:xfrm>
                  <a:off x="2653" y="1117"/>
                  <a:ext cx="2157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57799" bIns="0">
                  <a:spAutoFit/>
                </a:bodyPr>
                <a:lstStyle/>
                <a:p>
                  <a:pPr marL="57150"/>
                  <a:r>
                    <a:rPr lang="en-US" sz="2000">
                      <a:ea typeface="ヒラギノ角ゴ ProN W3" charset="-128"/>
                      <a:cs typeface="Arial" pitchFamily="34" charset="0"/>
                      <a:sym typeface="Arial" pitchFamily="34" charset="0"/>
                    </a:rPr>
                    <a:t>  Muon neutrino survival probability</a:t>
                  </a:r>
                </a:p>
              </p:txBody>
            </p:sp>
          </p:grpSp>
          <p:sp>
            <p:nvSpPr>
              <p:cNvPr id="28" name="Text Box 12"/>
              <p:cNvSpPr txBox="1">
                <a:spLocks noChangeArrowheads="1"/>
              </p:cNvSpPr>
              <p:nvPr/>
            </p:nvSpPr>
            <p:spPr bwMode="auto">
              <a:xfrm rot="17080909">
                <a:off x="2908229" y="3471018"/>
                <a:ext cx="2170256" cy="328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de-DE" sz="1800" b="1" i="1" dirty="0">
                    <a:solidFill>
                      <a:srgbClr val="FFFF66"/>
                    </a:solidFill>
                    <a:latin typeface="Arial" pitchFamily="34" charset="0"/>
                  </a:rPr>
                  <a:t>ANTARES/DeepCore</a:t>
                </a:r>
                <a:endParaRPr lang="en-US" sz="1800" b="1" i="1" dirty="0">
                  <a:solidFill>
                    <a:srgbClr val="FFFF66"/>
                  </a:solidFill>
                  <a:latin typeface="Arial" pitchFamily="34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048375" y="2430152"/>
                <a:ext cx="2334120" cy="3741555"/>
              </a:xfrm>
              <a:prstGeom prst="rect">
                <a:avLst/>
              </a:prstGeom>
              <a:solidFill>
                <a:srgbClr val="26E6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-16127" y="1851025"/>
              <a:ext cx="2291268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rgbClr val="FF0000"/>
                  </a:solidFill>
                  <a:latin typeface="+mj-lt"/>
                </a:rPr>
                <a:t>Vertically upward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2506" y="5957888"/>
              <a:ext cx="1438214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rgbClr val="FF0000"/>
                  </a:solidFill>
                  <a:latin typeface="+mj-lt"/>
                </a:rPr>
                <a:t>Horizontal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499992" y="2270077"/>
              <a:ext cx="3363808" cy="322431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101"/>
            <p:cNvGrpSpPr>
              <a:grpSpLocks noChangeAspect="1"/>
            </p:cNvGrpSpPr>
            <p:nvPr/>
          </p:nvGrpSpPr>
          <p:grpSpPr bwMode="auto">
            <a:xfrm>
              <a:off x="4716016" y="2460148"/>
              <a:ext cx="2886075" cy="2886075"/>
              <a:chOff x="26229219" y="13987438"/>
              <a:chExt cx="3744416" cy="3744416"/>
            </a:xfrm>
          </p:grpSpPr>
          <p:sp>
            <p:nvSpPr>
              <p:cNvPr id="36" name="Oval 70"/>
              <p:cNvSpPr/>
              <p:nvPr/>
            </p:nvSpPr>
            <p:spPr>
              <a:xfrm>
                <a:off x="26229219" y="13987438"/>
                <a:ext cx="3744416" cy="3744416"/>
              </a:xfrm>
              <a:prstGeom prst="ellipse">
                <a:avLst/>
              </a:prstGeom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/>
              </a:p>
            </p:txBody>
          </p:sp>
          <p:sp>
            <p:nvSpPr>
              <p:cNvPr id="37" name="Oval 63"/>
              <p:cNvSpPr/>
              <p:nvPr/>
            </p:nvSpPr>
            <p:spPr>
              <a:xfrm>
                <a:off x="26659683" y="14417902"/>
                <a:ext cx="2883489" cy="2883489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 dirty="0">
                  <a:solidFill>
                    <a:schemeClr val="tx1"/>
                  </a:solidFill>
                  <a:latin typeface="Symbol" pitchFamily="18" charset="2"/>
                </a:endParaRPr>
              </a:p>
            </p:txBody>
          </p:sp>
          <p:sp>
            <p:nvSpPr>
              <p:cNvPr id="38" name="Rectangle 71"/>
              <p:cNvSpPr/>
              <p:nvPr/>
            </p:nvSpPr>
            <p:spPr>
              <a:xfrm>
                <a:off x="27885165" y="16722633"/>
                <a:ext cx="432523" cy="36043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/>
              </a:p>
            </p:txBody>
          </p:sp>
          <p:cxnSp>
            <p:nvCxnSpPr>
              <p:cNvPr id="39" name="Straight Arrow Connector 65"/>
              <p:cNvCxnSpPr/>
              <p:nvPr/>
            </p:nvCxnSpPr>
            <p:spPr>
              <a:xfrm flipH="1">
                <a:off x="28101428" y="14996659"/>
                <a:ext cx="1314047" cy="194223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74"/>
              <p:cNvSpPr txBox="1">
                <a:spLocks noChangeArrowheads="1"/>
              </p:cNvSpPr>
              <p:nvPr/>
            </p:nvSpPr>
            <p:spPr bwMode="auto">
              <a:xfrm>
                <a:off x="28383011" y="16723742"/>
                <a:ext cx="378893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>
                    <a:latin typeface="Symbol" pitchFamily="18" charset="2"/>
                  </a:rPr>
                  <a:t>q</a:t>
                </a:r>
              </a:p>
            </p:txBody>
          </p:sp>
          <p:sp>
            <p:nvSpPr>
              <p:cNvPr id="41" name="TextBox 75"/>
              <p:cNvSpPr txBox="1">
                <a:spLocks noChangeArrowheads="1"/>
              </p:cNvSpPr>
              <p:nvPr/>
            </p:nvSpPr>
            <p:spPr bwMode="auto">
              <a:xfrm>
                <a:off x="28887070" y="14995550"/>
                <a:ext cx="378893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>
                    <a:latin typeface="Symbol" pitchFamily="18" charset="2"/>
                  </a:rPr>
                  <a:t>n</a:t>
                </a:r>
              </a:p>
            </p:txBody>
          </p:sp>
          <p:sp>
            <p:nvSpPr>
              <p:cNvPr id="42" name="TextBox 76"/>
              <p:cNvSpPr txBox="1">
                <a:spLocks noChangeArrowheads="1"/>
              </p:cNvSpPr>
              <p:nvPr/>
            </p:nvSpPr>
            <p:spPr bwMode="auto">
              <a:xfrm>
                <a:off x="27036972" y="15283580"/>
                <a:ext cx="875901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/>
                  <a:t>Earth</a:t>
                </a:r>
              </a:p>
            </p:txBody>
          </p:sp>
          <p:cxnSp>
            <p:nvCxnSpPr>
              <p:cNvPr id="43" name="Straight Arrow Connector 78"/>
              <p:cNvCxnSpPr/>
              <p:nvPr/>
            </p:nvCxnSpPr>
            <p:spPr>
              <a:xfrm>
                <a:off x="29324851" y="14061585"/>
                <a:ext cx="74147" cy="93507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79"/>
              <p:cNvSpPr txBox="1">
                <a:spLocks noChangeArrowheads="1"/>
              </p:cNvSpPr>
              <p:nvPr/>
            </p:nvSpPr>
            <p:spPr bwMode="auto">
              <a:xfrm>
                <a:off x="28257893" y="13987438"/>
                <a:ext cx="1067218" cy="7586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algn="r" eaLnBrk="1" hangingPunct="1"/>
                <a:r>
                  <a:rPr lang="de-DE" sz="1600"/>
                  <a:t>cosmic</a:t>
                </a:r>
                <a:br>
                  <a:rPr lang="de-DE" sz="1600"/>
                </a:br>
                <a:r>
                  <a:rPr lang="de-DE" sz="1600"/>
                  <a:t>ray</a:t>
                </a:r>
              </a:p>
            </p:txBody>
          </p:sp>
          <p:sp>
            <p:nvSpPr>
              <p:cNvPr id="45" name="Pie 81"/>
              <p:cNvSpPr/>
              <p:nvPr/>
            </p:nvSpPr>
            <p:spPr>
              <a:xfrm rot="10800000">
                <a:off x="27526789" y="16364257"/>
                <a:ext cx="1149276" cy="1151336"/>
              </a:xfrm>
              <a:prstGeom prst="pie">
                <a:avLst>
                  <a:gd name="adj1" fmla="val 7447484"/>
                  <a:gd name="adj2" fmla="val 16200000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6" name="Straight Connector 67"/>
              <p:cNvCxnSpPr/>
              <p:nvPr/>
            </p:nvCxnSpPr>
            <p:spPr>
              <a:xfrm>
                <a:off x="28101428" y="14061585"/>
                <a:ext cx="0" cy="34540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96"/>
              <p:cNvSpPr txBox="1">
                <a:spLocks noChangeArrowheads="1"/>
              </p:cNvSpPr>
              <p:nvPr/>
            </p:nvSpPr>
            <p:spPr bwMode="auto">
              <a:xfrm>
                <a:off x="28903384" y="15787638"/>
                <a:ext cx="387210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/>
                  <a:t>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45141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Oscillations of atmospheric neutrinos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16128" y="1444624"/>
            <a:ext cx="11928728" cy="7242175"/>
            <a:chOff x="-16127" y="1444625"/>
            <a:chExt cx="8693402" cy="5257800"/>
          </a:xfrm>
        </p:grpSpPr>
        <p:grpSp>
          <p:nvGrpSpPr>
            <p:cNvPr id="26" name="Group 2"/>
            <p:cNvGrpSpPr>
              <a:grpSpLocks/>
            </p:cNvGrpSpPr>
            <p:nvPr/>
          </p:nvGrpSpPr>
          <p:grpSpPr bwMode="auto">
            <a:xfrm>
              <a:off x="2124075" y="1444625"/>
              <a:ext cx="6553200" cy="5257800"/>
              <a:chOff x="3132138" y="1989138"/>
              <a:chExt cx="5832475" cy="4681537"/>
            </a:xfrm>
          </p:grpSpPr>
          <p:grpSp>
            <p:nvGrpSpPr>
              <p:cNvPr id="27" name="Group 4"/>
              <p:cNvGrpSpPr>
                <a:grpSpLocks/>
              </p:cNvGrpSpPr>
              <p:nvPr/>
            </p:nvGrpSpPr>
            <p:grpSpPr bwMode="auto">
              <a:xfrm>
                <a:off x="3132138" y="1989138"/>
                <a:ext cx="5832475" cy="4681537"/>
                <a:chOff x="1927" y="1071"/>
                <a:chExt cx="3674" cy="2949"/>
              </a:xfrm>
            </p:grpSpPr>
            <p:pic>
              <p:nvPicPr>
                <p:cNvPr id="30" name="Picture 8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1927" y="1071"/>
                  <a:ext cx="3674" cy="2949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50800" dir="2700000" algn="ctr" rotWithShape="0">
                    <a:schemeClr val="bg2">
                      <a:alpha val="5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Rectangle 9"/>
                <p:cNvSpPr>
                  <a:spLocks/>
                </p:cNvSpPr>
                <p:nvPr/>
              </p:nvSpPr>
              <p:spPr bwMode="auto">
                <a:xfrm>
                  <a:off x="2653" y="1117"/>
                  <a:ext cx="2157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57799" bIns="0">
                  <a:spAutoFit/>
                </a:bodyPr>
                <a:lstStyle/>
                <a:p>
                  <a:pPr marL="57150"/>
                  <a:r>
                    <a:rPr lang="en-US" sz="2000">
                      <a:ea typeface="ヒラギノ角ゴ ProN W3" charset="-128"/>
                      <a:cs typeface="Arial" pitchFamily="34" charset="0"/>
                      <a:sym typeface="Arial" pitchFamily="34" charset="0"/>
                    </a:rPr>
                    <a:t>  Muon neutrino survival probability</a:t>
                  </a:r>
                </a:p>
              </p:txBody>
            </p:sp>
          </p:grpSp>
          <p:sp>
            <p:nvSpPr>
              <p:cNvPr id="28" name="Text Box 12"/>
              <p:cNvSpPr txBox="1">
                <a:spLocks noChangeArrowheads="1"/>
              </p:cNvSpPr>
              <p:nvPr/>
            </p:nvSpPr>
            <p:spPr bwMode="auto">
              <a:xfrm rot="17080909">
                <a:off x="2908229" y="3471018"/>
                <a:ext cx="2170256" cy="328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de-DE" sz="1800" b="1" i="1" dirty="0">
                    <a:solidFill>
                      <a:srgbClr val="FFFF66"/>
                    </a:solidFill>
                    <a:latin typeface="Arial" pitchFamily="34" charset="0"/>
                  </a:rPr>
                  <a:t>ANTARES/DeepCore</a:t>
                </a:r>
                <a:endParaRPr lang="en-US" sz="1800" b="1" i="1" dirty="0">
                  <a:solidFill>
                    <a:srgbClr val="FFFF66"/>
                  </a:solidFill>
                  <a:latin typeface="Arial" pitchFamily="34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048375" y="2430152"/>
                <a:ext cx="2334120" cy="3741555"/>
              </a:xfrm>
              <a:prstGeom prst="rect">
                <a:avLst/>
              </a:prstGeom>
              <a:solidFill>
                <a:srgbClr val="26E6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-16127" y="1851025"/>
              <a:ext cx="2291268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rgbClr val="FF0000"/>
                  </a:solidFill>
                  <a:latin typeface="+mj-lt"/>
                </a:rPr>
                <a:t>Vertically upward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2506" y="5957888"/>
              <a:ext cx="1438214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rgbClr val="FF0000"/>
                  </a:solidFill>
                  <a:latin typeface="+mj-lt"/>
                </a:rPr>
                <a:t>Horizontal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499992" y="2270077"/>
              <a:ext cx="3363808" cy="322431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101"/>
            <p:cNvGrpSpPr>
              <a:grpSpLocks noChangeAspect="1"/>
            </p:cNvGrpSpPr>
            <p:nvPr/>
          </p:nvGrpSpPr>
          <p:grpSpPr bwMode="auto">
            <a:xfrm>
              <a:off x="4716016" y="2460148"/>
              <a:ext cx="2886075" cy="2886075"/>
              <a:chOff x="26229219" y="13987438"/>
              <a:chExt cx="3744416" cy="3744416"/>
            </a:xfrm>
          </p:grpSpPr>
          <p:sp>
            <p:nvSpPr>
              <p:cNvPr id="36" name="Oval 70"/>
              <p:cNvSpPr/>
              <p:nvPr/>
            </p:nvSpPr>
            <p:spPr>
              <a:xfrm>
                <a:off x="26229219" y="13987438"/>
                <a:ext cx="3744416" cy="3744416"/>
              </a:xfrm>
              <a:prstGeom prst="ellipse">
                <a:avLst/>
              </a:prstGeom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/>
              </a:p>
            </p:txBody>
          </p:sp>
          <p:sp>
            <p:nvSpPr>
              <p:cNvPr id="37" name="Oval 63"/>
              <p:cNvSpPr/>
              <p:nvPr/>
            </p:nvSpPr>
            <p:spPr>
              <a:xfrm>
                <a:off x="26659683" y="14417902"/>
                <a:ext cx="2883489" cy="2883489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 dirty="0">
                  <a:solidFill>
                    <a:schemeClr val="tx1"/>
                  </a:solidFill>
                  <a:latin typeface="Symbol" pitchFamily="18" charset="2"/>
                </a:endParaRPr>
              </a:p>
            </p:txBody>
          </p:sp>
          <p:sp>
            <p:nvSpPr>
              <p:cNvPr id="38" name="Rectangle 71"/>
              <p:cNvSpPr/>
              <p:nvPr/>
            </p:nvSpPr>
            <p:spPr>
              <a:xfrm>
                <a:off x="27885165" y="16722633"/>
                <a:ext cx="432523" cy="36043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/>
              </a:p>
            </p:txBody>
          </p:sp>
          <p:cxnSp>
            <p:nvCxnSpPr>
              <p:cNvPr id="39" name="Straight Arrow Connector 65"/>
              <p:cNvCxnSpPr/>
              <p:nvPr/>
            </p:nvCxnSpPr>
            <p:spPr>
              <a:xfrm flipH="1">
                <a:off x="28101428" y="14996659"/>
                <a:ext cx="1314047" cy="194223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74"/>
              <p:cNvSpPr txBox="1">
                <a:spLocks noChangeArrowheads="1"/>
              </p:cNvSpPr>
              <p:nvPr/>
            </p:nvSpPr>
            <p:spPr bwMode="auto">
              <a:xfrm>
                <a:off x="28383011" y="16723742"/>
                <a:ext cx="378893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>
                    <a:latin typeface="Symbol" pitchFamily="18" charset="2"/>
                  </a:rPr>
                  <a:t>q</a:t>
                </a:r>
              </a:p>
            </p:txBody>
          </p:sp>
          <p:sp>
            <p:nvSpPr>
              <p:cNvPr id="41" name="TextBox 75"/>
              <p:cNvSpPr txBox="1">
                <a:spLocks noChangeArrowheads="1"/>
              </p:cNvSpPr>
              <p:nvPr/>
            </p:nvSpPr>
            <p:spPr bwMode="auto">
              <a:xfrm>
                <a:off x="28887070" y="14995550"/>
                <a:ext cx="378893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>
                    <a:latin typeface="Symbol" pitchFamily="18" charset="2"/>
                  </a:rPr>
                  <a:t>n</a:t>
                </a:r>
              </a:p>
            </p:txBody>
          </p:sp>
          <p:sp>
            <p:nvSpPr>
              <p:cNvPr id="42" name="TextBox 76"/>
              <p:cNvSpPr txBox="1">
                <a:spLocks noChangeArrowheads="1"/>
              </p:cNvSpPr>
              <p:nvPr/>
            </p:nvSpPr>
            <p:spPr bwMode="auto">
              <a:xfrm>
                <a:off x="27036972" y="15283580"/>
                <a:ext cx="875901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/>
                  <a:t>Earth</a:t>
                </a:r>
              </a:p>
            </p:txBody>
          </p:sp>
          <p:cxnSp>
            <p:nvCxnSpPr>
              <p:cNvPr id="43" name="Straight Arrow Connector 78"/>
              <p:cNvCxnSpPr/>
              <p:nvPr/>
            </p:nvCxnSpPr>
            <p:spPr>
              <a:xfrm>
                <a:off x="29324851" y="14061585"/>
                <a:ext cx="74147" cy="93507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79"/>
              <p:cNvSpPr txBox="1">
                <a:spLocks noChangeArrowheads="1"/>
              </p:cNvSpPr>
              <p:nvPr/>
            </p:nvSpPr>
            <p:spPr bwMode="auto">
              <a:xfrm>
                <a:off x="28257893" y="13987438"/>
                <a:ext cx="1067218" cy="7586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algn="r" eaLnBrk="1" hangingPunct="1"/>
                <a:r>
                  <a:rPr lang="de-DE" sz="1600"/>
                  <a:t>cosmic</a:t>
                </a:r>
                <a:br>
                  <a:rPr lang="de-DE" sz="1600"/>
                </a:br>
                <a:r>
                  <a:rPr lang="de-DE" sz="1600"/>
                  <a:t>ray</a:t>
                </a:r>
              </a:p>
            </p:txBody>
          </p:sp>
          <p:sp>
            <p:nvSpPr>
              <p:cNvPr id="45" name="Pie 81"/>
              <p:cNvSpPr/>
              <p:nvPr/>
            </p:nvSpPr>
            <p:spPr>
              <a:xfrm rot="10800000">
                <a:off x="27526789" y="16364257"/>
                <a:ext cx="1149276" cy="1151336"/>
              </a:xfrm>
              <a:prstGeom prst="pie">
                <a:avLst>
                  <a:gd name="adj1" fmla="val 7447484"/>
                  <a:gd name="adj2" fmla="val 16200000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6" name="Straight Connector 67"/>
              <p:cNvCxnSpPr/>
              <p:nvPr/>
            </p:nvCxnSpPr>
            <p:spPr>
              <a:xfrm>
                <a:off x="28101428" y="14061585"/>
                <a:ext cx="0" cy="34540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96"/>
              <p:cNvSpPr txBox="1">
                <a:spLocks noChangeArrowheads="1"/>
              </p:cNvSpPr>
              <p:nvPr/>
            </p:nvSpPr>
            <p:spPr bwMode="auto">
              <a:xfrm>
                <a:off x="28903384" y="15787638"/>
                <a:ext cx="387210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/>
                  <a:t>L</a:t>
                </a:r>
              </a:p>
            </p:txBody>
          </p:sp>
        </p:grpSp>
      </p:grp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6250965" y="2581614"/>
            <a:ext cx="4545418" cy="4441216"/>
            <a:chOff x="0" y="0"/>
            <a:chExt cx="2627" cy="2344"/>
          </a:xfrm>
        </p:grpSpPr>
        <p:pic>
          <p:nvPicPr>
            <p:cNvPr id="5" name="Picture 3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0"/>
              <a:ext cx="2627" cy="2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35"/>
            <p:cNvSpPr>
              <a:spLocks/>
            </p:cNvSpPr>
            <p:nvPr/>
          </p:nvSpPr>
          <p:spPr bwMode="auto">
            <a:xfrm>
              <a:off x="761" y="0"/>
              <a:ext cx="1792" cy="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r">
                <a:tabLst>
                  <a:tab pos="355600" algn="l"/>
                  <a:tab pos="711200" algn="l"/>
                  <a:tab pos="1066800" algn="l"/>
                  <a:tab pos="1422400" algn="l"/>
                  <a:tab pos="1778000" algn="l"/>
                  <a:tab pos="2133600" algn="l"/>
                  <a:tab pos="2489200" algn="l"/>
                  <a:tab pos="2844800" algn="l"/>
                  <a:tab pos="3200400" algn="l"/>
                  <a:tab pos="3556000" algn="l"/>
                  <a:tab pos="3911600" algn="l"/>
                  <a:tab pos="4267200" algn="l"/>
                </a:tabLst>
              </a:pPr>
              <a:r>
                <a:rPr lang="en-US" sz="18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Mena et al. PR D78 2008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7147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400" y="1905000"/>
            <a:ext cx="11703050" cy="7467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Present detectors: 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 Antares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, IceCube/DeepCore</a:t>
            </a:r>
          </a:p>
          <a:p>
            <a:pPr>
              <a:lnSpc>
                <a:spcPct val="90000"/>
              </a:lnSpc>
            </a:pP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Oscillations in Antares and DeepCore</a:t>
            </a:r>
          </a:p>
          <a:p>
            <a:pPr>
              <a:lnSpc>
                <a:spcPct val="90000"/>
              </a:lnSpc>
            </a:pP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Measuring the mass hierarchy with PINGU 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and ORCA</a:t>
            </a:r>
          </a:p>
          <a:p>
            <a:pPr>
              <a:lnSpc>
                <a:spcPct val="90000"/>
              </a:lnSpc>
            </a:pP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Status and plans for 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PINGU</a:t>
            </a: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Protvino 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 ORCA (J. Brunner, Marseille)</a:t>
            </a: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5513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Oscillations of atmospheric neutrinos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16128" y="1444624"/>
            <a:ext cx="11928728" cy="7242175"/>
            <a:chOff x="-16127" y="1444625"/>
            <a:chExt cx="8693402" cy="5257800"/>
          </a:xfrm>
        </p:grpSpPr>
        <p:grpSp>
          <p:nvGrpSpPr>
            <p:cNvPr id="26" name="Group 2"/>
            <p:cNvGrpSpPr>
              <a:grpSpLocks/>
            </p:cNvGrpSpPr>
            <p:nvPr/>
          </p:nvGrpSpPr>
          <p:grpSpPr bwMode="auto">
            <a:xfrm>
              <a:off x="2124075" y="1444625"/>
              <a:ext cx="6553200" cy="5257800"/>
              <a:chOff x="3132138" y="1989138"/>
              <a:chExt cx="5832475" cy="4681537"/>
            </a:xfrm>
          </p:grpSpPr>
          <p:grpSp>
            <p:nvGrpSpPr>
              <p:cNvPr id="27" name="Group 4"/>
              <p:cNvGrpSpPr>
                <a:grpSpLocks/>
              </p:cNvGrpSpPr>
              <p:nvPr/>
            </p:nvGrpSpPr>
            <p:grpSpPr bwMode="auto">
              <a:xfrm>
                <a:off x="3132138" y="1989138"/>
                <a:ext cx="5832475" cy="4681537"/>
                <a:chOff x="1927" y="1071"/>
                <a:chExt cx="3674" cy="2949"/>
              </a:xfrm>
            </p:grpSpPr>
            <p:pic>
              <p:nvPicPr>
                <p:cNvPr id="30" name="Picture 8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1927" y="1071"/>
                  <a:ext cx="3674" cy="2949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50800" dir="2700000" algn="ctr" rotWithShape="0">
                    <a:schemeClr val="bg2">
                      <a:alpha val="5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Rectangle 9"/>
                <p:cNvSpPr>
                  <a:spLocks/>
                </p:cNvSpPr>
                <p:nvPr/>
              </p:nvSpPr>
              <p:spPr bwMode="auto">
                <a:xfrm>
                  <a:off x="2653" y="1117"/>
                  <a:ext cx="2157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57799" bIns="0">
                  <a:spAutoFit/>
                </a:bodyPr>
                <a:lstStyle/>
                <a:p>
                  <a:pPr marL="57150"/>
                  <a:r>
                    <a:rPr lang="en-US" sz="2000">
                      <a:ea typeface="ヒラギノ角ゴ ProN W3" charset="-128"/>
                      <a:cs typeface="Arial" pitchFamily="34" charset="0"/>
                      <a:sym typeface="Arial" pitchFamily="34" charset="0"/>
                    </a:rPr>
                    <a:t>  Muon neutrino survival probability</a:t>
                  </a:r>
                </a:p>
              </p:txBody>
            </p:sp>
          </p:grpSp>
          <p:sp>
            <p:nvSpPr>
              <p:cNvPr id="28" name="Text Box 12"/>
              <p:cNvSpPr txBox="1">
                <a:spLocks noChangeArrowheads="1"/>
              </p:cNvSpPr>
              <p:nvPr/>
            </p:nvSpPr>
            <p:spPr bwMode="auto">
              <a:xfrm rot="17080909">
                <a:off x="2908229" y="3471018"/>
                <a:ext cx="2170256" cy="328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de-DE" sz="1800" b="1" i="1" dirty="0">
                    <a:solidFill>
                      <a:srgbClr val="FFFF66"/>
                    </a:solidFill>
                    <a:latin typeface="Arial" pitchFamily="34" charset="0"/>
                  </a:rPr>
                  <a:t>ANTARES/DeepCore</a:t>
                </a:r>
                <a:endParaRPr lang="en-US" sz="1800" b="1" i="1" dirty="0">
                  <a:solidFill>
                    <a:srgbClr val="FFFF66"/>
                  </a:solidFill>
                  <a:latin typeface="Arial" pitchFamily="34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048375" y="2430152"/>
                <a:ext cx="2334120" cy="3741555"/>
              </a:xfrm>
              <a:prstGeom prst="rect">
                <a:avLst/>
              </a:prstGeom>
              <a:solidFill>
                <a:srgbClr val="26E6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-16127" y="1851025"/>
              <a:ext cx="2291268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rgbClr val="FF0000"/>
                  </a:solidFill>
                  <a:latin typeface="+mj-lt"/>
                </a:rPr>
                <a:t>Vertically upward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2506" y="5957888"/>
              <a:ext cx="1438214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rgbClr val="FF0000"/>
                  </a:solidFill>
                  <a:latin typeface="+mj-lt"/>
                </a:rPr>
                <a:t>Horizontal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499992" y="2270077"/>
              <a:ext cx="3363808" cy="322431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101"/>
            <p:cNvGrpSpPr>
              <a:grpSpLocks noChangeAspect="1"/>
            </p:cNvGrpSpPr>
            <p:nvPr/>
          </p:nvGrpSpPr>
          <p:grpSpPr bwMode="auto">
            <a:xfrm>
              <a:off x="4716016" y="2460148"/>
              <a:ext cx="2886075" cy="2886075"/>
              <a:chOff x="26229219" y="13987438"/>
              <a:chExt cx="3744416" cy="3744416"/>
            </a:xfrm>
          </p:grpSpPr>
          <p:sp>
            <p:nvSpPr>
              <p:cNvPr id="36" name="Oval 70"/>
              <p:cNvSpPr/>
              <p:nvPr/>
            </p:nvSpPr>
            <p:spPr>
              <a:xfrm>
                <a:off x="26229219" y="13987438"/>
                <a:ext cx="3744416" cy="3744416"/>
              </a:xfrm>
              <a:prstGeom prst="ellipse">
                <a:avLst/>
              </a:prstGeom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/>
              </a:p>
            </p:txBody>
          </p:sp>
          <p:sp>
            <p:nvSpPr>
              <p:cNvPr id="37" name="Oval 63"/>
              <p:cNvSpPr/>
              <p:nvPr/>
            </p:nvSpPr>
            <p:spPr>
              <a:xfrm>
                <a:off x="26659683" y="14417902"/>
                <a:ext cx="2883489" cy="2883489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 dirty="0">
                  <a:solidFill>
                    <a:schemeClr val="tx1"/>
                  </a:solidFill>
                  <a:latin typeface="Symbol" pitchFamily="18" charset="2"/>
                </a:endParaRPr>
              </a:p>
            </p:txBody>
          </p:sp>
          <p:sp>
            <p:nvSpPr>
              <p:cNvPr id="38" name="Rectangle 71"/>
              <p:cNvSpPr/>
              <p:nvPr/>
            </p:nvSpPr>
            <p:spPr>
              <a:xfrm>
                <a:off x="27885165" y="16722633"/>
                <a:ext cx="432523" cy="36043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/>
              </a:p>
            </p:txBody>
          </p:sp>
          <p:cxnSp>
            <p:nvCxnSpPr>
              <p:cNvPr id="39" name="Straight Arrow Connector 65"/>
              <p:cNvCxnSpPr/>
              <p:nvPr/>
            </p:nvCxnSpPr>
            <p:spPr>
              <a:xfrm flipH="1">
                <a:off x="28101428" y="14996659"/>
                <a:ext cx="1314047" cy="194223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74"/>
              <p:cNvSpPr txBox="1">
                <a:spLocks noChangeArrowheads="1"/>
              </p:cNvSpPr>
              <p:nvPr/>
            </p:nvSpPr>
            <p:spPr bwMode="auto">
              <a:xfrm>
                <a:off x="28383011" y="16723742"/>
                <a:ext cx="378893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>
                    <a:latin typeface="Symbol" pitchFamily="18" charset="2"/>
                  </a:rPr>
                  <a:t>q</a:t>
                </a:r>
              </a:p>
            </p:txBody>
          </p:sp>
          <p:sp>
            <p:nvSpPr>
              <p:cNvPr id="41" name="TextBox 75"/>
              <p:cNvSpPr txBox="1">
                <a:spLocks noChangeArrowheads="1"/>
              </p:cNvSpPr>
              <p:nvPr/>
            </p:nvSpPr>
            <p:spPr bwMode="auto">
              <a:xfrm>
                <a:off x="28887070" y="14995550"/>
                <a:ext cx="378893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>
                    <a:latin typeface="Symbol" pitchFamily="18" charset="2"/>
                  </a:rPr>
                  <a:t>n</a:t>
                </a:r>
              </a:p>
            </p:txBody>
          </p:sp>
          <p:sp>
            <p:nvSpPr>
              <p:cNvPr id="42" name="TextBox 76"/>
              <p:cNvSpPr txBox="1">
                <a:spLocks noChangeArrowheads="1"/>
              </p:cNvSpPr>
              <p:nvPr/>
            </p:nvSpPr>
            <p:spPr bwMode="auto">
              <a:xfrm>
                <a:off x="27036972" y="15283580"/>
                <a:ext cx="875901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/>
                  <a:t>Earth</a:t>
                </a:r>
              </a:p>
            </p:txBody>
          </p:sp>
          <p:cxnSp>
            <p:nvCxnSpPr>
              <p:cNvPr id="43" name="Straight Arrow Connector 78"/>
              <p:cNvCxnSpPr/>
              <p:nvPr/>
            </p:nvCxnSpPr>
            <p:spPr>
              <a:xfrm>
                <a:off x="29324851" y="14061585"/>
                <a:ext cx="74147" cy="93507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79"/>
              <p:cNvSpPr txBox="1">
                <a:spLocks noChangeArrowheads="1"/>
              </p:cNvSpPr>
              <p:nvPr/>
            </p:nvSpPr>
            <p:spPr bwMode="auto">
              <a:xfrm>
                <a:off x="28257893" y="13987438"/>
                <a:ext cx="1067218" cy="7586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algn="r" eaLnBrk="1" hangingPunct="1"/>
                <a:r>
                  <a:rPr lang="de-DE" sz="1600"/>
                  <a:t>cosmic</a:t>
                </a:r>
                <a:br>
                  <a:rPr lang="de-DE" sz="1600"/>
                </a:br>
                <a:r>
                  <a:rPr lang="de-DE" sz="1600"/>
                  <a:t>ray</a:t>
                </a:r>
              </a:p>
            </p:txBody>
          </p:sp>
          <p:sp>
            <p:nvSpPr>
              <p:cNvPr id="45" name="Pie 81"/>
              <p:cNvSpPr/>
              <p:nvPr/>
            </p:nvSpPr>
            <p:spPr>
              <a:xfrm rot="10800000">
                <a:off x="27526789" y="16364257"/>
                <a:ext cx="1149276" cy="1151336"/>
              </a:xfrm>
              <a:prstGeom prst="pie">
                <a:avLst>
                  <a:gd name="adj1" fmla="val 7447484"/>
                  <a:gd name="adj2" fmla="val 16200000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6" name="Straight Connector 67"/>
              <p:cNvCxnSpPr/>
              <p:nvPr/>
            </p:nvCxnSpPr>
            <p:spPr>
              <a:xfrm>
                <a:off x="28101428" y="14061585"/>
                <a:ext cx="0" cy="34540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96"/>
              <p:cNvSpPr txBox="1">
                <a:spLocks noChangeArrowheads="1"/>
              </p:cNvSpPr>
              <p:nvPr/>
            </p:nvSpPr>
            <p:spPr bwMode="auto">
              <a:xfrm>
                <a:off x="28903384" y="15787638"/>
                <a:ext cx="387210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/>
                  <a:t>L</a:t>
                </a:r>
              </a:p>
            </p:txBody>
          </p:sp>
        </p:grpSp>
      </p:grpSp>
      <p:grpSp>
        <p:nvGrpSpPr>
          <p:cNvPr id="48" name="Group 33"/>
          <p:cNvGrpSpPr>
            <a:grpSpLocks/>
          </p:cNvGrpSpPr>
          <p:nvPr/>
        </p:nvGrpSpPr>
        <p:grpSpPr bwMode="auto">
          <a:xfrm>
            <a:off x="4697437" y="2303227"/>
            <a:ext cx="6317702" cy="4719603"/>
            <a:chOff x="0" y="0"/>
            <a:chExt cx="3072" cy="2264"/>
          </a:xfrm>
        </p:grpSpPr>
        <p:pic>
          <p:nvPicPr>
            <p:cNvPr id="49" name="Picture 27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072" cy="2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Rectangle 28"/>
            <p:cNvSpPr>
              <a:spLocks/>
            </p:cNvSpPr>
            <p:nvPr/>
          </p:nvSpPr>
          <p:spPr bwMode="auto">
            <a:xfrm>
              <a:off x="325" y="57"/>
              <a:ext cx="816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8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ANTARES</a:t>
              </a:r>
            </a:p>
          </p:txBody>
        </p:sp>
        <p:sp>
          <p:nvSpPr>
            <p:cNvPr id="51" name="Rectangle 29"/>
            <p:cNvSpPr>
              <a:spLocks/>
            </p:cNvSpPr>
            <p:nvPr/>
          </p:nvSpPr>
          <p:spPr bwMode="auto">
            <a:xfrm>
              <a:off x="449" y="1153"/>
              <a:ext cx="780" cy="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A40800"/>
                  </a:solidFill>
                  <a:latin typeface="Arial Bold" charset="0"/>
                  <a:cs typeface="Arial Bold" charset="0"/>
                  <a:sym typeface="Arial Bold" charset="0"/>
                </a:rPr>
                <a:t>ANTARES</a:t>
              </a:r>
            </a:p>
            <a:p>
              <a:r>
                <a:rPr lang="en-US" sz="1800">
                  <a:solidFill>
                    <a:srgbClr val="66B132"/>
                  </a:solidFill>
                  <a:latin typeface="Arial Bold" charset="0"/>
                  <a:cs typeface="Arial Bold" charset="0"/>
                  <a:sym typeface="Arial Bold" charset="0"/>
                </a:rPr>
                <a:t>K2K</a:t>
              </a:r>
            </a:p>
            <a:p>
              <a:r>
                <a:rPr lang="en-US" sz="1800">
                  <a:solidFill>
                    <a:srgbClr val="3B00A4"/>
                  </a:solidFill>
                  <a:latin typeface="Arial Bold" charset="0"/>
                  <a:cs typeface="Arial Bold" charset="0"/>
                  <a:sym typeface="Arial Bold" charset="0"/>
                </a:rPr>
                <a:t>MINOS</a:t>
              </a:r>
            </a:p>
            <a:p>
              <a:r>
                <a:rPr lang="en-US" sz="1800">
                  <a:solidFill>
                    <a:srgbClr val="8500AF"/>
                  </a:solidFill>
                  <a:latin typeface="Arial Bold" charset="0"/>
                  <a:cs typeface="Arial Bold" charset="0"/>
                  <a:sym typeface="Arial Bold" charset="0"/>
                </a:rPr>
                <a:t>SuperK</a:t>
              </a:r>
            </a:p>
          </p:txBody>
        </p:sp>
        <p:sp>
          <p:nvSpPr>
            <p:cNvPr id="52" name="Rectangle 30"/>
            <p:cNvSpPr>
              <a:spLocks/>
            </p:cNvSpPr>
            <p:nvPr/>
          </p:nvSpPr>
          <p:spPr bwMode="auto">
            <a:xfrm>
              <a:off x="2020" y="913"/>
              <a:ext cx="204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A40800"/>
                  </a:solidFill>
                  <a:latin typeface="Arial Bold" charset="0"/>
                  <a:cs typeface="Arial Bold" charset="0"/>
                  <a:sym typeface="Arial Bold" charset="0"/>
                </a:rPr>
                <a:t>1σ</a:t>
              </a:r>
            </a:p>
          </p:txBody>
        </p:sp>
        <p:sp>
          <p:nvSpPr>
            <p:cNvPr id="53" name="Rectangle 31"/>
            <p:cNvSpPr>
              <a:spLocks/>
            </p:cNvSpPr>
            <p:nvPr/>
          </p:nvSpPr>
          <p:spPr bwMode="auto">
            <a:xfrm>
              <a:off x="1540" y="737"/>
              <a:ext cx="204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A40800"/>
                  </a:solidFill>
                  <a:latin typeface="Arial Bold" charset="0"/>
                  <a:cs typeface="Arial Bold" charset="0"/>
                  <a:sym typeface="Arial Bold" charset="0"/>
                </a:rPr>
                <a:t>2σ</a:t>
              </a:r>
            </a:p>
          </p:txBody>
        </p:sp>
        <p:sp>
          <p:nvSpPr>
            <p:cNvPr id="54" name="Rectangle 32"/>
            <p:cNvSpPr>
              <a:spLocks/>
            </p:cNvSpPr>
            <p:nvPr/>
          </p:nvSpPr>
          <p:spPr bwMode="auto">
            <a:xfrm>
              <a:off x="1690" y="41"/>
              <a:ext cx="1163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PL B714 (2012)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5900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DeepCore result (IC79)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2667000"/>
            <a:ext cx="3505200" cy="7467600"/>
          </a:xfrm>
        </p:spPr>
        <p:txBody>
          <a:bodyPr/>
          <a:lstStyle/>
          <a:p>
            <a:r>
              <a:rPr lang="de-DE" dirty="0" smtClean="0"/>
              <a:t>Low energy sample: DeepCore</a:t>
            </a:r>
          </a:p>
          <a:p>
            <a:r>
              <a:rPr lang="de-DE" dirty="0" smtClean="0"/>
              <a:t>High Energy sample:                      full IceCube</a:t>
            </a:r>
            <a:r>
              <a:rPr lang="en-US" dirty="0" smtClean="0"/>
              <a:t> (control sample which should not reveal any effect of oscillation)</a:t>
            </a:r>
            <a:endParaRPr lang="de-DE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2362200"/>
            <a:ext cx="8839200" cy="603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889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DeepCore result (IC79)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4953000"/>
            <a:ext cx="6553200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10017" r="15795" b="49464"/>
          <a:stretch/>
        </p:blipFill>
        <p:spPr bwMode="auto">
          <a:xfrm>
            <a:off x="385445" y="6629400"/>
            <a:ext cx="6116955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7340600" y="5410200"/>
            <a:ext cx="4724400" cy="19050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772633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07400" y="2514599"/>
            <a:ext cx="34251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PRELIMINARY</a:t>
            </a:r>
            <a:endParaRPr lang="en-US" sz="44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2291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DeepCore result (IC79)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7" b="2931"/>
          <a:stretch/>
        </p:blipFill>
        <p:spPr bwMode="auto">
          <a:xfrm>
            <a:off x="291440" y="1447800"/>
            <a:ext cx="5062022" cy="3433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080" y="3479548"/>
            <a:ext cx="7552720" cy="598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109783" y="5105400"/>
            <a:ext cx="5425335" cy="7467600"/>
          </a:xfrm>
        </p:spPr>
        <p:txBody>
          <a:bodyPr/>
          <a:lstStyle/>
          <a:p>
            <a:r>
              <a:rPr lang="de-DE" sz="2400" dirty="0" smtClean="0"/>
              <a:t>Submitted to Journal </a:t>
            </a:r>
          </a:p>
          <a:p>
            <a:r>
              <a:rPr lang="de-DE" sz="2400" dirty="0" smtClean="0"/>
              <a:t>Can do precicsion measurements with DeepCore </a:t>
            </a:r>
          </a:p>
          <a:p>
            <a:r>
              <a:rPr lang="de-DE" sz="2400" dirty="0" smtClean="0"/>
              <a:t>DeepCore, 86-string data being analyzed</a:t>
            </a:r>
          </a:p>
          <a:p>
            <a:r>
              <a:rPr lang="de-DE" sz="2400" dirty="0" smtClean="0"/>
              <a:t>Improved reconstruction methods</a:t>
            </a:r>
          </a:p>
          <a:p>
            <a:r>
              <a:rPr lang="de-DE" sz="2400" dirty="0" smtClean="0"/>
              <a:t>Expect considerably tighter constraints to osc. parameters  very soon</a:t>
            </a:r>
          </a:p>
          <a:p>
            <a:endParaRPr lang="de-DE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97800" y="2129878"/>
            <a:ext cx="34251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PRELIMINARY</a:t>
            </a:r>
            <a:endParaRPr lang="en-US" sz="44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9266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PINGU and orca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317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3"/>
          <p:cNvGrpSpPr>
            <a:grpSpLocks/>
          </p:cNvGrpSpPr>
          <p:nvPr/>
        </p:nvGrpSpPr>
        <p:grpSpPr bwMode="auto">
          <a:xfrm>
            <a:off x="1036638" y="4378325"/>
            <a:ext cx="3721100" cy="1244600"/>
            <a:chOff x="0" y="0"/>
            <a:chExt cx="2343" cy="784"/>
          </a:xfrm>
        </p:grpSpPr>
        <p:sp>
          <p:nvSpPr>
            <p:cNvPr id="49213" name="Rectangle 1"/>
            <p:cNvSpPr>
              <a:spLocks/>
            </p:cNvSpPr>
            <p:nvPr/>
          </p:nvSpPr>
          <p:spPr bwMode="auto">
            <a:xfrm>
              <a:off x="0" y="0"/>
              <a:ext cx="2343" cy="755"/>
            </a:xfrm>
            <a:prstGeom prst="rect">
              <a:avLst/>
            </a:prstGeom>
            <a:solidFill>
              <a:srgbClr val="00FF00">
                <a:alpha val="49019"/>
              </a:srgbClr>
            </a:solidFill>
            <a:ln w="25400">
              <a:solidFill>
                <a:schemeClr val="tx1">
                  <a:alpha val="49019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9214" name="Rectangle 2"/>
            <p:cNvSpPr>
              <a:spLocks/>
            </p:cNvSpPr>
            <p:nvPr/>
          </p:nvSpPr>
          <p:spPr bwMode="auto">
            <a:xfrm>
              <a:off x="630" y="381"/>
              <a:ext cx="1200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ea typeface="Gill Sans" charset="0"/>
                  <a:cs typeface="Gill Sans" charset="0"/>
                </a:rPr>
                <a:t>Atmospheric</a:t>
              </a:r>
            </a:p>
          </p:txBody>
        </p:sp>
      </p:grpSp>
      <p:sp>
        <p:nvSpPr>
          <p:cNvPr id="49157" name="Rectangle 6"/>
          <p:cNvSpPr>
            <a:spLocks/>
          </p:cNvSpPr>
          <p:nvPr/>
        </p:nvSpPr>
        <p:spPr bwMode="auto">
          <a:xfrm>
            <a:off x="9118600" y="3479800"/>
            <a:ext cx="3124200" cy="1270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58" name="Rectangle 7"/>
          <p:cNvSpPr>
            <a:spLocks/>
          </p:cNvSpPr>
          <p:nvPr/>
        </p:nvSpPr>
        <p:spPr bwMode="auto">
          <a:xfrm>
            <a:off x="9309100" y="6629400"/>
            <a:ext cx="3124200" cy="1270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59" name="Rectangle 8"/>
          <p:cNvSpPr>
            <a:spLocks/>
          </p:cNvSpPr>
          <p:nvPr/>
        </p:nvSpPr>
        <p:spPr bwMode="auto">
          <a:xfrm>
            <a:off x="9029700" y="6896100"/>
            <a:ext cx="368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/>
            <a:r>
              <a:rPr lang="en-US" sz="2400">
                <a:solidFill>
                  <a:schemeClr val="tx1"/>
                </a:solidFill>
                <a:ea typeface="Gill Sans" charset="0"/>
                <a:cs typeface="Gill Sans" charset="0"/>
              </a:rPr>
              <a:t>Non-accelerator based</a:t>
            </a:r>
          </a:p>
        </p:txBody>
      </p:sp>
      <p:sp>
        <p:nvSpPr>
          <p:cNvPr id="49160" name="Rectangle 9"/>
          <p:cNvSpPr>
            <a:spLocks/>
          </p:cNvSpPr>
          <p:nvPr/>
        </p:nvSpPr>
        <p:spPr bwMode="auto">
          <a:xfrm>
            <a:off x="6359525" y="4381500"/>
            <a:ext cx="5791200" cy="1193800"/>
          </a:xfrm>
          <a:prstGeom prst="rect">
            <a:avLst/>
          </a:prstGeom>
          <a:solidFill>
            <a:srgbClr val="66CCFF">
              <a:alpha val="49019"/>
            </a:srgbClr>
          </a:solidFill>
          <a:ln w="25400">
            <a:solidFill>
              <a:schemeClr val="tx1">
                <a:alpha val="49019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9161" name="Group 12"/>
          <p:cNvGrpSpPr>
            <a:grpSpLocks/>
          </p:cNvGrpSpPr>
          <p:nvPr/>
        </p:nvGrpSpPr>
        <p:grpSpPr bwMode="auto">
          <a:xfrm>
            <a:off x="3813175" y="3149600"/>
            <a:ext cx="1130300" cy="1231900"/>
            <a:chOff x="0" y="0"/>
            <a:chExt cx="712" cy="776"/>
          </a:xfrm>
        </p:grpSpPr>
        <p:sp>
          <p:nvSpPr>
            <p:cNvPr id="49211" name="Rectangle 10"/>
            <p:cNvSpPr>
              <a:spLocks/>
            </p:cNvSpPr>
            <p:nvPr/>
          </p:nvSpPr>
          <p:spPr bwMode="auto">
            <a:xfrm>
              <a:off x="0" y="0"/>
              <a:ext cx="672" cy="776"/>
            </a:xfrm>
            <a:prstGeom prst="rect">
              <a:avLst/>
            </a:prstGeom>
            <a:solidFill>
              <a:srgbClr val="FF00FF">
                <a:alpha val="49019"/>
              </a:srgbClr>
            </a:solidFill>
            <a:ln w="25400">
              <a:solidFill>
                <a:schemeClr val="tx1">
                  <a:alpha val="49019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9212" name="Rectangle 11"/>
            <p:cNvSpPr>
              <a:spLocks/>
            </p:cNvSpPr>
            <p:nvPr/>
          </p:nvSpPr>
          <p:spPr bwMode="auto">
            <a:xfrm>
              <a:off x="184" y="176"/>
              <a:ext cx="528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ea typeface="Gill Sans" charset="0"/>
                  <a:cs typeface="Gill Sans" charset="0"/>
                </a:rPr>
                <a:t>MINOS</a:t>
              </a:r>
            </a:p>
          </p:txBody>
        </p:sp>
      </p:grpSp>
      <p:sp>
        <p:nvSpPr>
          <p:cNvPr id="49162" name="Rectangle 13"/>
          <p:cNvSpPr>
            <a:spLocks/>
          </p:cNvSpPr>
          <p:nvPr/>
        </p:nvSpPr>
        <p:spPr bwMode="auto">
          <a:xfrm>
            <a:off x="5900738" y="4394200"/>
            <a:ext cx="3479800" cy="1130300"/>
          </a:xfrm>
          <a:prstGeom prst="rect">
            <a:avLst/>
          </a:prstGeom>
          <a:solidFill>
            <a:srgbClr val="6666FF">
              <a:alpha val="49019"/>
            </a:srgbClr>
          </a:solidFill>
          <a:ln w="25400">
            <a:solidFill>
              <a:schemeClr val="tx1">
                <a:alpha val="49019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63" name="Line 14"/>
          <p:cNvSpPr>
            <a:spLocks noChangeShapeType="1"/>
          </p:cNvSpPr>
          <p:nvPr/>
        </p:nvSpPr>
        <p:spPr bwMode="auto">
          <a:xfrm>
            <a:off x="569913" y="4381500"/>
            <a:ext cx="854075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64" name="Rectangle 15"/>
          <p:cNvSpPr>
            <a:spLocks/>
          </p:cNvSpPr>
          <p:nvPr/>
        </p:nvSpPr>
        <p:spPr bwMode="auto">
          <a:xfrm>
            <a:off x="7881938" y="4546600"/>
            <a:ext cx="774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800">
                <a:solidFill>
                  <a:schemeClr val="tx1"/>
                </a:solidFill>
                <a:ea typeface="Gill Sans" charset="0"/>
                <a:cs typeface="Gill Sans" charset="0"/>
              </a:rPr>
              <a:t>10 TeV</a:t>
            </a:r>
          </a:p>
        </p:txBody>
      </p:sp>
      <p:sp>
        <p:nvSpPr>
          <p:cNvPr id="49165" name="Line 16"/>
          <p:cNvSpPr>
            <a:spLocks noChangeShapeType="1"/>
          </p:cNvSpPr>
          <p:nvPr/>
        </p:nvSpPr>
        <p:spPr bwMode="auto">
          <a:xfrm flipH="1">
            <a:off x="1133475" y="4379913"/>
            <a:ext cx="0" cy="20478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66" name="Line 17"/>
          <p:cNvSpPr>
            <a:spLocks noChangeShapeType="1"/>
          </p:cNvSpPr>
          <p:nvPr/>
        </p:nvSpPr>
        <p:spPr bwMode="auto">
          <a:xfrm rot="10800000">
            <a:off x="11498263" y="4381500"/>
            <a:ext cx="1163637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67" name="Line 18"/>
          <p:cNvSpPr>
            <a:spLocks noChangeShapeType="1"/>
          </p:cNvSpPr>
          <p:nvPr/>
        </p:nvSpPr>
        <p:spPr bwMode="auto">
          <a:xfrm flipH="1">
            <a:off x="2320925" y="4379913"/>
            <a:ext cx="1588" cy="20478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68" name="Line 19"/>
          <p:cNvSpPr>
            <a:spLocks noChangeShapeType="1"/>
          </p:cNvSpPr>
          <p:nvPr/>
        </p:nvSpPr>
        <p:spPr bwMode="auto">
          <a:xfrm flipH="1">
            <a:off x="3509963" y="4379913"/>
            <a:ext cx="0" cy="20478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69" name="Line 20"/>
          <p:cNvSpPr>
            <a:spLocks noChangeShapeType="1"/>
          </p:cNvSpPr>
          <p:nvPr/>
        </p:nvSpPr>
        <p:spPr bwMode="auto">
          <a:xfrm flipH="1">
            <a:off x="4697413" y="4379913"/>
            <a:ext cx="0" cy="20478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70" name="Line 21"/>
          <p:cNvSpPr>
            <a:spLocks noChangeShapeType="1"/>
          </p:cNvSpPr>
          <p:nvPr/>
        </p:nvSpPr>
        <p:spPr bwMode="auto">
          <a:xfrm flipH="1">
            <a:off x="5884863" y="4379913"/>
            <a:ext cx="0" cy="20478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71" name="Line 22"/>
          <p:cNvSpPr>
            <a:spLocks noChangeShapeType="1"/>
          </p:cNvSpPr>
          <p:nvPr/>
        </p:nvSpPr>
        <p:spPr bwMode="auto">
          <a:xfrm flipH="1">
            <a:off x="7078663" y="4379913"/>
            <a:ext cx="0" cy="20478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72" name="Line 23"/>
          <p:cNvSpPr>
            <a:spLocks noChangeShapeType="1"/>
          </p:cNvSpPr>
          <p:nvPr/>
        </p:nvSpPr>
        <p:spPr bwMode="auto">
          <a:xfrm flipH="1">
            <a:off x="8267700" y="4379913"/>
            <a:ext cx="0" cy="20478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73" name="Line 24"/>
          <p:cNvSpPr>
            <a:spLocks noChangeShapeType="1"/>
          </p:cNvSpPr>
          <p:nvPr/>
        </p:nvSpPr>
        <p:spPr bwMode="auto">
          <a:xfrm rot="10800000">
            <a:off x="9145588" y="4387850"/>
            <a:ext cx="2246312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74" name="Line 25"/>
          <p:cNvSpPr>
            <a:spLocks noChangeShapeType="1"/>
          </p:cNvSpPr>
          <p:nvPr/>
        </p:nvSpPr>
        <p:spPr bwMode="auto">
          <a:xfrm flipH="1">
            <a:off x="12139613" y="4379913"/>
            <a:ext cx="0" cy="20478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75" name="Rectangle 26"/>
          <p:cNvSpPr>
            <a:spLocks/>
          </p:cNvSpPr>
          <p:nvPr/>
        </p:nvSpPr>
        <p:spPr bwMode="auto">
          <a:xfrm>
            <a:off x="11717338" y="4546600"/>
            <a:ext cx="82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800">
                <a:solidFill>
                  <a:schemeClr val="tx1"/>
                </a:solidFill>
                <a:ea typeface="Gill Sans" charset="0"/>
                <a:cs typeface="Gill Sans" charset="0"/>
              </a:rPr>
              <a:t>1 EeV</a:t>
            </a:r>
          </a:p>
        </p:txBody>
      </p:sp>
      <p:sp>
        <p:nvSpPr>
          <p:cNvPr id="49176" name="Rectangle 27"/>
          <p:cNvSpPr>
            <a:spLocks/>
          </p:cNvSpPr>
          <p:nvPr/>
        </p:nvSpPr>
        <p:spPr bwMode="auto">
          <a:xfrm>
            <a:off x="6748463" y="4546600"/>
            <a:ext cx="673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800">
                <a:solidFill>
                  <a:schemeClr val="tx1"/>
                </a:solidFill>
                <a:ea typeface="Gill Sans" charset="0"/>
                <a:cs typeface="Gill Sans" charset="0"/>
              </a:rPr>
              <a:t>1 TeV</a:t>
            </a:r>
          </a:p>
        </p:txBody>
      </p:sp>
      <p:sp>
        <p:nvSpPr>
          <p:cNvPr id="49177" name="Rectangle 28"/>
          <p:cNvSpPr>
            <a:spLocks/>
          </p:cNvSpPr>
          <p:nvPr/>
        </p:nvSpPr>
        <p:spPr bwMode="auto">
          <a:xfrm>
            <a:off x="5408613" y="4546600"/>
            <a:ext cx="952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800">
                <a:solidFill>
                  <a:schemeClr val="tx1"/>
                </a:solidFill>
                <a:ea typeface="Gill Sans" charset="0"/>
                <a:cs typeface="Gill Sans" charset="0"/>
              </a:rPr>
              <a:t>100 GeV</a:t>
            </a:r>
          </a:p>
        </p:txBody>
      </p:sp>
      <p:sp>
        <p:nvSpPr>
          <p:cNvPr id="49178" name="Rectangle 29"/>
          <p:cNvSpPr>
            <a:spLocks/>
          </p:cNvSpPr>
          <p:nvPr/>
        </p:nvSpPr>
        <p:spPr bwMode="auto">
          <a:xfrm>
            <a:off x="4270375" y="4546600"/>
            <a:ext cx="850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800">
                <a:solidFill>
                  <a:schemeClr val="tx1"/>
                </a:solidFill>
                <a:ea typeface="Gill Sans" charset="0"/>
                <a:cs typeface="Gill Sans" charset="0"/>
              </a:rPr>
              <a:t>10 GeV</a:t>
            </a:r>
          </a:p>
        </p:txBody>
      </p:sp>
      <p:grpSp>
        <p:nvGrpSpPr>
          <p:cNvPr id="49179" name="Group 32"/>
          <p:cNvGrpSpPr>
            <a:grpSpLocks/>
          </p:cNvGrpSpPr>
          <p:nvPr/>
        </p:nvGrpSpPr>
        <p:grpSpPr bwMode="auto">
          <a:xfrm>
            <a:off x="381000" y="4394200"/>
            <a:ext cx="1152525" cy="1187450"/>
            <a:chOff x="0" y="0"/>
            <a:chExt cx="725" cy="748"/>
          </a:xfrm>
        </p:grpSpPr>
        <p:sp>
          <p:nvSpPr>
            <p:cNvPr id="49209" name="Rectangle 30"/>
            <p:cNvSpPr>
              <a:spLocks/>
            </p:cNvSpPr>
            <p:nvPr/>
          </p:nvSpPr>
          <p:spPr bwMode="auto">
            <a:xfrm>
              <a:off x="109" y="0"/>
              <a:ext cx="496" cy="720"/>
            </a:xfrm>
            <a:prstGeom prst="rect">
              <a:avLst/>
            </a:prstGeom>
            <a:solidFill>
              <a:srgbClr val="408000">
                <a:alpha val="49019"/>
              </a:srgbClr>
            </a:solidFill>
            <a:ln w="25400">
              <a:solidFill>
                <a:schemeClr val="tx1">
                  <a:alpha val="49019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9210" name="Rectangle 31"/>
            <p:cNvSpPr>
              <a:spLocks/>
            </p:cNvSpPr>
            <p:nvPr/>
          </p:nvSpPr>
          <p:spPr bwMode="auto">
            <a:xfrm>
              <a:off x="0" y="348"/>
              <a:ext cx="725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ea typeface="Gill Sans" charset="0"/>
                  <a:cs typeface="Gill Sans" charset="0"/>
                </a:rPr>
                <a:t>Solar/Reactor</a:t>
              </a:r>
            </a:p>
          </p:txBody>
        </p:sp>
      </p:grpSp>
      <p:sp>
        <p:nvSpPr>
          <p:cNvPr id="49180" name="Rectangle 33"/>
          <p:cNvSpPr>
            <a:spLocks/>
          </p:cNvSpPr>
          <p:nvPr/>
        </p:nvSpPr>
        <p:spPr bwMode="auto">
          <a:xfrm>
            <a:off x="3152775" y="4546600"/>
            <a:ext cx="736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800">
                <a:solidFill>
                  <a:schemeClr val="tx1"/>
                </a:solidFill>
                <a:ea typeface="Gill Sans" charset="0"/>
                <a:cs typeface="Gill Sans" charset="0"/>
              </a:rPr>
              <a:t>1 GeV</a:t>
            </a:r>
          </a:p>
        </p:txBody>
      </p:sp>
      <p:sp>
        <p:nvSpPr>
          <p:cNvPr id="49181" name="Rectangle 34"/>
          <p:cNvSpPr>
            <a:spLocks/>
          </p:cNvSpPr>
          <p:nvPr/>
        </p:nvSpPr>
        <p:spPr bwMode="auto">
          <a:xfrm>
            <a:off x="1841500" y="4546600"/>
            <a:ext cx="965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800">
                <a:solidFill>
                  <a:schemeClr val="tx1"/>
                </a:solidFill>
                <a:ea typeface="Gill Sans" charset="0"/>
                <a:cs typeface="Gill Sans" charset="0"/>
              </a:rPr>
              <a:t>100 MeV</a:t>
            </a:r>
          </a:p>
        </p:txBody>
      </p:sp>
      <p:sp>
        <p:nvSpPr>
          <p:cNvPr id="49182" name="Rectangle 35"/>
          <p:cNvSpPr>
            <a:spLocks/>
          </p:cNvSpPr>
          <p:nvPr/>
        </p:nvSpPr>
        <p:spPr bwMode="auto">
          <a:xfrm>
            <a:off x="7483475" y="4819650"/>
            <a:ext cx="39243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000">
                <a:solidFill>
                  <a:schemeClr val="tx1"/>
                </a:solidFill>
                <a:ea typeface="Gill Sans" charset="0"/>
                <a:cs typeface="Gill Sans" charset="0"/>
              </a:rPr>
              <a:t>Atmospheric/Astrophysical</a:t>
            </a:r>
          </a:p>
        </p:txBody>
      </p:sp>
      <p:sp>
        <p:nvSpPr>
          <p:cNvPr id="49183" name="Rectangle 36"/>
          <p:cNvSpPr>
            <a:spLocks/>
          </p:cNvSpPr>
          <p:nvPr/>
        </p:nvSpPr>
        <p:spPr bwMode="auto">
          <a:xfrm>
            <a:off x="6664325" y="300355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00">
                <a:solidFill>
                  <a:schemeClr val="tx1"/>
                </a:solidFill>
                <a:ea typeface="Gill Sans" charset="0"/>
                <a:cs typeface="Gill Sans" charset="0"/>
              </a:rPr>
              <a:t>Accelerator</a:t>
            </a:r>
          </a:p>
        </p:txBody>
      </p:sp>
      <p:sp>
        <p:nvSpPr>
          <p:cNvPr id="49184" name="Rectangle 37"/>
          <p:cNvSpPr>
            <a:spLocks/>
          </p:cNvSpPr>
          <p:nvPr/>
        </p:nvSpPr>
        <p:spPr bwMode="auto">
          <a:xfrm>
            <a:off x="706438" y="4546600"/>
            <a:ext cx="850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800">
                <a:solidFill>
                  <a:schemeClr val="tx1"/>
                </a:solidFill>
                <a:ea typeface="Gill Sans" charset="0"/>
                <a:cs typeface="Gill Sans" charset="0"/>
              </a:rPr>
              <a:t>10 MeV</a:t>
            </a:r>
          </a:p>
        </p:txBody>
      </p:sp>
      <p:grpSp>
        <p:nvGrpSpPr>
          <p:cNvPr id="49185" name="Group 40"/>
          <p:cNvGrpSpPr>
            <a:grpSpLocks/>
          </p:cNvGrpSpPr>
          <p:nvPr/>
        </p:nvGrpSpPr>
        <p:grpSpPr bwMode="auto">
          <a:xfrm>
            <a:off x="3363913" y="2889250"/>
            <a:ext cx="914400" cy="1492250"/>
            <a:chOff x="0" y="0"/>
            <a:chExt cx="576" cy="939"/>
          </a:xfrm>
        </p:grpSpPr>
        <p:sp>
          <p:nvSpPr>
            <p:cNvPr id="49207" name="Rectangle 38"/>
            <p:cNvSpPr>
              <a:spLocks/>
            </p:cNvSpPr>
            <p:nvPr/>
          </p:nvSpPr>
          <p:spPr bwMode="auto">
            <a:xfrm>
              <a:off x="89" y="51"/>
              <a:ext cx="410" cy="888"/>
            </a:xfrm>
            <a:prstGeom prst="rect">
              <a:avLst/>
            </a:prstGeom>
            <a:solidFill>
              <a:srgbClr val="0080FF">
                <a:alpha val="49019"/>
              </a:srgbClr>
            </a:solidFill>
            <a:ln w="25400">
              <a:solidFill>
                <a:schemeClr val="tx1">
                  <a:alpha val="49019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9208" name="Rectangle 39"/>
            <p:cNvSpPr>
              <a:spLocks/>
            </p:cNvSpPr>
            <p:nvPr/>
          </p:nvSpPr>
          <p:spPr bwMode="auto">
            <a:xfrm>
              <a:off x="0" y="0"/>
              <a:ext cx="576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ea typeface="Lucida Grande" charset="0"/>
                  <a:cs typeface="Lucida Grande" charset="0"/>
                </a:rPr>
                <a:t>NOνA</a:t>
              </a:r>
            </a:p>
          </p:txBody>
        </p:sp>
      </p:grpSp>
      <p:grpSp>
        <p:nvGrpSpPr>
          <p:cNvPr id="49186" name="Group 43"/>
          <p:cNvGrpSpPr>
            <a:grpSpLocks/>
          </p:cNvGrpSpPr>
          <p:nvPr/>
        </p:nvGrpSpPr>
        <p:grpSpPr bwMode="auto">
          <a:xfrm>
            <a:off x="3254375" y="3225800"/>
            <a:ext cx="787400" cy="1155700"/>
            <a:chOff x="0" y="0"/>
            <a:chExt cx="496" cy="728"/>
          </a:xfrm>
        </p:grpSpPr>
        <p:sp>
          <p:nvSpPr>
            <p:cNvPr id="49205" name="Rectangle 41"/>
            <p:cNvSpPr>
              <a:spLocks/>
            </p:cNvSpPr>
            <p:nvPr/>
          </p:nvSpPr>
          <p:spPr bwMode="auto">
            <a:xfrm>
              <a:off x="24" y="0"/>
              <a:ext cx="445" cy="728"/>
            </a:xfrm>
            <a:prstGeom prst="rect">
              <a:avLst/>
            </a:prstGeom>
            <a:solidFill>
              <a:srgbClr val="FF6FCF">
                <a:alpha val="49019"/>
              </a:srgbClr>
            </a:solidFill>
            <a:ln w="25400">
              <a:solidFill>
                <a:schemeClr val="tx1">
                  <a:alpha val="49019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9206" name="Rectangle 42"/>
            <p:cNvSpPr>
              <a:spLocks/>
            </p:cNvSpPr>
            <p:nvPr/>
          </p:nvSpPr>
          <p:spPr bwMode="auto">
            <a:xfrm>
              <a:off x="0" y="192"/>
              <a:ext cx="496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ea typeface="Gill Sans" charset="0"/>
                  <a:cs typeface="Gill Sans" charset="0"/>
                </a:rPr>
                <a:t>K2K,</a:t>
              </a:r>
              <a:br>
                <a:rPr lang="en-US" sz="1800">
                  <a:solidFill>
                    <a:schemeClr val="tx1"/>
                  </a:solidFill>
                  <a:ea typeface="Gill Sans" charset="0"/>
                  <a:cs typeface="Gill Sans" charset="0"/>
                </a:rPr>
              </a:br>
              <a:r>
                <a:rPr lang="en-US" sz="1800">
                  <a:solidFill>
                    <a:schemeClr val="tx1"/>
                  </a:solidFill>
                  <a:ea typeface="Gill Sans" charset="0"/>
                  <a:cs typeface="Gill Sans" charset="0"/>
                </a:rPr>
                <a:t>T2K</a:t>
              </a:r>
            </a:p>
          </p:txBody>
        </p:sp>
      </p:grpSp>
      <p:sp>
        <p:nvSpPr>
          <p:cNvPr id="49187" name="Rectangle 44"/>
          <p:cNvSpPr>
            <a:spLocks/>
          </p:cNvSpPr>
          <p:nvPr/>
        </p:nvSpPr>
        <p:spPr bwMode="auto">
          <a:xfrm>
            <a:off x="11480800" y="4381500"/>
            <a:ext cx="1458913" cy="1257300"/>
          </a:xfrm>
          <a:prstGeom prst="rect">
            <a:avLst/>
          </a:prstGeom>
          <a:solidFill>
            <a:srgbClr val="6666FF">
              <a:alpha val="49019"/>
            </a:srgbClr>
          </a:solidFill>
          <a:ln w="25400">
            <a:solidFill>
              <a:schemeClr val="tx1">
                <a:alpha val="49019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49188" name="Group 47"/>
          <p:cNvGrpSpPr>
            <a:grpSpLocks/>
          </p:cNvGrpSpPr>
          <p:nvPr/>
        </p:nvGrpSpPr>
        <p:grpSpPr bwMode="auto">
          <a:xfrm>
            <a:off x="3943350" y="3060700"/>
            <a:ext cx="1401763" cy="1320800"/>
            <a:chOff x="0" y="0"/>
            <a:chExt cx="882" cy="832"/>
          </a:xfrm>
        </p:grpSpPr>
        <p:sp>
          <p:nvSpPr>
            <p:cNvPr id="49203" name="Rectangle 45"/>
            <p:cNvSpPr>
              <a:spLocks/>
            </p:cNvSpPr>
            <p:nvPr/>
          </p:nvSpPr>
          <p:spPr bwMode="auto">
            <a:xfrm>
              <a:off x="0" y="0"/>
              <a:ext cx="882" cy="832"/>
            </a:xfrm>
            <a:prstGeom prst="rect">
              <a:avLst/>
            </a:prstGeom>
            <a:solidFill>
              <a:srgbClr val="800080">
                <a:alpha val="49019"/>
              </a:srgbClr>
            </a:solidFill>
            <a:ln w="25400">
              <a:solidFill>
                <a:schemeClr val="tx1">
                  <a:alpha val="49019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9204" name="Rectangle 46"/>
            <p:cNvSpPr>
              <a:spLocks/>
            </p:cNvSpPr>
            <p:nvPr/>
          </p:nvSpPr>
          <p:spPr bwMode="auto">
            <a:xfrm>
              <a:off x="343" y="72"/>
              <a:ext cx="528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ea typeface="Gill Sans" charset="0"/>
                  <a:cs typeface="Gill Sans" charset="0"/>
                </a:rPr>
                <a:t>OPERA</a:t>
              </a:r>
            </a:p>
          </p:txBody>
        </p:sp>
      </p:grpSp>
      <p:sp>
        <p:nvSpPr>
          <p:cNvPr id="49189" name="Rectangle 48"/>
          <p:cNvSpPr>
            <a:spLocks/>
          </p:cNvSpPr>
          <p:nvPr/>
        </p:nvSpPr>
        <p:spPr bwMode="auto">
          <a:xfrm>
            <a:off x="9715500" y="37846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00">
                <a:solidFill>
                  <a:schemeClr val="tx1"/>
                </a:solidFill>
              </a:rPr>
              <a:t>Energy ↔ Volume</a:t>
            </a:r>
          </a:p>
        </p:txBody>
      </p:sp>
      <p:sp>
        <p:nvSpPr>
          <p:cNvPr id="49190" name="Rectangle 49"/>
          <p:cNvSpPr>
            <a:spLocks/>
          </p:cNvSpPr>
          <p:nvPr/>
        </p:nvSpPr>
        <p:spPr bwMode="auto">
          <a:xfrm>
            <a:off x="787400" y="5727700"/>
            <a:ext cx="39243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800">
                <a:solidFill>
                  <a:schemeClr val="tx1"/>
                </a:solidFill>
                <a:ea typeface="Gill Sans" charset="0"/>
                <a:cs typeface="Gill Sans" charset="0"/>
              </a:rPr>
              <a:t>Borexino/KamLand/Daya Bay/Double Chooz/SNO/SuperK</a:t>
            </a:r>
          </a:p>
        </p:txBody>
      </p:sp>
      <p:sp>
        <p:nvSpPr>
          <p:cNvPr id="49191" name="Rectangle 50"/>
          <p:cNvSpPr>
            <a:spLocks/>
          </p:cNvSpPr>
          <p:nvPr/>
        </p:nvSpPr>
        <p:spPr bwMode="auto">
          <a:xfrm>
            <a:off x="241300" y="8369300"/>
            <a:ext cx="12509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/>
            <a:r>
              <a:rPr lang="en-US" sz="2000" i="1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* boxes select primary detector physics energy regimes and are not absolute limits</a:t>
            </a:r>
          </a:p>
        </p:txBody>
      </p:sp>
      <p:sp>
        <p:nvSpPr>
          <p:cNvPr id="49192" name="Line 51"/>
          <p:cNvSpPr>
            <a:spLocks noChangeShapeType="1"/>
          </p:cNvSpPr>
          <p:nvPr/>
        </p:nvSpPr>
        <p:spPr bwMode="auto">
          <a:xfrm>
            <a:off x="4746625" y="5130800"/>
            <a:ext cx="1171575" cy="0"/>
          </a:xfrm>
          <a:prstGeom prst="line">
            <a:avLst/>
          </a:prstGeom>
          <a:noFill/>
          <a:ln w="38100">
            <a:solidFill>
              <a:srgbClr val="800000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93" name="Rectangle 52"/>
          <p:cNvSpPr>
            <a:spLocks/>
          </p:cNvSpPr>
          <p:nvPr/>
        </p:nvSpPr>
        <p:spPr bwMode="auto">
          <a:xfrm>
            <a:off x="5106988" y="5270500"/>
            <a:ext cx="619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/>
            <a:r>
              <a:rPr lang="en-US" sz="2400">
                <a:solidFill>
                  <a:srgbClr val="800000"/>
                </a:solidFill>
                <a:ea typeface="Gill Sans" charset="0"/>
                <a:cs typeface="Gill Sans" charset="0"/>
              </a:rPr>
              <a:t>Gap</a:t>
            </a:r>
          </a:p>
        </p:txBody>
      </p:sp>
      <p:sp>
        <p:nvSpPr>
          <p:cNvPr id="49194" name="Line 53"/>
          <p:cNvSpPr>
            <a:spLocks noChangeShapeType="1"/>
          </p:cNvSpPr>
          <p:nvPr/>
        </p:nvSpPr>
        <p:spPr bwMode="auto">
          <a:xfrm rot="10800000" flipH="1">
            <a:off x="3898900" y="5876925"/>
            <a:ext cx="1123950" cy="676275"/>
          </a:xfrm>
          <a:prstGeom prst="line">
            <a:avLst/>
          </a:prstGeom>
          <a:noFill/>
          <a:ln w="38100">
            <a:solidFill>
              <a:srgbClr val="80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95" name="Line 54"/>
          <p:cNvSpPr>
            <a:spLocks noChangeShapeType="1"/>
          </p:cNvSpPr>
          <p:nvPr/>
        </p:nvSpPr>
        <p:spPr bwMode="auto">
          <a:xfrm rot="10800000" flipH="1">
            <a:off x="4318000" y="6099175"/>
            <a:ext cx="842963" cy="1190625"/>
          </a:xfrm>
          <a:prstGeom prst="line">
            <a:avLst/>
          </a:prstGeom>
          <a:noFill/>
          <a:ln w="38100">
            <a:solidFill>
              <a:srgbClr val="80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96" name="Line 55"/>
          <p:cNvSpPr>
            <a:spLocks noChangeShapeType="1"/>
          </p:cNvSpPr>
          <p:nvPr/>
        </p:nvSpPr>
        <p:spPr bwMode="auto">
          <a:xfrm rot="10800000">
            <a:off x="5541963" y="6153150"/>
            <a:ext cx="134937" cy="1060450"/>
          </a:xfrm>
          <a:prstGeom prst="line">
            <a:avLst/>
          </a:prstGeom>
          <a:noFill/>
          <a:ln w="38100">
            <a:solidFill>
              <a:srgbClr val="80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97" name="Line 56"/>
          <p:cNvSpPr>
            <a:spLocks noChangeShapeType="1"/>
          </p:cNvSpPr>
          <p:nvPr/>
        </p:nvSpPr>
        <p:spPr bwMode="auto">
          <a:xfrm rot="10800000">
            <a:off x="5943600" y="5975350"/>
            <a:ext cx="952500" cy="869950"/>
          </a:xfrm>
          <a:prstGeom prst="line">
            <a:avLst/>
          </a:prstGeom>
          <a:noFill/>
          <a:ln w="38100">
            <a:solidFill>
              <a:srgbClr val="8000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9198" name="Rectangle 57"/>
          <p:cNvSpPr>
            <a:spLocks/>
          </p:cNvSpPr>
          <p:nvPr/>
        </p:nvSpPr>
        <p:spPr bwMode="auto">
          <a:xfrm>
            <a:off x="2919413" y="6350000"/>
            <a:ext cx="950912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/>
            <a:r>
              <a:rPr lang="en-US" sz="2400">
                <a:solidFill>
                  <a:srgbClr val="800000"/>
                </a:solidFill>
                <a:ea typeface="Gill Sans" charset="0"/>
                <a:cs typeface="Gill Sans" charset="0"/>
              </a:rPr>
              <a:t>Dark </a:t>
            </a:r>
          </a:p>
          <a:p>
            <a:pPr algn="ctr"/>
            <a:r>
              <a:rPr lang="en-US" sz="2400">
                <a:solidFill>
                  <a:srgbClr val="800000"/>
                </a:solidFill>
                <a:ea typeface="Gill Sans" charset="0"/>
                <a:cs typeface="Gill Sans" charset="0"/>
              </a:rPr>
              <a:t>Matter</a:t>
            </a:r>
          </a:p>
        </p:txBody>
      </p:sp>
      <p:sp>
        <p:nvSpPr>
          <p:cNvPr id="49199" name="Rectangle 58"/>
          <p:cNvSpPr>
            <a:spLocks/>
          </p:cNvSpPr>
          <p:nvPr/>
        </p:nvSpPr>
        <p:spPr bwMode="auto">
          <a:xfrm>
            <a:off x="3017838" y="7251700"/>
            <a:ext cx="200183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/>
            <a:r>
              <a:rPr lang="en-US" sz="2400">
                <a:solidFill>
                  <a:srgbClr val="800000"/>
                </a:solidFill>
                <a:ea typeface="Lucida Grande" charset="0"/>
                <a:cs typeface="Lucida Grande" charset="0"/>
              </a:rPr>
              <a:t>ν</a:t>
            </a:r>
            <a:r>
              <a:rPr lang="en-US" sz="2400" baseline="-6000">
                <a:solidFill>
                  <a:srgbClr val="800000"/>
                </a:solidFill>
                <a:ea typeface="Lucida Grande" charset="0"/>
                <a:cs typeface="Lucida Grande" charset="0"/>
              </a:rPr>
              <a:t>μ</a:t>
            </a:r>
            <a:r>
              <a:rPr lang="en-US" sz="2400">
                <a:solidFill>
                  <a:srgbClr val="800000"/>
                </a:solidFill>
                <a:ea typeface="Gill Sans" charset="0"/>
                <a:cs typeface="Gill Sans" charset="0"/>
              </a:rPr>
              <a:t> </a:t>
            </a:r>
          </a:p>
          <a:p>
            <a:pPr algn="ctr"/>
            <a:r>
              <a:rPr lang="en-US" sz="2400">
                <a:solidFill>
                  <a:srgbClr val="800000"/>
                </a:solidFill>
                <a:ea typeface="Gill Sans" charset="0"/>
                <a:cs typeface="Gill Sans" charset="0"/>
              </a:rPr>
              <a:t>Disappearance </a:t>
            </a:r>
          </a:p>
        </p:txBody>
      </p:sp>
      <p:sp>
        <p:nvSpPr>
          <p:cNvPr id="49200" name="Rectangle 59"/>
          <p:cNvSpPr>
            <a:spLocks/>
          </p:cNvSpPr>
          <p:nvPr/>
        </p:nvSpPr>
        <p:spPr bwMode="auto">
          <a:xfrm>
            <a:off x="4943475" y="7502695"/>
            <a:ext cx="203895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/>
          <a:p>
            <a:pPr algn="l"/>
            <a:r>
              <a:rPr lang="en-US" sz="1600" dirty="0" smtClean="0">
                <a:solidFill>
                  <a:srgbClr val="800000"/>
                </a:solidFill>
                <a:ea typeface="Gill Sans" charset="0"/>
                <a:cs typeface="Gill Sans" charset="0"/>
              </a:rPr>
              <a:t>(Neutrino</a:t>
            </a:r>
            <a:endParaRPr lang="en-US" sz="1600" dirty="0">
              <a:solidFill>
                <a:srgbClr val="800000"/>
              </a:solidFill>
              <a:ea typeface="Gill Sans" charset="0"/>
              <a:cs typeface="Gill Sans" charset="0"/>
            </a:endParaRPr>
          </a:p>
          <a:p>
            <a:pPr algn="l"/>
            <a:r>
              <a:rPr lang="en-US" sz="1600" dirty="0" smtClean="0">
                <a:solidFill>
                  <a:srgbClr val="800000"/>
                </a:solidFill>
                <a:ea typeface="Gill Sans" charset="0"/>
                <a:cs typeface="Gill Sans" charset="0"/>
              </a:rPr>
              <a:t>       Mass Hierarchy) </a:t>
            </a:r>
            <a:endParaRPr lang="en-US" sz="1600" dirty="0">
              <a:solidFill>
                <a:srgbClr val="800000"/>
              </a:solidFill>
              <a:ea typeface="Gill Sans" charset="0"/>
              <a:cs typeface="Gill Sans" charset="0"/>
            </a:endParaRPr>
          </a:p>
        </p:txBody>
      </p:sp>
      <p:sp>
        <p:nvSpPr>
          <p:cNvPr id="49201" name="Rectangle 60"/>
          <p:cNvSpPr>
            <a:spLocks/>
          </p:cNvSpPr>
          <p:nvPr/>
        </p:nvSpPr>
        <p:spPr bwMode="auto">
          <a:xfrm>
            <a:off x="6503988" y="6629400"/>
            <a:ext cx="16668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/>
          <a:p>
            <a:pPr algn="ctr"/>
            <a:r>
              <a:rPr lang="en-US" sz="2400">
                <a:solidFill>
                  <a:srgbClr val="800000"/>
                </a:solidFill>
                <a:ea typeface="Lucida Grande" charset="0"/>
                <a:cs typeface="Lucida Grande" charset="0"/>
              </a:rPr>
              <a:t>ν</a:t>
            </a:r>
            <a:r>
              <a:rPr lang="en-US" sz="2400" baseline="-6000">
                <a:solidFill>
                  <a:srgbClr val="800000"/>
                </a:solidFill>
                <a:ea typeface="Lucida Grande" charset="0"/>
                <a:cs typeface="Lucida Grande" charset="0"/>
              </a:rPr>
              <a:t>τ</a:t>
            </a:r>
            <a:r>
              <a:rPr lang="en-US" sz="2400">
                <a:solidFill>
                  <a:srgbClr val="800000"/>
                </a:solidFill>
                <a:ea typeface="Gill Sans" charset="0"/>
                <a:cs typeface="Gill Sans" charset="0"/>
              </a:rPr>
              <a:t> </a:t>
            </a:r>
          </a:p>
          <a:p>
            <a:pPr algn="ctr"/>
            <a:r>
              <a:rPr lang="en-US" sz="2400">
                <a:solidFill>
                  <a:srgbClr val="800000"/>
                </a:solidFill>
                <a:ea typeface="Gill Sans" charset="0"/>
                <a:cs typeface="Gill Sans" charset="0"/>
              </a:rPr>
              <a:t>Appearance </a:t>
            </a:r>
          </a:p>
        </p:txBody>
      </p:sp>
      <p:sp>
        <p:nvSpPr>
          <p:cNvPr id="49202" name="Rectangle 61"/>
          <p:cNvSpPr>
            <a:spLocks/>
          </p:cNvSpPr>
          <p:nvPr/>
        </p:nvSpPr>
        <p:spPr bwMode="auto">
          <a:xfrm>
            <a:off x="6688138" y="5829300"/>
            <a:ext cx="614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800">
                <a:solidFill>
                  <a:schemeClr val="tx1"/>
                </a:solidFill>
                <a:ea typeface="Gill Sans" charset="0"/>
                <a:cs typeface="Gill Sans" charset="0"/>
              </a:rPr>
              <a:t>AMANDA/ANTARES/IceCube/KM3Net/</a:t>
            </a:r>
          </a:p>
          <a:p>
            <a:pPr algn="ctr"/>
            <a:r>
              <a:rPr lang="en-US" sz="1800">
                <a:solidFill>
                  <a:schemeClr val="tx1"/>
                </a:solidFill>
                <a:ea typeface="Gill Sans" charset="0"/>
                <a:cs typeface="Gill Sans" charset="0"/>
              </a:rPr>
              <a:t>ANITA/RICE/Auger/ARIANNA</a:t>
            </a:r>
          </a:p>
        </p:txBody>
      </p:sp>
      <p:sp>
        <p:nvSpPr>
          <p:cNvPr id="63" name="Rectangle 5"/>
          <p:cNvSpPr>
            <a:spLocks/>
          </p:cNvSpPr>
          <p:nvPr/>
        </p:nvSpPr>
        <p:spPr bwMode="auto">
          <a:xfrm>
            <a:off x="105820" y="228600"/>
            <a:ext cx="93720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alibri" pitchFamily="34" charset="0"/>
                <a:ea typeface="Helvetica Neue Light" charset="0"/>
                <a:cs typeface="Calibri" pitchFamily="34" charset="0"/>
                <a:sym typeface="Helvetica Neue Light" charset="0"/>
              </a:rPr>
              <a:t>The Neutrino Detector Spectrum</a:t>
            </a:r>
          </a:p>
        </p:txBody>
      </p:sp>
    </p:spTree>
    <p:extLst>
      <p:ext uri="{BB962C8B-B14F-4D97-AF65-F5344CB8AC3E}">
        <p14:creationId xmlns:p14="http://schemas.microsoft.com/office/powerpoint/2010/main" val="22210435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3"/>
          <p:cNvGrpSpPr>
            <a:grpSpLocks/>
          </p:cNvGrpSpPr>
          <p:nvPr/>
        </p:nvGrpSpPr>
        <p:grpSpPr bwMode="auto">
          <a:xfrm>
            <a:off x="1036638" y="4378325"/>
            <a:ext cx="3898900" cy="1244600"/>
            <a:chOff x="0" y="0"/>
            <a:chExt cx="2455" cy="784"/>
          </a:xfrm>
        </p:grpSpPr>
        <p:sp>
          <p:nvSpPr>
            <p:cNvPr id="50230" name="Rectangle 1"/>
            <p:cNvSpPr>
              <a:spLocks/>
            </p:cNvSpPr>
            <p:nvPr/>
          </p:nvSpPr>
          <p:spPr bwMode="auto">
            <a:xfrm>
              <a:off x="0" y="0"/>
              <a:ext cx="2455" cy="755"/>
            </a:xfrm>
            <a:prstGeom prst="rect">
              <a:avLst/>
            </a:prstGeom>
            <a:solidFill>
              <a:srgbClr val="00FF00">
                <a:alpha val="49019"/>
              </a:srgbClr>
            </a:solidFill>
            <a:ln w="25400">
              <a:solidFill>
                <a:schemeClr val="tx1">
                  <a:alpha val="49019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231" name="Rectangle 2"/>
            <p:cNvSpPr>
              <a:spLocks/>
            </p:cNvSpPr>
            <p:nvPr/>
          </p:nvSpPr>
          <p:spPr bwMode="auto">
            <a:xfrm>
              <a:off x="604" y="381"/>
              <a:ext cx="1258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ea typeface="Gill Sans" charset="0"/>
                  <a:cs typeface="Gill Sans" charset="0"/>
                </a:rPr>
                <a:t>Atmospheric</a:t>
              </a:r>
            </a:p>
          </p:txBody>
        </p:sp>
      </p:grpSp>
      <p:sp>
        <p:nvSpPr>
          <p:cNvPr id="50181" name="Rectangle 6"/>
          <p:cNvSpPr>
            <a:spLocks/>
          </p:cNvSpPr>
          <p:nvPr/>
        </p:nvSpPr>
        <p:spPr bwMode="auto">
          <a:xfrm>
            <a:off x="9118600" y="3479800"/>
            <a:ext cx="3124200" cy="1270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2" name="Rectangle 7"/>
          <p:cNvSpPr>
            <a:spLocks/>
          </p:cNvSpPr>
          <p:nvPr/>
        </p:nvSpPr>
        <p:spPr bwMode="auto">
          <a:xfrm>
            <a:off x="9309100" y="6629400"/>
            <a:ext cx="3124200" cy="1270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3" name="Rectangle 8"/>
          <p:cNvSpPr>
            <a:spLocks/>
          </p:cNvSpPr>
          <p:nvPr/>
        </p:nvSpPr>
        <p:spPr bwMode="auto">
          <a:xfrm>
            <a:off x="9029700" y="6896100"/>
            <a:ext cx="368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/>
            <a:r>
              <a:rPr lang="en-US" sz="2400">
                <a:solidFill>
                  <a:schemeClr val="tx1"/>
                </a:solidFill>
                <a:ea typeface="Gill Sans" charset="0"/>
                <a:cs typeface="Gill Sans" charset="0"/>
              </a:rPr>
              <a:t>Non-accelerator based</a:t>
            </a:r>
          </a:p>
        </p:txBody>
      </p:sp>
      <p:sp>
        <p:nvSpPr>
          <p:cNvPr id="50184" name="Rectangle 9"/>
          <p:cNvSpPr>
            <a:spLocks/>
          </p:cNvSpPr>
          <p:nvPr/>
        </p:nvSpPr>
        <p:spPr bwMode="auto">
          <a:xfrm>
            <a:off x="6359525" y="4381500"/>
            <a:ext cx="5791200" cy="1193800"/>
          </a:xfrm>
          <a:prstGeom prst="rect">
            <a:avLst/>
          </a:prstGeom>
          <a:solidFill>
            <a:srgbClr val="66CCFF">
              <a:alpha val="49019"/>
            </a:srgbClr>
          </a:solidFill>
          <a:ln w="25400">
            <a:solidFill>
              <a:schemeClr val="tx1">
                <a:alpha val="49019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50185" name="Group 12"/>
          <p:cNvGrpSpPr>
            <a:grpSpLocks/>
          </p:cNvGrpSpPr>
          <p:nvPr/>
        </p:nvGrpSpPr>
        <p:grpSpPr bwMode="auto">
          <a:xfrm>
            <a:off x="3813175" y="3149600"/>
            <a:ext cx="1130300" cy="1231900"/>
            <a:chOff x="0" y="0"/>
            <a:chExt cx="712" cy="776"/>
          </a:xfrm>
        </p:grpSpPr>
        <p:sp>
          <p:nvSpPr>
            <p:cNvPr id="50228" name="Rectangle 10"/>
            <p:cNvSpPr>
              <a:spLocks/>
            </p:cNvSpPr>
            <p:nvPr/>
          </p:nvSpPr>
          <p:spPr bwMode="auto">
            <a:xfrm>
              <a:off x="0" y="0"/>
              <a:ext cx="672" cy="776"/>
            </a:xfrm>
            <a:prstGeom prst="rect">
              <a:avLst/>
            </a:prstGeom>
            <a:solidFill>
              <a:srgbClr val="FF00FF">
                <a:alpha val="49019"/>
              </a:srgbClr>
            </a:solidFill>
            <a:ln w="25400">
              <a:solidFill>
                <a:schemeClr val="tx1">
                  <a:alpha val="49019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229" name="Rectangle 11"/>
            <p:cNvSpPr>
              <a:spLocks/>
            </p:cNvSpPr>
            <p:nvPr/>
          </p:nvSpPr>
          <p:spPr bwMode="auto">
            <a:xfrm>
              <a:off x="184" y="176"/>
              <a:ext cx="528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ea typeface="Gill Sans" charset="0"/>
                  <a:cs typeface="Gill Sans" charset="0"/>
                </a:rPr>
                <a:t>MINOS</a:t>
              </a:r>
            </a:p>
          </p:txBody>
        </p:sp>
      </p:grpSp>
      <p:sp>
        <p:nvSpPr>
          <p:cNvPr id="50186" name="Rectangle 13"/>
          <p:cNvSpPr>
            <a:spLocks/>
          </p:cNvSpPr>
          <p:nvPr/>
        </p:nvSpPr>
        <p:spPr bwMode="auto">
          <a:xfrm>
            <a:off x="5900738" y="4394200"/>
            <a:ext cx="3479800" cy="1130300"/>
          </a:xfrm>
          <a:prstGeom prst="rect">
            <a:avLst/>
          </a:prstGeom>
          <a:solidFill>
            <a:srgbClr val="6666FF">
              <a:alpha val="49019"/>
            </a:srgbClr>
          </a:solidFill>
          <a:ln w="25400">
            <a:solidFill>
              <a:schemeClr val="tx1">
                <a:alpha val="49019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7" name="Line 14"/>
          <p:cNvSpPr>
            <a:spLocks noChangeShapeType="1"/>
          </p:cNvSpPr>
          <p:nvPr/>
        </p:nvSpPr>
        <p:spPr bwMode="auto">
          <a:xfrm>
            <a:off x="569913" y="4381500"/>
            <a:ext cx="854075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8" name="Rectangle 15"/>
          <p:cNvSpPr>
            <a:spLocks/>
          </p:cNvSpPr>
          <p:nvPr/>
        </p:nvSpPr>
        <p:spPr bwMode="auto">
          <a:xfrm>
            <a:off x="7881938" y="4546600"/>
            <a:ext cx="774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800">
                <a:solidFill>
                  <a:schemeClr val="tx1"/>
                </a:solidFill>
                <a:ea typeface="Gill Sans" charset="0"/>
                <a:cs typeface="Gill Sans" charset="0"/>
              </a:rPr>
              <a:t>10 TeV</a:t>
            </a:r>
          </a:p>
        </p:txBody>
      </p:sp>
      <p:sp>
        <p:nvSpPr>
          <p:cNvPr id="50189" name="Line 16"/>
          <p:cNvSpPr>
            <a:spLocks noChangeShapeType="1"/>
          </p:cNvSpPr>
          <p:nvPr/>
        </p:nvSpPr>
        <p:spPr bwMode="auto">
          <a:xfrm flipH="1">
            <a:off x="1133475" y="4379913"/>
            <a:ext cx="0" cy="20478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0" name="Line 17"/>
          <p:cNvSpPr>
            <a:spLocks noChangeShapeType="1"/>
          </p:cNvSpPr>
          <p:nvPr/>
        </p:nvSpPr>
        <p:spPr bwMode="auto">
          <a:xfrm rot="10800000">
            <a:off x="11498263" y="4381500"/>
            <a:ext cx="1163637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1" name="Line 18"/>
          <p:cNvSpPr>
            <a:spLocks noChangeShapeType="1"/>
          </p:cNvSpPr>
          <p:nvPr/>
        </p:nvSpPr>
        <p:spPr bwMode="auto">
          <a:xfrm flipH="1">
            <a:off x="2320925" y="4379913"/>
            <a:ext cx="1588" cy="20478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2" name="Line 19"/>
          <p:cNvSpPr>
            <a:spLocks noChangeShapeType="1"/>
          </p:cNvSpPr>
          <p:nvPr/>
        </p:nvSpPr>
        <p:spPr bwMode="auto">
          <a:xfrm flipH="1">
            <a:off x="3509963" y="4379913"/>
            <a:ext cx="0" cy="20478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3" name="Line 20"/>
          <p:cNvSpPr>
            <a:spLocks noChangeShapeType="1"/>
          </p:cNvSpPr>
          <p:nvPr/>
        </p:nvSpPr>
        <p:spPr bwMode="auto">
          <a:xfrm flipH="1">
            <a:off x="4697413" y="4379913"/>
            <a:ext cx="0" cy="20478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4" name="Line 21"/>
          <p:cNvSpPr>
            <a:spLocks noChangeShapeType="1"/>
          </p:cNvSpPr>
          <p:nvPr/>
        </p:nvSpPr>
        <p:spPr bwMode="auto">
          <a:xfrm flipH="1">
            <a:off x="5884863" y="4379913"/>
            <a:ext cx="0" cy="20478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5" name="Line 22"/>
          <p:cNvSpPr>
            <a:spLocks noChangeShapeType="1"/>
          </p:cNvSpPr>
          <p:nvPr/>
        </p:nvSpPr>
        <p:spPr bwMode="auto">
          <a:xfrm flipH="1">
            <a:off x="7078663" y="4379913"/>
            <a:ext cx="0" cy="20478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6" name="Line 23"/>
          <p:cNvSpPr>
            <a:spLocks noChangeShapeType="1"/>
          </p:cNvSpPr>
          <p:nvPr/>
        </p:nvSpPr>
        <p:spPr bwMode="auto">
          <a:xfrm flipH="1">
            <a:off x="8267700" y="4379913"/>
            <a:ext cx="0" cy="20478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7" name="Line 24"/>
          <p:cNvSpPr>
            <a:spLocks noChangeShapeType="1"/>
          </p:cNvSpPr>
          <p:nvPr/>
        </p:nvSpPr>
        <p:spPr bwMode="auto">
          <a:xfrm rot="10800000">
            <a:off x="9145588" y="4387850"/>
            <a:ext cx="2246312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8" name="Line 25"/>
          <p:cNvSpPr>
            <a:spLocks noChangeShapeType="1"/>
          </p:cNvSpPr>
          <p:nvPr/>
        </p:nvSpPr>
        <p:spPr bwMode="auto">
          <a:xfrm flipH="1">
            <a:off x="12139613" y="4379913"/>
            <a:ext cx="0" cy="20478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99" name="Rectangle 26"/>
          <p:cNvSpPr>
            <a:spLocks/>
          </p:cNvSpPr>
          <p:nvPr/>
        </p:nvSpPr>
        <p:spPr bwMode="auto">
          <a:xfrm>
            <a:off x="11717338" y="4546600"/>
            <a:ext cx="82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800">
                <a:solidFill>
                  <a:schemeClr val="tx1"/>
                </a:solidFill>
                <a:ea typeface="Gill Sans" charset="0"/>
                <a:cs typeface="Gill Sans" charset="0"/>
              </a:rPr>
              <a:t>1 EeV</a:t>
            </a:r>
          </a:p>
        </p:txBody>
      </p:sp>
      <p:sp>
        <p:nvSpPr>
          <p:cNvPr id="50200" name="Rectangle 27"/>
          <p:cNvSpPr>
            <a:spLocks/>
          </p:cNvSpPr>
          <p:nvPr/>
        </p:nvSpPr>
        <p:spPr bwMode="auto">
          <a:xfrm>
            <a:off x="6748463" y="4546600"/>
            <a:ext cx="673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800">
                <a:solidFill>
                  <a:schemeClr val="tx1"/>
                </a:solidFill>
                <a:ea typeface="Gill Sans" charset="0"/>
                <a:cs typeface="Gill Sans" charset="0"/>
              </a:rPr>
              <a:t>1 TeV</a:t>
            </a:r>
          </a:p>
        </p:txBody>
      </p:sp>
      <p:sp>
        <p:nvSpPr>
          <p:cNvPr id="50201" name="Rectangle 28"/>
          <p:cNvSpPr>
            <a:spLocks/>
          </p:cNvSpPr>
          <p:nvPr/>
        </p:nvSpPr>
        <p:spPr bwMode="auto">
          <a:xfrm>
            <a:off x="5408613" y="4546600"/>
            <a:ext cx="952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800">
                <a:solidFill>
                  <a:schemeClr val="tx1"/>
                </a:solidFill>
                <a:ea typeface="Gill Sans" charset="0"/>
                <a:cs typeface="Gill Sans" charset="0"/>
              </a:rPr>
              <a:t>100 GeV</a:t>
            </a:r>
          </a:p>
        </p:txBody>
      </p:sp>
      <p:sp>
        <p:nvSpPr>
          <p:cNvPr id="50202" name="Rectangle 29"/>
          <p:cNvSpPr>
            <a:spLocks/>
          </p:cNvSpPr>
          <p:nvPr/>
        </p:nvSpPr>
        <p:spPr bwMode="auto">
          <a:xfrm>
            <a:off x="4270375" y="4546600"/>
            <a:ext cx="850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800">
                <a:solidFill>
                  <a:schemeClr val="tx1"/>
                </a:solidFill>
                <a:ea typeface="Gill Sans" charset="0"/>
                <a:cs typeface="Gill Sans" charset="0"/>
              </a:rPr>
              <a:t>10 GeV</a:t>
            </a:r>
          </a:p>
        </p:txBody>
      </p:sp>
      <p:grpSp>
        <p:nvGrpSpPr>
          <p:cNvPr id="50203" name="Group 32"/>
          <p:cNvGrpSpPr>
            <a:grpSpLocks/>
          </p:cNvGrpSpPr>
          <p:nvPr/>
        </p:nvGrpSpPr>
        <p:grpSpPr bwMode="auto">
          <a:xfrm>
            <a:off x="381000" y="4394200"/>
            <a:ext cx="1152525" cy="1187450"/>
            <a:chOff x="0" y="0"/>
            <a:chExt cx="725" cy="748"/>
          </a:xfrm>
        </p:grpSpPr>
        <p:sp>
          <p:nvSpPr>
            <p:cNvPr id="50226" name="Rectangle 30"/>
            <p:cNvSpPr>
              <a:spLocks/>
            </p:cNvSpPr>
            <p:nvPr/>
          </p:nvSpPr>
          <p:spPr bwMode="auto">
            <a:xfrm>
              <a:off x="109" y="0"/>
              <a:ext cx="496" cy="720"/>
            </a:xfrm>
            <a:prstGeom prst="rect">
              <a:avLst/>
            </a:prstGeom>
            <a:solidFill>
              <a:srgbClr val="408000">
                <a:alpha val="49019"/>
              </a:srgbClr>
            </a:solidFill>
            <a:ln w="25400">
              <a:solidFill>
                <a:schemeClr val="tx1">
                  <a:alpha val="49019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227" name="Rectangle 31"/>
            <p:cNvSpPr>
              <a:spLocks/>
            </p:cNvSpPr>
            <p:nvPr/>
          </p:nvSpPr>
          <p:spPr bwMode="auto">
            <a:xfrm>
              <a:off x="0" y="348"/>
              <a:ext cx="725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ea typeface="Gill Sans" charset="0"/>
                  <a:cs typeface="Gill Sans" charset="0"/>
                </a:rPr>
                <a:t>Solar/Reactor</a:t>
              </a:r>
            </a:p>
          </p:txBody>
        </p:sp>
      </p:grpSp>
      <p:sp>
        <p:nvSpPr>
          <p:cNvPr id="50204" name="Rectangle 33"/>
          <p:cNvSpPr>
            <a:spLocks/>
          </p:cNvSpPr>
          <p:nvPr/>
        </p:nvSpPr>
        <p:spPr bwMode="auto">
          <a:xfrm>
            <a:off x="3152775" y="4546600"/>
            <a:ext cx="736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800">
                <a:solidFill>
                  <a:schemeClr val="tx1"/>
                </a:solidFill>
                <a:ea typeface="Gill Sans" charset="0"/>
                <a:cs typeface="Gill Sans" charset="0"/>
              </a:rPr>
              <a:t>1 GeV</a:t>
            </a:r>
          </a:p>
        </p:txBody>
      </p:sp>
      <p:sp>
        <p:nvSpPr>
          <p:cNvPr id="50205" name="Rectangle 34"/>
          <p:cNvSpPr>
            <a:spLocks/>
          </p:cNvSpPr>
          <p:nvPr/>
        </p:nvSpPr>
        <p:spPr bwMode="auto">
          <a:xfrm>
            <a:off x="1841500" y="4546600"/>
            <a:ext cx="965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800">
                <a:solidFill>
                  <a:schemeClr val="tx1"/>
                </a:solidFill>
                <a:ea typeface="Gill Sans" charset="0"/>
                <a:cs typeface="Gill Sans" charset="0"/>
              </a:rPr>
              <a:t>100 MeV</a:t>
            </a:r>
          </a:p>
        </p:txBody>
      </p:sp>
      <p:sp>
        <p:nvSpPr>
          <p:cNvPr id="50206" name="Rectangle 35"/>
          <p:cNvSpPr>
            <a:spLocks/>
          </p:cNvSpPr>
          <p:nvPr/>
        </p:nvSpPr>
        <p:spPr bwMode="auto">
          <a:xfrm>
            <a:off x="7483475" y="4819650"/>
            <a:ext cx="39243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000">
                <a:solidFill>
                  <a:schemeClr val="tx1"/>
                </a:solidFill>
                <a:ea typeface="Gill Sans" charset="0"/>
                <a:cs typeface="Gill Sans" charset="0"/>
              </a:rPr>
              <a:t>Atmospheric/Astrophysical</a:t>
            </a:r>
          </a:p>
        </p:txBody>
      </p:sp>
      <p:sp>
        <p:nvSpPr>
          <p:cNvPr id="50207" name="Rectangle 36"/>
          <p:cNvSpPr>
            <a:spLocks/>
          </p:cNvSpPr>
          <p:nvPr/>
        </p:nvSpPr>
        <p:spPr bwMode="auto">
          <a:xfrm>
            <a:off x="6664325" y="300355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00">
                <a:solidFill>
                  <a:schemeClr val="tx1"/>
                </a:solidFill>
                <a:ea typeface="Gill Sans" charset="0"/>
                <a:cs typeface="Gill Sans" charset="0"/>
              </a:rPr>
              <a:t>Accelerator</a:t>
            </a:r>
          </a:p>
        </p:txBody>
      </p:sp>
      <p:sp>
        <p:nvSpPr>
          <p:cNvPr id="50208" name="Rectangle 37"/>
          <p:cNvSpPr>
            <a:spLocks/>
          </p:cNvSpPr>
          <p:nvPr/>
        </p:nvSpPr>
        <p:spPr bwMode="auto">
          <a:xfrm>
            <a:off x="706438" y="4546600"/>
            <a:ext cx="850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800">
                <a:solidFill>
                  <a:schemeClr val="tx1"/>
                </a:solidFill>
                <a:ea typeface="Gill Sans" charset="0"/>
                <a:cs typeface="Gill Sans" charset="0"/>
              </a:rPr>
              <a:t>10 MeV</a:t>
            </a:r>
          </a:p>
        </p:txBody>
      </p:sp>
      <p:grpSp>
        <p:nvGrpSpPr>
          <p:cNvPr id="50209" name="Group 40"/>
          <p:cNvGrpSpPr>
            <a:grpSpLocks/>
          </p:cNvGrpSpPr>
          <p:nvPr/>
        </p:nvGrpSpPr>
        <p:grpSpPr bwMode="auto">
          <a:xfrm>
            <a:off x="3363913" y="2889250"/>
            <a:ext cx="914400" cy="1492250"/>
            <a:chOff x="0" y="0"/>
            <a:chExt cx="576" cy="939"/>
          </a:xfrm>
        </p:grpSpPr>
        <p:sp>
          <p:nvSpPr>
            <p:cNvPr id="50224" name="Rectangle 38"/>
            <p:cNvSpPr>
              <a:spLocks/>
            </p:cNvSpPr>
            <p:nvPr/>
          </p:nvSpPr>
          <p:spPr bwMode="auto">
            <a:xfrm>
              <a:off x="89" y="51"/>
              <a:ext cx="410" cy="888"/>
            </a:xfrm>
            <a:prstGeom prst="rect">
              <a:avLst/>
            </a:prstGeom>
            <a:solidFill>
              <a:srgbClr val="0080FF">
                <a:alpha val="49019"/>
              </a:srgbClr>
            </a:solidFill>
            <a:ln w="25400">
              <a:solidFill>
                <a:schemeClr val="tx1">
                  <a:alpha val="49019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225" name="Rectangle 39"/>
            <p:cNvSpPr>
              <a:spLocks/>
            </p:cNvSpPr>
            <p:nvPr/>
          </p:nvSpPr>
          <p:spPr bwMode="auto">
            <a:xfrm>
              <a:off x="0" y="0"/>
              <a:ext cx="576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ea typeface="Lucida Grande" charset="0"/>
                  <a:cs typeface="Lucida Grande" charset="0"/>
                </a:rPr>
                <a:t>NOνA</a:t>
              </a:r>
            </a:p>
          </p:txBody>
        </p:sp>
      </p:grpSp>
      <p:grpSp>
        <p:nvGrpSpPr>
          <p:cNvPr id="50210" name="Group 43"/>
          <p:cNvGrpSpPr>
            <a:grpSpLocks/>
          </p:cNvGrpSpPr>
          <p:nvPr/>
        </p:nvGrpSpPr>
        <p:grpSpPr bwMode="auto">
          <a:xfrm>
            <a:off x="3254375" y="3225800"/>
            <a:ext cx="787400" cy="1155700"/>
            <a:chOff x="0" y="0"/>
            <a:chExt cx="496" cy="728"/>
          </a:xfrm>
        </p:grpSpPr>
        <p:sp>
          <p:nvSpPr>
            <p:cNvPr id="50222" name="Rectangle 41"/>
            <p:cNvSpPr>
              <a:spLocks/>
            </p:cNvSpPr>
            <p:nvPr/>
          </p:nvSpPr>
          <p:spPr bwMode="auto">
            <a:xfrm>
              <a:off x="24" y="0"/>
              <a:ext cx="445" cy="728"/>
            </a:xfrm>
            <a:prstGeom prst="rect">
              <a:avLst/>
            </a:prstGeom>
            <a:solidFill>
              <a:srgbClr val="FF6FCF">
                <a:alpha val="49019"/>
              </a:srgbClr>
            </a:solidFill>
            <a:ln w="25400">
              <a:solidFill>
                <a:schemeClr val="tx1">
                  <a:alpha val="49019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223" name="Rectangle 42"/>
            <p:cNvSpPr>
              <a:spLocks/>
            </p:cNvSpPr>
            <p:nvPr/>
          </p:nvSpPr>
          <p:spPr bwMode="auto">
            <a:xfrm>
              <a:off x="0" y="192"/>
              <a:ext cx="496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ea typeface="Gill Sans" charset="0"/>
                  <a:cs typeface="Gill Sans" charset="0"/>
                </a:rPr>
                <a:t>K2K,</a:t>
              </a:r>
              <a:br>
                <a:rPr lang="en-US" sz="1800">
                  <a:solidFill>
                    <a:schemeClr val="tx1"/>
                  </a:solidFill>
                  <a:ea typeface="Gill Sans" charset="0"/>
                  <a:cs typeface="Gill Sans" charset="0"/>
                </a:rPr>
              </a:br>
              <a:r>
                <a:rPr lang="en-US" sz="1800">
                  <a:solidFill>
                    <a:schemeClr val="tx1"/>
                  </a:solidFill>
                  <a:ea typeface="Gill Sans" charset="0"/>
                  <a:cs typeface="Gill Sans" charset="0"/>
                </a:rPr>
                <a:t>T2K</a:t>
              </a:r>
            </a:p>
          </p:txBody>
        </p:sp>
      </p:grpSp>
      <p:sp>
        <p:nvSpPr>
          <p:cNvPr id="50211" name="Rectangle 44"/>
          <p:cNvSpPr>
            <a:spLocks/>
          </p:cNvSpPr>
          <p:nvPr/>
        </p:nvSpPr>
        <p:spPr bwMode="auto">
          <a:xfrm>
            <a:off x="11480800" y="4381500"/>
            <a:ext cx="1458913" cy="1257300"/>
          </a:xfrm>
          <a:prstGeom prst="rect">
            <a:avLst/>
          </a:prstGeom>
          <a:solidFill>
            <a:srgbClr val="6666FF">
              <a:alpha val="49019"/>
            </a:srgbClr>
          </a:solidFill>
          <a:ln w="25400">
            <a:solidFill>
              <a:schemeClr val="tx1">
                <a:alpha val="49019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50212" name="Group 47"/>
          <p:cNvGrpSpPr>
            <a:grpSpLocks/>
          </p:cNvGrpSpPr>
          <p:nvPr/>
        </p:nvGrpSpPr>
        <p:grpSpPr bwMode="auto">
          <a:xfrm>
            <a:off x="3943350" y="3060700"/>
            <a:ext cx="1401763" cy="1320800"/>
            <a:chOff x="0" y="0"/>
            <a:chExt cx="882" cy="832"/>
          </a:xfrm>
        </p:grpSpPr>
        <p:sp>
          <p:nvSpPr>
            <p:cNvPr id="50220" name="Rectangle 45"/>
            <p:cNvSpPr>
              <a:spLocks/>
            </p:cNvSpPr>
            <p:nvPr/>
          </p:nvSpPr>
          <p:spPr bwMode="auto">
            <a:xfrm>
              <a:off x="0" y="0"/>
              <a:ext cx="882" cy="832"/>
            </a:xfrm>
            <a:prstGeom prst="rect">
              <a:avLst/>
            </a:prstGeom>
            <a:solidFill>
              <a:srgbClr val="800080">
                <a:alpha val="49019"/>
              </a:srgbClr>
            </a:solidFill>
            <a:ln w="25400">
              <a:solidFill>
                <a:schemeClr val="tx1">
                  <a:alpha val="49019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221" name="Rectangle 46"/>
            <p:cNvSpPr>
              <a:spLocks/>
            </p:cNvSpPr>
            <p:nvPr/>
          </p:nvSpPr>
          <p:spPr bwMode="auto">
            <a:xfrm>
              <a:off x="343" y="72"/>
              <a:ext cx="528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ea typeface="Gill Sans" charset="0"/>
                  <a:cs typeface="Gill Sans" charset="0"/>
                </a:rPr>
                <a:t>OPERA</a:t>
              </a:r>
            </a:p>
          </p:txBody>
        </p:sp>
      </p:grpSp>
      <p:sp>
        <p:nvSpPr>
          <p:cNvPr id="50213" name="Rectangle 48"/>
          <p:cNvSpPr>
            <a:spLocks/>
          </p:cNvSpPr>
          <p:nvPr/>
        </p:nvSpPr>
        <p:spPr bwMode="auto">
          <a:xfrm>
            <a:off x="9715500" y="37846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00">
                <a:solidFill>
                  <a:schemeClr val="tx1"/>
                </a:solidFill>
              </a:rPr>
              <a:t>Energy ↔ Volume</a:t>
            </a:r>
          </a:p>
        </p:txBody>
      </p:sp>
      <p:sp>
        <p:nvSpPr>
          <p:cNvPr id="50214" name="Rectangle 49"/>
          <p:cNvSpPr>
            <a:spLocks/>
          </p:cNvSpPr>
          <p:nvPr/>
        </p:nvSpPr>
        <p:spPr bwMode="auto">
          <a:xfrm>
            <a:off x="787400" y="5727700"/>
            <a:ext cx="39243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800">
                <a:solidFill>
                  <a:schemeClr val="tx1"/>
                </a:solidFill>
                <a:ea typeface="Gill Sans" charset="0"/>
                <a:cs typeface="Gill Sans" charset="0"/>
              </a:rPr>
              <a:t>Borexino/KamLand/Daya Bay/Double Chooz/SNO/SuperK</a:t>
            </a:r>
          </a:p>
        </p:txBody>
      </p:sp>
      <p:sp>
        <p:nvSpPr>
          <p:cNvPr id="50215" name="Rectangle 50"/>
          <p:cNvSpPr>
            <a:spLocks/>
          </p:cNvSpPr>
          <p:nvPr/>
        </p:nvSpPr>
        <p:spPr bwMode="auto">
          <a:xfrm>
            <a:off x="241300" y="8102600"/>
            <a:ext cx="125095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/>
            <a:r>
              <a:rPr lang="en-US" sz="2000" i="1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* boxes select primary detector physics energy regimes and are not absolute limits</a:t>
            </a:r>
          </a:p>
        </p:txBody>
      </p:sp>
      <p:grpSp>
        <p:nvGrpSpPr>
          <p:cNvPr id="50216" name="Group 53"/>
          <p:cNvGrpSpPr>
            <a:grpSpLocks/>
          </p:cNvGrpSpPr>
          <p:nvPr/>
        </p:nvGrpSpPr>
        <p:grpSpPr bwMode="auto">
          <a:xfrm>
            <a:off x="4711700" y="4406900"/>
            <a:ext cx="1866900" cy="1384300"/>
            <a:chOff x="0" y="0"/>
            <a:chExt cx="1176" cy="872"/>
          </a:xfrm>
        </p:grpSpPr>
        <p:sp>
          <p:nvSpPr>
            <p:cNvPr id="50218" name="Rectangle 51"/>
            <p:cNvSpPr>
              <a:spLocks/>
            </p:cNvSpPr>
            <p:nvPr/>
          </p:nvSpPr>
          <p:spPr bwMode="auto">
            <a:xfrm>
              <a:off x="0" y="0"/>
              <a:ext cx="1176" cy="784"/>
            </a:xfrm>
            <a:prstGeom prst="rect">
              <a:avLst/>
            </a:prstGeom>
            <a:solidFill>
              <a:srgbClr val="0000FF">
                <a:alpha val="49803"/>
              </a:srgbClr>
            </a:solidFill>
            <a:ln w="25400">
              <a:solidFill>
                <a:srgbClr val="0000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219" name="Rectangle 52"/>
            <p:cNvSpPr>
              <a:spLocks/>
            </p:cNvSpPr>
            <p:nvPr/>
          </p:nvSpPr>
          <p:spPr bwMode="auto">
            <a:xfrm>
              <a:off x="0" y="472"/>
              <a:ext cx="706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ea typeface="Gill Sans" charset="0"/>
                  <a:cs typeface="Gill Sans" charset="0"/>
                </a:rPr>
                <a:t>DeepCore</a:t>
              </a:r>
            </a:p>
          </p:txBody>
        </p:sp>
      </p:grpSp>
      <p:sp>
        <p:nvSpPr>
          <p:cNvPr id="50217" name="Rectangle 54"/>
          <p:cNvSpPr>
            <a:spLocks/>
          </p:cNvSpPr>
          <p:nvPr/>
        </p:nvSpPr>
        <p:spPr bwMode="auto">
          <a:xfrm>
            <a:off x="6688138" y="5829300"/>
            <a:ext cx="614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800">
                <a:solidFill>
                  <a:schemeClr val="tx1"/>
                </a:solidFill>
                <a:ea typeface="Gill Sans" charset="0"/>
                <a:cs typeface="Gill Sans" charset="0"/>
              </a:rPr>
              <a:t>AMANDA/ANTARES/IceCube/KM3Net/</a:t>
            </a:r>
          </a:p>
          <a:p>
            <a:pPr algn="ctr"/>
            <a:r>
              <a:rPr lang="en-US" sz="1800">
                <a:solidFill>
                  <a:schemeClr val="tx1"/>
                </a:solidFill>
                <a:ea typeface="Gill Sans" charset="0"/>
                <a:cs typeface="Gill Sans" charset="0"/>
              </a:rPr>
              <a:t>ANITA/RICE/Auger/ARIANNA</a:t>
            </a:r>
          </a:p>
        </p:txBody>
      </p:sp>
      <p:sp>
        <p:nvSpPr>
          <p:cNvPr id="56" name="Rectangle 5"/>
          <p:cNvSpPr>
            <a:spLocks/>
          </p:cNvSpPr>
          <p:nvPr/>
        </p:nvSpPr>
        <p:spPr bwMode="auto">
          <a:xfrm>
            <a:off x="105820" y="228600"/>
            <a:ext cx="93720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alibri" pitchFamily="34" charset="0"/>
                <a:ea typeface="Helvetica Neue Light" charset="0"/>
                <a:cs typeface="Calibri" pitchFamily="34" charset="0"/>
                <a:sym typeface="Helvetica Neue Light" charset="0"/>
              </a:rPr>
              <a:t>The Neutrino Detector Spectrum</a:t>
            </a:r>
          </a:p>
        </p:txBody>
      </p:sp>
    </p:spTree>
    <p:extLst>
      <p:ext uri="{BB962C8B-B14F-4D97-AF65-F5344CB8AC3E}">
        <p14:creationId xmlns:p14="http://schemas.microsoft.com/office/powerpoint/2010/main" val="42840434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3"/>
          <p:cNvGrpSpPr>
            <a:grpSpLocks/>
          </p:cNvGrpSpPr>
          <p:nvPr/>
        </p:nvGrpSpPr>
        <p:grpSpPr bwMode="auto">
          <a:xfrm>
            <a:off x="1036638" y="4378325"/>
            <a:ext cx="3898900" cy="1244600"/>
            <a:chOff x="0" y="0"/>
            <a:chExt cx="2455" cy="784"/>
          </a:xfrm>
        </p:grpSpPr>
        <p:sp>
          <p:nvSpPr>
            <p:cNvPr id="51261" name="Rectangle 1"/>
            <p:cNvSpPr>
              <a:spLocks/>
            </p:cNvSpPr>
            <p:nvPr/>
          </p:nvSpPr>
          <p:spPr bwMode="auto">
            <a:xfrm>
              <a:off x="0" y="0"/>
              <a:ext cx="2455" cy="755"/>
            </a:xfrm>
            <a:prstGeom prst="rect">
              <a:avLst/>
            </a:prstGeom>
            <a:solidFill>
              <a:srgbClr val="00FF00">
                <a:alpha val="49019"/>
              </a:srgbClr>
            </a:solidFill>
            <a:ln w="25400">
              <a:solidFill>
                <a:schemeClr val="tx1">
                  <a:alpha val="49019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62" name="Rectangle 2"/>
            <p:cNvSpPr>
              <a:spLocks/>
            </p:cNvSpPr>
            <p:nvPr/>
          </p:nvSpPr>
          <p:spPr bwMode="auto">
            <a:xfrm>
              <a:off x="660" y="381"/>
              <a:ext cx="1258" cy="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2000">
                  <a:solidFill>
                    <a:schemeClr val="tx1"/>
                  </a:solidFill>
                  <a:ea typeface="Gill Sans" charset="0"/>
                  <a:cs typeface="Gill Sans" charset="0"/>
                </a:rPr>
                <a:t>Atmospheric</a:t>
              </a:r>
            </a:p>
          </p:txBody>
        </p:sp>
      </p:grpSp>
      <p:sp>
        <p:nvSpPr>
          <p:cNvPr id="51204" name="Rectangle 5"/>
          <p:cNvSpPr>
            <a:spLocks/>
          </p:cNvSpPr>
          <p:nvPr/>
        </p:nvSpPr>
        <p:spPr bwMode="auto">
          <a:xfrm>
            <a:off x="9118600" y="3479800"/>
            <a:ext cx="3124200" cy="1270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05" name="Rectangle 6"/>
          <p:cNvSpPr>
            <a:spLocks/>
          </p:cNvSpPr>
          <p:nvPr/>
        </p:nvSpPr>
        <p:spPr bwMode="auto">
          <a:xfrm>
            <a:off x="9309100" y="6629400"/>
            <a:ext cx="3124200" cy="1270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07" name="Rectangle 8"/>
          <p:cNvSpPr>
            <a:spLocks/>
          </p:cNvSpPr>
          <p:nvPr/>
        </p:nvSpPr>
        <p:spPr bwMode="auto">
          <a:xfrm>
            <a:off x="6359525" y="4381500"/>
            <a:ext cx="5791200" cy="1193800"/>
          </a:xfrm>
          <a:prstGeom prst="rect">
            <a:avLst/>
          </a:prstGeom>
          <a:solidFill>
            <a:srgbClr val="66CCFF">
              <a:alpha val="49019"/>
            </a:srgbClr>
          </a:solidFill>
          <a:ln w="25400">
            <a:solidFill>
              <a:schemeClr val="tx1">
                <a:alpha val="49019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51208" name="Group 11"/>
          <p:cNvGrpSpPr>
            <a:grpSpLocks/>
          </p:cNvGrpSpPr>
          <p:nvPr/>
        </p:nvGrpSpPr>
        <p:grpSpPr bwMode="auto">
          <a:xfrm>
            <a:off x="3813175" y="3149600"/>
            <a:ext cx="1130300" cy="1231900"/>
            <a:chOff x="0" y="0"/>
            <a:chExt cx="712" cy="776"/>
          </a:xfrm>
        </p:grpSpPr>
        <p:sp>
          <p:nvSpPr>
            <p:cNvPr id="51259" name="Rectangle 9"/>
            <p:cNvSpPr>
              <a:spLocks/>
            </p:cNvSpPr>
            <p:nvPr/>
          </p:nvSpPr>
          <p:spPr bwMode="auto">
            <a:xfrm>
              <a:off x="0" y="0"/>
              <a:ext cx="672" cy="776"/>
            </a:xfrm>
            <a:prstGeom prst="rect">
              <a:avLst/>
            </a:prstGeom>
            <a:solidFill>
              <a:srgbClr val="FF00FF">
                <a:alpha val="49019"/>
              </a:srgbClr>
            </a:solidFill>
            <a:ln w="25400">
              <a:solidFill>
                <a:schemeClr val="tx1">
                  <a:alpha val="49019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60" name="Rectangle 10"/>
            <p:cNvSpPr>
              <a:spLocks/>
            </p:cNvSpPr>
            <p:nvPr/>
          </p:nvSpPr>
          <p:spPr bwMode="auto">
            <a:xfrm>
              <a:off x="184" y="176"/>
              <a:ext cx="528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ea typeface="Gill Sans" charset="0"/>
                  <a:cs typeface="Gill Sans" charset="0"/>
                </a:rPr>
                <a:t>MINOS</a:t>
              </a:r>
            </a:p>
          </p:txBody>
        </p:sp>
      </p:grpSp>
      <p:sp>
        <p:nvSpPr>
          <p:cNvPr id="51209" name="Rectangle 12"/>
          <p:cNvSpPr>
            <a:spLocks/>
          </p:cNvSpPr>
          <p:nvPr/>
        </p:nvSpPr>
        <p:spPr bwMode="auto">
          <a:xfrm>
            <a:off x="5900738" y="4394200"/>
            <a:ext cx="3479800" cy="1130300"/>
          </a:xfrm>
          <a:prstGeom prst="rect">
            <a:avLst/>
          </a:prstGeom>
          <a:solidFill>
            <a:srgbClr val="6666FF">
              <a:alpha val="49019"/>
            </a:srgbClr>
          </a:solidFill>
          <a:ln w="25400">
            <a:solidFill>
              <a:schemeClr val="tx1">
                <a:alpha val="49019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0" name="Line 13"/>
          <p:cNvSpPr>
            <a:spLocks noChangeShapeType="1"/>
          </p:cNvSpPr>
          <p:nvPr/>
        </p:nvSpPr>
        <p:spPr bwMode="auto">
          <a:xfrm>
            <a:off x="569913" y="4381500"/>
            <a:ext cx="854075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1" name="Rectangle 14"/>
          <p:cNvSpPr>
            <a:spLocks/>
          </p:cNvSpPr>
          <p:nvPr/>
        </p:nvSpPr>
        <p:spPr bwMode="auto">
          <a:xfrm>
            <a:off x="7881938" y="4546600"/>
            <a:ext cx="774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800">
                <a:solidFill>
                  <a:schemeClr val="tx1"/>
                </a:solidFill>
                <a:ea typeface="Gill Sans" charset="0"/>
                <a:cs typeface="Gill Sans" charset="0"/>
              </a:rPr>
              <a:t>10 TeV</a:t>
            </a:r>
          </a:p>
        </p:txBody>
      </p:sp>
      <p:sp>
        <p:nvSpPr>
          <p:cNvPr id="51212" name="Line 15"/>
          <p:cNvSpPr>
            <a:spLocks noChangeShapeType="1"/>
          </p:cNvSpPr>
          <p:nvPr/>
        </p:nvSpPr>
        <p:spPr bwMode="auto">
          <a:xfrm flipH="1">
            <a:off x="1133475" y="4379913"/>
            <a:ext cx="0" cy="20478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3" name="Line 16"/>
          <p:cNvSpPr>
            <a:spLocks noChangeShapeType="1"/>
          </p:cNvSpPr>
          <p:nvPr/>
        </p:nvSpPr>
        <p:spPr bwMode="auto">
          <a:xfrm rot="10800000">
            <a:off x="11498263" y="4381500"/>
            <a:ext cx="1163637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4" name="Line 17"/>
          <p:cNvSpPr>
            <a:spLocks noChangeShapeType="1"/>
          </p:cNvSpPr>
          <p:nvPr/>
        </p:nvSpPr>
        <p:spPr bwMode="auto">
          <a:xfrm flipH="1">
            <a:off x="2320925" y="4379913"/>
            <a:ext cx="1588" cy="20478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5" name="Line 18"/>
          <p:cNvSpPr>
            <a:spLocks noChangeShapeType="1"/>
          </p:cNvSpPr>
          <p:nvPr/>
        </p:nvSpPr>
        <p:spPr bwMode="auto">
          <a:xfrm flipH="1">
            <a:off x="3509963" y="4379913"/>
            <a:ext cx="0" cy="20478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6" name="Line 19"/>
          <p:cNvSpPr>
            <a:spLocks noChangeShapeType="1"/>
          </p:cNvSpPr>
          <p:nvPr/>
        </p:nvSpPr>
        <p:spPr bwMode="auto">
          <a:xfrm flipH="1">
            <a:off x="4697413" y="4379913"/>
            <a:ext cx="0" cy="20478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7" name="Line 20"/>
          <p:cNvSpPr>
            <a:spLocks noChangeShapeType="1"/>
          </p:cNvSpPr>
          <p:nvPr/>
        </p:nvSpPr>
        <p:spPr bwMode="auto">
          <a:xfrm flipH="1">
            <a:off x="5884863" y="4379913"/>
            <a:ext cx="0" cy="20478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8" name="Line 21"/>
          <p:cNvSpPr>
            <a:spLocks noChangeShapeType="1"/>
          </p:cNvSpPr>
          <p:nvPr/>
        </p:nvSpPr>
        <p:spPr bwMode="auto">
          <a:xfrm flipH="1">
            <a:off x="7078663" y="4379913"/>
            <a:ext cx="0" cy="20478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9" name="Line 22"/>
          <p:cNvSpPr>
            <a:spLocks noChangeShapeType="1"/>
          </p:cNvSpPr>
          <p:nvPr/>
        </p:nvSpPr>
        <p:spPr bwMode="auto">
          <a:xfrm flipH="1">
            <a:off x="8267700" y="4379913"/>
            <a:ext cx="0" cy="20478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0" name="Line 23"/>
          <p:cNvSpPr>
            <a:spLocks noChangeShapeType="1"/>
          </p:cNvSpPr>
          <p:nvPr/>
        </p:nvSpPr>
        <p:spPr bwMode="auto">
          <a:xfrm rot="10800000">
            <a:off x="9145588" y="4387850"/>
            <a:ext cx="2246312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1" name="Line 24"/>
          <p:cNvSpPr>
            <a:spLocks noChangeShapeType="1"/>
          </p:cNvSpPr>
          <p:nvPr/>
        </p:nvSpPr>
        <p:spPr bwMode="auto">
          <a:xfrm flipH="1">
            <a:off x="12139613" y="4379913"/>
            <a:ext cx="0" cy="20478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22" name="Rectangle 25"/>
          <p:cNvSpPr>
            <a:spLocks/>
          </p:cNvSpPr>
          <p:nvPr/>
        </p:nvSpPr>
        <p:spPr bwMode="auto">
          <a:xfrm>
            <a:off x="11717338" y="4546600"/>
            <a:ext cx="82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800">
                <a:solidFill>
                  <a:schemeClr val="tx1"/>
                </a:solidFill>
                <a:ea typeface="Gill Sans" charset="0"/>
                <a:cs typeface="Gill Sans" charset="0"/>
              </a:rPr>
              <a:t>1 EeV</a:t>
            </a:r>
          </a:p>
        </p:txBody>
      </p:sp>
      <p:sp>
        <p:nvSpPr>
          <p:cNvPr id="51223" name="Rectangle 26"/>
          <p:cNvSpPr>
            <a:spLocks/>
          </p:cNvSpPr>
          <p:nvPr/>
        </p:nvSpPr>
        <p:spPr bwMode="auto">
          <a:xfrm>
            <a:off x="6748463" y="4546600"/>
            <a:ext cx="673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800">
                <a:solidFill>
                  <a:schemeClr val="tx1"/>
                </a:solidFill>
                <a:ea typeface="Gill Sans" charset="0"/>
                <a:cs typeface="Gill Sans" charset="0"/>
              </a:rPr>
              <a:t>1 TeV</a:t>
            </a:r>
          </a:p>
        </p:txBody>
      </p:sp>
      <p:sp>
        <p:nvSpPr>
          <p:cNvPr id="51224" name="Rectangle 27"/>
          <p:cNvSpPr>
            <a:spLocks/>
          </p:cNvSpPr>
          <p:nvPr/>
        </p:nvSpPr>
        <p:spPr bwMode="auto">
          <a:xfrm>
            <a:off x="5408613" y="4546600"/>
            <a:ext cx="952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800">
                <a:solidFill>
                  <a:schemeClr val="tx1"/>
                </a:solidFill>
                <a:ea typeface="Gill Sans" charset="0"/>
                <a:cs typeface="Gill Sans" charset="0"/>
              </a:rPr>
              <a:t>100 GeV</a:t>
            </a:r>
          </a:p>
        </p:txBody>
      </p:sp>
      <p:sp>
        <p:nvSpPr>
          <p:cNvPr id="51225" name="Rectangle 28"/>
          <p:cNvSpPr>
            <a:spLocks/>
          </p:cNvSpPr>
          <p:nvPr/>
        </p:nvSpPr>
        <p:spPr bwMode="auto">
          <a:xfrm>
            <a:off x="4270375" y="4546600"/>
            <a:ext cx="850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800">
                <a:solidFill>
                  <a:schemeClr val="tx1"/>
                </a:solidFill>
                <a:ea typeface="Gill Sans" charset="0"/>
                <a:cs typeface="Gill Sans" charset="0"/>
              </a:rPr>
              <a:t>10 GeV</a:t>
            </a:r>
          </a:p>
        </p:txBody>
      </p:sp>
      <p:grpSp>
        <p:nvGrpSpPr>
          <p:cNvPr id="51226" name="Group 31"/>
          <p:cNvGrpSpPr>
            <a:grpSpLocks/>
          </p:cNvGrpSpPr>
          <p:nvPr/>
        </p:nvGrpSpPr>
        <p:grpSpPr bwMode="auto">
          <a:xfrm>
            <a:off x="381000" y="4394200"/>
            <a:ext cx="1152525" cy="1187450"/>
            <a:chOff x="0" y="0"/>
            <a:chExt cx="725" cy="748"/>
          </a:xfrm>
        </p:grpSpPr>
        <p:sp>
          <p:nvSpPr>
            <p:cNvPr id="51257" name="Rectangle 29"/>
            <p:cNvSpPr>
              <a:spLocks/>
            </p:cNvSpPr>
            <p:nvPr/>
          </p:nvSpPr>
          <p:spPr bwMode="auto">
            <a:xfrm>
              <a:off x="109" y="0"/>
              <a:ext cx="496" cy="720"/>
            </a:xfrm>
            <a:prstGeom prst="rect">
              <a:avLst/>
            </a:prstGeom>
            <a:solidFill>
              <a:srgbClr val="408000">
                <a:alpha val="49019"/>
              </a:srgbClr>
            </a:solidFill>
            <a:ln w="25400">
              <a:solidFill>
                <a:schemeClr val="tx1">
                  <a:alpha val="49019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58" name="Rectangle 30"/>
            <p:cNvSpPr>
              <a:spLocks/>
            </p:cNvSpPr>
            <p:nvPr/>
          </p:nvSpPr>
          <p:spPr bwMode="auto">
            <a:xfrm>
              <a:off x="0" y="348"/>
              <a:ext cx="725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ea typeface="Gill Sans" charset="0"/>
                  <a:cs typeface="Gill Sans" charset="0"/>
                </a:rPr>
                <a:t>Solar/Reactor</a:t>
              </a:r>
            </a:p>
          </p:txBody>
        </p:sp>
      </p:grpSp>
      <p:sp>
        <p:nvSpPr>
          <p:cNvPr id="51227" name="Rectangle 32"/>
          <p:cNvSpPr>
            <a:spLocks/>
          </p:cNvSpPr>
          <p:nvPr/>
        </p:nvSpPr>
        <p:spPr bwMode="auto">
          <a:xfrm>
            <a:off x="3152775" y="4546600"/>
            <a:ext cx="736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800">
                <a:solidFill>
                  <a:schemeClr val="tx1"/>
                </a:solidFill>
                <a:ea typeface="Gill Sans" charset="0"/>
                <a:cs typeface="Gill Sans" charset="0"/>
              </a:rPr>
              <a:t>1 GeV</a:t>
            </a:r>
          </a:p>
        </p:txBody>
      </p:sp>
      <p:sp>
        <p:nvSpPr>
          <p:cNvPr id="51228" name="Rectangle 33"/>
          <p:cNvSpPr>
            <a:spLocks/>
          </p:cNvSpPr>
          <p:nvPr/>
        </p:nvSpPr>
        <p:spPr bwMode="auto">
          <a:xfrm>
            <a:off x="1841500" y="4546600"/>
            <a:ext cx="965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800">
                <a:solidFill>
                  <a:schemeClr val="tx1"/>
                </a:solidFill>
                <a:ea typeface="Gill Sans" charset="0"/>
                <a:cs typeface="Gill Sans" charset="0"/>
              </a:rPr>
              <a:t>100 MeV</a:t>
            </a:r>
          </a:p>
        </p:txBody>
      </p:sp>
      <p:sp>
        <p:nvSpPr>
          <p:cNvPr id="51229" name="Rectangle 34"/>
          <p:cNvSpPr>
            <a:spLocks/>
          </p:cNvSpPr>
          <p:nvPr/>
        </p:nvSpPr>
        <p:spPr bwMode="auto">
          <a:xfrm>
            <a:off x="7483475" y="4819650"/>
            <a:ext cx="39243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000">
                <a:solidFill>
                  <a:schemeClr val="tx1"/>
                </a:solidFill>
                <a:ea typeface="Gill Sans" charset="0"/>
                <a:cs typeface="Gill Sans" charset="0"/>
              </a:rPr>
              <a:t>Atmospheric/Astrophysical</a:t>
            </a:r>
          </a:p>
        </p:txBody>
      </p:sp>
      <p:sp>
        <p:nvSpPr>
          <p:cNvPr id="51230" name="Rectangle 35"/>
          <p:cNvSpPr>
            <a:spLocks/>
          </p:cNvSpPr>
          <p:nvPr/>
        </p:nvSpPr>
        <p:spPr bwMode="auto">
          <a:xfrm>
            <a:off x="6664325" y="300355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00">
                <a:solidFill>
                  <a:schemeClr val="tx1"/>
                </a:solidFill>
                <a:ea typeface="Gill Sans" charset="0"/>
                <a:cs typeface="Gill Sans" charset="0"/>
              </a:rPr>
              <a:t>Accelerator</a:t>
            </a:r>
          </a:p>
        </p:txBody>
      </p:sp>
      <p:sp>
        <p:nvSpPr>
          <p:cNvPr id="51231" name="Rectangle 36"/>
          <p:cNvSpPr>
            <a:spLocks/>
          </p:cNvSpPr>
          <p:nvPr/>
        </p:nvSpPr>
        <p:spPr bwMode="auto">
          <a:xfrm>
            <a:off x="706438" y="4546600"/>
            <a:ext cx="850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800">
                <a:solidFill>
                  <a:schemeClr val="tx1"/>
                </a:solidFill>
                <a:ea typeface="Gill Sans" charset="0"/>
                <a:cs typeface="Gill Sans" charset="0"/>
              </a:rPr>
              <a:t>10 MeV</a:t>
            </a:r>
          </a:p>
        </p:txBody>
      </p:sp>
      <p:grpSp>
        <p:nvGrpSpPr>
          <p:cNvPr id="51232" name="Group 39"/>
          <p:cNvGrpSpPr>
            <a:grpSpLocks/>
          </p:cNvGrpSpPr>
          <p:nvPr/>
        </p:nvGrpSpPr>
        <p:grpSpPr bwMode="auto">
          <a:xfrm>
            <a:off x="3363913" y="2889250"/>
            <a:ext cx="914400" cy="1492250"/>
            <a:chOff x="0" y="0"/>
            <a:chExt cx="576" cy="939"/>
          </a:xfrm>
        </p:grpSpPr>
        <p:sp>
          <p:nvSpPr>
            <p:cNvPr id="51255" name="Rectangle 37"/>
            <p:cNvSpPr>
              <a:spLocks/>
            </p:cNvSpPr>
            <p:nvPr/>
          </p:nvSpPr>
          <p:spPr bwMode="auto">
            <a:xfrm>
              <a:off x="89" y="51"/>
              <a:ext cx="410" cy="888"/>
            </a:xfrm>
            <a:prstGeom prst="rect">
              <a:avLst/>
            </a:prstGeom>
            <a:solidFill>
              <a:srgbClr val="0080FF">
                <a:alpha val="49019"/>
              </a:srgbClr>
            </a:solidFill>
            <a:ln w="25400">
              <a:solidFill>
                <a:schemeClr val="tx1">
                  <a:alpha val="49019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56" name="Rectangle 38"/>
            <p:cNvSpPr>
              <a:spLocks/>
            </p:cNvSpPr>
            <p:nvPr/>
          </p:nvSpPr>
          <p:spPr bwMode="auto">
            <a:xfrm>
              <a:off x="0" y="0"/>
              <a:ext cx="576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ea typeface="Lucida Grande" charset="0"/>
                  <a:cs typeface="Lucida Grande" charset="0"/>
                </a:rPr>
                <a:t>NOνA</a:t>
              </a:r>
            </a:p>
          </p:txBody>
        </p:sp>
      </p:grpSp>
      <p:grpSp>
        <p:nvGrpSpPr>
          <p:cNvPr id="51233" name="Group 42"/>
          <p:cNvGrpSpPr>
            <a:grpSpLocks/>
          </p:cNvGrpSpPr>
          <p:nvPr/>
        </p:nvGrpSpPr>
        <p:grpSpPr bwMode="auto">
          <a:xfrm>
            <a:off x="3254375" y="3225800"/>
            <a:ext cx="787400" cy="1155700"/>
            <a:chOff x="0" y="0"/>
            <a:chExt cx="496" cy="728"/>
          </a:xfrm>
        </p:grpSpPr>
        <p:sp>
          <p:nvSpPr>
            <p:cNvPr id="51253" name="Rectangle 40"/>
            <p:cNvSpPr>
              <a:spLocks/>
            </p:cNvSpPr>
            <p:nvPr/>
          </p:nvSpPr>
          <p:spPr bwMode="auto">
            <a:xfrm>
              <a:off x="24" y="0"/>
              <a:ext cx="445" cy="728"/>
            </a:xfrm>
            <a:prstGeom prst="rect">
              <a:avLst/>
            </a:prstGeom>
            <a:solidFill>
              <a:srgbClr val="FF6FCF">
                <a:alpha val="49019"/>
              </a:srgbClr>
            </a:solidFill>
            <a:ln w="25400">
              <a:solidFill>
                <a:schemeClr val="tx1">
                  <a:alpha val="49019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54" name="Rectangle 41"/>
            <p:cNvSpPr>
              <a:spLocks/>
            </p:cNvSpPr>
            <p:nvPr/>
          </p:nvSpPr>
          <p:spPr bwMode="auto">
            <a:xfrm>
              <a:off x="0" y="192"/>
              <a:ext cx="496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ea typeface="Gill Sans" charset="0"/>
                  <a:cs typeface="Gill Sans" charset="0"/>
                </a:rPr>
                <a:t>K2K,</a:t>
              </a:r>
              <a:br>
                <a:rPr lang="en-US" sz="1800">
                  <a:solidFill>
                    <a:schemeClr val="tx1"/>
                  </a:solidFill>
                  <a:ea typeface="Gill Sans" charset="0"/>
                  <a:cs typeface="Gill Sans" charset="0"/>
                </a:rPr>
              </a:br>
              <a:r>
                <a:rPr lang="en-US" sz="1800">
                  <a:solidFill>
                    <a:schemeClr val="tx1"/>
                  </a:solidFill>
                  <a:ea typeface="Gill Sans" charset="0"/>
                  <a:cs typeface="Gill Sans" charset="0"/>
                </a:rPr>
                <a:t>T2K</a:t>
              </a:r>
            </a:p>
          </p:txBody>
        </p:sp>
      </p:grpSp>
      <p:sp>
        <p:nvSpPr>
          <p:cNvPr id="51234" name="Rectangle 43"/>
          <p:cNvSpPr>
            <a:spLocks/>
          </p:cNvSpPr>
          <p:nvPr/>
        </p:nvSpPr>
        <p:spPr bwMode="auto">
          <a:xfrm>
            <a:off x="11480800" y="4381500"/>
            <a:ext cx="1458913" cy="1257300"/>
          </a:xfrm>
          <a:prstGeom prst="rect">
            <a:avLst/>
          </a:prstGeom>
          <a:solidFill>
            <a:srgbClr val="6666FF">
              <a:alpha val="49019"/>
            </a:srgbClr>
          </a:solidFill>
          <a:ln w="25400">
            <a:solidFill>
              <a:schemeClr val="tx1">
                <a:alpha val="49019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51235" name="Group 46"/>
          <p:cNvGrpSpPr>
            <a:grpSpLocks/>
          </p:cNvGrpSpPr>
          <p:nvPr/>
        </p:nvGrpSpPr>
        <p:grpSpPr bwMode="auto">
          <a:xfrm>
            <a:off x="3943350" y="3060700"/>
            <a:ext cx="1401763" cy="1320800"/>
            <a:chOff x="0" y="0"/>
            <a:chExt cx="882" cy="832"/>
          </a:xfrm>
        </p:grpSpPr>
        <p:sp>
          <p:nvSpPr>
            <p:cNvPr id="51251" name="Rectangle 44"/>
            <p:cNvSpPr>
              <a:spLocks/>
            </p:cNvSpPr>
            <p:nvPr/>
          </p:nvSpPr>
          <p:spPr bwMode="auto">
            <a:xfrm>
              <a:off x="0" y="0"/>
              <a:ext cx="882" cy="832"/>
            </a:xfrm>
            <a:prstGeom prst="rect">
              <a:avLst/>
            </a:prstGeom>
            <a:solidFill>
              <a:srgbClr val="800080">
                <a:alpha val="49019"/>
              </a:srgbClr>
            </a:solidFill>
            <a:ln w="25400">
              <a:solidFill>
                <a:schemeClr val="tx1">
                  <a:alpha val="49019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52" name="Rectangle 45"/>
            <p:cNvSpPr>
              <a:spLocks/>
            </p:cNvSpPr>
            <p:nvPr/>
          </p:nvSpPr>
          <p:spPr bwMode="auto">
            <a:xfrm>
              <a:off x="343" y="72"/>
              <a:ext cx="528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ea typeface="Gill Sans" charset="0"/>
                  <a:cs typeface="Gill Sans" charset="0"/>
                </a:rPr>
                <a:t>OPERA</a:t>
              </a:r>
            </a:p>
          </p:txBody>
        </p:sp>
      </p:grpSp>
      <p:sp>
        <p:nvSpPr>
          <p:cNvPr id="51236" name="Rectangle 47"/>
          <p:cNvSpPr>
            <a:spLocks/>
          </p:cNvSpPr>
          <p:nvPr/>
        </p:nvSpPr>
        <p:spPr bwMode="auto">
          <a:xfrm>
            <a:off x="9715500" y="37846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600">
                <a:solidFill>
                  <a:schemeClr val="tx1"/>
                </a:solidFill>
              </a:rPr>
              <a:t>Energy ↔ Volume</a:t>
            </a:r>
          </a:p>
        </p:txBody>
      </p:sp>
      <p:sp>
        <p:nvSpPr>
          <p:cNvPr id="51237" name="Rectangle 48"/>
          <p:cNvSpPr>
            <a:spLocks/>
          </p:cNvSpPr>
          <p:nvPr/>
        </p:nvSpPr>
        <p:spPr bwMode="auto">
          <a:xfrm>
            <a:off x="-165100" y="5486400"/>
            <a:ext cx="39243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800">
                <a:solidFill>
                  <a:schemeClr val="tx1"/>
                </a:solidFill>
                <a:ea typeface="Gill Sans" charset="0"/>
                <a:cs typeface="Gill Sans" charset="0"/>
              </a:rPr>
              <a:t>Borexino/KamLand/Daya Bay/Double Chooz/SNO/SuperK</a:t>
            </a:r>
          </a:p>
        </p:txBody>
      </p:sp>
      <p:grpSp>
        <p:nvGrpSpPr>
          <p:cNvPr id="51238" name="Group 51"/>
          <p:cNvGrpSpPr>
            <a:grpSpLocks/>
          </p:cNvGrpSpPr>
          <p:nvPr/>
        </p:nvGrpSpPr>
        <p:grpSpPr bwMode="auto">
          <a:xfrm>
            <a:off x="4711700" y="4406900"/>
            <a:ext cx="1917700" cy="1384300"/>
            <a:chOff x="0" y="0"/>
            <a:chExt cx="1208" cy="872"/>
          </a:xfrm>
        </p:grpSpPr>
        <p:sp>
          <p:nvSpPr>
            <p:cNvPr id="51249" name="Rectangle 49"/>
            <p:cNvSpPr>
              <a:spLocks/>
            </p:cNvSpPr>
            <p:nvPr/>
          </p:nvSpPr>
          <p:spPr bwMode="auto">
            <a:xfrm>
              <a:off x="0" y="0"/>
              <a:ext cx="1208" cy="784"/>
            </a:xfrm>
            <a:prstGeom prst="rect">
              <a:avLst/>
            </a:prstGeom>
            <a:solidFill>
              <a:srgbClr val="0000FF">
                <a:alpha val="49803"/>
              </a:srgbClr>
            </a:solidFill>
            <a:ln w="25400">
              <a:solidFill>
                <a:srgbClr val="0000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50" name="Rectangle 50"/>
            <p:cNvSpPr>
              <a:spLocks/>
            </p:cNvSpPr>
            <p:nvPr/>
          </p:nvSpPr>
          <p:spPr bwMode="auto">
            <a:xfrm>
              <a:off x="0" y="472"/>
              <a:ext cx="725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ea typeface="Gill Sans" charset="0"/>
                  <a:cs typeface="Gill Sans" charset="0"/>
                </a:rPr>
                <a:t>DeepCore</a:t>
              </a:r>
            </a:p>
          </p:txBody>
        </p:sp>
      </p:grpSp>
      <p:grpSp>
        <p:nvGrpSpPr>
          <p:cNvPr id="51239" name="Group 54"/>
          <p:cNvGrpSpPr>
            <a:grpSpLocks/>
          </p:cNvGrpSpPr>
          <p:nvPr/>
        </p:nvGrpSpPr>
        <p:grpSpPr bwMode="auto">
          <a:xfrm>
            <a:off x="3532188" y="3227388"/>
            <a:ext cx="1143000" cy="1168400"/>
            <a:chOff x="0" y="0"/>
            <a:chExt cx="720" cy="736"/>
          </a:xfrm>
        </p:grpSpPr>
        <p:sp>
          <p:nvSpPr>
            <p:cNvPr id="51247" name="Rectangle 52"/>
            <p:cNvSpPr>
              <a:spLocks/>
            </p:cNvSpPr>
            <p:nvPr/>
          </p:nvSpPr>
          <p:spPr bwMode="auto">
            <a:xfrm>
              <a:off x="0" y="0"/>
              <a:ext cx="720" cy="727"/>
            </a:xfrm>
            <a:prstGeom prst="rect">
              <a:avLst/>
            </a:prstGeom>
            <a:solidFill>
              <a:srgbClr val="FFCC66">
                <a:alpha val="49019"/>
              </a:srgbClr>
            </a:solidFill>
            <a:ln w="25400">
              <a:solidFill>
                <a:srgbClr val="804000">
                  <a:alpha val="49019"/>
                </a:srgb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48" name="Rectangle 53"/>
            <p:cNvSpPr>
              <a:spLocks/>
            </p:cNvSpPr>
            <p:nvPr/>
          </p:nvSpPr>
          <p:spPr bwMode="auto">
            <a:xfrm>
              <a:off x="90" y="533"/>
              <a:ext cx="431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pPr algn="ctr"/>
              <a:r>
                <a:rPr lang="en-US" sz="1800">
                  <a:solidFill>
                    <a:schemeClr val="tx1"/>
                  </a:solidFill>
                  <a:ea typeface="Gill Sans" charset="0"/>
                  <a:cs typeface="Gill Sans" charset="0"/>
                </a:rPr>
                <a:t>LBNE</a:t>
              </a:r>
            </a:p>
          </p:txBody>
        </p:sp>
      </p:grpSp>
      <p:sp>
        <p:nvSpPr>
          <p:cNvPr id="51240" name="Rectangle 55"/>
          <p:cNvSpPr>
            <a:spLocks/>
          </p:cNvSpPr>
          <p:nvPr/>
        </p:nvSpPr>
        <p:spPr bwMode="auto">
          <a:xfrm>
            <a:off x="6650038" y="5727700"/>
            <a:ext cx="614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800">
                <a:solidFill>
                  <a:schemeClr val="tx1"/>
                </a:solidFill>
                <a:ea typeface="Gill Sans" charset="0"/>
                <a:cs typeface="Gill Sans" charset="0"/>
              </a:rPr>
              <a:t>AMANDA/ANTRES/IceCube/KM3Net/</a:t>
            </a:r>
          </a:p>
          <a:p>
            <a:pPr algn="ctr"/>
            <a:r>
              <a:rPr lang="en-US" sz="1800">
                <a:solidFill>
                  <a:schemeClr val="tx1"/>
                </a:solidFill>
                <a:ea typeface="Gill Sans" charset="0"/>
                <a:cs typeface="Gill Sans" charset="0"/>
              </a:rPr>
              <a:t>ANITA/RICE/Auger/ARIANNA</a:t>
            </a:r>
          </a:p>
        </p:txBody>
      </p:sp>
      <p:sp>
        <p:nvSpPr>
          <p:cNvPr id="51242" name="Rectangle 57"/>
          <p:cNvSpPr>
            <a:spLocks/>
          </p:cNvSpPr>
          <p:nvPr/>
        </p:nvSpPr>
        <p:spPr bwMode="auto">
          <a:xfrm>
            <a:off x="3554413" y="5581650"/>
            <a:ext cx="1143000" cy="1111250"/>
          </a:xfrm>
          <a:prstGeom prst="rect">
            <a:avLst/>
          </a:prstGeom>
          <a:solidFill>
            <a:schemeClr val="accent1">
              <a:alpha val="74901"/>
            </a:schemeClr>
          </a:solidFill>
          <a:ln w="25400">
            <a:solidFill>
              <a:srgbClr val="6E6E6E">
                <a:alpha val="74901"/>
              </a:srgbClr>
            </a:solidFill>
            <a:prstDash val="sysDot"/>
            <a:miter lim="800000"/>
            <a:headEnd/>
            <a:tailEnd/>
          </a:ln>
        </p:spPr>
        <p:txBody>
          <a:bodyPr lIns="0" tIns="0" rIns="0" bIns="0" anchor="b"/>
          <a:lstStyle/>
          <a:p>
            <a:pPr algn="ctr"/>
            <a:endParaRPr lang="en-US" sz="1800" dirty="0" smtClean="0">
              <a:solidFill>
                <a:schemeClr val="tx1"/>
              </a:solidFill>
              <a:ea typeface="Gill Sans" charset="0"/>
              <a:cs typeface="Gill Sans" charset="0"/>
            </a:endParaRPr>
          </a:p>
          <a:p>
            <a:pPr algn="ctr"/>
            <a:endParaRPr lang="en-US" sz="1800" dirty="0">
              <a:solidFill>
                <a:schemeClr val="tx1"/>
              </a:solidFill>
              <a:ea typeface="Gill Sans" charset="0"/>
              <a:cs typeface="Gill Sans" charset="0"/>
            </a:endParaRPr>
          </a:p>
          <a:p>
            <a:pPr algn="ctr"/>
            <a:r>
              <a:rPr lang="en-US" sz="1800" dirty="0" smtClean="0">
                <a:solidFill>
                  <a:schemeClr val="tx1"/>
                </a:solidFill>
                <a:ea typeface="Gill Sans" charset="0"/>
                <a:cs typeface="Gill Sans" charset="0"/>
              </a:rPr>
              <a:t>PINGU</a:t>
            </a:r>
          </a:p>
          <a:p>
            <a:pPr algn="ctr"/>
            <a:r>
              <a:rPr lang="de-DE" sz="1800" dirty="0" smtClean="0">
                <a:solidFill>
                  <a:schemeClr val="tx1"/>
                </a:solidFill>
                <a:ea typeface="Gill Sans" charset="0"/>
                <a:cs typeface="Gill Sans" charset="0"/>
              </a:rPr>
              <a:t>ORCA</a:t>
            </a:r>
            <a:endParaRPr lang="en-US" sz="1800" dirty="0">
              <a:solidFill>
                <a:schemeClr val="tx1"/>
              </a:solidFill>
              <a:ea typeface="Gill Sans" charset="0"/>
              <a:cs typeface="Gill Sans" charset="0"/>
            </a:endParaRPr>
          </a:p>
        </p:txBody>
      </p:sp>
      <p:sp>
        <p:nvSpPr>
          <p:cNvPr id="63" name="Rectangle 5"/>
          <p:cNvSpPr>
            <a:spLocks/>
          </p:cNvSpPr>
          <p:nvPr/>
        </p:nvSpPr>
        <p:spPr bwMode="auto">
          <a:xfrm>
            <a:off x="105820" y="228600"/>
            <a:ext cx="93720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Calibri" pitchFamily="34" charset="0"/>
                <a:ea typeface="Helvetica Neue Light" charset="0"/>
                <a:cs typeface="Calibri" pitchFamily="34" charset="0"/>
                <a:sym typeface="Helvetica Neue Light" charset="0"/>
              </a:rPr>
              <a:t>The Neutrino Detector Spectrum</a:t>
            </a:r>
          </a:p>
        </p:txBody>
      </p:sp>
      <p:sp>
        <p:nvSpPr>
          <p:cNvPr id="64" name="Rectangle 58"/>
          <p:cNvSpPr>
            <a:spLocks/>
          </p:cNvSpPr>
          <p:nvPr/>
        </p:nvSpPr>
        <p:spPr bwMode="auto">
          <a:xfrm>
            <a:off x="236538" y="1511788"/>
            <a:ext cx="125603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3600" dirty="0">
                <a:solidFill>
                  <a:srgbClr val="400080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PINGU </a:t>
            </a:r>
            <a:r>
              <a:rPr lang="en-US" sz="3000" dirty="0">
                <a:solidFill>
                  <a:srgbClr val="400080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(Precision IceCube Next Generation Upgrade</a:t>
            </a:r>
            <a:r>
              <a:rPr lang="en-US" sz="3000" dirty="0" smtClean="0">
                <a:solidFill>
                  <a:srgbClr val="400080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)</a:t>
            </a:r>
          </a:p>
        </p:txBody>
      </p:sp>
      <p:pic>
        <p:nvPicPr>
          <p:cNvPr id="65" name="Picture 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025" y="1468438"/>
            <a:ext cx="1841500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5" descr="orc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533" y="7145537"/>
            <a:ext cx="1889459" cy="186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Rectangle 58"/>
          <p:cNvSpPr>
            <a:spLocks/>
          </p:cNvSpPr>
          <p:nvPr/>
        </p:nvSpPr>
        <p:spPr bwMode="auto">
          <a:xfrm>
            <a:off x="388938" y="7753350"/>
            <a:ext cx="125603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3600" dirty="0" smtClean="0">
                <a:solidFill>
                  <a:srgbClr val="400080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ORCA </a:t>
            </a:r>
            <a:r>
              <a:rPr lang="en-US" sz="3000" dirty="0" smtClean="0">
                <a:solidFill>
                  <a:srgbClr val="400080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(Oscillation Research with </a:t>
            </a:r>
            <a:r>
              <a:rPr lang="en-US" sz="3000" dirty="0" err="1" smtClean="0">
                <a:solidFill>
                  <a:srgbClr val="400080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Cosmics</a:t>
            </a:r>
            <a:r>
              <a:rPr lang="en-US" sz="3000" dirty="0" smtClean="0">
                <a:solidFill>
                  <a:srgbClr val="400080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rPr>
              <a:t> in the Abyss)</a:t>
            </a:r>
          </a:p>
        </p:txBody>
      </p:sp>
    </p:spTree>
    <p:extLst>
      <p:ext uri="{BB962C8B-B14F-4D97-AF65-F5344CB8AC3E}">
        <p14:creationId xmlns:p14="http://schemas.microsoft.com/office/powerpoint/2010/main" val="689079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/>
          </p:cNvSpPr>
          <p:nvPr/>
        </p:nvSpPr>
        <p:spPr bwMode="auto">
          <a:xfrm>
            <a:off x="-26178" y="-43657"/>
            <a:ext cx="13017500" cy="10525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23555" name="Rectangle 4"/>
          <p:cNvSpPr>
            <a:spLocks/>
          </p:cNvSpPr>
          <p:nvPr/>
        </p:nvSpPr>
        <p:spPr bwMode="auto">
          <a:xfrm>
            <a:off x="219075" y="203200"/>
            <a:ext cx="127127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400" b="1" dirty="0" smtClean="0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Future: Matter Oscillations and Mass Hierarchy     </a:t>
            </a:r>
            <a:r>
              <a:rPr lang="en-US" sz="4400" b="1" dirty="0" smtClean="0">
                <a:solidFill>
                  <a:srgbClr val="F28E00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endParaRPr lang="en-US" sz="4400" b="1" dirty="0">
              <a:solidFill>
                <a:srgbClr val="F28E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grpSp>
        <p:nvGrpSpPr>
          <p:cNvPr id="17" name="Group 12"/>
          <p:cNvGrpSpPr>
            <a:grpSpLocks/>
          </p:cNvGrpSpPr>
          <p:nvPr/>
        </p:nvGrpSpPr>
        <p:grpSpPr bwMode="auto">
          <a:xfrm>
            <a:off x="9940925" y="1562817"/>
            <a:ext cx="4067175" cy="1320800"/>
            <a:chOff x="0" y="0"/>
            <a:chExt cx="2562" cy="832"/>
          </a:xfrm>
        </p:grpSpPr>
        <p:sp>
          <p:nvSpPr>
            <p:cNvPr id="18" name="Line 8"/>
            <p:cNvSpPr>
              <a:spLocks noChangeShapeType="1"/>
            </p:cNvSpPr>
            <p:nvPr/>
          </p:nvSpPr>
          <p:spPr bwMode="auto">
            <a:xfrm>
              <a:off x="2481" y="232"/>
              <a:ext cx="8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Line 9"/>
            <p:cNvSpPr>
              <a:spLocks noChangeShapeType="1"/>
            </p:cNvSpPr>
            <p:nvPr/>
          </p:nvSpPr>
          <p:spPr bwMode="auto">
            <a:xfrm>
              <a:off x="2328" y="608"/>
              <a:ext cx="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Line 10"/>
            <p:cNvSpPr>
              <a:spLocks noChangeShapeType="1"/>
            </p:cNvSpPr>
            <p:nvPr/>
          </p:nvSpPr>
          <p:spPr bwMode="auto">
            <a:xfrm>
              <a:off x="2384" y="832"/>
              <a:ext cx="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Line 11"/>
            <p:cNvSpPr>
              <a:spLocks noChangeShapeType="1"/>
            </p:cNvSpPr>
            <p:nvPr/>
          </p:nvSpPr>
          <p:spPr bwMode="auto">
            <a:xfrm>
              <a:off x="0" y="0"/>
              <a:ext cx="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22" name="Picture 2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0" t="1698" r="30499" b="1282"/>
          <a:stretch>
            <a:fillRect/>
          </a:stretch>
        </p:blipFill>
        <p:spPr bwMode="auto">
          <a:xfrm>
            <a:off x="1041400" y="1655763"/>
            <a:ext cx="54864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6"/>
          <p:cNvSpPr>
            <a:spLocks/>
          </p:cNvSpPr>
          <p:nvPr/>
        </p:nvSpPr>
        <p:spPr bwMode="auto">
          <a:xfrm>
            <a:off x="4686300" y="2101850"/>
            <a:ext cx="3683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000">
                <a:solidFill>
                  <a:schemeClr val="tx1"/>
                </a:solidFill>
                <a:latin typeface="Arial Bold" charset="0"/>
                <a:cs typeface="Arial Bold" charset="0"/>
                <a:sym typeface="Arial Bold" charset="0"/>
              </a:rPr>
              <a:t>IH</a:t>
            </a:r>
          </a:p>
        </p:txBody>
      </p:sp>
      <p:sp>
        <p:nvSpPr>
          <p:cNvPr id="24" name="Rectangle 27"/>
          <p:cNvSpPr>
            <a:spLocks/>
          </p:cNvSpPr>
          <p:nvPr/>
        </p:nvSpPr>
        <p:spPr bwMode="auto">
          <a:xfrm>
            <a:off x="4686300" y="2778125"/>
            <a:ext cx="49212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000">
                <a:solidFill>
                  <a:schemeClr val="tx1"/>
                </a:solidFill>
                <a:latin typeface="Arial Bold" charset="0"/>
                <a:cs typeface="Arial Bold" charset="0"/>
                <a:sym typeface="Arial Bold" charset="0"/>
              </a:rPr>
              <a:t>NH</a:t>
            </a:r>
          </a:p>
        </p:txBody>
      </p:sp>
      <p:sp>
        <p:nvSpPr>
          <p:cNvPr id="25" name="Line 28"/>
          <p:cNvSpPr>
            <a:spLocks noChangeShapeType="1"/>
          </p:cNvSpPr>
          <p:nvPr/>
        </p:nvSpPr>
        <p:spPr bwMode="auto">
          <a:xfrm rot="10800000" flipH="1">
            <a:off x="4151313" y="2981325"/>
            <a:ext cx="490537" cy="257175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000"/>
          </a:p>
        </p:txBody>
      </p:sp>
      <p:sp>
        <p:nvSpPr>
          <p:cNvPr id="26" name="Line 29"/>
          <p:cNvSpPr>
            <a:spLocks noChangeShapeType="1"/>
          </p:cNvSpPr>
          <p:nvPr/>
        </p:nvSpPr>
        <p:spPr bwMode="auto">
          <a:xfrm rot="10800000" flipH="1">
            <a:off x="4235450" y="2319338"/>
            <a:ext cx="400050" cy="9683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000"/>
          </a:p>
        </p:txBody>
      </p:sp>
      <p:sp>
        <p:nvSpPr>
          <p:cNvPr id="34" name="Line 30"/>
          <p:cNvSpPr>
            <a:spLocks noChangeShapeType="1"/>
          </p:cNvSpPr>
          <p:nvPr/>
        </p:nvSpPr>
        <p:spPr bwMode="auto">
          <a:xfrm>
            <a:off x="6519863" y="1889125"/>
            <a:ext cx="0" cy="3725863"/>
          </a:xfrm>
          <a:prstGeom prst="line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000"/>
          </a:p>
        </p:txBody>
      </p:sp>
      <p:sp>
        <p:nvSpPr>
          <p:cNvPr id="37" name="Rectangle 31"/>
          <p:cNvSpPr>
            <a:spLocks/>
          </p:cNvSpPr>
          <p:nvPr/>
        </p:nvSpPr>
        <p:spPr bwMode="auto">
          <a:xfrm>
            <a:off x="6814491" y="1903571"/>
            <a:ext cx="384560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>
              <a:spcBef>
                <a:spcPts val="1900"/>
              </a:spcBef>
            </a:pPr>
            <a:r>
              <a:rPr lang="en-US" sz="2000" dirty="0" err="1">
                <a:solidFill>
                  <a:schemeClr val="tx1"/>
                </a:solidFill>
                <a:latin typeface="Arial Italic" charset="0"/>
                <a:cs typeface="Arial Italic" charset="0"/>
                <a:sym typeface="Arial Italic" charset="0"/>
              </a:rPr>
              <a:t>Akhmedov</a:t>
            </a:r>
            <a:r>
              <a:rPr lang="en-US" sz="2000" dirty="0">
                <a:solidFill>
                  <a:schemeClr val="tx1"/>
                </a:solidFill>
                <a:latin typeface="Arial Italic" charset="0"/>
                <a:cs typeface="Arial Italic" charset="0"/>
                <a:sym typeface="Arial Italic" charset="0"/>
              </a:rPr>
              <a:t> et al., arXiv:1205.7071</a:t>
            </a:r>
          </a:p>
        </p:txBody>
      </p:sp>
      <p:grpSp>
        <p:nvGrpSpPr>
          <p:cNvPr id="38" name="Group 36"/>
          <p:cNvGrpSpPr>
            <a:grpSpLocks/>
          </p:cNvGrpSpPr>
          <p:nvPr/>
        </p:nvGrpSpPr>
        <p:grpSpPr bwMode="auto">
          <a:xfrm>
            <a:off x="996950" y="5556250"/>
            <a:ext cx="4110038" cy="473075"/>
            <a:chOff x="36" y="0"/>
            <a:chExt cx="2589" cy="298"/>
          </a:xfrm>
        </p:grpSpPr>
        <p:sp>
          <p:nvSpPr>
            <p:cNvPr id="42" name="Rectangle 32"/>
            <p:cNvSpPr>
              <a:spLocks/>
            </p:cNvSpPr>
            <p:nvPr/>
          </p:nvSpPr>
          <p:spPr bwMode="auto">
            <a:xfrm>
              <a:off x="36" y="0"/>
              <a:ext cx="9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chemeClr val="tx1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43" name="Rectangle 33"/>
            <p:cNvSpPr>
              <a:spLocks/>
            </p:cNvSpPr>
            <p:nvPr/>
          </p:nvSpPr>
          <p:spPr bwMode="auto">
            <a:xfrm>
              <a:off x="1124" y="8"/>
              <a:ext cx="9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chemeClr val="tx1"/>
                  </a:solidFill>
                  <a:cs typeface="Arial" pitchFamily="34" charset="0"/>
                </a:rPr>
                <a:t>5</a:t>
              </a:r>
            </a:p>
          </p:txBody>
        </p:sp>
        <p:sp>
          <p:nvSpPr>
            <p:cNvPr id="44" name="Rectangle 34"/>
            <p:cNvSpPr>
              <a:spLocks/>
            </p:cNvSpPr>
            <p:nvPr/>
          </p:nvSpPr>
          <p:spPr bwMode="auto">
            <a:xfrm>
              <a:off x="2445" y="0"/>
              <a:ext cx="18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chemeClr val="tx1"/>
                  </a:solidFill>
                  <a:cs typeface="Arial" pitchFamily="34" charset="0"/>
                </a:rPr>
                <a:t>10</a:t>
              </a:r>
            </a:p>
          </p:txBody>
        </p:sp>
        <p:sp>
          <p:nvSpPr>
            <p:cNvPr id="45" name="Rectangle 35"/>
            <p:cNvSpPr>
              <a:spLocks/>
            </p:cNvSpPr>
            <p:nvPr/>
          </p:nvSpPr>
          <p:spPr bwMode="auto">
            <a:xfrm>
              <a:off x="1503" y="104"/>
              <a:ext cx="618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chemeClr val="tx1"/>
                  </a:solidFill>
                  <a:cs typeface="Arial" pitchFamily="34" charset="0"/>
                </a:rPr>
                <a:t>E</a:t>
              </a:r>
              <a:r>
                <a:rPr lang="en-US" sz="2000" baseline="-6000">
                  <a:solidFill>
                    <a:schemeClr val="tx1"/>
                  </a:solidFill>
                  <a:latin typeface="Candara" pitchFamily="34" charset="0"/>
                  <a:ea typeface="Candara" pitchFamily="34" charset="0"/>
                  <a:cs typeface="Candara" pitchFamily="34" charset="0"/>
                  <a:sym typeface="Candara" pitchFamily="34" charset="0"/>
                </a:rPr>
                <a:t>ν</a:t>
              </a:r>
              <a:r>
                <a:rPr lang="en-US" sz="2000">
                  <a:solidFill>
                    <a:schemeClr val="tx1"/>
                  </a:solidFill>
                  <a:cs typeface="Arial" pitchFamily="34" charset="0"/>
                </a:rPr>
                <a:t> [GeV]</a:t>
              </a:r>
            </a:p>
          </p:txBody>
        </p:sp>
      </p:grpSp>
      <p:sp>
        <p:nvSpPr>
          <p:cNvPr id="46" name="Rectangle 37"/>
          <p:cNvSpPr>
            <a:spLocks/>
          </p:cNvSpPr>
          <p:nvPr/>
        </p:nvSpPr>
        <p:spPr bwMode="auto">
          <a:xfrm rot="16200000">
            <a:off x="-268065" y="3579912"/>
            <a:ext cx="12473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cs typeface="Arial" pitchFamily="34" charset="0"/>
              </a:rPr>
              <a:t>P (</a:t>
            </a:r>
            <a:r>
              <a:rPr lang="en-US" sz="20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  <a:sym typeface="Candara" pitchFamily="34" charset="0"/>
              </a:rPr>
              <a:t>ν</a:t>
            </a:r>
            <a:r>
              <a:rPr lang="en-US" sz="2000" baseline="-60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  <a:sym typeface="Candara" pitchFamily="34" charset="0"/>
              </a:rPr>
              <a:t>x</a:t>
            </a:r>
            <a:r>
              <a:rPr lang="en-US" sz="2000">
                <a:solidFill>
                  <a:schemeClr val="tx1"/>
                </a:solidFill>
                <a:cs typeface="Arial" pitchFamily="34" charset="0"/>
              </a:rPr>
              <a:t> → </a:t>
            </a:r>
            <a:r>
              <a:rPr lang="en-US" sz="20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  <a:sym typeface="Candara" pitchFamily="34" charset="0"/>
              </a:rPr>
              <a:t>ν</a:t>
            </a:r>
            <a:r>
              <a:rPr lang="en-US" sz="2000" baseline="-60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  <a:sym typeface="Candara" pitchFamily="34" charset="0"/>
              </a:rPr>
              <a:t>μ</a:t>
            </a:r>
            <a:r>
              <a:rPr lang="en-US" sz="2000">
                <a:solidFill>
                  <a:schemeClr val="tx1"/>
                </a:solidFill>
                <a:cs typeface="Arial" pitchFamily="34" charset="0"/>
              </a:rPr>
              <a:t>)</a:t>
            </a:r>
          </a:p>
        </p:txBody>
      </p:sp>
      <p:sp>
        <p:nvSpPr>
          <p:cNvPr id="47" name="Rectangle 38"/>
          <p:cNvSpPr>
            <a:spLocks/>
          </p:cNvSpPr>
          <p:nvPr/>
        </p:nvSpPr>
        <p:spPr bwMode="auto">
          <a:xfrm>
            <a:off x="857353" y="1670050"/>
            <a:ext cx="1426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cs typeface="Arial" pitchFamily="34" charset="0"/>
              </a:rPr>
              <a:t>1</a:t>
            </a:r>
          </a:p>
        </p:txBody>
      </p:sp>
      <p:sp>
        <p:nvSpPr>
          <p:cNvPr id="48" name="Rectangle 39"/>
          <p:cNvSpPr>
            <a:spLocks/>
          </p:cNvSpPr>
          <p:nvPr/>
        </p:nvSpPr>
        <p:spPr bwMode="auto">
          <a:xfrm>
            <a:off x="623754" y="3524250"/>
            <a:ext cx="3558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cs typeface="Arial" pitchFamily="34" charset="0"/>
              </a:rPr>
              <a:t>0.5</a:t>
            </a:r>
          </a:p>
        </p:txBody>
      </p:sp>
      <p:sp>
        <p:nvSpPr>
          <p:cNvPr id="49" name="Rectangle 40"/>
          <p:cNvSpPr>
            <a:spLocks/>
          </p:cNvSpPr>
          <p:nvPr/>
        </p:nvSpPr>
        <p:spPr bwMode="auto">
          <a:xfrm>
            <a:off x="857353" y="5378450"/>
            <a:ext cx="1426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cs typeface="Arial" pitchFamily="34" charset="0"/>
              </a:rPr>
              <a:t>0</a:t>
            </a:r>
          </a:p>
        </p:txBody>
      </p:sp>
      <p:sp>
        <p:nvSpPr>
          <p:cNvPr id="50" name="Line 41"/>
          <p:cNvSpPr>
            <a:spLocks noChangeShapeType="1"/>
          </p:cNvSpPr>
          <p:nvPr/>
        </p:nvSpPr>
        <p:spPr bwMode="auto">
          <a:xfrm>
            <a:off x="3733800" y="1911350"/>
            <a:ext cx="0" cy="1152525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000"/>
          </a:p>
        </p:txBody>
      </p:sp>
      <p:sp>
        <p:nvSpPr>
          <p:cNvPr id="51" name="Rectangle 42"/>
          <p:cNvSpPr>
            <a:spLocks/>
          </p:cNvSpPr>
          <p:nvPr/>
        </p:nvSpPr>
        <p:spPr bwMode="auto">
          <a:xfrm>
            <a:off x="5255906" y="3638550"/>
            <a:ext cx="2276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002D99"/>
                </a:solidFill>
                <a:latin typeface="Candara Bold" pitchFamily="34" charset="0"/>
                <a:ea typeface="Candara Bold" pitchFamily="34" charset="0"/>
                <a:cs typeface="Candara Bold" pitchFamily="34" charset="0"/>
                <a:sym typeface="Candara Bold" pitchFamily="34" charset="0"/>
              </a:rPr>
              <a:t>ν</a:t>
            </a:r>
            <a:r>
              <a:rPr lang="en-US" sz="2000" baseline="-6000">
                <a:solidFill>
                  <a:srgbClr val="002D99"/>
                </a:solidFill>
                <a:latin typeface="Candara Bold" pitchFamily="34" charset="0"/>
                <a:ea typeface="Candara Bold" pitchFamily="34" charset="0"/>
                <a:cs typeface="Candara Bold" pitchFamily="34" charset="0"/>
                <a:sym typeface="Candara Bold" pitchFamily="34" charset="0"/>
              </a:rPr>
              <a:t>μ</a:t>
            </a:r>
          </a:p>
        </p:txBody>
      </p:sp>
      <p:sp>
        <p:nvSpPr>
          <p:cNvPr id="52" name="Rectangle 43"/>
          <p:cNvSpPr>
            <a:spLocks/>
          </p:cNvSpPr>
          <p:nvPr/>
        </p:nvSpPr>
        <p:spPr bwMode="auto">
          <a:xfrm>
            <a:off x="3664491" y="4438650"/>
            <a:ext cx="21640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A40800"/>
                </a:solidFill>
                <a:latin typeface="Candara Bold" pitchFamily="34" charset="0"/>
                <a:ea typeface="Candara Bold" pitchFamily="34" charset="0"/>
                <a:cs typeface="Candara Bold" pitchFamily="34" charset="0"/>
                <a:sym typeface="Candara Bold" pitchFamily="34" charset="0"/>
              </a:rPr>
              <a:t>ν</a:t>
            </a:r>
            <a:r>
              <a:rPr lang="en-US" sz="2000" baseline="-6000">
                <a:solidFill>
                  <a:srgbClr val="A40800"/>
                </a:solidFill>
                <a:latin typeface="Candara Bold" pitchFamily="34" charset="0"/>
                <a:ea typeface="Candara Bold" pitchFamily="34" charset="0"/>
                <a:cs typeface="Candara Bold" pitchFamily="34" charset="0"/>
                <a:sym typeface="Candara Bold" pitchFamily="34" charset="0"/>
              </a:rPr>
              <a:t>e</a:t>
            </a:r>
          </a:p>
        </p:txBody>
      </p:sp>
      <p:sp>
        <p:nvSpPr>
          <p:cNvPr id="53" name="Rectangle 44"/>
          <p:cNvSpPr>
            <a:spLocks/>
          </p:cNvSpPr>
          <p:nvPr/>
        </p:nvSpPr>
        <p:spPr bwMode="auto">
          <a:xfrm>
            <a:off x="1187341" y="1441450"/>
            <a:ext cx="24846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Arial Bold" charset="0"/>
                <a:cs typeface="Arial Bold" charset="0"/>
                <a:sym typeface="Arial Bold" charset="0"/>
              </a:rPr>
              <a:t>P(</a:t>
            </a:r>
            <a:r>
              <a:rPr lang="en-US" sz="2000">
                <a:solidFill>
                  <a:schemeClr val="tx1"/>
                </a:solidFill>
                <a:latin typeface="Candara Bold" pitchFamily="34" charset="0"/>
                <a:ea typeface="Candara Bold" pitchFamily="34" charset="0"/>
                <a:cs typeface="Candara Bold" pitchFamily="34" charset="0"/>
                <a:sym typeface="Candara Bold" pitchFamily="34" charset="0"/>
              </a:rPr>
              <a:t>ν</a:t>
            </a:r>
            <a:r>
              <a:rPr lang="en-US" sz="2000" baseline="-6000">
                <a:solidFill>
                  <a:schemeClr val="tx1"/>
                </a:solidFill>
                <a:latin typeface="Candara Bold" pitchFamily="34" charset="0"/>
                <a:ea typeface="Candara Bold" pitchFamily="34" charset="0"/>
                <a:cs typeface="Candara Bold" pitchFamily="34" charset="0"/>
                <a:sym typeface="Candara Bold" pitchFamily="34" charset="0"/>
              </a:rPr>
              <a:t>μ</a:t>
            </a:r>
            <a:r>
              <a:rPr lang="en-US" sz="2000">
                <a:solidFill>
                  <a:schemeClr val="tx1"/>
                </a:solidFill>
                <a:latin typeface="Arial Bold" charset="0"/>
                <a:cs typeface="Arial Bold" charset="0"/>
                <a:sym typeface="Arial Bold" charset="0"/>
              </a:rPr>
              <a:t> → </a:t>
            </a:r>
            <a:r>
              <a:rPr lang="en-US" sz="2000">
                <a:solidFill>
                  <a:schemeClr val="tx1"/>
                </a:solidFill>
                <a:latin typeface="Candara Bold" pitchFamily="34" charset="0"/>
                <a:ea typeface="Candara Bold" pitchFamily="34" charset="0"/>
                <a:cs typeface="Candara Bold" pitchFamily="34" charset="0"/>
                <a:sym typeface="Candara Bold" pitchFamily="34" charset="0"/>
              </a:rPr>
              <a:t>ν</a:t>
            </a:r>
            <a:r>
              <a:rPr lang="en-US" sz="2000" baseline="-6000">
                <a:solidFill>
                  <a:schemeClr val="tx1"/>
                </a:solidFill>
                <a:latin typeface="Candara Bold" pitchFamily="34" charset="0"/>
                <a:ea typeface="Candara Bold" pitchFamily="34" charset="0"/>
                <a:cs typeface="Candara Bold" pitchFamily="34" charset="0"/>
                <a:sym typeface="Candara Bold" pitchFamily="34" charset="0"/>
              </a:rPr>
              <a:t>μ</a:t>
            </a:r>
            <a:r>
              <a:rPr lang="en-US" sz="2000">
                <a:solidFill>
                  <a:schemeClr val="tx1"/>
                </a:solidFill>
                <a:latin typeface="Arial Bold" charset="0"/>
                <a:cs typeface="Arial Bold" charset="0"/>
                <a:sym typeface="Arial Bold" charset="0"/>
              </a:rPr>
              <a:t>) for θ=130º</a:t>
            </a:r>
          </a:p>
        </p:txBody>
      </p:sp>
      <p:sp>
        <p:nvSpPr>
          <p:cNvPr id="54" name="Content Placeholder 2"/>
          <p:cNvSpPr txBox="1">
            <a:spLocks/>
          </p:cNvSpPr>
          <p:nvPr/>
        </p:nvSpPr>
        <p:spPr bwMode="auto">
          <a:xfrm>
            <a:off x="623754" y="6324598"/>
            <a:ext cx="11849386" cy="3276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normAutofit/>
          </a:bodyPr>
          <a:lstStyle>
            <a:lvl1pPr marL="379413" indent="-341313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F28E00"/>
              </a:buClr>
              <a:buSzPct val="110000"/>
              <a:buFont typeface="Helvetica" charset="0"/>
              <a:buChar char="&gt;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1pPr>
            <a:lvl2pPr marL="895350" indent="-260350" algn="l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Lucida Grande" charset="0"/>
              <a:buChar char="▪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1687513" indent="-254000" algn="l" rtl="0" eaLnBrk="0" fontAlgn="base" hangingPunct="0">
              <a:spcBef>
                <a:spcPts val="70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1016000" indent="-254000" algn="l" rtl="0" eaLnBrk="0" fontAlgn="base" hangingPunct="0">
              <a:spcBef>
                <a:spcPts val="70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2781300" indent="-177800" algn="l" rtl="0" eaLnBrk="0" fontAlgn="base" hangingPunct="0">
              <a:spcBef>
                <a:spcPct val="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3238500" indent="-177800" algn="l" rtl="0" fontAlgn="base">
              <a:spcBef>
                <a:spcPct val="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695700" indent="-177800" algn="l" rtl="0" fontAlgn="base">
              <a:spcBef>
                <a:spcPct val="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4152900" indent="-177800" algn="l" rtl="0" fontAlgn="base">
              <a:spcBef>
                <a:spcPct val="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4610100" indent="-177800" algn="l" rtl="0" fontAlgn="base">
              <a:spcBef>
                <a:spcPct val="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>
              <a:defRPr/>
            </a:pPr>
            <a:r>
              <a:rPr lang="de-DE" sz="2400" dirty="0" smtClean="0"/>
              <a:t>Maximum difference NH </a:t>
            </a:r>
            <a:r>
              <a:rPr lang="de-DE" sz="2400" dirty="0" smtClean="0">
                <a:sym typeface="Symbol"/>
              </a:rPr>
              <a:t> IH for </a:t>
            </a:r>
            <a:r>
              <a:rPr lang="de-DE" sz="2400" dirty="0" smtClean="0"/>
              <a:t> </a:t>
            </a:r>
            <a:r>
              <a:rPr lang="de-DE" sz="2400" dirty="0" smtClean="0">
                <a:sym typeface="Symbol"/>
              </a:rPr>
              <a:t> = 130° at 7 GeV</a:t>
            </a:r>
            <a:endParaRPr lang="de-DE" sz="2400" dirty="0" smtClean="0"/>
          </a:p>
          <a:p>
            <a:pPr>
              <a:defRPr/>
            </a:pPr>
            <a:r>
              <a:rPr lang="de-DE" sz="2400" dirty="0" smtClean="0"/>
              <a:t>For anti-</a:t>
            </a:r>
            <a:r>
              <a:rPr lang="de-DE" sz="2400" dirty="0" smtClean="0">
                <a:sym typeface="Symbol"/>
              </a:rPr>
              <a:t>, NH and IH are approximately swapped  effect cancels if  and anti- have equal fluxes and cross sections and if the detector cannot distinguish </a:t>
            </a:r>
            <a:r>
              <a:rPr lang="de-DE" sz="2400" baseline="30000" dirty="0" smtClean="0">
                <a:sym typeface="Symbol"/>
              </a:rPr>
              <a:t>+</a:t>
            </a:r>
            <a:r>
              <a:rPr lang="de-DE" sz="2400" dirty="0" smtClean="0">
                <a:sym typeface="Symbol"/>
              </a:rPr>
              <a:t> and </a:t>
            </a:r>
            <a:r>
              <a:rPr lang="de-DE" sz="2400" baseline="30000" dirty="0" smtClean="0">
                <a:sym typeface="Symbol"/>
              </a:rPr>
              <a:t>-</a:t>
            </a:r>
          </a:p>
          <a:p>
            <a:pPr>
              <a:defRPr/>
            </a:pPr>
            <a:r>
              <a:rPr lang="de-DE" sz="2400" dirty="0" smtClean="0">
                <a:sym typeface="Symbol"/>
              </a:rPr>
              <a:t>However: flux of atm. ~ 1.3  flux of atm. </a:t>
            </a:r>
            <a:r>
              <a:rPr lang="de-DE" sz="2400" dirty="0">
                <a:sym typeface="Symbol"/>
              </a:rPr>
              <a:t>a</a:t>
            </a:r>
            <a:r>
              <a:rPr lang="de-DE" sz="2400" dirty="0" smtClean="0">
                <a:sym typeface="Symbol"/>
              </a:rPr>
              <a:t>nti -</a:t>
            </a:r>
          </a:p>
          <a:p>
            <a:pPr marL="38100" indent="0">
              <a:buNone/>
              <a:defRPr/>
            </a:pPr>
            <a:r>
              <a:rPr lang="de-DE" sz="2400" dirty="0">
                <a:sym typeface="Symbol"/>
              </a:rPr>
              <a:t> </a:t>
            </a:r>
            <a:r>
              <a:rPr lang="de-DE" sz="2400" dirty="0" smtClean="0">
                <a:sym typeface="Symbol"/>
              </a:rPr>
              <a:t>    and () ~ 2  (anti-) at low energies</a:t>
            </a:r>
          </a:p>
          <a:p>
            <a:pPr>
              <a:defRPr/>
            </a:pPr>
            <a:r>
              <a:rPr lang="de-DE" sz="2400" b="1" dirty="0" smtClean="0">
                <a:sym typeface="Wingdings" pitchFamily="2" charset="2"/>
              </a:rPr>
              <a:t> </a:t>
            </a:r>
            <a:r>
              <a:rPr lang="de-DE" sz="2400" b="1" dirty="0" smtClean="0">
                <a:sym typeface="Symbol"/>
              </a:rPr>
              <a:t>Count N</a:t>
            </a:r>
            <a:r>
              <a:rPr lang="de-DE" sz="2400" b="1" baseline="-25000" dirty="0" smtClean="0">
                <a:sym typeface="Symbol"/>
              </a:rPr>
              <a:t></a:t>
            </a:r>
            <a:r>
              <a:rPr lang="de-DE" sz="2400" b="1" dirty="0" smtClean="0">
                <a:sym typeface="Symbol"/>
              </a:rPr>
              <a:t>(, E) from </a:t>
            </a:r>
            <a:r>
              <a:rPr lang="de-DE" sz="2400" b="1" baseline="-25000" dirty="0" smtClean="0">
                <a:sym typeface="Symbol"/>
              </a:rPr>
              <a:t></a:t>
            </a:r>
            <a:r>
              <a:rPr lang="de-DE" sz="2400" b="1" dirty="0" smtClean="0">
                <a:sym typeface="Symbol"/>
              </a:rPr>
              <a:t> + N  + X and compare with NH/IH predictions</a:t>
            </a:r>
            <a:endParaRPr lang="de-DE" b="1" dirty="0" smtClean="0"/>
          </a:p>
          <a:p>
            <a:pPr marL="38100" indent="0">
              <a:buFont typeface="Helvetica" charset="0"/>
              <a:buNone/>
              <a:defRPr/>
            </a:pPr>
            <a:endParaRPr lang="de-DE" dirty="0" smtClean="0"/>
          </a:p>
          <a:p>
            <a:pPr>
              <a:defRPr/>
            </a:pPr>
            <a:endParaRPr lang="de-DE" dirty="0" smtClean="0"/>
          </a:p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77673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/>
          </p:cNvSpPr>
          <p:nvPr/>
        </p:nvSpPr>
        <p:spPr bwMode="auto">
          <a:xfrm>
            <a:off x="-26178" y="-43657"/>
            <a:ext cx="13017500" cy="10525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23555" name="Rectangle 4"/>
          <p:cNvSpPr>
            <a:spLocks/>
          </p:cNvSpPr>
          <p:nvPr/>
        </p:nvSpPr>
        <p:spPr bwMode="auto">
          <a:xfrm>
            <a:off x="219075" y="203200"/>
            <a:ext cx="127127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400" b="1" dirty="0" smtClean="0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Pattern from matter oscillations      </a:t>
            </a:r>
            <a:r>
              <a:rPr lang="en-US" sz="4400" b="1" dirty="0" smtClean="0">
                <a:solidFill>
                  <a:srgbClr val="F28E00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endParaRPr lang="en-US" sz="4400" b="1" dirty="0">
              <a:solidFill>
                <a:srgbClr val="F28E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grpSp>
        <p:nvGrpSpPr>
          <p:cNvPr id="17" name="Group 12"/>
          <p:cNvGrpSpPr>
            <a:grpSpLocks/>
          </p:cNvGrpSpPr>
          <p:nvPr/>
        </p:nvGrpSpPr>
        <p:grpSpPr bwMode="auto">
          <a:xfrm>
            <a:off x="10236200" y="3171536"/>
            <a:ext cx="4067175" cy="1320800"/>
            <a:chOff x="0" y="0"/>
            <a:chExt cx="2562" cy="832"/>
          </a:xfrm>
        </p:grpSpPr>
        <p:sp>
          <p:nvSpPr>
            <p:cNvPr id="18" name="Line 8"/>
            <p:cNvSpPr>
              <a:spLocks noChangeShapeType="1"/>
            </p:cNvSpPr>
            <p:nvPr/>
          </p:nvSpPr>
          <p:spPr bwMode="auto">
            <a:xfrm>
              <a:off x="2481" y="232"/>
              <a:ext cx="8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Line 9"/>
            <p:cNvSpPr>
              <a:spLocks noChangeShapeType="1"/>
            </p:cNvSpPr>
            <p:nvPr/>
          </p:nvSpPr>
          <p:spPr bwMode="auto">
            <a:xfrm>
              <a:off x="2328" y="608"/>
              <a:ext cx="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Line 10"/>
            <p:cNvSpPr>
              <a:spLocks noChangeShapeType="1"/>
            </p:cNvSpPr>
            <p:nvPr/>
          </p:nvSpPr>
          <p:spPr bwMode="auto">
            <a:xfrm>
              <a:off x="2384" y="832"/>
              <a:ext cx="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Line 11"/>
            <p:cNvSpPr>
              <a:spLocks noChangeShapeType="1"/>
            </p:cNvSpPr>
            <p:nvPr/>
          </p:nvSpPr>
          <p:spPr bwMode="auto">
            <a:xfrm>
              <a:off x="0" y="0"/>
              <a:ext cx="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0" name="Group 3"/>
          <p:cNvGrpSpPr>
            <a:grpSpLocks/>
          </p:cNvGrpSpPr>
          <p:nvPr/>
        </p:nvGrpSpPr>
        <p:grpSpPr bwMode="auto">
          <a:xfrm>
            <a:off x="4850333" y="2144313"/>
            <a:ext cx="7432350" cy="6491870"/>
            <a:chOff x="0" y="0"/>
            <a:chExt cx="3512" cy="2920"/>
          </a:xfrm>
        </p:grpSpPr>
        <p:pic>
          <p:nvPicPr>
            <p:cNvPr id="31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"/>
              <a:ext cx="3512" cy="2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ectangle 2"/>
            <p:cNvSpPr>
              <a:spLocks/>
            </p:cNvSpPr>
            <p:nvPr/>
          </p:nvSpPr>
          <p:spPr bwMode="auto">
            <a:xfrm>
              <a:off x="392" y="0"/>
              <a:ext cx="2424" cy="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Perfect resolution</a:t>
              </a:r>
            </a:p>
          </p:txBody>
        </p:sp>
      </p:grpSp>
      <p:sp>
        <p:nvSpPr>
          <p:cNvPr id="58" name="Rectangle 19"/>
          <p:cNvSpPr>
            <a:spLocks/>
          </p:cNvSpPr>
          <p:nvPr/>
        </p:nvSpPr>
        <p:spPr bwMode="auto">
          <a:xfrm>
            <a:off x="7389293" y="8427748"/>
            <a:ext cx="46917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1900"/>
              </a:spcBef>
            </a:pPr>
            <a:r>
              <a:rPr lang="en-US" sz="1800">
                <a:solidFill>
                  <a:schemeClr val="tx1"/>
                </a:solidFill>
                <a:latin typeface="Arial Italic" charset="0"/>
                <a:cs typeface="Arial Italic" charset="0"/>
                <a:sym typeface="Arial Italic" charset="0"/>
              </a:rPr>
              <a:t>Akhmedov et al., arXiv:1205.7071</a:t>
            </a:r>
          </a:p>
        </p:txBody>
      </p:sp>
      <p:sp>
        <p:nvSpPr>
          <p:cNvPr id="59" name="Rectangle 20"/>
          <p:cNvSpPr>
            <a:spLocks/>
          </p:cNvSpPr>
          <p:nvPr/>
        </p:nvSpPr>
        <p:spPr bwMode="auto">
          <a:xfrm>
            <a:off x="4890235" y="1640056"/>
            <a:ext cx="7042956" cy="53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000" dirty="0">
                <a:solidFill>
                  <a:schemeClr val="tx1"/>
                </a:solidFill>
                <a:latin typeface="Arial Bold" charset="0"/>
                <a:ea typeface="Lucida Grande" charset="0"/>
                <a:cs typeface="Lucida Grande" charset="0"/>
                <a:sym typeface="Arial Bold" charset="0"/>
              </a:rPr>
              <a:t>ΔN(IH‑NH) / √N(NH) [PINGU 1 </a:t>
            </a:r>
            <a:r>
              <a:rPr lang="en-US" sz="2000" dirty="0" err="1">
                <a:solidFill>
                  <a:schemeClr val="tx1"/>
                </a:solidFill>
                <a:latin typeface="Arial Bold" charset="0"/>
                <a:ea typeface="Lucida Grande" charset="0"/>
                <a:cs typeface="Lucida Grande" charset="0"/>
                <a:sym typeface="Arial Bold" charset="0"/>
              </a:rPr>
              <a:t>yr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Lucida Grande" charset="0"/>
                <a:cs typeface="Lucida Grande" charset="0"/>
                <a:sym typeface="Arial Bold" charset="0"/>
              </a:rPr>
              <a:t>, 10% sys.]</a:t>
            </a:r>
          </a:p>
        </p:txBody>
      </p:sp>
    </p:spTree>
    <p:extLst>
      <p:ext uri="{BB962C8B-B14F-4D97-AF65-F5344CB8AC3E}">
        <p14:creationId xmlns:p14="http://schemas.microsoft.com/office/powerpoint/2010/main" val="41101147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Present </a:t>
            </a:r>
            <a:r>
              <a:rPr lang="de-DE" dirty="0"/>
              <a:t>detectors: 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>- IceCube/DeepCore</a:t>
            </a:r>
            <a:br>
              <a:rPr lang="de-DE" dirty="0" smtClean="0"/>
            </a:br>
            <a:r>
              <a:rPr lang="de-DE" dirty="0" smtClean="0"/>
              <a:t>- ANTARES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2548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/>
          </p:cNvSpPr>
          <p:nvPr/>
        </p:nvSpPr>
        <p:spPr bwMode="auto">
          <a:xfrm>
            <a:off x="-26178" y="-43657"/>
            <a:ext cx="13017500" cy="10525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23555" name="Rectangle 4"/>
          <p:cNvSpPr>
            <a:spLocks/>
          </p:cNvSpPr>
          <p:nvPr/>
        </p:nvSpPr>
        <p:spPr bwMode="auto">
          <a:xfrm>
            <a:off x="219075" y="203200"/>
            <a:ext cx="127127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400" b="1" dirty="0" smtClean="0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Importance of resolution and systematics      </a:t>
            </a:r>
            <a:r>
              <a:rPr lang="en-US" sz="4400" b="1" dirty="0" smtClean="0">
                <a:solidFill>
                  <a:srgbClr val="F28E00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endParaRPr lang="en-US" sz="4400" b="1" dirty="0">
              <a:solidFill>
                <a:srgbClr val="F28E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grpSp>
        <p:nvGrpSpPr>
          <p:cNvPr id="17" name="Group 12"/>
          <p:cNvGrpSpPr>
            <a:grpSpLocks/>
          </p:cNvGrpSpPr>
          <p:nvPr/>
        </p:nvGrpSpPr>
        <p:grpSpPr bwMode="auto">
          <a:xfrm>
            <a:off x="10236200" y="3171536"/>
            <a:ext cx="4067175" cy="1320800"/>
            <a:chOff x="0" y="0"/>
            <a:chExt cx="2562" cy="832"/>
          </a:xfrm>
        </p:grpSpPr>
        <p:sp>
          <p:nvSpPr>
            <p:cNvPr id="18" name="Line 8"/>
            <p:cNvSpPr>
              <a:spLocks noChangeShapeType="1"/>
            </p:cNvSpPr>
            <p:nvPr/>
          </p:nvSpPr>
          <p:spPr bwMode="auto">
            <a:xfrm>
              <a:off x="2481" y="232"/>
              <a:ext cx="8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Line 9"/>
            <p:cNvSpPr>
              <a:spLocks noChangeShapeType="1"/>
            </p:cNvSpPr>
            <p:nvPr/>
          </p:nvSpPr>
          <p:spPr bwMode="auto">
            <a:xfrm>
              <a:off x="2328" y="608"/>
              <a:ext cx="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Line 10"/>
            <p:cNvSpPr>
              <a:spLocks noChangeShapeType="1"/>
            </p:cNvSpPr>
            <p:nvPr/>
          </p:nvSpPr>
          <p:spPr bwMode="auto">
            <a:xfrm>
              <a:off x="2384" y="832"/>
              <a:ext cx="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Line 11"/>
            <p:cNvSpPr>
              <a:spLocks noChangeShapeType="1"/>
            </p:cNvSpPr>
            <p:nvPr/>
          </p:nvSpPr>
          <p:spPr bwMode="auto">
            <a:xfrm>
              <a:off x="0" y="0"/>
              <a:ext cx="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54" name="Content Placeholder 2"/>
          <p:cNvSpPr txBox="1">
            <a:spLocks/>
          </p:cNvSpPr>
          <p:nvPr/>
        </p:nvSpPr>
        <p:spPr bwMode="auto">
          <a:xfrm>
            <a:off x="219075" y="2667000"/>
            <a:ext cx="5368925" cy="479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normAutofit/>
          </a:bodyPr>
          <a:lstStyle>
            <a:lvl1pPr marL="379413" indent="-341313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F28E00"/>
              </a:buClr>
              <a:buSzPct val="110000"/>
              <a:buFont typeface="Helvetica" charset="0"/>
              <a:buChar char="&gt;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1pPr>
            <a:lvl2pPr marL="895350" indent="-260350" algn="l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Lucida Grande" charset="0"/>
              <a:buChar char="▪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1687513" indent="-254000" algn="l" rtl="0" eaLnBrk="0" fontAlgn="base" hangingPunct="0">
              <a:spcBef>
                <a:spcPts val="70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1016000" indent="-254000" algn="l" rtl="0" eaLnBrk="0" fontAlgn="base" hangingPunct="0">
              <a:spcBef>
                <a:spcPts val="70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2781300" indent="-177800" algn="l" rtl="0" eaLnBrk="0" fontAlgn="base" hangingPunct="0">
              <a:spcBef>
                <a:spcPct val="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3238500" indent="-177800" algn="l" rtl="0" fontAlgn="base">
              <a:spcBef>
                <a:spcPct val="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695700" indent="-177800" algn="l" rtl="0" fontAlgn="base">
              <a:spcBef>
                <a:spcPct val="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4152900" indent="-177800" algn="l" rtl="0" fontAlgn="base">
              <a:spcBef>
                <a:spcPct val="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4610100" indent="-177800" algn="l" rtl="0" fontAlgn="base">
              <a:spcBef>
                <a:spcPct val="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>
              <a:defRPr/>
            </a:pPr>
            <a:r>
              <a:rPr lang="de-DE" sz="2800" dirty="0" smtClean="0">
                <a:latin typeface="Calibri" pitchFamily="34" charset="0"/>
                <a:cs typeface="Calibri" pitchFamily="34" charset="0"/>
              </a:rPr>
              <a:t>Feasibility depends on </a:t>
            </a:r>
          </a:p>
          <a:p>
            <a:pPr lvl="1">
              <a:defRPr/>
            </a:pPr>
            <a:r>
              <a:rPr lang="de-DE" sz="2400" dirty="0">
                <a:latin typeface="Calibri" pitchFamily="34" charset="0"/>
                <a:cs typeface="Calibri" pitchFamily="34" charset="0"/>
              </a:rPr>
              <a:t>A</a:t>
            </a:r>
            <a:r>
              <a:rPr lang="de-DE" sz="2400" dirty="0" smtClean="0">
                <a:latin typeface="Calibri" pitchFamily="34" charset="0"/>
                <a:cs typeface="Calibri" pitchFamily="34" charset="0"/>
              </a:rPr>
              <a:t>ngular resolution</a:t>
            </a:r>
          </a:p>
          <a:p>
            <a:pPr lvl="1">
              <a:defRPr/>
            </a:pPr>
            <a:r>
              <a:rPr lang="de-DE" sz="2400" dirty="0" smtClean="0">
                <a:latin typeface="Calibri" pitchFamily="34" charset="0"/>
                <a:cs typeface="Calibri" pitchFamily="34" charset="0"/>
              </a:rPr>
              <a:t>Energy resolution</a:t>
            </a:r>
          </a:p>
          <a:p>
            <a:pPr lvl="1">
              <a:defRPr/>
            </a:pPr>
            <a:r>
              <a:rPr lang="de-DE" sz="2400" dirty="0" smtClean="0">
                <a:latin typeface="Calibri" pitchFamily="34" charset="0"/>
                <a:cs typeface="Calibri" pitchFamily="34" charset="0"/>
              </a:rPr>
              <a:t>Particle ID</a:t>
            </a:r>
          </a:p>
          <a:p>
            <a:pPr lvl="1">
              <a:defRPr/>
            </a:pPr>
            <a:r>
              <a:rPr lang="de-DE" sz="2400" dirty="0" smtClean="0">
                <a:latin typeface="Calibri" pitchFamily="34" charset="0"/>
                <a:cs typeface="Calibri" pitchFamily="34" charset="0"/>
              </a:rPr>
              <a:t>Systematic effects</a:t>
            </a:r>
          </a:p>
          <a:p>
            <a:pPr marL="38100" indent="0">
              <a:buFont typeface="Helvetica" charset="0"/>
              <a:buNone/>
              <a:defRPr/>
            </a:pPr>
            <a:endParaRPr lang="de-DE" dirty="0" smtClean="0"/>
          </a:p>
          <a:p>
            <a:pPr>
              <a:defRPr/>
            </a:pPr>
            <a:endParaRPr lang="de-DE" dirty="0" smtClean="0"/>
          </a:p>
          <a:p>
            <a:pPr>
              <a:defRPr/>
            </a:pPr>
            <a:endParaRPr lang="de-DE" dirty="0"/>
          </a:p>
        </p:txBody>
      </p:sp>
      <p:grpSp>
        <p:nvGrpSpPr>
          <p:cNvPr id="30" name="Group 3"/>
          <p:cNvGrpSpPr>
            <a:grpSpLocks/>
          </p:cNvGrpSpPr>
          <p:nvPr/>
        </p:nvGrpSpPr>
        <p:grpSpPr bwMode="auto">
          <a:xfrm>
            <a:off x="4850333" y="2144313"/>
            <a:ext cx="7432350" cy="6491870"/>
            <a:chOff x="0" y="0"/>
            <a:chExt cx="3512" cy="2920"/>
          </a:xfrm>
        </p:grpSpPr>
        <p:pic>
          <p:nvPicPr>
            <p:cNvPr id="31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"/>
              <a:ext cx="3512" cy="2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ectangle 2"/>
            <p:cNvSpPr>
              <a:spLocks/>
            </p:cNvSpPr>
            <p:nvPr/>
          </p:nvSpPr>
          <p:spPr bwMode="auto">
            <a:xfrm>
              <a:off x="392" y="0"/>
              <a:ext cx="2424" cy="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Perfect resolution</a:t>
              </a:r>
            </a:p>
          </p:txBody>
        </p:sp>
      </p:grpSp>
      <p:grpSp>
        <p:nvGrpSpPr>
          <p:cNvPr id="33" name="Group 6"/>
          <p:cNvGrpSpPr>
            <a:grpSpLocks/>
          </p:cNvGrpSpPr>
          <p:nvPr/>
        </p:nvGrpSpPr>
        <p:grpSpPr bwMode="auto">
          <a:xfrm>
            <a:off x="4955077" y="2091896"/>
            <a:ext cx="7267281" cy="6580800"/>
            <a:chOff x="0" y="0"/>
            <a:chExt cx="3434" cy="2960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434" cy="2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Rectangle 5"/>
            <p:cNvSpPr>
              <a:spLocks/>
            </p:cNvSpPr>
            <p:nvPr/>
          </p:nvSpPr>
          <p:spPr bwMode="auto">
            <a:xfrm>
              <a:off x="352" y="8"/>
              <a:ext cx="2424" cy="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σ</a:t>
              </a:r>
              <a:r>
                <a:rPr lang="en-US" sz="2000" baseline="-6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θ</a:t>
              </a:r>
              <a:r>
                <a:rPr lang="en-US" sz="2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 = 11º   σ</a:t>
              </a:r>
              <a:r>
                <a:rPr lang="en-US" sz="2000" baseline="-6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E</a:t>
              </a:r>
              <a:r>
                <a:rPr lang="en-US" sz="2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 = 2 GeV  →  Σ=7σ</a:t>
              </a:r>
            </a:p>
          </p:txBody>
        </p:sp>
      </p:grpSp>
      <p:grpSp>
        <p:nvGrpSpPr>
          <p:cNvPr id="39" name="Group 15"/>
          <p:cNvGrpSpPr>
            <a:grpSpLocks/>
          </p:cNvGrpSpPr>
          <p:nvPr/>
        </p:nvGrpSpPr>
        <p:grpSpPr bwMode="auto">
          <a:xfrm>
            <a:off x="4906399" y="2143057"/>
            <a:ext cx="7296909" cy="6451852"/>
            <a:chOff x="0" y="0"/>
            <a:chExt cx="3448" cy="2902"/>
          </a:xfrm>
        </p:grpSpPr>
        <p:pic>
          <p:nvPicPr>
            <p:cNvPr id="40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"/>
              <a:ext cx="3448" cy="2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Rectangle 14"/>
            <p:cNvSpPr>
              <a:spLocks/>
            </p:cNvSpPr>
            <p:nvPr/>
          </p:nvSpPr>
          <p:spPr bwMode="auto">
            <a:xfrm>
              <a:off x="385" y="0"/>
              <a:ext cx="2424" cy="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σ</a:t>
              </a:r>
              <a:r>
                <a:rPr lang="en-US" sz="2000" baseline="-6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θ</a:t>
              </a:r>
              <a:r>
                <a:rPr lang="en-US" sz="2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 = 15º   σ</a:t>
              </a:r>
              <a:r>
                <a:rPr lang="en-US" sz="2000" baseline="-6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E</a:t>
              </a:r>
              <a:r>
                <a:rPr lang="en-US" sz="2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 = 3 GeV  →  Σ=5σ</a:t>
              </a:r>
            </a:p>
          </p:txBody>
        </p:sp>
      </p:grpSp>
      <p:grpSp>
        <p:nvGrpSpPr>
          <p:cNvPr id="55" name="Group 18"/>
          <p:cNvGrpSpPr>
            <a:grpSpLocks/>
          </p:cNvGrpSpPr>
          <p:nvPr/>
        </p:nvGrpSpPr>
        <p:grpSpPr bwMode="auto">
          <a:xfrm>
            <a:off x="4854544" y="2126851"/>
            <a:ext cx="7313839" cy="6491870"/>
            <a:chOff x="0" y="0"/>
            <a:chExt cx="3456" cy="2920"/>
          </a:xfrm>
        </p:grpSpPr>
        <p:pic>
          <p:nvPicPr>
            <p:cNvPr id="56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456" cy="2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Rectangle 17"/>
            <p:cNvSpPr>
              <a:spLocks/>
            </p:cNvSpPr>
            <p:nvPr/>
          </p:nvSpPr>
          <p:spPr bwMode="auto">
            <a:xfrm>
              <a:off x="376" y="2"/>
              <a:ext cx="2424" cy="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σ</a:t>
              </a:r>
              <a:r>
                <a:rPr lang="en-US" sz="2000" baseline="-6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θ</a:t>
              </a:r>
              <a:r>
                <a:rPr lang="en-US" sz="2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 = 23º   σ</a:t>
              </a:r>
              <a:r>
                <a:rPr lang="en-US" sz="2000" baseline="-6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E</a:t>
              </a:r>
              <a:r>
                <a:rPr lang="en-US" sz="2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 = 4 GeV  →  Σ=3σ</a:t>
              </a:r>
            </a:p>
          </p:txBody>
        </p:sp>
      </p:grpSp>
      <p:sp>
        <p:nvSpPr>
          <p:cNvPr id="58" name="Rectangle 19"/>
          <p:cNvSpPr>
            <a:spLocks/>
          </p:cNvSpPr>
          <p:nvPr/>
        </p:nvSpPr>
        <p:spPr bwMode="auto">
          <a:xfrm>
            <a:off x="7389293" y="8427748"/>
            <a:ext cx="46917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1900"/>
              </a:spcBef>
            </a:pPr>
            <a:r>
              <a:rPr lang="en-US" sz="1800">
                <a:solidFill>
                  <a:schemeClr val="tx1"/>
                </a:solidFill>
                <a:latin typeface="Arial Italic" charset="0"/>
                <a:cs typeface="Arial Italic" charset="0"/>
                <a:sym typeface="Arial Italic" charset="0"/>
              </a:rPr>
              <a:t>Akhmedov et al., arXiv:1205.7071</a:t>
            </a:r>
          </a:p>
        </p:txBody>
      </p:sp>
      <p:sp>
        <p:nvSpPr>
          <p:cNvPr id="59" name="Rectangle 20"/>
          <p:cNvSpPr>
            <a:spLocks/>
          </p:cNvSpPr>
          <p:nvPr/>
        </p:nvSpPr>
        <p:spPr bwMode="auto">
          <a:xfrm>
            <a:off x="4890235" y="1640056"/>
            <a:ext cx="7042956" cy="53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000" dirty="0">
                <a:solidFill>
                  <a:schemeClr val="tx1"/>
                </a:solidFill>
                <a:latin typeface="Arial Bold" charset="0"/>
                <a:ea typeface="Lucida Grande" charset="0"/>
                <a:cs typeface="Lucida Grande" charset="0"/>
                <a:sym typeface="Arial Bold" charset="0"/>
              </a:rPr>
              <a:t>ΔN(IH‑NH) / √N(NH) [PINGU 1 </a:t>
            </a:r>
            <a:r>
              <a:rPr lang="en-US" sz="2000" dirty="0" err="1">
                <a:solidFill>
                  <a:schemeClr val="tx1"/>
                </a:solidFill>
                <a:latin typeface="Arial Bold" charset="0"/>
                <a:ea typeface="Lucida Grande" charset="0"/>
                <a:cs typeface="Lucida Grande" charset="0"/>
                <a:sym typeface="Arial Bold" charset="0"/>
              </a:rPr>
              <a:t>yr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Lucida Grande" charset="0"/>
                <a:cs typeface="Lucida Grande" charset="0"/>
                <a:sym typeface="Arial Bold" charset="0"/>
              </a:rPr>
              <a:t>, 10% sys.]</a:t>
            </a:r>
          </a:p>
        </p:txBody>
      </p:sp>
    </p:spTree>
    <p:extLst>
      <p:ext uri="{BB962C8B-B14F-4D97-AF65-F5344CB8AC3E}">
        <p14:creationId xmlns:p14="http://schemas.microsoft.com/office/powerpoint/2010/main" val="32869374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PINGU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524000"/>
            <a:ext cx="11703050" cy="7467600"/>
          </a:xfrm>
        </p:spPr>
        <p:txBody>
          <a:bodyPr/>
          <a:lstStyle/>
          <a:p>
            <a:r>
              <a:rPr lang="de-DE" dirty="0" smtClean="0"/>
              <a:t>Goals:                                                                                                            - Determine neutrino mass hierarchy                                                            - low mass WIMP search                                                                                       - improved sensitivity to SN burst neutrinos                                                </a:t>
            </a:r>
          </a:p>
          <a:p>
            <a:pPr marL="0" indent="0">
              <a:buNone/>
            </a:pPr>
            <a:r>
              <a:rPr lang="de-DE" dirty="0"/>
              <a:t> </a:t>
            </a:r>
            <a:r>
              <a:rPr lang="de-DE" dirty="0" smtClean="0"/>
              <a:t>    </a:t>
            </a:r>
            <a:r>
              <a:rPr lang="de-DE" dirty="0" smtClean="0">
                <a:sym typeface="Symbol"/>
              </a:rPr>
              <a:t> must </a:t>
            </a:r>
            <a:r>
              <a:rPr lang="de-DE" dirty="0" smtClean="0"/>
              <a:t>reach energy threshold of &lt; 5 GeV</a:t>
            </a:r>
          </a:p>
          <a:p>
            <a:pPr marL="0" indent="0">
              <a:buNone/>
            </a:pPr>
            <a:endParaRPr lang="de-DE" sz="800" dirty="0" smtClean="0"/>
          </a:p>
          <a:p>
            <a:r>
              <a:rPr lang="de-DE" dirty="0" smtClean="0"/>
              <a:t>Add infill strings to DeepCore</a:t>
            </a:r>
          </a:p>
          <a:p>
            <a:r>
              <a:rPr lang="de-DE" dirty="0" smtClean="0"/>
              <a:t>More optical modules per string</a:t>
            </a:r>
          </a:p>
          <a:p>
            <a:r>
              <a:rPr lang="de-DE" dirty="0" smtClean="0"/>
              <a:t>Improve veto capabilities</a:t>
            </a:r>
          </a:p>
          <a:p>
            <a:r>
              <a:rPr lang="de-DE" dirty="0" smtClean="0"/>
              <a:t>Co-deploy calibration devices optimized for low energy</a:t>
            </a:r>
          </a:p>
          <a:p>
            <a:r>
              <a:rPr lang="de-DE" dirty="0" smtClean="0"/>
              <a:t>Simplify optical modules</a:t>
            </a:r>
          </a:p>
          <a:p>
            <a:r>
              <a:rPr lang="de-DE" dirty="0" smtClean="0"/>
              <a:t>Improve quality of refrozen hole ice</a:t>
            </a:r>
          </a:p>
          <a:p>
            <a:pPr marL="0" indent="0">
              <a:buNone/>
            </a:pPr>
            <a:endParaRPr lang="de-DE" dirty="0" smtClean="0"/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0504028" y="1524000"/>
            <a:ext cx="2107495" cy="8001000"/>
            <a:chOff x="0" y="717550"/>
            <a:chExt cx="1260475" cy="648335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77875"/>
              <a:ext cx="1260475" cy="6423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 rot="16200000">
              <a:off x="37307" y="1035843"/>
              <a:ext cx="901700" cy="265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55584" rIns="90000" bIns="45000"/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9pPr>
            </a:lstStyle>
            <a:p>
              <a:r>
                <a:rPr lang="en-US" sz="1600" b="1">
                  <a:solidFill>
                    <a:srgbClr val="FF0000"/>
                  </a:solidFill>
                </a:rPr>
                <a:t>DeepCore</a:t>
              </a: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 rot="16200000">
              <a:off x="387350" y="1006476"/>
              <a:ext cx="846137" cy="360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55584" rIns="90000" bIns="45000"/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9pPr>
            </a:lstStyle>
            <a:p>
              <a:r>
                <a:rPr lang="en-US" sz="1600" b="1" dirty="0">
                  <a:solidFill>
                    <a:srgbClr val="0000FF"/>
                  </a:solidFill>
                </a:rPr>
                <a:t>PINGU I</a:t>
              </a:r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 rot="16200000">
              <a:off x="-192087" y="1065212"/>
              <a:ext cx="846138" cy="265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55584" rIns="90000" bIns="45000"/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9pPr>
            </a:lstStyle>
            <a:p>
              <a:r>
                <a:rPr lang="en-US" sz="1600" b="1" dirty="0">
                  <a:solidFill>
                    <a:srgbClr val="000000"/>
                  </a:solidFill>
                </a:rPr>
                <a:t>IceCube</a:t>
              </a:r>
            </a:p>
          </p:txBody>
        </p:sp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 rot="16200000">
              <a:off x="643731" y="1085057"/>
              <a:ext cx="792163" cy="27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55584" rIns="90000" bIns="45000"/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9pPr>
            </a:lstStyle>
            <a:p>
              <a:r>
                <a:rPr lang="en-US" sz="1600" b="1">
                  <a:solidFill>
                    <a:srgbClr val="0000FF"/>
                  </a:solidFill>
                </a:rPr>
                <a:t>PINGU II</a:t>
              </a:r>
            </a:p>
          </p:txBody>
        </p:sp>
      </p:grpSp>
      <p:cxnSp>
        <p:nvCxnSpPr>
          <p:cNvPr id="12" name="Straight Arrow Connector 11"/>
          <p:cNvCxnSpPr/>
          <p:nvPr/>
        </p:nvCxnSpPr>
        <p:spPr bwMode="auto">
          <a:xfrm>
            <a:off x="6883400" y="5715000"/>
            <a:ext cx="3200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192479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5130800" y="1689100"/>
            <a:ext cx="6858000" cy="62357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Configurations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3581400" cy="7467600"/>
          </a:xfrm>
        </p:spPr>
        <p:txBody>
          <a:bodyPr/>
          <a:lstStyle/>
          <a:p>
            <a:r>
              <a:rPr lang="de-DE" sz="5400" dirty="0" smtClean="0"/>
              <a:t>DeepCore</a:t>
            </a:r>
            <a:endParaRPr lang="en-US" sz="5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6"/>
          <a:stretch>
            <a:fillRect/>
          </a:stretch>
        </p:blipFill>
        <p:spPr bwMode="auto">
          <a:xfrm>
            <a:off x="4258982" y="1689100"/>
            <a:ext cx="8644218" cy="699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065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5130800" y="1689100"/>
            <a:ext cx="6858000" cy="62357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Configurations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3886200" cy="7467600"/>
          </a:xfrm>
        </p:spPr>
        <p:txBody>
          <a:bodyPr/>
          <a:lstStyle/>
          <a:p>
            <a:r>
              <a:rPr lang="de-DE" sz="5400" dirty="0" smtClean="0"/>
              <a:t>PINGU</a:t>
            </a:r>
          </a:p>
          <a:p>
            <a:r>
              <a:rPr lang="de-DE" dirty="0" smtClean="0"/>
              <a:t>Minimal option</a:t>
            </a:r>
          </a:p>
          <a:p>
            <a:r>
              <a:rPr lang="de-DE" dirty="0" smtClean="0"/>
              <a:t>20 more strings</a:t>
            </a:r>
          </a:p>
          <a:p>
            <a:r>
              <a:rPr lang="de-DE" dirty="0" smtClean="0"/>
              <a:t>26 m spacing</a:t>
            </a:r>
          </a:p>
          <a:p>
            <a:r>
              <a:rPr lang="de-DE" dirty="0" smtClean="0"/>
              <a:t>60 DOMs per string</a:t>
            </a:r>
          </a:p>
          <a:p>
            <a:r>
              <a:rPr lang="de-DE" dirty="0" smtClean="0"/>
              <a:t>5 m spacing</a:t>
            </a:r>
          </a:p>
          <a:p>
            <a:endParaRPr lang="de-DE" dirty="0"/>
          </a:p>
          <a:p>
            <a:r>
              <a:rPr lang="de-DE" dirty="0" smtClean="0"/>
              <a:t>Need 2 seasons to deploy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6"/>
          <a:stretch>
            <a:fillRect/>
          </a:stretch>
        </p:blipFill>
        <p:spPr bwMode="auto">
          <a:xfrm>
            <a:off x="4445000" y="1572358"/>
            <a:ext cx="8600170" cy="696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47169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5130800" y="1689100"/>
            <a:ext cx="6858000" cy="62357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Configurations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3886200" cy="7467600"/>
          </a:xfrm>
        </p:spPr>
        <p:txBody>
          <a:bodyPr/>
          <a:lstStyle/>
          <a:p>
            <a:r>
              <a:rPr lang="de-DE" sz="5400" dirty="0" smtClean="0"/>
              <a:t>PINGU</a:t>
            </a:r>
          </a:p>
          <a:p>
            <a:r>
              <a:rPr lang="de-DE" dirty="0" smtClean="0"/>
              <a:t>Medium option</a:t>
            </a:r>
          </a:p>
          <a:p>
            <a:r>
              <a:rPr lang="de-DE" dirty="0"/>
              <a:t>4</a:t>
            </a:r>
            <a:r>
              <a:rPr lang="de-DE" dirty="0" smtClean="0"/>
              <a:t>0 more strings</a:t>
            </a:r>
          </a:p>
          <a:p>
            <a:r>
              <a:rPr lang="de-DE" dirty="0" smtClean="0"/>
              <a:t>20 m spacing</a:t>
            </a:r>
          </a:p>
          <a:p>
            <a:r>
              <a:rPr lang="de-DE" dirty="0" smtClean="0"/>
              <a:t>60-120 DOMs per string</a:t>
            </a:r>
          </a:p>
          <a:p>
            <a:r>
              <a:rPr lang="de-DE" dirty="0" smtClean="0"/>
              <a:t>2.5-5 m spacing</a:t>
            </a:r>
          </a:p>
          <a:p>
            <a:endParaRPr lang="de-DE" dirty="0"/>
          </a:p>
          <a:p>
            <a:r>
              <a:rPr lang="de-DE" dirty="0" smtClean="0"/>
              <a:t>Need 3 seasons to deploy</a:t>
            </a:r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599" y="1689100"/>
            <a:ext cx="7987141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51082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5130800" y="1689100"/>
            <a:ext cx="6858000" cy="62357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Configurations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4114800" cy="7467600"/>
          </a:xfrm>
        </p:spPr>
        <p:txBody>
          <a:bodyPr/>
          <a:lstStyle/>
          <a:p>
            <a:r>
              <a:rPr lang="de-DE" sz="5400" dirty="0" smtClean="0"/>
              <a:t>PINGU</a:t>
            </a:r>
          </a:p>
          <a:p>
            <a:r>
              <a:rPr lang="de-DE" dirty="0" smtClean="0"/>
              <a:t>Maximum (?) option</a:t>
            </a:r>
          </a:p>
          <a:p>
            <a:r>
              <a:rPr lang="de-DE" dirty="0" smtClean="0"/>
              <a:t>75 more strings</a:t>
            </a:r>
          </a:p>
          <a:p>
            <a:r>
              <a:rPr lang="de-DE" dirty="0" smtClean="0"/>
              <a:t>13 m spacing</a:t>
            </a:r>
          </a:p>
          <a:p>
            <a:r>
              <a:rPr lang="de-DE" dirty="0" smtClean="0"/>
              <a:t>60-120 DOMs per string</a:t>
            </a:r>
          </a:p>
          <a:p>
            <a:r>
              <a:rPr lang="de-DE" dirty="0" smtClean="0"/>
              <a:t>2.5-5 m spacing</a:t>
            </a:r>
          </a:p>
          <a:p>
            <a:endParaRPr lang="de-DE" dirty="0"/>
          </a:p>
          <a:p>
            <a:r>
              <a:rPr lang="de-DE" dirty="0" smtClean="0"/>
              <a:t>Need 4 seasons to deploy</a:t>
            </a: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1689100"/>
            <a:ext cx="7597050" cy="669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44909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  9-GeV neutrino event     </a:t>
            </a:r>
            <a:r>
              <a:rPr lang="de-DE" sz="3600" dirty="0" smtClean="0"/>
              <a:t>(PINGU 20 strings)</a:t>
            </a:r>
            <a:endParaRPr lang="en-US" sz="3600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4" t="9712" r="11034" b="9712"/>
          <a:stretch>
            <a:fillRect/>
          </a:stretch>
        </p:blipFill>
        <p:spPr bwMode="auto">
          <a:xfrm>
            <a:off x="6714392" y="2252492"/>
            <a:ext cx="6290408" cy="612324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101600" dist="507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9" t="10036" r="9856" b="10036"/>
          <a:stretch>
            <a:fillRect/>
          </a:stretch>
        </p:blipFill>
        <p:spPr bwMode="auto">
          <a:xfrm>
            <a:off x="0" y="2240110"/>
            <a:ext cx="6315173" cy="614800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101600" dist="507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4"/>
          <p:cNvSpPr>
            <a:spLocks/>
          </p:cNvSpPr>
          <p:nvPr/>
        </p:nvSpPr>
        <p:spPr bwMode="auto">
          <a:xfrm>
            <a:off x="4218842" y="6934200"/>
            <a:ext cx="4991100" cy="25654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lIns="0" tIns="0" rIns="0" bIns="0"/>
          <a:lstStyle/>
          <a:p>
            <a:pPr>
              <a:spcBef>
                <a:spcPts val="1450"/>
              </a:spcBef>
              <a:buClr>
                <a:srgbClr val="000000"/>
              </a:buClr>
              <a:buSzPct val="100000"/>
              <a:tabLst>
                <a:tab pos="2454275" algn="l"/>
                <a:tab pos="2700338" algn="l"/>
                <a:tab pos="2700338" algn="l"/>
              </a:tabLst>
            </a:pP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Neutrino </a:t>
            </a: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energy: 	9.3 GeV</a:t>
            </a:r>
            <a:b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Muon energy:	4.8 GeV </a:t>
            </a:r>
            <a:b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Cascade energy: 	4.5 GeV</a:t>
            </a:r>
          </a:p>
          <a:p>
            <a:pPr>
              <a:spcBef>
                <a:spcPts val="1450"/>
              </a:spcBef>
              <a:buClr>
                <a:srgbClr val="000000"/>
              </a:buClr>
              <a:buSzPct val="100000"/>
              <a:tabLst>
                <a:tab pos="2454275" algn="l"/>
                <a:tab pos="2700338" algn="l"/>
                <a:tab pos="2700338" algn="l"/>
              </a:tabLst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Hit modules:</a:t>
            </a:r>
            <a:b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20 (DC) → ~50 (DC + PINGU)</a:t>
            </a:r>
          </a:p>
          <a:p>
            <a:pPr>
              <a:spcBef>
                <a:spcPts val="1450"/>
              </a:spcBef>
              <a:tabLst>
                <a:tab pos="2454275" algn="l"/>
                <a:tab pos="2700338" algn="l"/>
                <a:tab pos="2700338" algn="l"/>
              </a:tabLst>
            </a:pPr>
            <a:endParaRPr lang="en-US" sz="2200" b="1" dirty="0">
              <a:solidFill>
                <a:schemeClr val="accent1">
                  <a:lumMod val="75000"/>
                </a:schemeClr>
              </a:solidFill>
              <a:cs typeface="Arial" charset="0"/>
            </a:endParaRPr>
          </a:p>
        </p:txBody>
      </p:sp>
      <p:sp>
        <p:nvSpPr>
          <p:cNvPr id="9" name="Rectangle 15"/>
          <p:cNvSpPr>
            <a:spLocks/>
          </p:cNvSpPr>
          <p:nvPr/>
        </p:nvSpPr>
        <p:spPr bwMode="auto">
          <a:xfrm>
            <a:off x="1940427" y="1600199"/>
            <a:ext cx="227841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  <a:sym typeface="Arial Bold" charset="0"/>
              </a:rPr>
              <a:t>DeepCore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  <a:sym typeface="Arial Bold" charset="0"/>
            </a:endParaRPr>
          </a:p>
        </p:txBody>
      </p:sp>
      <p:sp>
        <p:nvSpPr>
          <p:cNvPr id="10" name="Rectangle 16"/>
          <p:cNvSpPr>
            <a:spLocks/>
          </p:cNvSpPr>
          <p:nvPr/>
        </p:nvSpPr>
        <p:spPr bwMode="auto">
          <a:xfrm>
            <a:off x="7760729" y="1623448"/>
            <a:ext cx="419773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  <a:sym typeface="Arial Bold" charset="0"/>
              </a:rPr>
              <a:t>DeepCore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  <a:sym typeface="Arial Bold" charset="0"/>
              </a:rPr>
              <a:t> + PINGU</a:t>
            </a:r>
          </a:p>
        </p:txBody>
      </p:sp>
    </p:spTree>
    <p:extLst>
      <p:ext uri="{BB962C8B-B14F-4D97-AF65-F5344CB8AC3E}">
        <p14:creationId xmlns:p14="http://schemas.microsoft.com/office/powerpoint/2010/main" val="14751507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Effective volume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7086600"/>
            <a:ext cx="12496800" cy="1295400"/>
          </a:xfrm>
        </p:spPr>
        <p:txBody>
          <a:bodyPr/>
          <a:lstStyle/>
          <a:p>
            <a:r>
              <a:rPr lang="de-DE" sz="2800" dirty="0" smtClean="0"/>
              <a:t>For „maximum configuration“ the effective (&gt; 20 hits) volume at  3-4 GeV increases by more than a factor 2</a:t>
            </a:r>
          </a:p>
          <a:p>
            <a:r>
              <a:rPr lang="de-DE" sz="2800" dirty="0" smtClean="0"/>
              <a:t>This does not mean that we will have sufficiently good angular and energy resolution and flavor identification. These aspects are under investigation. They will lead to a substantial reduction of the real effective volume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1312985"/>
            <a:ext cx="8116274" cy="5496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 rot="19029115">
            <a:off x="4369513" y="4241453"/>
            <a:ext cx="21685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3200" dirty="0">
                <a:solidFill>
                  <a:srgbClr val="CC0000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460869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Angular resolution</a:t>
            </a:r>
            <a:endParaRPr lang="en-US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2"/>
          <a:stretch/>
        </p:blipFill>
        <p:spPr bwMode="auto">
          <a:xfrm>
            <a:off x="5230262" y="1406768"/>
            <a:ext cx="8081000" cy="636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752600"/>
            <a:ext cx="5715000" cy="7467600"/>
          </a:xfrm>
        </p:spPr>
        <p:txBody>
          <a:bodyPr/>
          <a:lstStyle/>
          <a:p>
            <a:r>
              <a:rPr lang="de-DE" dirty="0" smtClean="0"/>
              <a:t>Trying different algorithms</a:t>
            </a:r>
          </a:p>
          <a:p>
            <a:pPr lvl="1"/>
            <a:r>
              <a:rPr lang="de-DE" dirty="0" smtClean="0"/>
              <a:t> using only non-scattered photons (SANTA)</a:t>
            </a:r>
          </a:p>
          <a:p>
            <a:pPr lvl="1"/>
            <a:r>
              <a:rPr lang="de-DE" dirty="0"/>
              <a:t> </a:t>
            </a:r>
            <a:r>
              <a:rPr lang="de-DE" dirty="0" smtClean="0"/>
              <a:t>LLH fit with grid-search   strategy (Igelfit)</a:t>
            </a:r>
          </a:p>
          <a:p>
            <a:pPr lvl="1"/>
            <a:r>
              <a:rPr lang="de-DE" dirty="0" smtClean="0"/>
              <a:t>Reco of CC events with 8 parameters (interaction       vertex and time, direction, length and cascade energy)</a:t>
            </a:r>
            <a:endParaRPr lang="de-DE" dirty="0"/>
          </a:p>
          <a:p>
            <a:r>
              <a:rPr lang="de-DE" dirty="0" smtClean="0"/>
              <a:t>Figure: examples for  different configurations     and fit-algorithms</a:t>
            </a:r>
          </a:p>
          <a:p>
            <a:r>
              <a:rPr lang="de-DE" dirty="0" smtClean="0"/>
              <a:t>Resolution in relevant energy range~ 10 degree</a:t>
            </a:r>
            <a:endParaRPr lang="en-US" dirty="0"/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7337547" y="2520156"/>
            <a:ext cx="1651830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just">
              <a:lnSpc>
                <a:spcPct val="117000"/>
              </a:lnSpc>
            </a:pPr>
            <a:r>
              <a:rPr lang="en-US" sz="1400" dirty="0">
                <a:solidFill>
                  <a:srgbClr val="000000"/>
                </a:solidFill>
                <a:latin typeface="Comic Sans MS" pitchFamily="64" charset="0"/>
              </a:rPr>
              <a:t>   </a:t>
            </a:r>
            <a:r>
              <a:rPr lang="en-US" sz="2000" dirty="0">
                <a:solidFill>
                  <a:srgbClr val="000000"/>
                </a:solidFill>
                <a:latin typeface="Comic Sans MS" pitchFamily="64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latin typeface="Comic Sans MS" pitchFamily="64" charset="0"/>
              </a:rPr>
              <a:t>m</a:t>
            </a:r>
            <a:r>
              <a:rPr lang="en-US" sz="2800" baseline="-33000" dirty="0" err="1">
                <a:solidFill>
                  <a:srgbClr val="000000"/>
                </a:solidFill>
                <a:latin typeface="Comic Sans MS" pitchFamily="64" charset="0"/>
              </a:rPr>
              <a:t>p</a:t>
            </a:r>
            <a:r>
              <a:rPr lang="en-US" sz="2800" dirty="0">
                <a:solidFill>
                  <a:srgbClr val="000000"/>
                </a:solidFill>
                <a:latin typeface="Comic Sans MS" pitchFamily="64" charset="0"/>
              </a:rPr>
              <a:t>/E)</a:t>
            </a:r>
            <a:r>
              <a:rPr lang="en-US" sz="2800" baseline="33000" dirty="0">
                <a:solidFill>
                  <a:srgbClr val="000000"/>
                </a:solidFill>
                <a:latin typeface="Comic Sans MS" pitchFamily="64" charset="0"/>
              </a:rPr>
              <a:t>1/2 </a:t>
            </a:r>
            <a:r>
              <a:rPr lang="en-US" sz="2800" dirty="0">
                <a:solidFill>
                  <a:srgbClr val="000000"/>
                </a:solidFill>
                <a:latin typeface="Comic Sans MS" pitchFamily="64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7035800" y="6165621"/>
            <a:ext cx="2965877" cy="5964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7000"/>
              </a:lnSpc>
            </a:pPr>
            <a:r>
              <a:rPr lang="en-US" sz="2800" dirty="0">
                <a:latin typeface="Comic Sans MS" pitchFamily="64" charset="0"/>
              </a:rPr>
              <a:t>(1/2)x (</a:t>
            </a:r>
            <a:r>
              <a:rPr lang="en-US" sz="2800" dirty="0" err="1">
                <a:latin typeface="Comic Sans MS" pitchFamily="64" charset="0"/>
              </a:rPr>
              <a:t>m</a:t>
            </a:r>
            <a:r>
              <a:rPr lang="en-US" sz="2800" baseline="-33000" dirty="0" err="1">
                <a:latin typeface="Comic Sans MS" pitchFamily="64" charset="0"/>
              </a:rPr>
              <a:t>p</a:t>
            </a:r>
            <a:r>
              <a:rPr lang="en-US" sz="2800" dirty="0">
                <a:latin typeface="Comic Sans MS" pitchFamily="64" charset="0"/>
              </a:rPr>
              <a:t>/E)</a:t>
            </a:r>
            <a:r>
              <a:rPr lang="en-US" sz="2800" baseline="33000" dirty="0">
                <a:latin typeface="Comic Sans MS" pitchFamily="64" charset="0"/>
              </a:rPr>
              <a:t>1/2 </a:t>
            </a:r>
            <a:r>
              <a:rPr lang="en-US" sz="2800" dirty="0">
                <a:latin typeface="Comic Sans MS" pitchFamily="64" charset="0"/>
              </a:rPr>
              <a:t> 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 rot="19029115">
            <a:off x="8619901" y="2540793"/>
            <a:ext cx="21685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sz="3200" dirty="0">
                <a:solidFill>
                  <a:srgbClr val="CC0000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574139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3"/>
          <p:cNvSpPr>
            <a:spLocks noChangeArrowheads="1"/>
          </p:cNvSpPr>
          <p:nvPr/>
        </p:nvSpPr>
        <p:spPr bwMode="auto">
          <a:xfrm>
            <a:off x="6373708" y="8961122"/>
            <a:ext cx="4890347" cy="5170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0046" tIns="65023" rIns="130046" bIns="65023" anchor="ctr"/>
          <a:lstStyle/>
          <a:p>
            <a:pPr algn="l"/>
            <a:endParaRPr lang="en-US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65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7336"/>
            <a:ext cx="10344724" cy="7622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9" name="Text Box 10"/>
          <p:cNvSpPr txBox="1">
            <a:spLocks noChangeArrowheads="1"/>
          </p:cNvSpPr>
          <p:nvPr/>
        </p:nvSpPr>
        <p:spPr bwMode="auto">
          <a:xfrm>
            <a:off x="9474200" y="1792675"/>
            <a:ext cx="3840479" cy="2955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27998" tIns="63999" rIns="127998" bIns="63999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l">
              <a:lnSpc>
                <a:spcPct val="117000"/>
              </a:lnSpc>
            </a:pPr>
            <a:r>
              <a:rPr lang="en-US" sz="2800" b="1" dirty="0">
                <a:solidFill>
                  <a:srgbClr val="0070C0"/>
                </a:solidFill>
                <a:latin typeface="Calibri" pitchFamily="34" charset="0"/>
                <a:ea typeface="EQGBZG+HelveticaNeue-Light" pitchFamily="32" charset="0"/>
                <a:cs typeface="Calibri" pitchFamily="34" charset="0"/>
              </a:rPr>
              <a:t>PINGU configuration </a:t>
            </a:r>
          </a:p>
          <a:p>
            <a:pPr algn="l">
              <a:lnSpc>
                <a:spcPct val="117000"/>
              </a:lnSpc>
            </a:pPr>
            <a:r>
              <a:rPr lang="en-US" sz="2800" b="1" dirty="0">
                <a:solidFill>
                  <a:srgbClr val="0070C0"/>
                </a:solidFill>
                <a:latin typeface="Calibri" pitchFamily="34" charset="0"/>
                <a:ea typeface="EQGBZG+HelveticaNeue-Light" pitchFamily="32" charset="0"/>
                <a:cs typeface="Calibri" pitchFamily="34" charset="0"/>
              </a:rPr>
              <a:t>with 20 strings</a:t>
            </a:r>
          </a:p>
          <a:p>
            <a:pPr algn="l">
              <a:lnSpc>
                <a:spcPct val="117000"/>
              </a:lnSpc>
            </a:pPr>
            <a:r>
              <a:rPr lang="en-US" sz="2800" b="1" dirty="0">
                <a:solidFill>
                  <a:srgbClr val="0070C0"/>
                </a:solidFill>
                <a:latin typeface="Calibri" pitchFamily="34" charset="0"/>
                <a:ea typeface="EQGBZG+HelveticaNeue-Light" pitchFamily="32" charset="0"/>
                <a:cs typeface="Calibri" pitchFamily="34" charset="0"/>
              </a:rPr>
              <a:t>(60 DOM/string) </a:t>
            </a:r>
          </a:p>
          <a:p>
            <a:pPr algn="l">
              <a:lnSpc>
                <a:spcPct val="117000"/>
              </a:lnSpc>
            </a:pPr>
            <a:r>
              <a:rPr lang="en-US" sz="2800" b="1" dirty="0">
                <a:solidFill>
                  <a:srgbClr val="0070C0"/>
                </a:solidFill>
                <a:latin typeface="Calibri" pitchFamily="34" charset="0"/>
                <a:ea typeface="EQGBZG+HelveticaNeue-Light" pitchFamily="32" charset="0"/>
                <a:cs typeface="Calibri" pitchFamily="34" charset="0"/>
              </a:rPr>
              <a:t> </a:t>
            </a:r>
          </a:p>
          <a:p>
            <a:pPr algn="l">
              <a:lnSpc>
                <a:spcPct val="117000"/>
              </a:lnSpc>
            </a:pPr>
            <a:r>
              <a:rPr lang="en-US" sz="2800" b="1" dirty="0">
                <a:solidFill>
                  <a:srgbClr val="0070C0"/>
                </a:solidFill>
                <a:latin typeface="Calibri" pitchFamily="34" charset="0"/>
                <a:ea typeface="EQGBZG+HelveticaNeue-Light" pitchFamily="32" charset="0"/>
                <a:cs typeface="Calibri" pitchFamily="34" charset="0"/>
              </a:rPr>
              <a:t>1 year of data</a:t>
            </a:r>
          </a:p>
          <a:p>
            <a:pPr algn="l">
              <a:lnSpc>
                <a:spcPct val="117000"/>
              </a:lnSpc>
            </a:pPr>
            <a:r>
              <a:rPr lang="en-US" sz="2800" b="1" dirty="0">
                <a:solidFill>
                  <a:srgbClr val="0070C0"/>
                </a:solidFill>
                <a:latin typeface="Calibri" pitchFamily="34" charset="0"/>
                <a:ea typeface="EQGBZG+HelveticaNeue-Light" pitchFamily="32" charset="0"/>
                <a:cs typeface="Calibri" pitchFamily="34" charset="0"/>
              </a:rPr>
              <a:t>and </a:t>
            </a:r>
            <a:r>
              <a:rPr lang="en-US" sz="2800" b="1" dirty="0" err="1">
                <a:solidFill>
                  <a:srgbClr val="0070C0"/>
                </a:solidFill>
                <a:latin typeface="Calibri" pitchFamily="34" charset="0"/>
                <a:ea typeface="EQGBZG+HelveticaNeue-Light" pitchFamily="32" charset="0"/>
                <a:cs typeface="Calibri" pitchFamily="34" charset="0"/>
              </a:rPr>
              <a:t>N</a:t>
            </a:r>
            <a:r>
              <a:rPr lang="en-US" sz="2800" b="1" baseline="-33000" dirty="0" err="1">
                <a:solidFill>
                  <a:srgbClr val="0070C0"/>
                </a:solidFill>
                <a:latin typeface="Calibri" pitchFamily="34" charset="0"/>
                <a:ea typeface="EQGBZG+HelveticaNeue-Light" pitchFamily="32" charset="0"/>
                <a:cs typeface="Calibri" pitchFamily="34" charset="0"/>
              </a:rPr>
              <a:t>hit</a:t>
            </a:r>
            <a:r>
              <a:rPr lang="en-US" sz="2800" b="1" dirty="0">
                <a:solidFill>
                  <a:srgbClr val="0070C0"/>
                </a:solidFill>
                <a:latin typeface="Calibri" pitchFamily="34" charset="0"/>
                <a:ea typeface="EQGBZG+HelveticaNeue-Light" pitchFamily="32" charset="0"/>
                <a:cs typeface="Calibri" pitchFamily="34" charset="0"/>
              </a:rPr>
              <a:t>&gt;20</a:t>
            </a:r>
          </a:p>
        </p:txBody>
      </p:sp>
      <p:sp>
        <p:nvSpPr>
          <p:cNvPr id="27660" name="Text Box 11"/>
          <p:cNvSpPr txBox="1">
            <a:spLocks noChangeArrowheads="1"/>
          </p:cNvSpPr>
          <p:nvPr/>
        </p:nvSpPr>
        <p:spPr bwMode="auto">
          <a:xfrm rot="-2700000">
            <a:off x="757064" y="3873165"/>
            <a:ext cx="3127022" cy="50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27998" tIns="86578" rIns="127998" bIns="63999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r>
              <a:rPr lang="en-US" sz="3200" b="1" dirty="0">
                <a:solidFill>
                  <a:srgbClr val="999999"/>
                </a:solidFill>
                <a:latin typeface="Calibri" pitchFamily="34" charset="0"/>
                <a:cs typeface="Calibri" pitchFamily="34" charset="0"/>
              </a:rPr>
              <a:t>PINGU preliminary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7800" y="228600"/>
            <a:ext cx="12827000" cy="762000"/>
          </a:xfrm>
        </p:spPr>
        <p:txBody>
          <a:bodyPr/>
          <a:lstStyle/>
          <a:p>
            <a:r>
              <a:rPr lang="de-DE" dirty="0" smtClean="0"/>
              <a:t>Statistical analysis for the NMH sensitivity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2121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IceCube</a:t>
            </a:r>
            <a:endParaRPr lang="en-US" dirty="0"/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8" t="8920" b="2296"/>
          <a:stretch>
            <a:fillRect/>
          </a:stretch>
        </p:blipFill>
        <p:spPr bwMode="auto">
          <a:xfrm>
            <a:off x="634999" y="1465366"/>
            <a:ext cx="10232801" cy="813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/>
          <p:cNvSpPr>
            <a:spLocks/>
          </p:cNvSpPr>
          <p:nvPr/>
        </p:nvSpPr>
        <p:spPr bwMode="auto">
          <a:xfrm>
            <a:off x="8331200" y="6183119"/>
            <a:ext cx="5664200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marL="342900" indent="-342900" defTabSz="642938">
              <a:lnSpc>
                <a:spcPct val="90000"/>
              </a:lnSpc>
              <a:spcBef>
                <a:spcPts val="513"/>
              </a:spcBef>
              <a:buFontTx/>
              <a:buChar char="•"/>
            </a:pPr>
            <a:endParaRPr lang="en-US" sz="3200" dirty="0">
              <a:solidFill>
                <a:schemeClr val="bg1"/>
              </a:solidFill>
              <a:latin typeface="Arial" pitchFamily="34" charset="0"/>
              <a:sym typeface="Helvetica Neue" charset="0"/>
            </a:endParaRPr>
          </a:p>
          <a:p>
            <a:pPr marL="342900" indent="-342900" algn="l" defTabSz="642938">
              <a:lnSpc>
                <a:spcPct val="90000"/>
              </a:lnSpc>
              <a:spcBef>
                <a:spcPts val="513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tx2"/>
                </a:solidFill>
                <a:latin typeface="Calibri" pitchFamily="34" charset="0"/>
                <a:sym typeface="Helvetica Neue" charset="0"/>
              </a:rPr>
              <a:t>~220 </a:t>
            </a:r>
            <a:r>
              <a:rPr lang="en-US" sz="3200" dirty="0" smtClean="0">
                <a:solidFill>
                  <a:schemeClr val="tx2"/>
                </a:solidFill>
                <a:latin typeface="Calibri" pitchFamily="34" charset="0"/>
                <a:sym typeface="Symbol" pitchFamily="18" charset="2"/>
              </a:rPr>
              <a:t></a:t>
            </a:r>
            <a:r>
              <a:rPr lang="en-US" sz="3200" dirty="0" smtClean="0">
                <a:solidFill>
                  <a:schemeClr val="tx2"/>
                </a:solidFill>
                <a:latin typeface="Calibri" pitchFamily="34" charset="0"/>
                <a:sym typeface="Helvetica Neue" charset="0"/>
              </a:rPr>
              <a:t>/day</a:t>
            </a:r>
            <a:endParaRPr lang="en-US" sz="3200" dirty="0">
              <a:solidFill>
                <a:schemeClr val="tx2"/>
              </a:solidFill>
              <a:latin typeface="Calibri" pitchFamily="34" charset="0"/>
              <a:sym typeface="Helvetica Neue" charset="0"/>
            </a:endParaRPr>
          </a:p>
          <a:p>
            <a:pPr marL="342900" indent="-342900" algn="l" defTabSz="642938">
              <a:lnSpc>
                <a:spcPct val="90000"/>
              </a:lnSpc>
              <a:spcBef>
                <a:spcPts val="513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3200" dirty="0" smtClean="0">
                <a:solidFill>
                  <a:schemeClr val="tx2"/>
                </a:solidFill>
                <a:latin typeface="Calibri" pitchFamily="34" charset="0"/>
                <a:sym typeface="Helvetica Neue" charset="0"/>
              </a:rPr>
              <a:t>Threshold</a:t>
            </a:r>
          </a:p>
          <a:p>
            <a:pPr algn="l" defTabSz="642938">
              <a:lnSpc>
                <a:spcPct val="90000"/>
              </a:lnSpc>
              <a:spcBef>
                <a:spcPts val="513"/>
              </a:spcBef>
              <a:buClr>
                <a:srgbClr val="FFC000"/>
              </a:buClr>
            </a:pPr>
            <a:r>
              <a:rPr lang="en-US" sz="3200" dirty="0">
                <a:solidFill>
                  <a:schemeClr val="tx2"/>
                </a:solidFill>
                <a:latin typeface="Calibri" pitchFamily="34" charset="0"/>
                <a:sym typeface="Helvetica Neue" charset="0"/>
              </a:rPr>
              <a:t> </a:t>
            </a:r>
            <a:r>
              <a:rPr lang="en-US" sz="3200" dirty="0" smtClean="0">
                <a:solidFill>
                  <a:schemeClr val="tx2"/>
                </a:solidFill>
                <a:latin typeface="Calibri" pitchFamily="34" charset="0"/>
                <a:sym typeface="Helvetica Neue" charset="0"/>
              </a:rPr>
              <a:t>    - </a:t>
            </a:r>
            <a:r>
              <a:rPr lang="en-US" sz="3200" dirty="0">
                <a:solidFill>
                  <a:schemeClr val="tx2"/>
                </a:solidFill>
                <a:latin typeface="Calibri" pitchFamily="34" charset="0"/>
                <a:sym typeface="Helvetica Neue" charset="0"/>
              </a:rPr>
              <a:t>IceCube </a:t>
            </a:r>
            <a:r>
              <a:rPr lang="en-US" sz="3200" dirty="0" smtClean="0">
                <a:solidFill>
                  <a:schemeClr val="tx2"/>
                </a:solidFill>
                <a:latin typeface="Calibri" pitchFamily="34" charset="0"/>
                <a:sym typeface="Helvetica Neue" charset="0"/>
              </a:rPr>
              <a:t>~ 100 GeV</a:t>
            </a:r>
          </a:p>
          <a:p>
            <a:pPr algn="l" defTabSz="642938">
              <a:lnSpc>
                <a:spcPct val="90000"/>
              </a:lnSpc>
              <a:spcBef>
                <a:spcPts val="513"/>
              </a:spcBef>
              <a:buClr>
                <a:srgbClr val="FFC000"/>
              </a:buClr>
            </a:pPr>
            <a:r>
              <a:rPr lang="en-US" sz="3200" dirty="0">
                <a:solidFill>
                  <a:schemeClr val="tx2"/>
                </a:solidFill>
                <a:latin typeface="Calibri" pitchFamily="34" charset="0"/>
                <a:sym typeface="Helvetica Neue" charset="0"/>
              </a:rPr>
              <a:t> </a:t>
            </a:r>
            <a:r>
              <a:rPr lang="en-US" sz="3200" dirty="0" smtClean="0">
                <a:solidFill>
                  <a:schemeClr val="tx2"/>
                </a:solidFill>
                <a:latin typeface="Calibri" pitchFamily="34" charset="0"/>
                <a:sym typeface="Helvetica Neue" charset="0"/>
              </a:rPr>
              <a:t>    - </a:t>
            </a:r>
            <a:r>
              <a:rPr lang="en-US" sz="3200" dirty="0" err="1">
                <a:solidFill>
                  <a:schemeClr val="tx2"/>
                </a:solidFill>
                <a:latin typeface="Calibri" pitchFamily="34" charset="0"/>
                <a:sym typeface="Helvetica Neue" charset="0"/>
              </a:rPr>
              <a:t>DeepCore</a:t>
            </a:r>
            <a:r>
              <a:rPr lang="en-US" sz="3200" dirty="0">
                <a:solidFill>
                  <a:schemeClr val="tx2"/>
                </a:solidFill>
                <a:latin typeface="Calibri" pitchFamily="34" charset="0"/>
                <a:sym typeface="Helvetica Neue" charset="0"/>
              </a:rPr>
              <a:t> </a:t>
            </a:r>
            <a:r>
              <a:rPr lang="en-US" sz="3200" dirty="0" smtClean="0">
                <a:solidFill>
                  <a:schemeClr val="tx2"/>
                </a:solidFill>
                <a:latin typeface="Calibri" pitchFamily="34" charset="0"/>
                <a:sym typeface="Helvetica Neue" charset="0"/>
              </a:rPr>
              <a:t>~10 </a:t>
            </a:r>
            <a:r>
              <a:rPr lang="en-US" sz="3200" dirty="0">
                <a:solidFill>
                  <a:schemeClr val="tx2"/>
                </a:solidFill>
                <a:latin typeface="Calibri" pitchFamily="34" charset="0"/>
                <a:sym typeface="Helvetica Neue" charset="0"/>
              </a:rPr>
              <a:t>GeV</a:t>
            </a:r>
          </a:p>
          <a:p>
            <a:pPr defTabSz="642938">
              <a:lnSpc>
                <a:spcPct val="90000"/>
              </a:lnSpc>
              <a:spcBef>
                <a:spcPts val="513"/>
              </a:spcBef>
            </a:pPr>
            <a:endParaRPr lang="en-US" sz="2400" baseline="30000" dirty="0">
              <a:solidFill>
                <a:schemeClr val="tx2"/>
              </a:solidFill>
              <a:latin typeface="Calibri" pitchFamily="34" charset="0"/>
              <a:sym typeface="Helvetica Neue" charset="0"/>
            </a:endParaRPr>
          </a:p>
          <a:p>
            <a:pPr marL="342900" indent="-342900" algn="ctr" defTabSz="642938">
              <a:lnSpc>
                <a:spcPct val="90000"/>
              </a:lnSpc>
              <a:spcBef>
                <a:spcPts val="513"/>
              </a:spcBef>
            </a:pPr>
            <a:endParaRPr lang="en-US" sz="2400" dirty="0">
              <a:solidFill>
                <a:schemeClr val="bg1"/>
              </a:solidFill>
              <a:latin typeface="Arial" pitchFamily="34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3901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ORCA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603619"/>
            <a:ext cx="6884194" cy="4949581"/>
          </a:xfrm>
        </p:spPr>
        <p:txBody>
          <a:bodyPr/>
          <a:lstStyle/>
          <a:p>
            <a:r>
              <a:rPr lang="de-DE" dirty="0" smtClean="0"/>
              <a:t>Shown are 2 example configurations, for instance </a:t>
            </a:r>
          </a:p>
          <a:p>
            <a:endParaRPr lang="de-DE" dirty="0"/>
          </a:p>
          <a:p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sz="800" dirty="0" smtClean="0"/>
          </a:p>
          <a:p>
            <a:pPr marL="641350" lvl="1" indent="-469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GB" dirty="0" smtClean="0"/>
              <a:t>50 </a:t>
            </a:r>
            <a:r>
              <a:rPr lang="en-GB" dirty="0"/>
              <a:t>strings, </a:t>
            </a:r>
            <a:r>
              <a:rPr lang="en-GB" dirty="0" smtClean="0"/>
              <a:t>20 </a:t>
            </a:r>
            <a:r>
              <a:rPr lang="en-GB" dirty="0"/>
              <a:t>OMs each</a:t>
            </a:r>
          </a:p>
          <a:p>
            <a:pPr marL="641350" lvl="1" indent="-469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GB" dirty="0"/>
              <a:t>KM3NeT design:</a:t>
            </a:r>
            <a:br>
              <a:rPr lang="en-GB" dirty="0"/>
            </a:br>
            <a:r>
              <a:rPr lang="en-GB" dirty="0"/>
              <a:t>31 3-inch PMTs / OM </a:t>
            </a:r>
            <a:endParaRPr lang="en-GB" dirty="0" smtClean="0"/>
          </a:p>
          <a:p>
            <a:pPr marL="641350" lvl="1" indent="-469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GB" dirty="0" smtClean="0"/>
              <a:t>20 </a:t>
            </a:r>
            <a:r>
              <a:rPr lang="en-GB" dirty="0"/>
              <a:t>m horizontal distance</a:t>
            </a:r>
          </a:p>
          <a:p>
            <a:pPr marL="641350" lvl="1" indent="-469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GB" dirty="0"/>
              <a:t>6 m vertical distance</a:t>
            </a:r>
          </a:p>
          <a:p>
            <a:pPr marL="641350" lvl="1" indent="-469900">
              <a:lnSpc>
                <a:spcPct val="95000"/>
              </a:lnSpc>
              <a:spcBef>
                <a:spcPct val="30000"/>
              </a:spcBef>
              <a:spcAft>
                <a:spcPct val="30000"/>
              </a:spcAft>
            </a:pPr>
            <a:r>
              <a:rPr lang="en-GB" dirty="0"/>
              <a:t>i</a:t>
            </a:r>
            <a:r>
              <a:rPr lang="en-GB" dirty="0" smtClean="0"/>
              <a:t>nstrumented volume: 1.75 </a:t>
            </a:r>
            <a:r>
              <a:rPr lang="en-GB" dirty="0" err="1"/>
              <a:t>Mton</a:t>
            </a:r>
            <a:r>
              <a:rPr lang="en-GB" dirty="0"/>
              <a:t> water</a:t>
            </a:r>
          </a:p>
          <a:p>
            <a:endParaRPr lang="en-US" dirty="0"/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7756525" y="1603619"/>
            <a:ext cx="4203700" cy="2819400"/>
            <a:chOff x="0" y="0"/>
            <a:chExt cx="2648" cy="1776"/>
          </a:xfrm>
        </p:grpSpPr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0" y="0"/>
              <a:ext cx="2648" cy="1776"/>
              <a:chOff x="0" y="0"/>
              <a:chExt cx="2648" cy="1776"/>
            </a:xfrm>
          </p:grpSpPr>
          <p:sp>
            <p:nvSpPr>
              <p:cNvPr id="10" name="Rectangle 10"/>
              <p:cNvSpPr>
                <a:spLocks/>
              </p:cNvSpPr>
              <p:nvPr/>
            </p:nvSpPr>
            <p:spPr bwMode="auto">
              <a:xfrm>
                <a:off x="0" y="0"/>
                <a:ext cx="2648" cy="1776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pic>
            <p:nvPicPr>
              <p:cNvPr id="11" name="Picture 1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" y="88"/>
                <a:ext cx="2293" cy="1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12"/>
              <p:cNvSpPr>
                <a:spLocks/>
              </p:cNvSpPr>
              <p:nvPr/>
            </p:nvSpPr>
            <p:spPr bwMode="auto">
              <a:xfrm>
                <a:off x="2040" y="64"/>
                <a:ext cx="527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000">
                    <a:solidFill>
                      <a:schemeClr val="tx1"/>
                    </a:solidFill>
                    <a:latin typeface="Arial Bold" charset="0"/>
                    <a:cs typeface="Arial Bold" charset="0"/>
                    <a:sym typeface="Arial Bold" charset="0"/>
                  </a:rPr>
                  <a:t>ORCA</a:t>
                </a:r>
              </a:p>
            </p:txBody>
          </p:sp>
        </p:grpSp>
        <p:sp>
          <p:nvSpPr>
            <p:cNvPr id="6" name="Line 14"/>
            <p:cNvSpPr>
              <a:spLocks noChangeShapeType="1"/>
            </p:cNvSpPr>
            <p:nvPr/>
          </p:nvSpPr>
          <p:spPr bwMode="auto">
            <a:xfrm>
              <a:off x="544" y="1472"/>
              <a:ext cx="92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" name="Rectangle 15"/>
            <p:cNvSpPr>
              <a:spLocks/>
            </p:cNvSpPr>
            <p:nvPr/>
          </p:nvSpPr>
          <p:spPr bwMode="auto">
            <a:xfrm>
              <a:off x="776" y="1480"/>
              <a:ext cx="464" cy="208"/>
            </a:xfrm>
            <a:prstGeom prst="rect">
              <a:avLst/>
            </a:prstGeom>
            <a:solidFill>
              <a:srgbClr val="FFFFFF">
                <a:alpha val="6196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150 m</a:t>
              </a:r>
            </a:p>
          </p:txBody>
        </p:sp>
        <p:sp>
          <p:nvSpPr>
            <p:cNvPr id="8" name="Rectangle 16"/>
            <p:cNvSpPr>
              <a:spLocks/>
            </p:cNvSpPr>
            <p:nvPr/>
          </p:nvSpPr>
          <p:spPr bwMode="auto">
            <a:xfrm>
              <a:off x="1680" y="1480"/>
              <a:ext cx="952" cy="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Height 120 m</a:t>
              </a:r>
            </a:p>
          </p:txBody>
        </p:sp>
        <p:pic>
          <p:nvPicPr>
            <p:cNvPr id="9" name="Picture 1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8" y="272"/>
              <a:ext cx="454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13" name="Picture 7" descr="DetGeoProjection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194" y="4689719"/>
            <a:ext cx="560705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781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962400"/>
            <a:ext cx="11430000" cy="1936750"/>
          </a:xfrm>
        </p:spPr>
        <p:txBody>
          <a:bodyPr/>
          <a:lstStyle/>
          <a:p>
            <a:r>
              <a:rPr lang="de-DE" dirty="0" smtClean="0"/>
              <a:t>Status and plans for pingu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1231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635000" y="1752600"/>
            <a:ext cx="11887200" cy="1905000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First of all: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400" y="2119563"/>
            <a:ext cx="11703050" cy="7467600"/>
          </a:xfrm>
        </p:spPr>
        <p:txBody>
          <a:bodyPr/>
          <a:lstStyle/>
          <a:p>
            <a:r>
              <a:rPr lang="de-DE" sz="3600" u="sng" dirty="0" smtClean="0"/>
              <a:t>Confirm feasibility  (DeepCore as test bed, MC studies, improve reconstruction) !</a:t>
            </a:r>
            <a:endParaRPr lang="de-DE" sz="3600" u="sng" dirty="0"/>
          </a:p>
          <a:p>
            <a:pPr marL="0" indent="0">
              <a:buNone/>
            </a:pPr>
            <a:endParaRPr lang="de-DE" dirty="0" smtClean="0"/>
          </a:p>
          <a:p>
            <a:endParaRPr lang="de-DE" dirty="0" smtClean="0"/>
          </a:p>
          <a:p>
            <a:r>
              <a:rPr lang="de-DE" sz="4400" dirty="0" smtClean="0"/>
              <a:t>Which energy resolution can be achieved?</a:t>
            </a:r>
          </a:p>
          <a:p>
            <a:r>
              <a:rPr lang="de-DE" sz="4400" dirty="0" smtClean="0"/>
              <a:t>Which angular resolution can be achieved?</a:t>
            </a:r>
          </a:p>
          <a:p>
            <a:r>
              <a:rPr lang="de-DE" sz="4400" dirty="0" smtClean="0"/>
              <a:t>How well works flavor identification?</a:t>
            </a:r>
          </a:p>
          <a:p>
            <a:r>
              <a:rPr lang="de-DE" sz="4400" dirty="0" smtClean="0"/>
              <a:t>Are there non-understood systematic effects?</a:t>
            </a:r>
            <a:endParaRPr lang="de-DE" sz="4400" dirty="0"/>
          </a:p>
          <a:p>
            <a:pPr marL="0" indent="0">
              <a:buNone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8681877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Optical Module and hole 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7640" y="1774609"/>
            <a:ext cx="3657600" cy="7467600"/>
          </a:xfrm>
        </p:spPr>
        <p:txBody>
          <a:bodyPr/>
          <a:lstStyle/>
          <a:p>
            <a:r>
              <a:rPr lang="de-DE" dirty="0" smtClean="0"/>
              <a:t>Reduced ADC time window</a:t>
            </a:r>
          </a:p>
          <a:p>
            <a:r>
              <a:rPr lang="de-DE" dirty="0" smtClean="0"/>
              <a:t>Reduced dynamical range</a:t>
            </a:r>
          </a:p>
          <a:p>
            <a:r>
              <a:rPr lang="de-DE" dirty="0" smtClean="0"/>
              <a:t>Simplified control circuity</a:t>
            </a:r>
          </a:p>
          <a:p>
            <a:r>
              <a:rPr lang="de-DE" dirty="0" smtClean="0"/>
              <a:t>Simplified support solution</a:t>
            </a:r>
          </a:p>
          <a:p>
            <a:r>
              <a:rPr lang="de-DE" dirty="0" smtClean="0"/>
              <a:t>Modified coincidence circuitry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676400"/>
            <a:ext cx="2481240" cy="746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811477" y="1489850"/>
            <a:ext cx="3975100" cy="4840166"/>
            <a:chOff x="5940425" y="900113"/>
            <a:chExt cx="3060700" cy="3959225"/>
          </a:xfrm>
        </p:grpSpPr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425" y="900113"/>
              <a:ext cx="3060700" cy="3959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cxnSp>
          <p:nvCxnSpPr>
            <p:cNvPr id="8" name="AutoShape 10"/>
            <p:cNvCxnSpPr>
              <a:cxnSpLocks noChangeShapeType="1"/>
              <a:stCxn id="7" idx="3"/>
              <a:endCxn id="7" idx="3"/>
            </p:cNvCxnSpPr>
            <p:nvPr/>
          </p:nvCxnSpPr>
          <p:spPr bwMode="auto">
            <a:xfrm>
              <a:off x="8999538" y="2879725"/>
              <a:ext cx="1587" cy="1588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cxn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 rot="16200000">
              <a:off x="6653213" y="3952875"/>
              <a:ext cx="1076325" cy="37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9pPr>
            </a:lstStyle>
            <a:p>
              <a:pPr>
                <a:lnSpc>
                  <a:spcPct val="117000"/>
                </a:lnSpc>
              </a:pPr>
              <a:r>
                <a:rPr lang="en-US" sz="1600">
                  <a:solidFill>
                    <a:srgbClr val="000080"/>
                  </a:solidFill>
                  <a:latin typeface="Comic Sans MS" pitchFamily="64" charset="0"/>
                </a:rPr>
                <a:t>hole ice</a:t>
              </a:r>
            </a:p>
          </p:txBody>
        </p: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 rot="16200000">
              <a:off x="6113463" y="1436688"/>
              <a:ext cx="1076325" cy="37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1pPr>
              <a:lvl2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MS Gothic" charset="0"/>
                  <a:cs typeface="MS Gothic" charset="0"/>
                </a:defRPr>
              </a:lvl9pPr>
            </a:lstStyle>
            <a:p>
              <a:pPr>
                <a:lnSpc>
                  <a:spcPct val="117000"/>
                </a:lnSpc>
              </a:pPr>
              <a:r>
                <a:rPr lang="en-US" sz="1600">
                  <a:solidFill>
                    <a:srgbClr val="000080"/>
                  </a:solidFill>
                  <a:latin typeface="Comic Sans MS" pitchFamily="64" charset="0"/>
                </a:rPr>
                <a:t>hole ice</a:t>
              </a:r>
            </a:p>
          </p:txBody>
        </p:sp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6349172" y="6629400"/>
            <a:ext cx="6656421" cy="2722343"/>
          </a:xfrm>
          <a:prstGeom prst="rect">
            <a:avLst/>
          </a:prstGeom>
        </p:spPr>
        <p:txBody>
          <a:bodyPr/>
          <a:lstStyle>
            <a:lvl1pPr marL="457200" indent="-457200" algn="l" rtl="0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marL="0" indent="0">
              <a:buNone/>
            </a:pPr>
            <a:r>
              <a:rPr lang="de-DE" dirty="0" smtClean="0"/>
              <a:t>Upgrade drilling system</a:t>
            </a:r>
          </a:p>
          <a:p>
            <a:r>
              <a:rPr lang="en-US" sz="2800" dirty="0" smtClean="0"/>
              <a:t>Cleanliness </a:t>
            </a:r>
            <a:r>
              <a:rPr lang="en-US" sz="2800" dirty="0"/>
              <a:t>– Filter water, Replace hose </a:t>
            </a:r>
            <a:endParaRPr lang="en-US" sz="2800" dirty="0" smtClean="0"/>
          </a:p>
          <a:p>
            <a:r>
              <a:rPr lang="en-US" sz="2800" dirty="0" smtClean="0"/>
              <a:t>Minimize </a:t>
            </a:r>
            <a:r>
              <a:rPr lang="en-US" sz="2800" dirty="0"/>
              <a:t>Bubbles – Circulate de-gassed water at hole </a:t>
            </a:r>
            <a:r>
              <a:rPr lang="en-US" sz="2800" dirty="0" smtClean="0"/>
              <a:t>bottom</a:t>
            </a:r>
          </a:p>
          <a:p>
            <a:r>
              <a:rPr lang="en-US" sz="2800" dirty="0" smtClean="0"/>
              <a:t>Crack </a:t>
            </a:r>
            <a:r>
              <a:rPr lang="en-US" sz="2800" dirty="0"/>
              <a:t>Free – limit refreeze </a:t>
            </a:r>
            <a:r>
              <a:rPr lang="en-US" sz="2800" dirty="0" smtClean="0"/>
              <a:t>pressure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24001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Timeline (the optimist´s view)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April 18, 2013: 	advanced LoI for SAC Meeting at UW Madison</a:t>
            </a:r>
          </a:p>
          <a:p>
            <a:pPr>
              <a:defRPr/>
            </a:pPr>
            <a:r>
              <a:rPr lang="de-DE" dirty="0"/>
              <a:t>October 2013: 	proposal to US finding agencies (NSF)</a:t>
            </a:r>
          </a:p>
          <a:p>
            <a:pPr marL="38100" indent="0">
              <a:buNone/>
              <a:defRPr/>
            </a:pPr>
            <a:endParaRPr lang="de-DE" sz="900" dirty="0"/>
          </a:p>
          <a:p>
            <a:pPr marL="38100" indent="0">
              <a:buNone/>
              <a:defRPr/>
            </a:pPr>
            <a:r>
              <a:rPr lang="de-DE" i="1" dirty="0"/>
              <a:t>If proposal approved in March/April 2013</a:t>
            </a:r>
            <a:r>
              <a:rPr lang="de-DE" i="1" dirty="0" smtClean="0"/>
              <a:t>:    </a:t>
            </a:r>
            <a:r>
              <a:rPr lang="de-DE" i="1" dirty="0" smtClean="0">
                <a:sym typeface="Symbol"/>
              </a:rPr>
              <a:t> ???</a:t>
            </a:r>
            <a:endParaRPr lang="de-DE" i="1" dirty="0"/>
          </a:p>
          <a:p>
            <a:pPr marL="38100" indent="0">
              <a:buNone/>
              <a:defRPr/>
            </a:pPr>
            <a:endParaRPr lang="de-DE" sz="900" i="1" dirty="0"/>
          </a:p>
          <a:p>
            <a:pPr>
              <a:defRPr/>
            </a:pPr>
            <a:r>
              <a:rPr lang="de-DE" dirty="0"/>
              <a:t>Summer 2014: 	start construction project</a:t>
            </a:r>
          </a:p>
          <a:p>
            <a:pPr>
              <a:defRPr/>
            </a:pPr>
            <a:r>
              <a:rPr lang="de-DE" dirty="0"/>
              <a:t>2014-16: 		design, manufacture and test hardware</a:t>
            </a:r>
          </a:p>
          <a:p>
            <a:pPr>
              <a:defRPr/>
            </a:pPr>
            <a:r>
              <a:rPr lang="de-DE" dirty="0"/>
              <a:t>Season 2015/16: drill preparation</a:t>
            </a:r>
          </a:p>
          <a:p>
            <a:pPr>
              <a:defRPr/>
            </a:pPr>
            <a:r>
              <a:rPr lang="de-DE" dirty="0"/>
              <a:t>2016: 			first cables/DOMs shipped to Antarctica</a:t>
            </a:r>
          </a:p>
          <a:p>
            <a:pPr>
              <a:defRPr/>
            </a:pPr>
            <a:r>
              <a:rPr lang="de-DE" dirty="0"/>
              <a:t>Season 2016/17: 	first deployment</a:t>
            </a:r>
          </a:p>
          <a:p>
            <a:pPr>
              <a:defRPr/>
            </a:pPr>
            <a:r>
              <a:rPr lang="de-DE" dirty="0"/>
              <a:t>Season 2017/18: 	second deployment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0531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 on PINGU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905000"/>
            <a:ext cx="12192000" cy="7467600"/>
          </a:xfrm>
        </p:spPr>
        <p:txBody>
          <a:bodyPr/>
          <a:lstStyle/>
          <a:p>
            <a:r>
              <a:rPr lang="de-DE" sz="4000" dirty="0" smtClean="0"/>
              <a:t>PINGU offers a fast, low cost solution to determine the mass hierarchy with atmospheric neutrinos </a:t>
            </a:r>
          </a:p>
          <a:p>
            <a:r>
              <a:rPr lang="de-DE" sz="4000" dirty="0" smtClean="0"/>
              <a:t>PINGU feasibility remains still to be demonstrated</a:t>
            </a:r>
          </a:p>
          <a:p>
            <a:r>
              <a:rPr lang="de-DE" sz="4000" dirty="0" smtClean="0"/>
              <a:t>PINGU construction cost including drilling: 40-50 M$</a:t>
            </a:r>
          </a:p>
          <a:p>
            <a:r>
              <a:rPr lang="de-DE" sz="4000" dirty="0" smtClean="0"/>
              <a:t>PINGU start data taking</a:t>
            </a:r>
          </a:p>
          <a:p>
            <a:pPr lvl="1"/>
            <a:r>
              <a:rPr lang="de-DE" dirty="0" smtClean="0"/>
              <a:t> </a:t>
            </a:r>
            <a:r>
              <a:rPr lang="de-DE" sz="3200" dirty="0" smtClean="0"/>
              <a:t>approval  Spring 2014, 20 strings:     	</a:t>
            </a:r>
            <a:r>
              <a:rPr lang="de-DE" sz="5400" dirty="0" smtClean="0"/>
              <a:t>	2018</a:t>
            </a:r>
          </a:p>
          <a:p>
            <a:pPr lvl="1"/>
            <a:r>
              <a:rPr lang="de-DE" sz="3200" dirty="0"/>
              <a:t> </a:t>
            </a:r>
            <a:r>
              <a:rPr lang="de-DE" sz="3200" dirty="0" smtClean="0"/>
              <a:t>approval late 2014 or 2015, 40 strings:  	</a:t>
            </a:r>
            <a:r>
              <a:rPr lang="de-DE" sz="5400" dirty="0" smtClean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3272217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References</a:t>
            </a:r>
            <a:endParaRPr lang="en-US" dirty="0"/>
          </a:p>
        </p:txBody>
      </p:sp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539750" y="1671638"/>
            <a:ext cx="9088438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>
              <a:lnSpc>
                <a:spcPct val="117000"/>
              </a:lnSpc>
            </a:pPr>
            <a:r>
              <a:rPr lang="en-US" sz="14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069975" y="2209800"/>
            <a:ext cx="7920038" cy="96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l">
              <a:lnSpc>
                <a:spcPct val="117000"/>
              </a:lnSpc>
              <a:spcBef>
                <a:spcPts val="1200"/>
              </a:spcBef>
              <a:spcAft>
                <a:spcPts val="1000"/>
              </a:spcAft>
            </a:pPr>
            <a:r>
              <a:rPr lang="en-US" sz="16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Neutrino mass hierarchy extraction using atmospheric neutrinos in ice</a:t>
            </a:r>
          </a:p>
          <a:p>
            <a:pPr algn="l">
              <a:spcBef>
                <a:spcPts val="1200"/>
              </a:spcBef>
              <a:spcAft>
                <a:spcPts val="1000"/>
              </a:spcAft>
            </a:pPr>
            <a:endParaRPr lang="en-US" sz="220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149350" y="2554288"/>
            <a:ext cx="82105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l">
              <a:lnSpc>
                <a:spcPct val="117000"/>
              </a:lnSpc>
              <a:spcBef>
                <a:spcPts val="1200"/>
              </a:spcBef>
              <a:spcAft>
                <a:spcPts val="1000"/>
              </a:spcAft>
            </a:pPr>
            <a:r>
              <a:rPr lang="en-US" sz="14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First calculation for DeepCore,  assuming  sin</a:t>
            </a:r>
            <a:r>
              <a:rPr lang="en-US" sz="1400" baseline="33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14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(2Q</a:t>
            </a:r>
            <a:r>
              <a:rPr lang="en-US" sz="1400" baseline="-330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13</a:t>
            </a:r>
            <a:r>
              <a:rPr lang="en-US" sz="14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 =0.1,  d=0     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58825" y="1811338"/>
            <a:ext cx="8834438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l">
              <a:lnSpc>
                <a:spcPct val="117000"/>
              </a:lnSpc>
              <a:buSzPct val="66000"/>
              <a:buFont typeface="Times New Roman" pitchFamily="16" charset="0"/>
              <a:buBlip>
                <a:blip r:embed="rId2"/>
              </a:buBlip>
            </a:pPr>
            <a:r>
              <a:rPr lang="en-US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O. Mena, I. </a:t>
            </a:r>
            <a:r>
              <a:rPr lang="en-US" sz="16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Mocioiu</a:t>
            </a:r>
            <a:r>
              <a:rPr lang="en-US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S. </a:t>
            </a:r>
            <a:r>
              <a:rPr lang="en-US" sz="16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Razzaque</a:t>
            </a:r>
            <a:r>
              <a:rPr lang="en-US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 Phys. Rev. D78(2008), 093003 [arXiv:0803.3044]</a:t>
            </a:r>
            <a:r>
              <a:rPr lang="en-US" sz="15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27075" y="2952750"/>
            <a:ext cx="8834438" cy="41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l">
              <a:lnSpc>
                <a:spcPct val="117000"/>
              </a:lnSpc>
              <a:buSzPct val="66000"/>
              <a:buFont typeface="Times New Roman" pitchFamily="16" charset="0"/>
              <a:buBlip>
                <a:blip r:embed="rId2"/>
              </a:buBlip>
            </a:pPr>
            <a:r>
              <a:rPr lang="en-US" sz="16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E.Kh. Akhmedov, S.Razzaque and A.Yu. Smirnov,  JHEP 1302(2013),082 [arXiv:1205.7071]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038225" y="3354387"/>
            <a:ext cx="8378825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l">
              <a:lnSpc>
                <a:spcPct val="117000"/>
              </a:lnSpc>
              <a:spcBef>
                <a:spcPts val="1200"/>
              </a:spcBef>
              <a:spcAft>
                <a:spcPts val="1000"/>
              </a:spcAft>
            </a:pPr>
            <a:r>
              <a:rPr lang="en-US" sz="16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Mass hierarchy, 2-3 mixing and CP-phase with Huge Atmospheric Neutrino Detectors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038225" y="4222750"/>
            <a:ext cx="79978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l">
              <a:lnSpc>
                <a:spcPct val="117000"/>
              </a:lnSpc>
              <a:spcBef>
                <a:spcPts val="1200"/>
              </a:spcBef>
              <a:spcAft>
                <a:spcPts val="1000"/>
              </a:spcAft>
            </a:pPr>
            <a:r>
              <a:rPr lang="en-US" sz="16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Exploring the Earth matter effect with atmospheric neutrinos in ice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727075" y="3875087"/>
            <a:ext cx="774065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l">
              <a:lnSpc>
                <a:spcPct val="117000"/>
              </a:lnSpc>
              <a:buSzPct val="76000"/>
              <a:buFont typeface="Times New Roman" pitchFamily="16" charset="0"/>
              <a:buBlip>
                <a:blip r:embed="rId2"/>
              </a:buBlip>
            </a:pPr>
            <a:r>
              <a:rPr lang="en-US" sz="1400">
                <a:solidFill>
                  <a:srgbClr val="000000"/>
                </a:solidFill>
                <a:latin typeface="Calibri" pitchFamily="34" charset="0"/>
                <a:ea typeface="ZUGCUT+CMR10" charset="0"/>
                <a:cs typeface="Calibri" pitchFamily="34" charset="0"/>
              </a:rPr>
              <a:t>  </a:t>
            </a:r>
            <a:r>
              <a:rPr lang="en-US" sz="1600">
                <a:solidFill>
                  <a:srgbClr val="000000"/>
                </a:solidFill>
                <a:latin typeface="Calibri" pitchFamily="34" charset="0"/>
                <a:ea typeface="ZUGCUT+CMR10" charset="0"/>
                <a:cs typeface="Calibri" pitchFamily="34" charset="0"/>
              </a:rPr>
              <a:t>S. K. Agarwalla, T. Li, O. Mena, and S. Palomares-Ruiz,  arXiv:1212.2238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727075" y="5878512"/>
            <a:ext cx="5943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l">
              <a:lnSpc>
                <a:spcPct val="117000"/>
              </a:lnSpc>
              <a:buSzPct val="66000"/>
              <a:buFont typeface="Times New Roman" pitchFamily="16" charset="0"/>
              <a:buBlip>
                <a:blip r:embed="rId2"/>
              </a:buBlip>
            </a:pPr>
            <a:r>
              <a:rPr lang="en-US" sz="1600">
                <a:solidFill>
                  <a:srgbClr val="000000"/>
                </a:solidFill>
                <a:latin typeface="Calibri" pitchFamily="34" charset="0"/>
                <a:ea typeface="TEVIVY+CMR12" charset="0"/>
                <a:cs typeface="Calibri" pitchFamily="34" charset="0"/>
              </a:rPr>
              <a:t>  T. Ohlsson, H. Zhang and S. Zhou</a:t>
            </a:r>
            <a:r>
              <a:rPr lang="en-US" sz="1600">
                <a:solidFill>
                  <a:srgbClr val="000000"/>
                </a:solidFill>
                <a:latin typeface="Calibri" pitchFamily="34" charset="0"/>
                <a:ea typeface="YUGJHM+CMR8" charset="0"/>
                <a:cs typeface="Calibri" pitchFamily="34" charset="0"/>
              </a:rPr>
              <a:t>,   arXiv: </a:t>
            </a:r>
            <a:r>
              <a:rPr lang="en-US" sz="1600">
                <a:solidFill>
                  <a:srgbClr val="000000"/>
                </a:solidFill>
                <a:latin typeface="Calibri" pitchFamily="34" charset="0"/>
                <a:ea typeface="ZUGCUT+CMR10" charset="0"/>
                <a:cs typeface="Calibri" pitchFamily="34" charset="0"/>
              </a:rPr>
              <a:t>1303.6130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038225" y="6234112"/>
            <a:ext cx="6840538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l">
              <a:lnSpc>
                <a:spcPct val="117000"/>
              </a:lnSpc>
            </a:pPr>
            <a:r>
              <a:rPr lang="en-US" sz="1600">
                <a:solidFill>
                  <a:srgbClr val="000000"/>
                </a:solidFill>
                <a:latin typeface="Calibri" pitchFamily="34" charset="0"/>
                <a:ea typeface="JFFEZU+CMBX12" charset="0"/>
                <a:cs typeface="Calibri" pitchFamily="34" charset="0"/>
              </a:rPr>
              <a:t>Effects of non-standard neutrino interactions at PINGU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727075" y="4781550"/>
            <a:ext cx="774065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l">
              <a:lnSpc>
                <a:spcPct val="117000"/>
              </a:lnSpc>
              <a:buSzPct val="76000"/>
              <a:buFont typeface="Times New Roman" pitchFamily="16" charset="0"/>
              <a:buBlip>
                <a:blip r:embed="rId2"/>
              </a:buBlip>
            </a:pPr>
            <a:r>
              <a:rPr lang="en-US" sz="1400">
                <a:solidFill>
                  <a:srgbClr val="000000"/>
                </a:solidFill>
                <a:latin typeface="Calibri" pitchFamily="34" charset="0"/>
                <a:ea typeface="ZUGCUT+CMR10" charset="0"/>
                <a:cs typeface="Calibri" pitchFamily="34" charset="0"/>
              </a:rPr>
              <a:t>  </a:t>
            </a:r>
            <a:r>
              <a:rPr lang="en-US" sz="1600">
                <a:solidFill>
                  <a:srgbClr val="000000"/>
                </a:solidFill>
                <a:latin typeface="Calibri" pitchFamily="34" charset="0"/>
                <a:ea typeface="ZUGCUT+CMR10" charset="0"/>
                <a:cs typeface="Calibri" pitchFamily="34" charset="0"/>
              </a:rPr>
              <a:t>M.Ribordy and A. Yu. Smirnov,  arXiv:1303.0758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1025525" y="5092700"/>
            <a:ext cx="9247188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l">
              <a:lnSpc>
                <a:spcPct val="117000"/>
              </a:lnSpc>
            </a:pPr>
            <a:r>
              <a:rPr lang="en-US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Improving the neutrino mass hierarchy identification with inelasticity measurement</a:t>
            </a:r>
          </a:p>
          <a:p>
            <a:pPr algn="l">
              <a:lnSpc>
                <a:spcPct val="117000"/>
              </a:lnSpc>
            </a:pPr>
            <a:r>
              <a:rPr lang="en-US" sz="16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in PINGU and ORCA</a:t>
            </a:r>
          </a:p>
        </p:txBody>
      </p: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879475" y="7010400"/>
            <a:ext cx="59436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l">
              <a:lnSpc>
                <a:spcPct val="117000"/>
              </a:lnSpc>
              <a:buSzPct val="66000"/>
              <a:buFont typeface="Times New Roman" pitchFamily="16" charset="0"/>
              <a:buBlip>
                <a:blip r:embed="rId2"/>
              </a:buBlip>
            </a:pPr>
            <a:r>
              <a:rPr lang="en-US" sz="1600" dirty="0">
                <a:solidFill>
                  <a:srgbClr val="000000"/>
                </a:solidFill>
                <a:latin typeface="Calibri" pitchFamily="34" charset="0"/>
                <a:ea typeface="TEVIVY+CMR12" charset="0"/>
                <a:cs typeface="Calibri" pitchFamily="34" charset="0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Calibri" pitchFamily="34" charset="0"/>
                <a:ea typeface="TEVIVY+CMR12" charset="0"/>
                <a:cs typeface="Calibri" pitchFamily="34" charset="0"/>
              </a:rPr>
              <a:t>D.Franco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TEVIVY+CMR12" charset="0"/>
                <a:cs typeface="Calibri" pitchFamily="34" charset="0"/>
              </a:rPr>
              <a:t> et al.,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YUGJHM+CMR8" charset="0"/>
                <a:cs typeface="Calibri" pitchFamily="34" charset="0"/>
              </a:rPr>
              <a:t>   </a:t>
            </a:r>
            <a:r>
              <a:rPr lang="en-US" sz="1600" dirty="0" err="1">
                <a:solidFill>
                  <a:srgbClr val="000000"/>
                </a:solidFill>
                <a:latin typeface="Calibri" pitchFamily="34" charset="0"/>
                <a:ea typeface="YUGJHM+CMR8" charset="0"/>
                <a:cs typeface="Calibri" pitchFamily="34" charset="0"/>
              </a:rPr>
              <a:t>arXiv</a:t>
            </a:r>
            <a:r>
              <a:rPr lang="en-US" sz="1600" dirty="0">
                <a:solidFill>
                  <a:srgbClr val="000000"/>
                </a:solidFill>
                <a:latin typeface="Calibri" pitchFamily="34" charset="0"/>
                <a:ea typeface="YUGJHM+CMR8" charset="0"/>
                <a:cs typeface="Calibri" pitchFamily="34" charset="0"/>
              </a:rPr>
              <a:t>: </a:t>
            </a:r>
            <a:r>
              <a:rPr lang="en-US" sz="1600" dirty="0" smtClean="0">
                <a:solidFill>
                  <a:srgbClr val="000000"/>
                </a:solidFill>
                <a:latin typeface="Calibri" pitchFamily="34" charset="0"/>
                <a:ea typeface="ZUGCUT+CMR10" charset="0"/>
                <a:cs typeface="Calibri" pitchFamily="34" charset="0"/>
              </a:rPr>
              <a:t>1301.4332</a:t>
            </a:r>
          </a:p>
          <a:p>
            <a:pPr algn="l">
              <a:lnSpc>
                <a:spcPct val="117000"/>
              </a:lnSpc>
              <a:buSzPct val="66000"/>
            </a:pPr>
            <a:r>
              <a:rPr lang="de-DE" sz="1600" dirty="0">
                <a:solidFill>
                  <a:srgbClr val="000000"/>
                </a:solidFill>
                <a:latin typeface="Calibri" pitchFamily="34" charset="0"/>
                <a:ea typeface="ZUGCUT+CMR10" charset="0"/>
                <a:cs typeface="Calibri" pitchFamily="34" charset="0"/>
              </a:rPr>
              <a:t> </a:t>
            </a:r>
            <a:r>
              <a:rPr lang="de-DE" sz="1600" dirty="0" smtClean="0">
                <a:solidFill>
                  <a:srgbClr val="000000"/>
                </a:solidFill>
                <a:latin typeface="Calibri" pitchFamily="34" charset="0"/>
                <a:ea typeface="ZUGCUT+CMR10" charset="0"/>
                <a:cs typeface="Calibri" pitchFamily="34" charset="0"/>
              </a:rPr>
              <a:t>      Mass hierarchy discrimination with atmospheric neutrinos</a:t>
            </a:r>
          </a:p>
          <a:p>
            <a:pPr algn="l">
              <a:lnSpc>
                <a:spcPct val="117000"/>
              </a:lnSpc>
              <a:buSzPct val="66000"/>
            </a:pPr>
            <a:r>
              <a:rPr lang="de-DE" sz="1600" dirty="0">
                <a:solidFill>
                  <a:srgbClr val="000000"/>
                </a:solidFill>
                <a:latin typeface="Calibri" pitchFamily="34" charset="0"/>
                <a:ea typeface="ZUGCUT+CMR10" charset="0"/>
                <a:cs typeface="Calibri" pitchFamily="34" charset="0"/>
              </a:rPr>
              <a:t> </a:t>
            </a:r>
            <a:r>
              <a:rPr lang="de-DE" sz="1600" dirty="0" smtClean="0">
                <a:solidFill>
                  <a:srgbClr val="000000"/>
                </a:solidFill>
                <a:latin typeface="Calibri" pitchFamily="34" charset="0"/>
                <a:ea typeface="ZUGCUT+CMR10" charset="0"/>
                <a:cs typeface="Calibri" pitchFamily="34" charset="0"/>
              </a:rPr>
              <a:t>      in large volume ice/water Cherenkov detectors</a:t>
            </a:r>
            <a:endParaRPr lang="en-US" sz="1600" dirty="0">
              <a:solidFill>
                <a:srgbClr val="000000"/>
              </a:solidFill>
              <a:latin typeface="Calibri" pitchFamily="34" charset="0"/>
              <a:ea typeface="ZUGCUT+CMR10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1807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Beam physics with underwater detectors</a:t>
            </a:r>
            <a:br>
              <a:rPr lang="de-DE" dirty="0" smtClean="0"/>
            </a:b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48926" y="5984557"/>
            <a:ext cx="79160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4400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Jürgen Brunner, Marseille</a:t>
            </a:r>
          </a:p>
          <a:p>
            <a:pPr algn="l"/>
            <a:endParaRPr lang="de-DE" sz="800" dirty="0" smtClean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de-DE" sz="2800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See: J. Brunner „ </a:t>
            </a:r>
            <a:r>
              <a:rPr lang="en-US" sz="28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Counting </a:t>
            </a:r>
            <a:r>
              <a:rPr lang="en-US" sz="2800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Electrons to </a:t>
            </a:r>
          </a:p>
          <a:p>
            <a:pPr algn="l"/>
            <a:r>
              <a:rPr lang="en-US" sz="2800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Measure </a:t>
            </a:r>
            <a:r>
              <a:rPr lang="en-US" sz="28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the Neutrino </a:t>
            </a:r>
            <a:r>
              <a:rPr lang="en-US" sz="2800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Mass Hierarchy “</a:t>
            </a:r>
          </a:p>
          <a:p>
            <a:pPr algn="l"/>
            <a:r>
              <a:rPr lang="de-DE" sz="280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arXiv:1304.6213</a:t>
            </a:r>
            <a:endParaRPr lang="de-DE" sz="2800" b="1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de-DE" sz="2800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de-DE" sz="2800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Slides based on a talk of J. Brunner at APC</a:t>
            </a:r>
            <a:endParaRPr lang="en-US" sz="2800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882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/>
        <p:txBody>
          <a:bodyPr lIns="130046" tIns="65023" rIns="130046" bIns="65023"/>
          <a:lstStyle/>
          <a:p>
            <a:pPr eaLnBrk="1" hangingPunct="1"/>
            <a:r>
              <a:rPr lang="en-US" smtClean="0"/>
              <a:t>Oscillation Probabilities</a:t>
            </a:r>
            <a:endParaRPr lang="fr-FR" smtClean="0"/>
          </a:p>
        </p:txBody>
      </p:sp>
      <p:pic>
        <p:nvPicPr>
          <p:cNvPr id="5123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1000" y="4267200"/>
            <a:ext cx="6510563" cy="4554485"/>
          </a:xfrm>
        </p:spPr>
      </p:pic>
      <p:pic>
        <p:nvPicPr>
          <p:cNvPr id="5124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4267200"/>
            <a:ext cx="6508139" cy="455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contenu 2"/>
          <p:cNvSpPr txBox="1">
            <a:spLocks/>
          </p:cNvSpPr>
          <p:nvPr/>
        </p:nvSpPr>
        <p:spPr>
          <a:xfrm>
            <a:off x="406400" y="1676400"/>
            <a:ext cx="11703050" cy="2133600"/>
          </a:xfrm>
          <a:prstGeom prst="rect">
            <a:avLst/>
          </a:prstGeom>
        </p:spPr>
        <p:txBody>
          <a:bodyPr lIns="130046" tIns="65023" rIns="130046" bIns="65023"/>
          <a:lstStyle>
            <a:lvl1pPr marL="457200" indent="-457200" algn="l" rtl="0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eaLnBrk="1" hangingPunct="1"/>
            <a:r>
              <a:rPr lang="en-US" sz="2800" dirty="0" smtClean="0"/>
              <a:t>GLOBES for Baseline of 2600km (neutrinos)</a:t>
            </a:r>
          </a:p>
          <a:p>
            <a:pPr eaLnBrk="1" hangingPunct="1"/>
            <a:r>
              <a:rPr lang="en-US" sz="2800" dirty="0" smtClean="0"/>
              <a:t>CP phase in steps of 30 degree</a:t>
            </a:r>
          </a:p>
          <a:p>
            <a:pPr eaLnBrk="1" hangingPunct="1"/>
            <a:r>
              <a:rPr lang="de-DE" sz="2800" dirty="0" smtClean="0"/>
              <a:t>Full 3-flavor treatment</a:t>
            </a:r>
            <a:endParaRPr lang="en-US" sz="2800" dirty="0" smtClean="0"/>
          </a:p>
          <a:p>
            <a:pPr marL="0" indent="0" eaLnBrk="1" hangingPunct="1"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red: NH,     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b</a:t>
            </a:r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</a:rPr>
              <a:t>lue: IH</a:t>
            </a:r>
            <a:endParaRPr lang="fr-FR" sz="40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07600" y="3835845"/>
            <a:ext cx="2608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 smtClean="0">
                <a:solidFill>
                  <a:schemeClr val="accent1">
                    <a:lumMod val="75000"/>
                  </a:schemeClr>
                </a:solidFill>
              </a:rPr>
              <a:t>NH/IH = 5/1</a:t>
            </a:r>
            <a:endParaRPr lang="en-US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9368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30" y="3237654"/>
            <a:ext cx="12485511" cy="594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itre 1"/>
          <p:cNvSpPr>
            <a:spLocks noGrp="1"/>
          </p:cNvSpPr>
          <p:nvPr>
            <p:ph type="title"/>
          </p:nvPr>
        </p:nvSpPr>
        <p:spPr/>
        <p:txBody>
          <a:bodyPr lIns="130046" tIns="65023" rIns="130046" bIns="65023"/>
          <a:lstStyle/>
          <a:p>
            <a:pPr eaLnBrk="1" hangingPunct="1"/>
            <a:r>
              <a:rPr lang="en-US" smtClean="0"/>
              <a:t>Oscillation parameters</a:t>
            </a:r>
            <a:endParaRPr lang="fr-FR" smtClean="0"/>
          </a:p>
        </p:txBody>
      </p:sp>
      <p:sp>
        <p:nvSpPr>
          <p:cNvPr id="6148" name="Espace réservé du contenu 2"/>
          <p:cNvSpPr>
            <a:spLocks noGrp="1"/>
          </p:cNvSpPr>
          <p:nvPr>
            <p:ph idx="1"/>
          </p:nvPr>
        </p:nvSpPr>
        <p:spPr>
          <a:xfrm>
            <a:off x="650240" y="2332285"/>
            <a:ext cx="11704320" cy="6436924"/>
          </a:xfrm>
        </p:spPr>
        <p:txBody>
          <a:bodyPr lIns="130046" tIns="65023" rIns="130046" bIns="65023"/>
          <a:lstStyle/>
          <a:p>
            <a:pPr eaLnBrk="1" hangingPunct="1"/>
            <a:r>
              <a:rPr lang="en-US" smtClean="0"/>
              <a:t>Taken from Global Fit (Fogli et al.) for both hierarchy options</a:t>
            </a:r>
          </a:p>
          <a:p>
            <a:pPr eaLnBrk="1" hangingPunct="1"/>
            <a:r>
              <a:rPr lang="en-US" smtClean="0"/>
              <a:t>CP phase left free</a:t>
            </a:r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35950673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ighestNPE_upgoing_shor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3420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"/>
          <p:cNvSpPr>
            <a:spLocks noGrp="1"/>
          </p:cNvSpPr>
          <p:nvPr>
            <p:ph type="title"/>
          </p:nvPr>
        </p:nvSpPr>
        <p:spPr/>
        <p:txBody>
          <a:bodyPr lIns="130046" tIns="65023" rIns="130046" bIns="65023"/>
          <a:lstStyle/>
          <a:p>
            <a:pPr eaLnBrk="1" hangingPunct="1"/>
            <a:r>
              <a:rPr lang="en-US" dirty="0" smtClean="0"/>
              <a:t>Neutrino cross sections</a:t>
            </a:r>
            <a:endParaRPr lang="fr-FR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2514599"/>
            <a:ext cx="9136811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3"/>
          <p:cNvSpPr txBox="1">
            <a:spLocks noChangeArrowheads="1"/>
          </p:cNvSpPr>
          <p:nvPr/>
        </p:nvSpPr>
        <p:spPr bwMode="auto">
          <a:xfrm>
            <a:off x="5303322" y="3124200"/>
            <a:ext cx="5591365" cy="122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sz="4600" dirty="0">
                <a:solidFill>
                  <a:srgbClr val="7030A0"/>
                </a:solidFill>
                <a:sym typeface="Symbol" pitchFamily="18" charset="2"/>
              </a:rPr>
              <a:t>NC</a:t>
            </a:r>
            <a:r>
              <a:rPr lang="fr-FR" sz="4600" dirty="0">
                <a:sym typeface="Symbol" pitchFamily="18" charset="2"/>
              </a:rPr>
              <a:t>, CC: </a:t>
            </a:r>
            <a:r>
              <a:rPr lang="fr-FR" sz="4600" dirty="0">
                <a:solidFill>
                  <a:srgbClr val="0000FF"/>
                </a:solidFill>
                <a:sym typeface="Symbol" pitchFamily="18" charset="2"/>
              </a:rPr>
              <a:t></a:t>
            </a:r>
            <a:r>
              <a:rPr lang="fr-FR" sz="4600" baseline="-25000" dirty="0">
                <a:solidFill>
                  <a:srgbClr val="0000FF"/>
                </a:solidFill>
                <a:sym typeface="Symbol" pitchFamily="18" charset="2"/>
              </a:rPr>
              <a:t>e</a:t>
            </a:r>
            <a:r>
              <a:rPr lang="fr-FR" sz="4600" dirty="0">
                <a:solidFill>
                  <a:srgbClr val="0000FF"/>
                </a:solidFill>
                <a:sym typeface="Symbol" pitchFamily="18" charset="2"/>
              </a:rPr>
              <a:t>  </a:t>
            </a:r>
            <a:r>
              <a:rPr lang="fr-FR" sz="4600" baseline="-25000" dirty="0">
                <a:solidFill>
                  <a:srgbClr val="0000FF"/>
                </a:solidFill>
                <a:sym typeface="Symbol" pitchFamily="18" charset="2"/>
              </a:rPr>
              <a:t>µ</a:t>
            </a:r>
            <a:r>
              <a:rPr lang="fr-FR" sz="4600" dirty="0">
                <a:solidFill>
                  <a:srgbClr val="0000FF"/>
                </a:solidFill>
                <a:sym typeface="Symbol" pitchFamily="18" charset="2"/>
              </a:rPr>
              <a:t>  </a:t>
            </a:r>
            <a:r>
              <a:rPr lang="fr-FR" sz="4600" dirty="0">
                <a:solidFill>
                  <a:srgbClr val="FF0000"/>
                </a:solidFill>
                <a:sym typeface="Symbol" pitchFamily="18" charset="2"/>
              </a:rPr>
              <a:t></a:t>
            </a:r>
            <a:r>
              <a:rPr lang="fr-FR" sz="4600" baseline="-25000" dirty="0">
                <a:solidFill>
                  <a:srgbClr val="FF0000"/>
                </a:solidFill>
                <a:sym typeface="Symbol" pitchFamily="18" charset="2"/>
              </a:rPr>
              <a:t></a:t>
            </a:r>
            <a:endParaRPr lang="fr-FR" sz="4600" baseline="-250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32402" y="5611221"/>
            <a:ext cx="8742198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en-US" sz="2800" dirty="0"/>
              <a:t>Solid : neutrino , dashed : antineutrino</a:t>
            </a:r>
            <a:endParaRPr lang="fr-FR" sz="2800" dirty="0"/>
          </a:p>
        </p:txBody>
      </p:sp>
      <p:sp>
        <p:nvSpPr>
          <p:cNvPr id="7171" name="Espace réservé du contenu 2"/>
          <p:cNvSpPr>
            <a:spLocks noGrp="1"/>
          </p:cNvSpPr>
          <p:nvPr>
            <p:ph idx="1"/>
          </p:nvPr>
        </p:nvSpPr>
        <p:spPr>
          <a:xfrm>
            <a:off x="406400" y="1735101"/>
            <a:ext cx="11997831" cy="6436924"/>
          </a:xfrm>
        </p:spPr>
        <p:txBody>
          <a:bodyPr lIns="130046" tIns="65023" rIns="130046" bIns="65023"/>
          <a:lstStyle/>
          <a:p>
            <a:pPr marL="0" indent="0" eaLnBrk="1" hangingPunct="1">
              <a:buNone/>
            </a:pPr>
            <a:r>
              <a:rPr lang="en-US" dirty="0" smtClean="0"/>
              <a:t>Simple </a:t>
            </a:r>
            <a:r>
              <a:rPr lang="en-US" dirty="0" err="1" smtClean="0"/>
              <a:t>parton</a:t>
            </a:r>
            <a:r>
              <a:rPr lang="en-US" dirty="0" smtClean="0"/>
              <a:t> scaling assumed (Quasi-el. &amp; Res. ignored)</a:t>
            </a:r>
          </a:p>
          <a:p>
            <a:pPr marL="0" indent="0" eaLnBrk="1" hangingPunct="1">
              <a:buNone/>
            </a:pPr>
            <a:r>
              <a:rPr lang="en-US" dirty="0" smtClean="0"/>
              <a:t>Flavor universality</a:t>
            </a:r>
          </a:p>
          <a:p>
            <a:pPr marL="0" indent="0" eaLnBrk="1" hangingPunct="1">
              <a:buNone/>
            </a:pPr>
            <a:endParaRPr lang="en-US" dirty="0" smtClean="0"/>
          </a:p>
          <a:p>
            <a:pPr marL="0" indent="0" eaLnBrk="1" hangingPunct="1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156204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1"/>
          <p:cNvSpPr>
            <a:spLocks noGrp="1"/>
          </p:cNvSpPr>
          <p:nvPr>
            <p:ph type="title"/>
          </p:nvPr>
        </p:nvSpPr>
        <p:spPr/>
        <p:txBody>
          <a:bodyPr lIns="130046" tIns="65023" rIns="130046" bIns="65023"/>
          <a:lstStyle/>
          <a:p>
            <a:pPr eaLnBrk="1" hangingPunct="1"/>
            <a:r>
              <a:rPr lang="en-US" smtClean="0"/>
              <a:t>Cross Section Weighted P</a:t>
            </a:r>
            <a:r>
              <a:rPr lang="en-US" baseline="-25000" smtClean="0"/>
              <a:t>osc</a:t>
            </a:r>
            <a:endParaRPr lang="fr-FR" smtClean="0"/>
          </a:p>
        </p:txBody>
      </p:sp>
      <p:sp>
        <p:nvSpPr>
          <p:cNvPr id="9219" name="Espace réservé du contenu 2"/>
          <p:cNvSpPr>
            <a:spLocks noGrp="1"/>
          </p:cNvSpPr>
          <p:nvPr>
            <p:ph idx="1"/>
          </p:nvPr>
        </p:nvSpPr>
        <p:spPr/>
        <p:txBody>
          <a:bodyPr lIns="130046" tIns="65023" rIns="130046" bIns="65023"/>
          <a:lstStyle/>
          <a:p>
            <a:pPr eaLnBrk="1" hangingPunct="1"/>
            <a:r>
              <a:rPr lang="en-US" sz="3400"/>
              <a:t>Allows to find optimal energy range for MH determination</a:t>
            </a:r>
          </a:p>
          <a:p>
            <a:pPr eaLnBrk="1" hangingPunct="1"/>
            <a:r>
              <a:rPr lang="en-US" sz="3400"/>
              <a:t>No flavour tagging or CC/NC separation used</a:t>
            </a:r>
          </a:p>
          <a:p>
            <a:pPr eaLnBrk="1" hangingPunct="1"/>
            <a:r>
              <a:rPr lang="en-US" sz="3400"/>
              <a:t>Kinematical suppression of </a:t>
            </a:r>
            <a:r>
              <a:rPr lang="en-US" sz="3400">
                <a:sym typeface="Symbol" pitchFamily="18" charset="2"/>
              </a:rPr>
              <a:t></a:t>
            </a:r>
            <a:r>
              <a:rPr lang="en-US" sz="3400" baseline="-25000">
                <a:sym typeface="Symbol" pitchFamily="18" charset="2"/>
              </a:rPr>
              <a:t>  </a:t>
            </a:r>
            <a:r>
              <a:rPr lang="en-US" sz="3400"/>
              <a:t>exploited</a:t>
            </a:r>
            <a:endParaRPr lang="fr-FR" sz="3400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04" y="4267201"/>
            <a:ext cx="10525760" cy="1530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51" y="5797974"/>
            <a:ext cx="5655734" cy="383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917" y="5797974"/>
            <a:ext cx="5655733" cy="3835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ZoneTexte 5"/>
          <p:cNvSpPr txBox="1">
            <a:spLocks noChangeArrowheads="1"/>
          </p:cNvSpPr>
          <p:nvPr/>
        </p:nvSpPr>
        <p:spPr bwMode="auto">
          <a:xfrm>
            <a:off x="3808872" y="6208889"/>
            <a:ext cx="1566898" cy="65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400">
                <a:solidFill>
                  <a:srgbClr val="FF0000"/>
                </a:solidFill>
              </a:rPr>
              <a:t>NH</a:t>
            </a:r>
            <a:r>
              <a:rPr lang="en-US" sz="3400"/>
              <a:t> / </a:t>
            </a:r>
            <a:r>
              <a:rPr lang="en-US" sz="3400">
                <a:solidFill>
                  <a:srgbClr val="0000FF"/>
                </a:solidFill>
              </a:rPr>
              <a:t>IH</a:t>
            </a:r>
            <a:endParaRPr lang="fr-FR" sz="3400">
              <a:solidFill>
                <a:srgbClr val="0000FF"/>
              </a:solidFill>
            </a:endParaRPr>
          </a:p>
        </p:txBody>
      </p:sp>
      <p:cxnSp>
        <p:nvCxnSpPr>
          <p:cNvPr id="8" name="Connecteur droit avec flèche 7"/>
          <p:cNvCxnSpPr>
            <a:stCxn id="9221" idx="3"/>
            <a:endCxn id="9222" idx="1"/>
          </p:cNvCxnSpPr>
          <p:nvPr/>
        </p:nvCxnSpPr>
        <p:spPr>
          <a:xfrm>
            <a:off x="5989886" y="7717084"/>
            <a:ext cx="1025031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5" name="ZoneTexte 9"/>
          <p:cNvSpPr txBox="1">
            <a:spLocks noChangeArrowheads="1"/>
          </p:cNvSpPr>
          <p:nvPr/>
        </p:nvSpPr>
        <p:spPr bwMode="auto">
          <a:xfrm>
            <a:off x="7629032" y="6208890"/>
            <a:ext cx="4474916" cy="118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400" dirty="0"/>
              <a:t>Ratio of Integrals IH/NH</a:t>
            </a:r>
          </a:p>
          <a:p>
            <a:pPr eaLnBrk="1" hangingPunct="1"/>
            <a:r>
              <a:rPr lang="en-US" sz="3400" dirty="0"/>
              <a:t>   </a:t>
            </a:r>
            <a:r>
              <a:rPr lang="en-US" sz="3400" dirty="0">
                <a:solidFill>
                  <a:schemeClr val="bg1"/>
                </a:solidFill>
              </a:rPr>
              <a:t>(2.5 GeV - </a:t>
            </a:r>
            <a:r>
              <a:rPr lang="en-US" sz="3400" dirty="0" err="1">
                <a:solidFill>
                  <a:schemeClr val="bg1"/>
                </a:solidFill>
              </a:rPr>
              <a:t>E</a:t>
            </a:r>
            <a:r>
              <a:rPr lang="en-US" sz="3400" baseline="-25000" dirty="0" err="1">
                <a:solidFill>
                  <a:schemeClr val="bg1"/>
                </a:solidFill>
              </a:rPr>
              <a:t>max</a:t>
            </a:r>
            <a:r>
              <a:rPr lang="en-US" sz="3400" dirty="0">
                <a:solidFill>
                  <a:schemeClr val="bg1"/>
                </a:solidFill>
              </a:rPr>
              <a:t>)</a:t>
            </a:r>
            <a:endParaRPr lang="fr-FR" sz="3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439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re 1"/>
          <p:cNvSpPr>
            <a:spLocks noGrp="1"/>
          </p:cNvSpPr>
          <p:nvPr>
            <p:ph type="title"/>
          </p:nvPr>
        </p:nvSpPr>
        <p:spPr/>
        <p:txBody>
          <a:bodyPr lIns="130046" tIns="65023" rIns="130046" bIns="65023"/>
          <a:lstStyle/>
          <a:p>
            <a:pPr eaLnBrk="1" hangingPunct="1"/>
            <a:r>
              <a:rPr lang="en-US" smtClean="0"/>
              <a:t>Cross Section Weighted P</a:t>
            </a:r>
            <a:r>
              <a:rPr lang="en-US" baseline="-25000" smtClean="0"/>
              <a:t>osc</a:t>
            </a:r>
            <a:endParaRPr lang="fr-FR" smtClean="0"/>
          </a:p>
        </p:txBody>
      </p:sp>
      <p:sp>
        <p:nvSpPr>
          <p:cNvPr id="10243" name="Espace réservé du contenu 2"/>
          <p:cNvSpPr>
            <a:spLocks noGrp="1"/>
          </p:cNvSpPr>
          <p:nvPr>
            <p:ph idx="1"/>
          </p:nvPr>
        </p:nvSpPr>
        <p:spPr/>
        <p:txBody>
          <a:bodyPr lIns="130046" tIns="65023" rIns="130046" bIns="65023"/>
          <a:lstStyle/>
          <a:p>
            <a:pPr eaLnBrk="1" hangingPunct="1"/>
            <a:r>
              <a:rPr lang="en-US" sz="3400" dirty="0"/>
              <a:t>Optimal energy range for “event counting” </a:t>
            </a:r>
            <a:r>
              <a:rPr lang="en-US" sz="3400" dirty="0" smtClean="0"/>
              <a:t>4-7 </a:t>
            </a:r>
            <a:r>
              <a:rPr lang="en-US" sz="3400" dirty="0"/>
              <a:t>GeV</a:t>
            </a:r>
          </a:p>
          <a:p>
            <a:pPr eaLnBrk="1" hangingPunct="1"/>
            <a:r>
              <a:rPr lang="en-US" sz="3400" dirty="0"/>
              <a:t>11-14% suppression of IH w.r.t. NH</a:t>
            </a:r>
          </a:p>
        </p:txBody>
      </p:sp>
      <p:pic>
        <p:nvPicPr>
          <p:cNvPr id="10244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335" y="3851769"/>
            <a:ext cx="8421511" cy="571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ZoneTexte 9"/>
          <p:cNvSpPr txBox="1">
            <a:spLocks noChangeArrowheads="1"/>
          </p:cNvSpPr>
          <p:nvPr/>
        </p:nvSpPr>
        <p:spPr bwMode="auto">
          <a:xfrm>
            <a:off x="5170312" y="4569743"/>
            <a:ext cx="4474916" cy="118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400" dirty="0"/>
              <a:t>Ratio of Integrals IH/NH</a:t>
            </a:r>
          </a:p>
          <a:p>
            <a:pPr eaLnBrk="1" hangingPunct="1"/>
            <a:r>
              <a:rPr lang="en-US" sz="3400" dirty="0">
                <a:solidFill>
                  <a:schemeClr val="bg1"/>
                </a:solidFill>
              </a:rPr>
              <a:t>   (2.5 GeV - </a:t>
            </a:r>
            <a:r>
              <a:rPr lang="en-US" sz="3400" dirty="0" err="1">
                <a:solidFill>
                  <a:schemeClr val="bg1"/>
                </a:solidFill>
              </a:rPr>
              <a:t>E</a:t>
            </a:r>
            <a:r>
              <a:rPr lang="en-US" sz="3400" baseline="-25000" dirty="0" err="1">
                <a:solidFill>
                  <a:schemeClr val="bg1"/>
                </a:solidFill>
              </a:rPr>
              <a:t>max</a:t>
            </a:r>
            <a:r>
              <a:rPr lang="en-US" sz="3400" dirty="0">
                <a:solidFill>
                  <a:schemeClr val="bg1"/>
                </a:solidFill>
              </a:rPr>
              <a:t>)</a:t>
            </a:r>
            <a:endParaRPr lang="fr-FR" sz="3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8117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400" y="304800"/>
            <a:ext cx="11704320" cy="721924"/>
          </a:xfrm>
        </p:spPr>
        <p:txBody>
          <a:bodyPr lIns="130046" tIns="65023" rIns="130046" bIns="65023"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 U-70 and neutrino beam in </a:t>
            </a:r>
            <a:r>
              <a:rPr lang="en-US" dirty="0" err="1" smtClean="0"/>
              <a:t>Protvino</a:t>
            </a:r>
            <a:endParaRPr lang="fr-FR" dirty="0"/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32" b="38783"/>
          <a:stretch/>
        </p:blipFill>
        <p:spPr bwMode="auto">
          <a:xfrm>
            <a:off x="1285822" y="1600200"/>
            <a:ext cx="9886687" cy="576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808090" y="7360668"/>
            <a:ext cx="8885310" cy="2202437"/>
            <a:chOff x="858954" y="1995876"/>
            <a:chExt cx="7282593" cy="1855466"/>
          </a:xfrm>
        </p:grpSpPr>
        <p:sp>
          <p:nvSpPr>
            <p:cNvPr id="7" name="Ellipse 5"/>
            <p:cNvSpPr/>
            <p:nvPr/>
          </p:nvSpPr>
          <p:spPr>
            <a:xfrm>
              <a:off x="2032000" y="2815450"/>
              <a:ext cx="408658" cy="20545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24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510455" y="2761263"/>
              <a:ext cx="273190" cy="307058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240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cxnSp>
          <p:nvCxnSpPr>
            <p:cNvPr id="9" name="Connecteur droit avec flèche 8"/>
            <p:cNvCxnSpPr/>
            <p:nvPr/>
          </p:nvCxnSpPr>
          <p:spPr>
            <a:xfrm>
              <a:off x="869245" y="2917049"/>
              <a:ext cx="51251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ZoneTexte 9"/>
            <p:cNvSpPr txBox="1">
              <a:spLocks noChangeArrowheads="1"/>
            </p:cNvSpPr>
            <p:nvPr/>
          </p:nvSpPr>
          <p:spPr bwMode="auto">
            <a:xfrm>
              <a:off x="858954" y="2339058"/>
              <a:ext cx="347959" cy="42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046" tIns="65023" rIns="130046" bIns="6502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/>
                <a:t>p</a:t>
              </a:r>
              <a:endParaRPr lang="fr-FR" sz="2400"/>
            </a:p>
          </p:txBody>
        </p:sp>
        <p:sp>
          <p:nvSpPr>
            <p:cNvPr id="11" name="ZoneTexte 10"/>
            <p:cNvSpPr txBox="1">
              <a:spLocks noChangeArrowheads="1"/>
            </p:cNvSpPr>
            <p:nvPr/>
          </p:nvSpPr>
          <p:spPr bwMode="auto">
            <a:xfrm>
              <a:off x="1258547" y="2201334"/>
              <a:ext cx="826675" cy="42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046" tIns="65023" rIns="130046" bIns="6502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dirty="0"/>
                <a:t>target</a:t>
              </a:r>
              <a:endParaRPr lang="fr-FR" sz="2400" dirty="0"/>
            </a:p>
          </p:txBody>
        </p:sp>
        <p:sp>
          <p:nvSpPr>
            <p:cNvPr id="12" name="ZoneTexte 11"/>
            <p:cNvSpPr txBox="1">
              <a:spLocks noChangeArrowheads="1"/>
            </p:cNvSpPr>
            <p:nvPr/>
          </p:nvSpPr>
          <p:spPr bwMode="auto">
            <a:xfrm>
              <a:off x="1861930" y="3007360"/>
              <a:ext cx="757829" cy="42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046" tIns="65023" rIns="130046" bIns="6502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 dirty="0"/>
                <a:t>focus</a:t>
              </a:r>
              <a:endParaRPr lang="fr-FR" sz="24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609991" y="2815451"/>
              <a:ext cx="3686952" cy="19191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2400"/>
            </a:p>
          </p:txBody>
        </p:sp>
        <p:sp>
          <p:nvSpPr>
            <p:cNvPr id="14" name="ZoneTexte 13"/>
            <p:cNvSpPr txBox="1">
              <a:spLocks noChangeArrowheads="1"/>
            </p:cNvSpPr>
            <p:nvPr/>
          </p:nvSpPr>
          <p:spPr bwMode="auto">
            <a:xfrm>
              <a:off x="3639299" y="2192303"/>
              <a:ext cx="1337082" cy="42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046" tIns="65023" rIns="130046" bIns="6502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/>
                <a:t>Decay pipe</a:t>
              </a:r>
              <a:endParaRPr lang="fr-FR" sz="24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400801" y="2555805"/>
              <a:ext cx="1740746" cy="715716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chemeClr val="bg1"/>
                  </a:solidFill>
                </a:rPr>
                <a:t>55m</a:t>
              </a:r>
              <a:endParaRPr lang="fr-FR" sz="2400" dirty="0">
                <a:solidFill>
                  <a:schemeClr val="bg1"/>
                </a:solidFill>
              </a:endParaRPr>
            </a:p>
          </p:txBody>
        </p:sp>
        <p:sp>
          <p:nvSpPr>
            <p:cNvPr id="16" name="ZoneTexte 15"/>
            <p:cNvSpPr txBox="1">
              <a:spLocks noChangeArrowheads="1"/>
            </p:cNvSpPr>
            <p:nvPr/>
          </p:nvSpPr>
          <p:spPr bwMode="auto">
            <a:xfrm>
              <a:off x="6726005" y="1995876"/>
              <a:ext cx="1146783" cy="42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046" tIns="65023" rIns="130046" bIns="6502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/>
                <a:t>Shielding</a:t>
              </a:r>
              <a:endParaRPr lang="fr-FR" sz="2400"/>
            </a:p>
          </p:txBody>
        </p:sp>
        <p:sp>
          <p:nvSpPr>
            <p:cNvPr id="17" name="ZoneTexte 18"/>
            <p:cNvSpPr txBox="1">
              <a:spLocks noChangeArrowheads="1"/>
            </p:cNvSpPr>
            <p:nvPr/>
          </p:nvSpPr>
          <p:spPr bwMode="auto">
            <a:xfrm>
              <a:off x="4055291" y="3007360"/>
              <a:ext cx="798611" cy="42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046" tIns="65023" rIns="130046" bIns="6502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/>
                <a:t>140m</a:t>
              </a:r>
              <a:endParaRPr lang="fr-FR" sz="2400"/>
            </a:p>
          </p:txBody>
        </p:sp>
        <p:sp>
          <p:nvSpPr>
            <p:cNvPr id="18" name="ZoneTexte 26"/>
            <p:cNvSpPr txBox="1">
              <a:spLocks noChangeArrowheads="1"/>
            </p:cNvSpPr>
            <p:nvPr/>
          </p:nvSpPr>
          <p:spPr bwMode="auto">
            <a:xfrm>
              <a:off x="6103096" y="3429566"/>
              <a:ext cx="798611" cy="42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046" tIns="65023" rIns="130046" bIns="6502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400">
                  <a:solidFill>
                    <a:srgbClr val="0070C0"/>
                  </a:solidFill>
                </a:rPr>
                <a:t>270m</a:t>
              </a:r>
              <a:endParaRPr lang="fr-FR" sz="240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29063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1"/>
          <p:cNvSpPr>
            <a:spLocks noGrp="1"/>
          </p:cNvSpPr>
          <p:nvPr>
            <p:ph type="title"/>
          </p:nvPr>
        </p:nvSpPr>
        <p:spPr>
          <a:xfrm>
            <a:off x="330200" y="152400"/>
            <a:ext cx="11704320" cy="1003582"/>
          </a:xfrm>
        </p:spPr>
        <p:txBody>
          <a:bodyPr lIns="130046" tIns="65023" rIns="130046" bIns="65023"/>
          <a:lstStyle/>
          <a:p>
            <a:pPr eaLnBrk="1" hangingPunct="1"/>
            <a:r>
              <a:rPr lang="en-US" dirty="0" err="1" smtClean="0"/>
              <a:t>Protvino</a:t>
            </a:r>
            <a:r>
              <a:rPr lang="en-US" dirty="0" smtClean="0"/>
              <a:t> - Toulon</a:t>
            </a:r>
            <a:endParaRPr lang="fr-FR" dirty="0" smtClean="0"/>
          </a:p>
        </p:txBody>
      </p:sp>
      <p:sp>
        <p:nvSpPr>
          <p:cNvPr id="13315" name="Espace réservé du contenu 2"/>
          <p:cNvSpPr>
            <a:spLocks noGrp="1"/>
          </p:cNvSpPr>
          <p:nvPr>
            <p:ph idx="1"/>
          </p:nvPr>
        </p:nvSpPr>
        <p:spPr>
          <a:xfrm>
            <a:off x="371406" y="1447800"/>
            <a:ext cx="12187484" cy="6436925"/>
          </a:xfrm>
        </p:spPr>
        <p:txBody>
          <a:bodyPr lIns="130046" tIns="65023" rIns="130046" bIns="65023"/>
          <a:lstStyle/>
          <a:p>
            <a:pPr eaLnBrk="1" hangingPunct="1"/>
            <a:r>
              <a:rPr lang="en-US" sz="2800" dirty="0"/>
              <a:t>Baseline 2588km ; beam inclination : 11.7˚  (</a:t>
            </a:r>
            <a:r>
              <a:rPr lang="en-US" sz="2800" dirty="0" err="1"/>
              <a:t>cos</a:t>
            </a:r>
            <a:r>
              <a:rPr lang="en-US" sz="2800" dirty="0">
                <a:sym typeface="Symbol" pitchFamily="18" charset="2"/>
              </a:rPr>
              <a:t> = 0.2)</a:t>
            </a:r>
            <a:endParaRPr lang="en-US" sz="2800" dirty="0"/>
          </a:p>
          <a:p>
            <a:pPr eaLnBrk="1" hangingPunct="1"/>
            <a:r>
              <a:rPr lang="en-US" sz="2800" dirty="0"/>
              <a:t>Similar distance to </a:t>
            </a:r>
            <a:r>
              <a:rPr lang="en-US" sz="2800" dirty="0" err="1" smtClean="0"/>
              <a:t>Fréjus</a:t>
            </a:r>
            <a:r>
              <a:rPr lang="en-US" sz="2800" dirty="0" smtClean="0"/>
              <a:t>  </a:t>
            </a:r>
            <a:r>
              <a:rPr lang="en-US" sz="2800" dirty="0"/>
              <a:t>: 2400km</a:t>
            </a:r>
          </a:p>
          <a:p>
            <a:pPr eaLnBrk="1" hangingPunct="1"/>
            <a:r>
              <a:rPr lang="en-US" sz="2800" dirty="0"/>
              <a:t>Deepest point </a:t>
            </a:r>
            <a:r>
              <a:rPr lang="en-US" sz="2800" dirty="0" smtClean="0"/>
              <a:t>134 km </a:t>
            </a:r>
            <a:r>
              <a:rPr lang="en-US" sz="2800" dirty="0"/>
              <a:t>: 3.3 g/cm</a:t>
            </a:r>
            <a:r>
              <a:rPr lang="en-US" sz="2800" baseline="30000" dirty="0"/>
              <a:t>3</a:t>
            </a:r>
          </a:p>
          <a:p>
            <a:pPr eaLnBrk="1" hangingPunct="1"/>
            <a:r>
              <a:rPr lang="en-US" sz="2800" dirty="0"/>
              <a:t>With upgrade 10</a:t>
            </a:r>
            <a:r>
              <a:rPr lang="en-US" sz="2800" baseline="30000" dirty="0"/>
              <a:t>21</a:t>
            </a:r>
            <a:r>
              <a:rPr lang="en-US" sz="2800" dirty="0"/>
              <a:t> p.o.t. in 3 years might be feasible </a:t>
            </a:r>
          </a:p>
          <a:p>
            <a:pPr eaLnBrk="1" hangingPunct="1"/>
            <a:endParaRPr lang="fr-FR" sz="3400" dirty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313" y="3962400"/>
            <a:ext cx="9701670" cy="5382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0865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1"/>
          <p:cNvSpPr>
            <a:spLocks noGrp="1"/>
          </p:cNvSpPr>
          <p:nvPr>
            <p:ph type="title"/>
          </p:nvPr>
        </p:nvSpPr>
        <p:spPr/>
        <p:txBody>
          <a:bodyPr lIns="130046" tIns="65023" rIns="130046" bIns="65023"/>
          <a:lstStyle/>
          <a:p>
            <a:pPr eaLnBrk="1" hangingPunct="1"/>
            <a:r>
              <a:rPr lang="en-US" smtClean="0"/>
              <a:t>Beam parametrisation (1988)</a:t>
            </a:r>
            <a:endParaRPr lang="fr-FR" smtClean="0"/>
          </a:p>
        </p:txBody>
      </p:sp>
      <p:sp>
        <p:nvSpPr>
          <p:cNvPr id="15363" name="Espace réservé du contenu 2"/>
          <p:cNvSpPr>
            <a:spLocks noGrp="1"/>
          </p:cNvSpPr>
          <p:nvPr>
            <p:ph idx="1"/>
          </p:nvPr>
        </p:nvSpPr>
        <p:spPr>
          <a:xfrm>
            <a:off x="650241" y="1948463"/>
            <a:ext cx="5750561" cy="6436925"/>
          </a:xfrm>
        </p:spPr>
        <p:txBody>
          <a:bodyPr lIns="130046" tIns="65023" rIns="130046" bIns="65023"/>
          <a:lstStyle/>
          <a:p>
            <a:pPr eaLnBrk="1" hangingPunct="1"/>
            <a:r>
              <a:rPr lang="en-US" dirty="0" smtClean="0"/>
              <a:t>Neutrino Focus</a:t>
            </a:r>
            <a:endParaRPr lang="fr-FR" dirty="0" smtClean="0"/>
          </a:p>
        </p:txBody>
      </p:sp>
      <p:sp>
        <p:nvSpPr>
          <p:cNvPr id="15364" name="Espace réservé du contenu 2"/>
          <p:cNvSpPr txBox="1">
            <a:spLocks/>
          </p:cNvSpPr>
          <p:nvPr/>
        </p:nvSpPr>
        <p:spPr bwMode="auto">
          <a:xfrm>
            <a:off x="6897512" y="2111022"/>
            <a:ext cx="5750559" cy="643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457200" indent="-457200" eaLnBrk="1" hangingPunct="1">
              <a:spcBef>
                <a:spcPct val="20000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Anti-Neutrino Focus</a:t>
            </a:r>
            <a:endParaRPr lang="fr-FR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690" y="2808676"/>
            <a:ext cx="4714240" cy="31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845" y="6064392"/>
            <a:ext cx="4714240" cy="31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987" y="2786098"/>
            <a:ext cx="4714240" cy="31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45" y="6084711"/>
            <a:ext cx="4714240" cy="31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ZoneTexte 4"/>
          <p:cNvSpPr txBox="1">
            <a:spLocks noChangeArrowheads="1"/>
          </p:cNvSpPr>
          <p:nvPr/>
        </p:nvSpPr>
        <p:spPr bwMode="auto">
          <a:xfrm>
            <a:off x="2235200" y="1259277"/>
            <a:ext cx="8077200" cy="56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dirty="0"/>
              <a:t>Scaling to ANTARES </a:t>
            </a:r>
            <a:r>
              <a:rPr lang="en-US" sz="2800" dirty="0" smtClean="0"/>
              <a:t>site (0.245/2600)</a:t>
            </a:r>
            <a:r>
              <a:rPr lang="en-US" sz="2800" baseline="30000" dirty="0" smtClean="0"/>
              <a:t>2</a:t>
            </a:r>
            <a:endParaRPr lang="fr-FR" sz="2800" dirty="0"/>
          </a:p>
        </p:txBody>
      </p:sp>
      <p:sp>
        <p:nvSpPr>
          <p:cNvPr id="15370" name="ZoneTexte 5"/>
          <p:cNvSpPr txBox="1">
            <a:spLocks noChangeArrowheads="1"/>
          </p:cNvSpPr>
          <p:nvPr/>
        </p:nvSpPr>
        <p:spPr bwMode="auto">
          <a:xfrm>
            <a:off x="5068712" y="5881511"/>
            <a:ext cx="3149599" cy="480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300"/>
              <a:t>Z. Phys. C 40 (1988) 487 </a:t>
            </a:r>
            <a:endParaRPr lang="fr-FR" sz="2300"/>
          </a:p>
        </p:txBody>
      </p:sp>
      <p:sp>
        <p:nvSpPr>
          <p:cNvPr id="11" name="Espace réservé du contenu 2"/>
          <p:cNvSpPr txBox="1">
            <a:spLocks/>
          </p:cNvSpPr>
          <p:nvPr/>
        </p:nvSpPr>
        <p:spPr bwMode="auto">
          <a:xfrm>
            <a:off x="1879600" y="3225800"/>
            <a:ext cx="5993271" cy="2105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l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1800" dirty="0"/>
              <a:t>Very clean </a:t>
            </a:r>
            <a:r>
              <a:rPr lang="en-US" sz="1800" dirty="0">
                <a:sym typeface="Symbol" pitchFamily="18" charset="2"/>
              </a:rPr>
              <a:t></a:t>
            </a:r>
            <a:r>
              <a:rPr lang="en-US" sz="1800" baseline="-25000" dirty="0">
                <a:sym typeface="Symbol" pitchFamily="18" charset="2"/>
              </a:rPr>
              <a:t>µ</a:t>
            </a:r>
            <a:r>
              <a:rPr lang="en-US" sz="1800" dirty="0"/>
              <a:t> beam</a:t>
            </a:r>
          </a:p>
          <a:p>
            <a:pPr algn="l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1800" dirty="0" smtClean="0"/>
              <a:t>&lt; 1</a:t>
            </a:r>
            <a:r>
              <a:rPr lang="en-US" sz="1800" dirty="0"/>
              <a:t>% contaminations </a:t>
            </a:r>
            <a:endParaRPr lang="en-US" sz="1800" dirty="0" smtClean="0"/>
          </a:p>
          <a:p>
            <a:pPr marL="0" indent="0" algn="l" eaLnBrk="1" hangingPunct="1">
              <a:spcBef>
                <a:spcPct val="20000"/>
              </a:spcBef>
            </a:pPr>
            <a:r>
              <a:rPr lang="en-US" sz="1800" dirty="0"/>
              <a:t> </a:t>
            </a:r>
            <a:r>
              <a:rPr lang="en-US" sz="1800" dirty="0" smtClean="0"/>
              <a:t>                from </a:t>
            </a:r>
            <a:r>
              <a:rPr lang="en-US" sz="1800" dirty="0"/>
              <a:t>other </a:t>
            </a:r>
            <a:r>
              <a:rPr lang="en-US" sz="1800" dirty="0" smtClean="0"/>
              <a:t>flavors</a:t>
            </a:r>
            <a:endParaRPr lang="en-US" sz="1800" dirty="0"/>
          </a:p>
          <a:p>
            <a:pPr algn="l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1800" dirty="0"/>
              <a:t>Most neutrinos </a:t>
            </a:r>
            <a:r>
              <a:rPr lang="en-US" sz="1800" dirty="0" smtClean="0"/>
              <a:t>@  </a:t>
            </a:r>
            <a:r>
              <a:rPr lang="en-US" sz="1800" dirty="0"/>
              <a:t>1-8 GeV</a:t>
            </a:r>
          </a:p>
        </p:txBody>
      </p:sp>
    </p:spTree>
    <p:extLst>
      <p:ext uri="{BB962C8B-B14F-4D97-AF65-F5344CB8AC3E}">
        <p14:creationId xmlns:p14="http://schemas.microsoft.com/office/powerpoint/2010/main" val="28768993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1"/>
          <p:cNvSpPr>
            <a:spLocks noGrp="1"/>
          </p:cNvSpPr>
          <p:nvPr>
            <p:ph type="title"/>
          </p:nvPr>
        </p:nvSpPr>
        <p:spPr>
          <a:xfrm>
            <a:off x="330200" y="228600"/>
            <a:ext cx="11704320" cy="978182"/>
          </a:xfrm>
        </p:spPr>
        <p:txBody>
          <a:bodyPr lIns="130046" tIns="65023" rIns="130046" bIns="65023"/>
          <a:lstStyle/>
          <a:p>
            <a:pPr eaLnBrk="1" hangingPunct="1"/>
            <a:r>
              <a:rPr lang="en-US" dirty="0" smtClean="0"/>
              <a:t>ORCA Effective Mass, event simulation</a:t>
            </a:r>
            <a:endParaRPr lang="fr-FR" dirty="0" smtClean="0"/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2438400"/>
            <a:ext cx="7116304" cy="482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Espace réservé du contenu 2"/>
          <p:cNvSpPr>
            <a:spLocks noGrp="1"/>
          </p:cNvSpPr>
          <p:nvPr>
            <p:ph idx="1"/>
          </p:nvPr>
        </p:nvSpPr>
        <p:spPr>
          <a:xfrm>
            <a:off x="254000" y="1429738"/>
            <a:ext cx="10058400" cy="6436924"/>
          </a:xfrm>
        </p:spPr>
        <p:txBody>
          <a:bodyPr lIns="130046" tIns="65023" rIns="130046" bIns="65023"/>
          <a:lstStyle/>
          <a:p>
            <a:pPr eaLnBrk="1" hangingPunct="1"/>
            <a:r>
              <a:rPr lang="en-US" dirty="0"/>
              <a:t>From study of A. </a:t>
            </a:r>
            <a:r>
              <a:rPr lang="en-US" dirty="0" err="1"/>
              <a:t>Trovato</a:t>
            </a:r>
            <a:r>
              <a:rPr lang="en-US" dirty="0"/>
              <a:t> for “default” ORCA detector</a:t>
            </a:r>
          </a:p>
          <a:p>
            <a:pPr eaLnBrk="1" hangingPunct="1"/>
            <a:r>
              <a:rPr lang="en-US" dirty="0"/>
              <a:t>Vertex in instrumented volume</a:t>
            </a:r>
          </a:p>
          <a:p>
            <a:pPr eaLnBrk="1" hangingPunct="1"/>
            <a:r>
              <a:rPr lang="en-US" dirty="0" smtClean="0"/>
              <a:t>Reconstruction Quality </a:t>
            </a:r>
            <a:r>
              <a:rPr lang="en-US" dirty="0"/>
              <a:t>cut </a:t>
            </a:r>
            <a:r>
              <a:rPr lang="en-US" dirty="0" smtClean="0"/>
              <a:t>                                                      </a:t>
            </a:r>
            <a:endParaRPr lang="en-US" dirty="0"/>
          </a:p>
          <a:p>
            <a:pPr eaLnBrk="1" hangingPunct="1"/>
            <a:r>
              <a:rPr lang="en-US" sz="2400" dirty="0" smtClean="0"/>
              <a:t>beam </a:t>
            </a:r>
            <a:r>
              <a:rPr lang="en-US" sz="2400" dirty="0"/>
              <a:t>direction known, no background </a:t>
            </a:r>
            <a:r>
              <a:rPr lang="en-US" sz="2400" dirty="0" smtClean="0"/>
              <a:t>                                                                                                from atmospherics</a:t>
            </a:r>
          </a:p>
          <a:p>
            <a:pPr eaLnBrk="1" hangingPunct="1"/>
            <a:endParaRPr lang="de-DE" dirty="0" smtClean="0"/>
          </a:p>
          <a:p>
            <a:pPr eaLnBrk="1" hangingPunct="1"/>
            <a:endParaRPr lang="de-DE" dirty="0" smtClean="0"/>
          </a:p>
          <a:p>
            <a:pPr eaLnBrk="1" hangingPunct="1"/>
            <a:endParaRPr lang="en-US" sz="1400" dirty="0" smtClean="0"/>
          </a:p>
          <a:p>
            <a:pPr eaLnBrk="1" hangingPunct="1"/>
            <a:r>
              <a:rPr lang="en-US" dirty="0" smtClean="0"/>
              <a:t>Same </a:t>
            </a:r>
            <a:r>
              <a:rPr lang="en-US" dirty="0"/>
              <a:t>function used for all CC </a:t>
            </a:r>
            <a:r>
              <a:rPr lang="en-US" dirty="0" smtClean="0"/>
              <a:t>                                         interactions</a:t>
            </a:r>
            <a:endParaRPr lang="en-US" dirty="0"/>
          </a:p>
          <a:p>
            <a:pPr lvl="1" eaLnBrk="1" hangingPunct="1"/>
            <a:r>
              <a:rPr lang="en-US" sz="2400" dirty="0"/>
              <a:t>Same light output for </a:t>
            </a:r>
            <a:r>
              <a:rPr lang="en-US" sz="2400" dirty="0">
                <a:sym typeface="Symbol" pitchFamily="18" charset="2"/>
              </a:rPr>
              <a:t></a:t>
            </a:r>
            <a:r>
              <a:rPr lang="en-US" sz="2400" baseline="-25000" dirty="0">
                <a:sym typeface="Symbol" pitchFamily="18" charset="2"/>
              </a:rPr>
              <a:t>µ</a:t>
            </a:r>
            <a:r>
              <a:rPr lang="en-US" sz="2400" dirty="0">
                <a:sym typeface="Symbol" pitchFamily="18" charset="2"/>
              </a:rPr>
              <a:t> and </a:t>
            </a:r>
            <a:r>
              <a:rPr lang="en-US" sz="2400" baseline="-25000" dirty="0" smtClean="0">
                <a:sym typeface="Symbol" pitchFamily="18" charset="2"/>
              </a:rPr>
              <a:t>e</a:t>
            </a:r>
            <a:r>
              <a:rPr lang="en-US" sz="2400" dirty="0" smtClean="0">
                <a:sym typeface="Symbol" pitchFamily="18" charset="2"/>
              </a:rPr>
              <a:t> </a:t>
            </a:r>
            <a:endParaRPr lang="en-US" sz="2400" dirty="0">
              <a:sym typeface="Wingdings" pitchFamily="2" charset="2"/>
            </a:endParaRPr>
          </a:p>
          <a:p>
            <a:pPr lvl="1" eaLnBrk="1" hangingPunct="1"/>
            <a:r>
              <a:rPr lang="en-US" sz="2400" dirty="0">
                <a:sym typeface="Wingdings" pitchFamily="2" charset="2"/>
              </a:rPr>
              <a:t>Conservative for </a:t>
            </a:r>
            <a:r>
              <a:rPr lang="en-US" sz="2400" dirty="0">
                <a:sym typeface="Symbol" pitchFamily="18" charset="2"/>
              </a:rPr>
              <a:t></a:t>
            </a:r>
            <a:r>
              <a:rPr lang="en-US" sz="2400" baseline="-25000" dirty="0">
                <a:sym typeface="Symbol" pitchFamily="18" charset="2"/>
              </a:rPr>
              <a:t>  </a:t>
            </a:r>
            <a:r>
              <a:rPr lang="en-US" sz="2400" dirty="0">
                <a:sym typeface="Wingdings" pitchFamily="2" charset="2"/>
              </a:rPr>
              <a:t>due to escaping </a:t>
            </a:r>
            <a:r>
              <a:rPr lang="en-US" sz="2400" dirty="0" smtClean="0">
                <a:sym typeface="Wingdings" pitchFamily="2" charset="2"/>
              </a:rPr>
              <a:t>  neutrinos</a:t>
            </a:r>
            <a:endParaRPr lang="en-US" sz="2400" dirty="0">
              <a:sym typeface="Wingdings" pitchFamily="2" charset="2"/>
            </a:endParaRPr>
          </a:p>
          <a:p>
            <a:pPr eaLnBrk="1" hangingPunct="1"/>
            <a:r>
              <a:rPr lang="en-US" dirty="0">
                <a:sym typeface="Wingdings" pitchFamily="2" charset="2"/>
              </a:rPr>
              <a:t>NC evaluated at E/2</a:t>
            </a:r>
            <a:endParaRPr lang="fr-FR" dirty="0"/>
          </a:p>
          <a:p>
            <a:pPr eaLnBrk="1" hangingPunct="1"/>
            <a:endParaRPr lang="en-US" sz="2400" dirty="0" smtClean="0"/>
          </a:p>
          <a:p>
            <a:pPr lvl="1" eaLnBrk="1" hangingPunct="1"/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1517253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107" y="4057227"/>
            <a:ext cx="8186702" cy="555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re 1"/>
          <p:cNvSpPr>
            <a:spLocks noGrp="1"/>
          </p:cNvSpPr>
          <p:nvPr>
            <p:ph type="title"/>
          </p:nvPr>
        </p:nvSpPr>
        <p:spPr/>
        <p:txBody>
          <a:bodyPr lIns="130046" tIns="65023" rIns="130046" bIns="65023"/>
          <a:lstStyle/>
          <a:p>
            <a:pPr eaLnBrk="1" hangingPunct="1"/>
            <a:r>
              <a:rPr lang="en-US" smtClean="0"/>
              <a:t>Flavour identification </a:t>
            </a:r>
            <a:endParaRPr lang="fr-FR" smtClean="0"/>
          </a:p>
        </p:txBody>
      </p:sp>
      <p:sp>
        <p:nvSpPr>
          <p:cNvPr id="21508" name="Espace réservé du contenu 2"/>
          <p:cNvSpPr>
            <a:spLocks noGrp="1"/>
          </p:cNvSpPr>
          <p:nvPr>
            <p:ph idx="1"/>
          </p:nvPr>
        </p:nvSpPr>
        <p:spPr>
          <a:xfrm>
            <a:off x="406400" y="1676400"/>
            <a:ext cx="12598400" cy="7467600"/>
          </a:xfrm>
        </p:spPr>
        <p:txBody>
          <a:bodyPr lIns="130046" tIns="65023" rIns="130046" bIns="65023"/>
          <a:lstStyle/>
          <a:p>
            <a:pPr eaLnBrk="1" hangingPunct="1"/>
            <a:r>
              <a:rPr lang="en-US" sz="4000" dirty="0"/>
              <a:t>Misidentification probability : </a:t>
            </a:r>
          </a:p>
          <a:p>
            <a:pPr lvl="1" eaLnBrk="1" hangingPunct="1"/>
            <a:r>
              <a:rPr lang="en-US" sz="3400" dirty="0"/>
              <a:t>assume same for both directions</a:t>
            </a:r>
          </a:p>
          <a:p>
            <a:pPr eaLnBrk="1" hangingPunct="1"/>
            <a:r>
              <a:rPr lang="en-US" sz="4000" dirty="0"/>
              <a:t>50% at 2 GeV </a:t>
            </a:r>
            <a:r>
              <a:rPr lang="en-US" sz="4000" dirty="0">
                <a:sym typeface="Wingdings" pitchFamily="2" charset="2"/>
              </a:rPr>
              <a:t> random ; 20% at 5 GeV ; 10% at </a:t>
            </a:r>
            <a:r>
              <a:rPr lang="en-US" sz="4000" dirty="0" smtClean="0">
                <a:sym typeface="Wingdings" pitchFamily="2" charset="2"/>
              </a:rPr>
              <a:t>10 GeV</a:t>
            </a:r>
            <a:endParaRPr lang="fr-FR" sz="4000" dirty="0"/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06" y="4671344"/>
            <a:ext cx="5495431" cy="50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9592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09" y="5638800"/>
            <a:ext cx="5657991" cy="383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922" y="5620738"/>
            <a:ext cx="5657991" cy="383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3774007" y="6013592"/>
            <a:ext cx="1812736" cy="83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en-US" sz="4600">
                <a:sym typeface="Symbol" pitchFamily="18" charset="2"/>
              </a:rPr>
              <a:t></a:t>
            </a:r>
            <a:r>
              <a:rPr lang="en-US" sz="4600" baseline="-25000">
                <a:sym typeface="Symbol" pitchFamily="18" charset="2"/>
              </a:rPr>
              <a:t>µ</a:t>
            </a:r>
            <a:r>
              <a:rPr lang="en-US" sz="4600">
                <a:sym typeface="Symbol" pitchFamily="18" charset="2"/>
              </a:rPr>
              <a:t> CC</a:t>
            </a:r>
            <a:endParaRPr lang="fr-FR" sz="4600"/>
          </a:p>
        </p:txBody>
      </p:sp>
      <p:sp>
        <p:nvSpPr>
          <p:cNvPr id="23559" name="Rectangle 8"/>
          <p:cNvSpPr>
            <a:spLocks noChangeArrowheads="1"/>
          </p:cNvSpPr>
          <p:nvPr/>
        </p:nvSpPr>
        <p:spPr bwMode="auto">
          <a:xfrm>
            <a:off x="9682759" y="6013592"/>
            <a:ext cx="1968228" cy="83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en-US" sz="4600">
                <a:sym typeface="Symbol" pitchFamily="18" charset="2"/>
              </a:rPr>
              <a:t></a:t>
            </a:r>
            <a:r>
              <a:rPr lang="en-US" sz="4600" baseline="-25000">
                <a:sym typeface="Symbol" pitchFamily="18" charset="2"/>
              </a:rPr>
              <a:t>e</a:t>
            </a:r>
            <a:r>
              <a:rPr lang="en-US" sz="4600">
                <a:sym typeface="Symbol" pitchFamily="18" charset="2"/>
              </a:rPr>
              <a:t> CC </a:t>
            </a:r>
            <a:endParaRPr lang="fr-FR" sz="4600"/>
          </a:p>
        </p:txBody>
      </p:sp>
      <p:sp>
        <p:nvSpPr>
          <p:cNvPr id="23560" name="ZoneTexte 7"/>
          <p:cNvSpPr txBox="1">
            <a:spLocks noChangeArrowheads="1"/>
          </p:cNvSpPr>
          <p:nvPr/>
        </p:nvSpPr>
        <p:spPr bwMode="auto">
          <a:xfrm>
            <a:off x="7496953" y="5911991"/>
            <a:ext cx="912142" cy="74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000"/>
              <a:t>NH</a:t>
            </a:r>
            <a:endParaRPr lang="fr-FR" sz="4000"/>
          </a:p>
        </p:txBody>
      </p:sp>
      <p:sp>
        <p:nvSpPr>
          <p:cNvPr id="23561" name="ZoneTexte 10"/>
          <p:cNvSpPr txBox="1">
            <a:spLocks noChangeArrowheads="1"/>
          </p:cNvSpPr>
          <p:nvPr/>
        </p:nvSpPr>
        <p:spPr bwMode="auto">
          <a:xfrm>
            <a:off x="7711442" y="7727245"/>
            <a:ext cx="708942" cy="74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000"/>
              <a:t>IH</a:t>
            </a:r>
            <a:endParaRPr lang="fr-FR" sz="4000"/>
          </a:p>
        </p:txBody>
      </p:sp>
      <p:sp>
        <p:nvSpPr>
          <p:cNvPr id="23562" name="ZoneTexte 11"/>
          <p:cNvSpPr txBox="1">
            <a:spLocks noChangeArrowheads="1"/>
          </p:cNvSpPr>
          <p:nvPr/>
        </p:nvSpPr>
        <p:spPr bwMode="auto">
          <a:xfrm>
            <a:off x="1044224" y="5869094"/>
            <a:ext cx="1661724" cy="65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400">
                <a:solidFill>
                  <a:srgbClr val="0000FF"/>
                </a:solidFill>
              </a:rPr>
              <a:t>No oscil</a:t>
            </a:r>
            <a:endParaRPr lang="fr-FR" sz="3400">
              <a:solidFill>
                <a:srgbClr val="0000FF"/>
              </a:solidFill>
            </a:endParaRPr>
          </a:p>
        </p:txBody>
      </p:sp>
      <p:sp>
        <p:nvSpPr>
          <p:cNvPr id="23554" name="Titre 1"/>
          <p:cNvSpPr>
            <a:spLocks noGrp="1"/>
          </p:cNvSpPr>
          <p:nvPr>
            <p:ph type="title"/>
          </p:nvPr>
        </p:nvSpPr>
        <p:spPr/>
        <p:txBody>
          <a:bodyPr lIns="130046" tIns="65023" rIns="130046" bIns="65023"/>
          <a:lstStyle/>
          <a:p>
            <a:pPr eaLnBrk="1" hangingPunct="1"/>
            <a:r>
              <a:rPr lang="en-US" dirty="0" smtClean="0"/>
              <a:t>Event rates, flavor specific</a:t>
            </a:r>
            <a:endParaRPr lang="fr-FR" dirty="0" smtClean="0"/>
          </a:p>
        </p:txBody>
      </p:sp>
      <p:sp>
        <p:nvSpPr>
          <p:cNvPr id="23555" name="Espace réservé du contenu 2"/>
          <p:cNvSpPr>
            <a:spLocks noGrp="1"/>
          </p:cNvSpPr>
          <p:nvPr>
            <p:ph idx="1"/>
          </p:nvPr>
        </p:nvSpPr>
        <p:spPr>
          <a:xfrm>
            <a:off x="543561" y="1389099"/>
            <a:ext cx="11704320" cy="6436925"/>
          </a:xfrm>
        </p:spPr>
        <p:txBody>
          <a:bodyPr lIns="130046" tIns="65023" rIns="130046" bIns="65023"/>
          <a:lstStyle/>
          <a:p>
            <a:pPr eaLnBrk="1" hangingPunct="1"/>
            <a:r>
              <a:rPr lang="en-US" sz="4000"/>
              <a:t>Event numbers for 1.5 10</a:t>
            </a:r>
            <a:r>
              <a:rPr lang="en-US" sz="4000" baseline="30000"/>
              <a:t>21</a:t>
            </a:r>
            <a:r>
              <a:rPr lang="en-US" sz="4000"/>
              <a:t> pots </a:t>
            </a:r>
          </a:p>
          <a:p>
            <a:pPr lvl="1" eaLnBrk="1" hangingPunct="1"/>
            <a:r>
              <a:rPr lang="en-US" sz="3400"/>
              <a:t>NH : 1621 +/- 255 (CP-phase variations)</a:t>
            </a:r>
          </a:p>
          <a:p>
            <a:pPr lvl="1" eaLnBrk="1" hangingPunct="1"/>
            <a:r>
              <a:rPr lang="en-US" sz="3400"/>
              <a:t>IH   :  497 +/- 100 (CP-phase variations)  </a:t>
            </a:r>
            <a:endParaRPr lang="en-US" smtClean="0"/>
          </a:p>
          <a:p>
            <a:pPr eaLnBrk="1" hangingPunct="1"/>
            <a:r>
              <a:rPr lang="en-US" sz="4000"/>
              <a:t>20 sigma statistical separation of both Mass Hierarchy hypotheses from signal</a:t>
            </a:r>
          </a:p>
          <a:p>
            <a:pPr eaLnBrk="1" hangingPunct="1"/>
            <a:r>
              <a:rPr lang="en-US" sz="4000"/>
              <a:t>10000 muon events for beam normalisation</a:t>
            </a:r>
            <a:endParaRPr lang="fr-FR" sz="4000"/>
          </a:p>
        </p:txBody>
      </p:sp>
    </p:spTree>
    <p:extLst>
      <p:ext uri="{BB962C8B-B14F-4D97-AF65-F5344CB8AC3E}">
        <p14:creationId xmlns:p14="http://schemas.microsoft.com/office/powerpoint/2010/main" val="1228283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re 1"/>
          <p:cNvSpPr>
            <a:spLocks noGrp="1"/>
          </p:cNvSpPr>
          <p:nvPr>
            <p:ph type="title"/>
          </p:nvPr>
        </p:nvSpPr>
        <p:spPr>
          <a:xfrm>
            <a:off x="254000" y="152400"/>
            <a:ext cx="11704320" cy="1066236"/>
          </a:xfrm>
        </p:spPr>
        <p:txBody>
          <a:bodyPr lIns="130046" tIns="65023" rIns="130046" bIns="65023"/>
          <a:lstStyle/>
          <a:p>
            <a:pPr eaLnBrk="1" hangingPunct="1"/>
            <a:r>
              <a:rPr lang="en-US" dirty="0" smtClean="0"/>
              <a:t>Event rates, topology specific</a:t>
            </a:r>
            <a:endParaRPr lang="fr-FR" dirty="0" smtClean="0"/>
          </a:p>
        </p:txBody>
      </p:sp>
      <p:sp>
        <p:nvSpPr>
          <p:cNvPr id="25603" name="Espace réservé du contenu 2"/>
          <p:cNvSpPr>
            <a:spLocks noGrp="1"/>
          </p:cNvSpPr>
          <p:nvPr>
            <p:ph idx="1"/>
          </p:nvPr>
        </p:nvSpPr>
        <p:spPr>
          <a:xfrm>
            <a:off x="711200" y="1424660"/>
            <a:ext cx="11704320" cy="6436924"/>
          </a:xfrm>
        </p:spPr>
        <p:txBody>
          <a:bodyPr lIns="130046" tIns="65023" rIns="130046" bIns="65023"/>
          <a:lstStyle/>
          <a:p>
            <a:pPr eaLnBrk="1" hangingPunct="1"/>
            <a:r>
              <a:rPr lang="en-US" sz="3600" dirty="0"/>
              <a:t>Event numbers for 1.5 10</a:t>
            </a:r>
            <a:r>
              <a:rPr lang="en-US" sz="3600" baseline="30000" dirty="0"/>
              <a:t>21</a:t>
            </a:r>
            <a:r>
              <a:rPr lang="en-US" sz="3600" dirty="0"/>
              <a:t> pots</a:t>
            </a:r>
          </a:p>
          <a:p>
            <a:pPr eaLnBrk="1" hangingPunct="1"/>
            <a:endParaRPr lang="de-DE" sz="3600" dirty="0" smtClean="0"/>
          </a:p>
          <a:p>
            <a:pPr eaLnBrk="1" hangingPunct="1"/>
            <a:endParaRPr lang="en-US" sz="3600" dirty="0" smtClean="0"/>
          </a:p>
          <a:p>
            <a:pPr eaLnBrk="1" hangingPunct="1"/>
            <a:endParaRPr lang="en-US" sz="3600" dirty="0"/>
          </a:p>
          <a:p>
            <a:pPr eaLnBrk="1" hangingPunct="1"/>
            <a:endParaRPr lang="de-DE" sz="36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r>
              <a:rPr lang="en-US" sz="3600" dirty="0" smtClean="0"/>
              <a:t>9-18</a:t>
            </a:r>
            <a:r>
              <a:rPr lang="en-US" sz="3600" dirty="0"/>
              <a:t>% difference for NH/IH</a:t>
            </a:r>
          </a:p>
          <a:p>
            <a:pPr eaLnBrk="1" hangingPunct="1"/>
            <a:r>
              <a:rPr lang="en-US" sz="3600" dirty="0"/>
              <a:t>7 sigma statistical separation of MH hypotheses</a:t>
            </a:r>
          </a:p>
          <a:p>
            <a:pPr eaLnBrk="1" hangingPunct="1"/>
            <a:r>
              <a:rPr lang="en-US" sz="3600" dirty="0"/>
              <a:t>With 3-4% </a:t>
            </a:r>
            <a:r>
              <a:rPr lang="en-US" sz="3600" dirty="0" smtClean="0"/>
              <a:t>syst. </a:t>
            </a:r>
            <a:r>
              <a:rPr lang="en-US" sz="3600" dirty="0"/>
              <a:t>uncertainty still 3 sigma for MH test</a:t>
            </a:r>
          </a:p>
          <a:p>
            <a:pPr eaLnBrk="1" hangingPunct="1"/>
            <a:r>
              <a:rPr lang="en-US" sz="3600" dirty="0"/>
              <a:t>No assumption on energy reconstruction ! </a:t>
            </a:r>
          </a:p>
          <a:p>
            <a:pPr eaLnBrk="1" hangingPunct="1"/>
            <a:r>
              <a:rPr lang="en-US" sz="3600" dirty="0"/>
              <a:t>Background largely independent from MH (&amp; CP)</a:t>
            </a:r>
            <a:endParaRPr lang="fr-FR" sz="3600" dirty="0"/>
          </a:p>
        </p:txBody>
      </p:sp>
      <p:grpSp>
        <p:nvGrpSpPr>
          <p:cNvPr id="7" name="Group 6"/>
          <p:cNvGrpSpPr/>
          <p:nvPr/>
        </p:nvGrpSpPr>
        <p:grpSpPr>
          <a:xfrm>
            <a:off x="711200" y="2141501"/>
            <a:ext cx="10704125" cy="3454400"/>
            <a:chOff x="1034062" y="6134384"/>
            <a:chExt cx="10704125" cy="3454400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6303" y="6134384"/>
              <a:ext cx="10498667" cy="345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034062" y="9033370"/>
              <a:ext cx="10704125" cy="51251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0046" tIns="65023" rIns="130046" bIns="65023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3222267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DeepCore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4000" y="1752600"/>
            <a:ext cx="6400800" cy="7467600"/>
          </a:xfrm>
        </p:spPr>
        <p:txBody>
          <a:bodyPr/>
          <a:lstStyle/>
          <a:p>
            <a:r>
              <a:rPr lang="de-DE" dirty="0" smtClean="0"/>
              <a:t>More densily instrumented than IceCube</a:t>
            </a:r>
          </a:p>
          <a:p>
            <a:pPr lvl="1"/>
            <a:r>
              <a:rPr lang="de-DE" dirty="0" smtClean="0"/>
              <a:t>8 special strings +  12 nearest standard strings</a:t>
            </a:r>
          </a:p>
          <a:p>
            <a:pPr lvl="1"/>
            <a:r>
              <a:rPr lang="de-DE" dirty="0" smtClean="0"/>
              <a:t>Spacing 45 -72 m (IceCube 125 m)</a:t>
            </a:r>
          </a:p>
          <a:p>
            <a:pPr lvl="1"/>
            <a:r>
              <a:rPr lang="de-DE" dirty="0" smtClean="0"/>
              <a:t>Clearest ice (</a:t>
            </a:r>
            <a:r>
              <a:rPr lang="de-DE" dirty="0" smtClean="0">
                <a:sym typeface="Symbol"/>
              </a:rPr>
              <a:t></a:t>
            </a:r>
            <a:r>
              <a:rPr lang="de-DE" baseline="-25000" dirty="0" smtClean="0">
                <a:sym typeface="Symbol"/>
              </a:rPr>
              <a:t>eff</a:t>
            </a:r>
            <a:r>
              <a:rPr lang="de-DE" dirty="0" smtClean="0">
                <a:sym typeface="Symbol"/>
              </a:rPr>
              <a:t> ~ 45-50 m)</a:t>
            </a:r>
            <a:endParaRPr lang="de-DE" dirty="0" smtClean="0"/>
          </a:p>
          <a:p>
            <a:pPr lvl="1"/>
            <a:r>
              <a:rPr lang="de-DE" dirty="0" smtClean="0"/>
              <a:t>High QE PMT (35%)</a:t>
            </a:r>
          </a:p>
          <a:p>
            <a:r>
              <a:rPr lang="de-DE" dirty="0" smtClean="0"/>
              <a:t>Taken alltogether: 5 times better photon collection than standard IceCube</a:t>
            </a:r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806" y="1219200"/>
            <a:ext cx="6437994" cy="853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6566806" y="1371600"/>
            <a:ext cx="468994" cy="4572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139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re 1"/>
          <p:cNvSpPr>
            <a:spLocks noGrp="1"/>
          </p:cNvSpPr>
          <p:nvPr>
            <p:ph type="title"/>
          </p:nvPr>
        </p:nvSpPr>
        <p:spPr>
          <a:xfrm>
            <a:off x="254000" y="152400"/>
            <a:ext cx="11704320" cy="1066236"/>
          </a:xfrm>
        </p:spPr>
        <p:txBody>
          <a:bodyPr lIns="130046" tIns="65023" rIns="130046" bIns="65023"/>
          <a:lstStyle/>
          <a:p>
            <a:pPr eaLnBrk="1" hangingPunct="1"/>
            <a:r>
              <a:rPr lang="en-US" dirty="0" smtClean="0"/>
              <a:t>Event rates, topology specific</a:t>
            </a:r>
            <a:endParaRPr lang="fr-FR" dirty="0" smtClean="0"/>
          </a:p>
        </p:txBody>
      </p:sp>
      <p:sp>
        <p:nvSpPr>
          <p:cNvPr id="25603" name="Espace réservé du contenu 2"/>
          <p:cNvSpPr>
            <a:spLocks noGrp="1"/>
          </p:cNvSpPr>
          <p:nvPr>
            <p:ph idx="1"/>
          </p:nvPr>
        </p:nvSpPr>
        <p:spPr>
          <a:xfrm>
            <a:off x="711200" y="1424660"/>
            <a:ext cx="11704320" cy="6436924"/>
          </a:xfrm>
        </p:spPr>
        <p:txBody>
          <a:bodyPr lIns="130046" tIns="65023" rIns="130046" bIns="65023"/>
          <a:lstStyle/>
          <a:p>
            <a:pPr eaLnBrk="1" hangingPunct="1"/>
            <a:r>
              <a:rPr lang="en-US" sz="3600" dirty="0"/>
              <a:t>Event numbers for 1.5 10</a:t>
            </a:r>
            <a:r>
              <a:rPr lang="en-US" sz="3600" baseline="30000" dirty="0"/>
              <a:t>21</a:t>
            </a:r>
            <a:r>
              <a:rPr lang="en-US" sz="3600" dirty="0"/>
              <a:t> pots</a:t>
            </a:r>
          </a:p>
          <a:p>
            <a:pPr eaLnBrk="1" hangingPunct="1"/>
            <a:endParaRPr lang="de-DE" sz="3600" dirty="0" smtClean="0"/>
          </a:p>
          <a:p>
            <a:pPr eaLnBrk="1" hangingPunct="1"/>
            <a:endParaRPr lang="en-US" sz="3600" dirty="0" smtClean="0"/>
          </a:p>
          <a:p>
            <a:pPr eaLnBrk="1" hangingPunct="1"/>
            <a:endParaRPr lang="en-US" sz="3600" dirty="0"/>
          </a:p>
          <a:p>
            <a:pPr eaLnBrk="1" hangingPunct="1"/>
            <a:endParaRPr lang="de-DE" sz="36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r>
              <a:rPr lang="en-US" sz="3600" dirty="0" smtClean="0"/>
              <a:t>9-18</a:t>
            </a:r>
            <a:r>
              <a:rPr lang="en-US" sz="3600" dirty="0"/>
              <a:t>% difference for NH/IH</a:t>
            </a:r>
          </a:p>
          <a:p>
            <a:pPr eaLnBrk="1" hangingPunct="1"/>
            <a:r>
              <a:rPr lang="en-US" sz="3600" dirty="0"/>
              <a:t>7 sigma statistical separation of MH hypotheses</a:t>
            </a:r>
          </a:p>
          <a:p>
            <a:pPr eaLnBrk="1" hangingPunct="1"/>
            <a:r>
              <a:rPr lang="en-US" sz="3600" dirty="0"/>
              <a:t>With 3-4% </a:t>
            </a:r>
            <a:r>
              <a:rPr lang="en-US" sz="3600" dirty="0" smtClean="0"/>
              <a:t>syst. </a:t>
            </a:r>
            <a:r>
              <a:rPr lang="en-US" sz="3600" dirty="0"/>
              <a:t>uncertainty still 3 sigma for MH test</a:t>
            </a:r>
          </a:p>
          <a:p>
            <a:pPr eaLnBrk="1" hangingPunct="1"/>
            <a:r>
              <a:rPr lang="en-US" sz="3600" dirty="0"/>
              <a:t>No assumption on energy reconstruction ! </a:t>
            </a:r>
          </a:p>
          <a:p>
            <a:pPr eaLnBrk="1" hangingPunct="1"/>
            <a:r>
              <a:rPr lang="en-US" sz="3600" dirty="0"/>
              <a:t>Background largely independent from MH (&amp; CP)</a:t>
            </a:r>
            <a:endParaRPr lang="fr-FR" sz="3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754083" y="2133600"/>
            <a:ext cx="11322192" cy="3524085"/>
            <a:chOff x="562188" y="5490915"/>
            <a:chExt cx="11699804" cy="4147843"/>
          </a:xfrm>
        </p:grpSpPr>
        <p:pic>
          <p:nvPicPr>
            <p:cNvPr id="11" name="Imag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188" y="5802794"/>
              <a:ext cx="5657991" cy="3835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ag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4001" y="5802794"/>
              <a:ext cx="5657991" cy="3835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2742848" y="5490915"/>
              <a:ext cx="1450198" cy="661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046" tIns="65023" rIns="130046" bIns="65023">
              <a:spAutoFit/>
            </a:bodyPr>
            <a:lstStyle/>
            <a:p>
              <a:r>
                <a:rPr lang="en-US" sz="2800" b="1" dirty="0">
                  <a:sym typeface="Symbol" pitchFamily="18" charset="2"/>
                </a:rPr>
                <a:t>Tracks</a:t>
              </a:r>
              <a:endParaRPr lang="fr-FR" sz="2800" b="1" dirty="0"/>
            </a:p>
          </p:txBody>
        </p:sp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8761507" y="5490915"/>
              <a:ext cx="2009024" cy="661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046" tIns="65023" rIns="130046" bIns="65023">
              <a:spAutoFit/>
            </a:bodyPr>
            <a:lstStyle/>
            <a:p>
              <a:r>
                <a:rPr lang="en-US" sz="2800" b="1" dirty="0">
                  <a:sym typeface="Symbol" pitchFamily="18" charset="2"/>
                </a:rPr>
                <a:t>Cascades</a:t>
              </a:r>
              <a:endParaRPr lang="fr-FR" sz="2800" b="1" dirty="0"/>
            </a:p>
          </p:txBody>
        </p:sp>
        <p:sp>
          <p:nvSpPr>
            <p:cNvPr id="15" name="ZoneTexte 3"/>
            <p:cNvSpPr txBox="1">
              <a:spLocks noChangeArrowheads="1"/>
            </p:cNvSpPr>
            <p:nvPr/>
          </p:nvSpPr>
          <p:spPr bwMode="auto">
            <a:xfrm>
              <a:off x="4026135" y="7642578"/>
              <a:ext cx="1545545" cy="1676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046" tIns="65023" rIns="130046" bIns="6502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rgbClr val="7030A0"/>
                  </a:solidFill>
                </a:rPr>
                <a:t>Total Evt</a:t>
              </a:r>
            </a:p>
            <a:p>
              <a:pPr eaLnBrk="1" hangingPunct="1"/>
              <a:r>
                <a:rPr lang="en-US" sz="2800">
                  <a:solidFill>
                    <a:srgbClr val="0000FF"/>
                  </a:solidFill>
                </a:rPr>
                <a:t>Total Bg</a:t>
              </a:r>
            </a:p>
            <a:p>
              <a:pPr eaLnBrk="1" hangingPunct="1"/>
              <a:r>
                <a:rPr lang="en-US" sz="2800"/>
                <a:t>     </a:t>
              </a:r>
              <a:r>
                <a:rPr lang="en-US" sz="2800">
                  <a:solidFill>
                    <a:srgbClr val="00B050"/>
                  </a:solidFill>
                </a:rPr>
                <a:t>NC</a:t>
              </a:r>
              <a:endParaRPr lang="fr-FR" sz="2800">
                <a:solidFill>
                  <a:srgbClr val="00B050"/>
                </a:solidFill>
              </a:endParaRPr>
            </a:p>
          </p:txBody>
        </p:sp>
        <p:sp>
          <p:nvSpPr>
            <p:cNvPr id="16" name="ZoneTexte 12"/>
            <p:cNvSpPr txBox="1">
              <a:spLocks noChangeArrowheads="1"/>
            </p:cNvSpPr>
            <p:nvPr/>
          </p:nvSpPr>
          <p:spPr bwMode="auto">
            <a:xfrm>
              <a:off x="9966348" y="6412089"/>
              <a:ext cx="1545545" cy="1676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046" tIns="65023" rIns="130046" bIns="65023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800">
                  <a:solidFill>
                    <a:srgbClr val="7030A0"/>
                  </a:solidFill>
                </a:rPr>
                <a:t>Total Evt</a:t>
              </a:r>
            </a:p>
            <a:p>
              <a:pPr eaLnBrk="1" hangingPunct="1"/>
              <a:r>
                <a:rPr lang="en-US" sz="2800">
                  <a:solidFill>
                    <a:srgbClr val="0000FF"/>
                  </a:solidFill>
                </a:rPr>
                <a:t>Total Bg</a:t>
              </a:r>
            </a:p>
            <a:p>
              <a:pPr eaLnBrk="1" hangingPunct="1"/>
              <a:r>
                <a:rPr lang="en-US" sz="2800"/>
                <a:t>     </a:t>
              </a:r>
              <a:r>
                <a:rPr lang="en-US" sz="2800">
                  <a:solidFill>
                    <a:srgbClr val="00B050"/>
                  </a:solidFill>
                </a:rPr>
                <a:t>NC</a:t>
              </a:r>
              <a:endParaRPr lang="fr-FR" sz="280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53450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re 1"/>
          <p:cNvSpPr>
            <a:spLocks noGrp="1"/>
          </p:cNvSpPr>
          <p:nvPr>
            <p:ph type="title"/>
          </p:nvPr>
        </p:nvSpPr>
        <p:spPr/>
        <p:txBody>
          <a:bodyPr lIns="130046" tIns="65023" rIns="130046" bIns="65023"/>
          <a:lstStyle/>
          <a:p>
            <a:pPr eaLnBrk="1" hangingPunct="1"/>
            <a:r>
              <a:rPr lang="en-US" smtClean="0"/>
              <a:t>Systematic Uncertainties</a:t>
            </a:r>
            <a:endParaRPr lang="fr-FR" smtClean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1200" y="1752600"/>
            <a:ext cx="11704320" cy="7003627"/>
          </a:xfrm>
        </p:spPr>
        <p:txBody>
          <a:bodyPr lIns="130046" tIns="65023" rIns="130046" bIns="65023"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000" dirty="0" smtClean="0"/>
              <a:t>Detector Response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000" dirty="0" smtClean="0"/>
              <a:t>Water parameters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4000" dirty="0" smtClean="0"/>
              <a:t>  Extensively studied in ANTARES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000" dirty="0" smtClean="0"/>
              <a:t>Neutrino flux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4000" dirty="0" smtClean="0"/>
              <a:t>  Can be monitored with muon events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000" dirty="0" smtClean="0"/>
              <a:t>Neutrino Cross Section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4000" dirty="0" smtClean="0"/>
              <a:t>  Ongoing and planned short baseline Experiments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4000" dirty="0" smtClean="0"/>
              <a:t>Oscillation parameters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4000" dirty="0" smtClean="0"/>
              <a:t>  ORCA with atmospheric neutrinos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23494825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1"/>
          <p:cNvSpPr>
            <a:spLocks noGrp="1"/>
          </p:cNvSpPr>
          <p:nvPr>
            <p:ph type="title"/>
          </p:nvPr>
        </p:nvSpPr>
        <p:spPr/>
        <p:txBody>
          <a:bodyPr lIns="130046" tIns="65023" rIns="130046" bIns="65023"/>
          <a:lstStyle/>
          <a:p>
            <a:pPr eaLnBrk="1" hangingPunct="1"/>
            <a:r>
              <a:rPr lang="de-DE" dirty="0" smtClean="0"/>
              <a:t>Summary on Protovino-ORCA</a:t>
            </a:r>
            <a:endParaRPr lang="fr-FR" dirty="0" smtClean="0"/>
          </a:p>
        </p:txBody>
      </p:sp>
      <p:sp>
        <p:nvSpPr>
          <p:cNvPr id="28675" name="Espace réservé du contenu 2"/>
          <p:cNvSpPr>
            <a:spLocks noGrp="1"/>
          </p:cNvSpPr>
          <p:nvPr>
            <p:ph idx="1"/>
          </p:nvPr>
        </p:nvSpPr>
        <p:spPr>
          <a:xfrm>
            <a:off x="254000" y="1600200"/>
            <a:ext cx="12344400" cy="7924800"/>
          </a:xfrm>
        </p:spPr>
        <p:txBody>
          <a:bodyPr lIns="130046" tIns="65023" rIns="130046" bIns="65023"/>
          <a:lstStyle/>
          <a:p>
            <a:pPr eaLnBrk="1" hangingPunct="1"/>
            <a:r>
              <a:rPr lang="en-US" dirty="0" smtClean="0"/>
              <a:t>Upgraded proton accelerator at </a:t>
            </a:r>
            <a:r>
              <a:rPr lang="en-US" dirty="0" err="1" smtClean="0"/>
              <a:t>Protvino</a:t>
            </a:r>
            <a:r>
              <a:rPr lang="en-US" dirty="0" smtClean="0"/>
              <a:t> well suited for LBL towards Mediterranean Sea. </a:t>
            </a:r>
          </a:p>
          <a:p>
            <a:pPr eaLnBrk="1" hangingPunct="1"/>
            <a:r>
              <a:rPr lang="de-DE" dirty="0" smtClean="0"/>
              <a:t>Beam </a:t>
            </a:r>
            <a:r>
              <a:rPr lang="de-DE" dirty="0"/>
              <a:t>with 10</a:t>
            </a:r>
            <a:r>
              <a:rPr lang="de-DE" baseline="30000" dirty="0"/>
              <a:t>21</a:t>
            </a:r>
            <a:r>
              <a:rPr lang="de-DE" dirty="0"/>
              <a:t> pot realistic in a short </a:t>
            </a:r>
            <a:r>
              <a:rPr lang="de-DE" dirty="0" smtClean="0"/>
              <a:t>time?</a:t>
            </a:r>
            <a:endParaRPr lang="en-US" dirty="0" smtClean="0"/>
          </a:p>
          <a:p>
            <a:pPr eaLnBrk="1" hangingPunct="1"/>
            <a:r>
              <a:rPr lang="en-US" dirty="0" smtClean="0"/>
              <a:t>Complementary to measurement with atmospheric neutrinos. </a:t>
            </a:r>
            <a:r>
              <a:rPr lang="de-DE" dirty="0" smtClean="0"/>
              <a:t>Much </a:t>
            </a:r>
            <a:r>
              <a:rPr lang="de-DE" dirty="0"/>
              <a:t>less uncertainties due to known direction, small background and better defined energy band</a:t>
            </a:r>
            <a:r>
              <a:rPr lang="de-DE" dirty="0" smtClean="0"/>
              <a:t>. 3-4% systematical error realistic?</a:t>
            </a:r>
            <a:endParaRPr lang="en-US" dirty="0" smtClean="0"/>
          </a:p>
          <a:p>
            <a:pPr eaLnBrk="1" hangingPunct="1"/>
            <a:r>
              <a:rPr lang="en-US" dirty="0"/>
              <a:t>Preliminary performance figures of ORCA </a:t>
            </a:r>
            <a:r>
              <a:rPr lang="en-US" dirty="0" smtClean="0"/>
              <a:t>encouraging:                                        High significance determination of Mass Hierarchy after                                         few years of data taking</a:t>
            </a:r>
            <a:endParaRPr lang="de-DE" dirty="0"/>
          </a:p>
          <a:p>
            <a:r>
              <a:rPr lang="de-DE" dirty="0"/>
              <a:t>C</a:t>
            </a:r>
            <a:r>
              <a:rPr lang="de-DE" dirty="0" smtClean="0"/>
              <a:t>ost</a:t>
            </a:r>
            <a:r>
              <a:rPr lang="de-DE" dirty="0"/>
              <a:t>:  </a:t>
            </a:r>
            <a:r>
              <a:rPr lang="de-DE" dirty="0" smtClean="0"/>
              <a:t>HL beam </a:t>
            </a:r>
            <a:r>
              <a:rPr lang="de-DE" dirty="0"/>
              <a:t>(~ </a:t>
            </a:r>
            <a:r>
              <a:rPr lang="de-DE" dirty="0" smtClean="0"/>
              <a:t>X(?)00 </a:t>
            </a:r>
            <a:r>
              <a:rPr lang="de-DE" dirty="0"/>
              <a:t>M</a:t>
            </a:r>
            <a:r>
              <a:rPr lang="de-DE" dirty="0" smtClean="0"/>
              <a:t>€) </a:t>
            </a:r>
            <a:r>
              <a:rPr lang="de-DE" dirty="0"/>
              <a:t>+ detector (30-40 M€)</a:t>
            </a:r>
          </a:p>
          <a:p>
            <a:r>
              <a:rPr lang="de-DE" dirty="0" smtClean="0"/>
              <a:t>However: ORCA </a:t>
            </a:r>
            <a:r>
              <a:rPr lang="de-DE" dirty="0"/>
              <a:t>not </a:t>
            </a:r>
            <a:r>
              <a:rPr lang="de-DE" dirty="0" smtClean="0"/>
              <a:t>the priority </a:t>
            </a:r>
            <a:r>
              <a:rPr lang="de-DE" dirty="0"/>
              <a:t>option of KM3NeT collaboration</a:t>
            </a:r>
          </a:p>
          <a:p>
            <a:r>
              <a:rPr lang="de-DE" dirty="0" smtClean="0">
                <a:sym typeface="Symbol"/>
              </a:rPr>
              <a:t>  </a:t>
            </a:r>
            <a:r>
              <a:rPr lang="de-DE" dirty="0" smtClean="0"/>
              <a:t>No </a:t>
            </a:r>
            <a:r>
              <a:rPr lang="de-DE" dirty="0"/>
              <a:t>time line</a:t>
            </a:r>
            <a:endParaRPr lang="en-US" dirty="0"/>
          </a:p>
          <a:p>
            <a:pPr eaLnBrk="1" hangingPunct="1"/>
            <a:endParaRPr lang="en-US" dirty="0" smtClean="0"/>
          </a:p>
          <a:p>
            <a:pPr eaLnBrk="1" hangingPunct="1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42252556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9600" dirty="0" smtClean="0"/>
              <a:t>end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3350263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DeepCore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4000" y="1752600"/>
            <a:ext cx="6400800" cy="7467600"/>
          </a:xfrm>
        </p:spPr>
        <p:txBody>
          <a:bodyPr/>
          <a:lstStyle/>
          <a:p>
            <a:r>
              <a:rPr lang="de-DE" dirty="0" smtClean="0"/>
              <a:t>More densily instrumented than IceCube</a:t>
            </a:r>
          </a:p>
          <a:p>
            <a:pPr lvl="1"/>
            <a:r>
              <a:rPr lang="de-DE" dirty="0" smtClean="0"/>
              <a:t>8 special strings +  </a:t>
            </a:r>
            <a:r>
              <a:rPr lang="de-DE" dirty="0"/>
              <a:t>7</a:t>
            </a:r>
            <a:r>
              <a:rPr lang="de-DE" dirty="0" smtClean="0"/>
              <a:t> nearest standard strings</a:t>
            </a:r>
          </a:p>
          <a:p>
            <a:pPr lvl="1"/>
            <a:r>
              <a:rPr lang="de-DE" dirty="0" smtClean="0"/>
              <a:t>Spacing 45 -72 m (IceCube 125 m)</a:t>
            </a:r>
          </a:p>
          <a:p>
            <a:pPr lvl="1"/>
            <a:r>
              <a:rPr lang="de-DE" dirty="0" smtClean="0"/>
              <a:t>Clearest ice (</a:t>
            </a:r>
            <a:r>
              <a:rPr lang="de-DE" dirty="0" smtClean="0">
                <a:sym typeface="Symbol"/>
              </a:rPr>
              <a:t></a:t>
            </a:r>
            <a:r>
              <a:rPr lang="de-DE" baseline="-25000" dirty="0" smtClean="0">
                <a:sym typeface="Symbol"/>
              </a:rPr>
              <a:t>eff</a:t>
            </a:r>
            <a:r>
              <a:rPr lang="de-DE" dirty="0" smtClean="0">
                <a:sym typeface="Symbol"/>
              </a:rPr>
              <a:t> ~ 45-50 m)</a:t>
            </a:r>
            <a:endParaRPr lang="de-DE" dirty="0" smtClean="0"/>
          </a:p>
          <a:p>
            <a:pPr lvl="1"/>
            <a:r>
              <a:rPr lang="de-DE" dirty="0" smtClean="0"/>
              <a:t>High QE PMT (35%)</a:t>
            </a:r>
          </a:p>
          <a:p>
            <a:r>
              <a:rPr lang="de-DE" dirty="0" smtClean="0"/>
              <a:t>Taken alltogether: 5 times better photon collection than standard IceCube</a:t>
            </a:r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806" y="1219200"/>
            <a:ext cx="6437994" cy="853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6566806" y="1371600"/>
            <a:ext cx="468994" cy="4572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5" r="6518" b="52246"/>
          <a:stretch/>
        </p:blipFill>
        <p:spPr bwMode="auto">
          <a:xfrm>
            <a:off x="7416800" y="1359877"/>
            <a:ext cx="5478200" cy="4583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1896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DeepCore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54000" y="1752600"/>
            <a:ext cx="6400800" cy="7467600"/>
          </a:xfrm>
        </p:spPr>
        <p:txBody>
          <a:bodyPr/>
          <a:lstStyle/>
          <a:p>
            <a:r>
              <a:rPr lang="de-DE" dirty="0" smtClean="0"/>
              <a:t>More densily instrumented than IceCube</a:t>
            </a:r>
          </a:p>
          <a:p>
            <a:pPr lvl="1"/>
            <a:r>
              <a:rPr lang="de-DE" dirty="0" smtClean="0"/>
              <a:t>8 special strings +  </a:t>
            </a:r>
            <a:r>
              <a:rPr lang="de-DE" dirty="0"/>
              <a:t>7</a:t>
            </a:r>
            <a:r>
              <a:rPr lang="de-DE" dirty="0" smtClean="0"/>
              <a:t> nearest standard strings</a:t>
            </a:r>
          </a:p>
          <a:p>
            <a:pPr lvl="1"/>
            <a:r>
              <a:rPr lang="de-DE" dirty="0" smtClean="0"/>
              <a:t>Spacing 45 -72 m (IceCube 125 m)</a:t>
            </a:r>
          </a:p>
          <a:p>
            <a:pPr lvl="1"/>
            <a:r>
              <a:rPr lang="de-DE" dirty="0" smtClean="0"/>
              <a:t>Clearest ice (</a:t>
            </a:r>
            <a:r>
              <a:rPr lang="de-DE" dirty="0" smtClean="0">
                <a:sym typeface="Symbol"/>
              </a:rPr>
              <a:t></a:t>
            </a:r>
            <a:r>
              <a:rPr lang="de-DE" baseline="-25000" dirty="0" smtClean="0">
                <a:sym typeface="Symbol"/>
              </a:rPr>
              <a:t>eff</a:t>
            </a:r>
            <a:r>
              <a:rPr lang="de-DE" dirty="0" smtClean="0">
                <a:sym typeface="Symbol"/>
              </a:rPr>
              <a:t> ~ 45-50 m)</a:t>
            </a:r>
            <a:endParaRPr lang="de-DE" dirty="0" smtClean="0"/>
          </a:p>
          <a:p>
            <a:pPr lvl="1"/>
            <a:r>
              <a:rPr lang="de-DE" dirty="0" smtClean="0"/>
              <a:t>High QE PMT (35%)</a:t>
            </a:r>
          </a:p>
          <a:p>
            <a:r>
              <a:rPr lang="de-DE" dirty="0" smtClean="0"/>
              <a:t>Taken alltogether: 5 times better photon collection than standard IceCube</a:t>
            </a:r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806" y="1219200"/>
            <a:ext cx="6437994" cy="853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6566806" y="1371600"/>
            <a:ext cx="468994" cy="4572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479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DeepCore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759" y="1219200"/>
            <a:ext cx="5994563" cy="853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6996759" y="1219200"/>
            <a:ext cx="1944041" cy="4572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5943600" cy="7467600"/>
          </a:xfrm>
        </p:spPr>
        <p:txBody>
          <a:bodyPr/>
          <a:lstStyle/>
          <a:p>
            <a:r>
              <a:rPr lang="de-DE" dirty="0" smtClean="0"/>
              <a:t>Depth 2.5 km.w.e.</a:t>
            </a:r>
          </a:p>
          <a:p>
            <a:r>
              <a:rPr lang="de-DE" dirty="0" smtClean="0"/>
              <a:t>Cosmic ray background ~ 10</a:t>
            </a:r>
            <a:r>
              <a:rPr lang="de-DE" baseline="30000" dirty="0" smtClean="0"/>
              <a:t>5.5</a:t>
            </a:r>
            <a:r>
              <a:rPr lang="de-DE" dirty="0" smtClean="0"/>
              <a:t> of atmospheric neutrinos</a:t>
            </a:r>
          </a:p>
          <a:p>
            <a:r>
              <a:rPr lang="de-DE" dirty="0" smtClean="0"/>
              <a:t>Top and outer layers provide a muon shield</a:t>
            </a:r>
          </a:p>
          <a:p>
            <a:r>
              <a:rPr lang="de-DE" dirty="0" smtClean="0">
                <a:sym typeface="Wingdings" pitchFamily="2" charset="2"/>
              </a:rPr>
              <a:t> effective depth w.r.t. muon background much deeper</a:t>
            </a:r>
          </a:p>
          <a:p>
            <a:r>
              <a:rPr lang="de-DE" dirty="0" smtClean="0">
                <a:sym typeface="Wingdings" pitchFamily="2" charset="2"/>
              </a:rPr>
              <a:t>Vetoing algorithms surpass 10</a:t>
            </a:r>
            <a:r>
              <a:rPr lang="de-DE" baseline="30000" dirty="0" smtClean="0">
                <a:sym typeface="Wingdings" pitchFamily="2" charset="2"/>
              </a:rPr>
              <a:t>6</a:t>
            </a:r>
            <a:r>
              <a:rPr lang="de-DE" dirty="0" smtClean="0">
                <a:sym typeface="Wingdings" pitchFamily="2" charset="2"/>
              </a:rPr>
              <a:t> rejection level</a:t>
            </a:r>
          </a:p>
          <a:p>
            <a:endParaRPr lang="de-DE" dirty="0">
              <a:sym typeface="Wingdings" pitchFamily="2" charset="2"/>
            </a:endParaRPr>
          </a:p>
          <a:p>
            <a:r>
              <a:rPr lang="de-DE" dirty="0" smtClean="0">
                <a:sym typeface="Wingdings" pitchFamily="2" charset="2"/>
              </a:rPr>
              <a:t>Threshold 10-20 GeV</a:t>
            </a:r>
            <a:endParaRPr lang="de-DE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7145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 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6EB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0F3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 title">
      <a:majorFont>
        <a:latin typeface="Arial Bold"/>
        <a:ea typeface="ヒラギノ角ゴ ProN W6"/>
        <a:cs typeface="ヒラギノ角ゴ ProN W6"/>
      </a:majorFont>
      <a:minorFont>
        <a:latin typeface="Aria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resentation 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only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6EB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0F3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only">
      <a:majorFont>
        <a:latin typeface="Arial Bold"/>
        <a:ea typeface="ヒラギノ角ゴ ProN W6"/>
        <a:cs typeface="ヒラギノ角ゴ ProN W6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onl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el, Picture &amp; Tex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6EB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0F3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, Picture &amp; Text">
      <a:majorFont>
        <a:latin typeface="Arial Bold"/>
        <a:ea typeface="ヒラギノ角ゴ ProN W6"/>
        <a:cs typeface="ヒラギノ角ゴ ProN W6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, Picture &amp; Tex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, Text &amp; Tabl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A6EB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0F3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Text &amp; Table">
      <a:majorFont>
        <a:latin typeface="Arial Bold"/>
        <a:ea typeface="ヒラギノ角ゴ ProN W6"/>
        <a:cs typeface="ヒラギノ角ゴ ProN W6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Text &amp; Tab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</TotalTime>
  <Pages>0</Pages>
  <Words>2410</Words>
  <Characters>0</Characters>
  <Application>Microsoft Office PowerPoint</Application>
  <PresentationFormat>Custom</PresentationFormat>
  <Lines>0</Lines>
  <Paragraphs>552</Paragraphs>
  <Slides>63</Slides>
  <Notes>3</Notes>
  <HiddenSlides>2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8" baseType="lpstr">
      <vt:lpstr>Presentation title</vt:lpstr>
      <vt:lpstr>Title only</vt:lpstr>
      <vt:lpstr>Titel, Picture &amp; Text</vt:lpstr>
      <vt:lpstr>Title, Text &amp; Table</vt:lpstr>
      <vt:lpstr>Acrobat Document</vt:lpstr>
      <vt:lpstr> Determining the                                                     neutrino mass hierarchy   with detectors in water and ice             </vt:lpstr>
      <vt:lpstr>Content</vt:lpstr>
      <vt:lpstr>Present detectors:    - IceCube/DeepCore - ANTARES </vt:lpstr>
      <vt:lpstr>IceCube</vt:lpstr>
      <vt:lpstr>PowerPoint Presentation</vt:lpstr>
      <vt:lpstr>DeepCore</vt:lpstr>
      <vt:lpstr>DeepCore</vt:lpstr>
      <vt:lpstr>DeepCore</vt:lpstr>
      <vt:lpstr>DeepCore</vt:lpstr>
      <vt:lpstr>DeepCore</vt:lpstr>
      <vt:lpstr>Atmospheric neutrinos in IceCube</vt:lpstr>
      <vt:lpstr>Recent IceCube results at the HE frontier</vt:lpstr>
      <vt:lpstr>Recent IceCube results at the HE frontier</vt:lpstr>
      <vt:lpstr>Recent IceCube results at the HE frontier</vt:lpstr>
      <vt:lpstr>ANTARES</vt:lpstr>
      <vt:lpstr>Scales</vt:lpstr>
      <vt:lpstr>Oscillations                                                                  in antares and DeepCore</vt:lpstr>
      <vt:lpstr>Oscillations of atmospheric neutrinos</vt:lpstr>
      <vt:lpstr>Oscillations of atmospheric neutrinos</vt:lpstr>
      <vt:lpstr>Oscillations of atmospheric neutrinos</vt:lpstr>
      <vt:lpstr>DeepCore result (IC79)</vt:lpstr>
      <vt:lpstr>DeepCore result (IC79)</vt:lpstr>
      <vt:lpstr>DeepCore result (IC79)</vt:lpstr>
      <vt:lpstr>PINGU and orca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PINGU</vt:lpstr>
      <vt:lpstr>Configurations</vt:lpstr>
      <vt:lpstr>Configurations</vt:lpstr>
      <vt:lpstr>Configurations</vt:lpstr>
      <vt:lpstr>Configurations</vt:lpstr>
      <vt:lpstr>A  9-GeV neutrino event     (PINGU 20 strings)</vt:lpstr>
      <vt:lpstr>Effective volume</vt:lpstr>
      <vt:lpstr>Angular resolution</vt:lpstr>
      <vt:lpstr>Statistical analysis for the NMH sensitivity</vt:lpstr>
      <vt:lpstr>ORCA</vt:lpstr>
      <vt:lpstr>Status and plans for pingu</vt:lpstr>
      <vt:lpstr>First of all:</vt:lpstr>
      <vt:lpstr>Optical Module and hole ice</vt:lpstr>
      <vt:lpstr>Timeline (the optimist´s view)</vt:lpstr>
      <vt:lpstr>Summary on PINGU</vt:lpstr>
      <vt:lpstr>References</vt:lpstr>
      <vt:lpstr>Beam physics with underwater detectors </vt:lpstr>
      <vt:lpstr>Oscillation Probabilities</vt:lpstr>
      <vt:lpstr>Oscillation parameters</vt:lpstr>
      <vt:lpstr>Neutrino cross sections</vt:lpstr>
      <vt:lpstr>Cross Section Weighted Posc</vt:lpstr>
      <vt:lpstr>Cross Section Weighted Posc</vt:lpstr>
      <vt:lpstr> U-70 and neutrino beam in Protvino</vt:lpstr>
      <vt:lpstr>Protvino - Toulon</vt:lpstr>
      <vt:lpstr>Beam parametrisation (1988)</vt:lpstr>
      <vt:lpstr>ORCA Effective Mass, event simulation</vt:lpstr>
      <vt:lpstr>Flavour identification </vt:lpstr>
      <vt:lpstr>Event rates, flavor specific</vt:lpstr>
      <vt:lpstr>Event rates, topology specific</vt:lpstr>
      <vt:lpstr>Event rates, topology specific</vt:lpstr>
      <vt:lpstr>Systematic Uncertainties</vt:lpstr>
      <vt:lpstr>Summary on Protovino-ORCA</vt:lpstr>
      <vt:lpstr>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Spiering, Christian</dc:creator>
  <cp:lastModifiedBy>nb166</cp:lastModifiedBy>
  <cp:revision>89</cp:revision>
  <dcterms:modified xsi:type="dcterms:W3CDTF">2013-05-26T10:33:42Z</dcterms:modified>
</cp:coreProperties>
</file>