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60" r:id="rId2"/>
    <p:sldId id="383" r:id="rId3"/>
    <p:sldId id="553" r:id="rId4"/>
    <p:sldId id="449" r:id="rId5"/>
    <p:sldId id="448" r:id="rId6"/>
    <p:sldId id="450" r:id="rId7"/>
    <p:sldId id="451" r:id="rId8"/>
    <p:sldId id="384" r:id="rId9"/>
    <p:sldId id="434" r:id="rId10"/>
    <p:sldId id="494" r:id="rId11"/>
    <p:sldId id="389" r:id="rId12"/>
    <p:sldId id="535" r:id="rId13"/>
    <p:sldId id="392" r:id="rId14"/>
    <p:sldId id="393" r:id="rId15"/>
    <p:sldId id="525" r:id="rId16"/>
    <p:sldId id="522" r:id="rId17"/>
    <p:sldId id="495" r:id="rId18"/>
    <p:sldId id="396" r:id="rId19"/>
    <p:sldId id="397" r:id="rId20"/>
    <p:sldId id="536" r:id="rId21"/>
    <p:sldId id="554" r:id="rId22"/>
    <p:sldId id="435" r:id="rId23"/>
    <p:sldId id="436" r:id="rId24"/>
    <p:sldId id="437" r:id="rId25"/>
    <p:sldId id="457" r:id="rId26"/>
    <p:sldId id="526" r:id="rId27"/>
    <p:sldId id="537" r:id="rId28"/>
    <p:sldId id="538" r:id="rId29"/>
    <p:sldId id="539" r:id="rId30"/>
    <p:sldId id="540" r:id="rId31"/>
    <p:sldId id="541" r:id="rId32"/>
    <p:sldId id="542" r:id="rId33"/>
    <p:sldId id="543" r:id="rId34"/>
    <p:sldId id="544" r:id="rId35"/>
    <p:sldId id="545" r:id="rId36"/>
    <p:sldId id="546" r:id="rId37"/>
    <p:sldId id="547" r:id="rId38"/>
    <p:sldId id="548" r:id="rId39"/>
    <p:sldId id="549" r:id="rId40"/>
    <p:sldId id="413" r:id="rId41"/>
    <p:sldId id="414" r:id="rId42"/>
    <p:sldId id="524" r:id="rId43"/>
    <p:sldId id="500" r:id="rId44"/>
    <p:sldId id="501" r:id="rId45"/>
    <p:sldId id="519" r:id="rId46"/>
    <p:sldId id="479" r:id="rId47"/>
    <p:sldId id="480" r:id="rId48"/>
    <p:sldId id="423" r:id="rId49"/>
    <p:sldId id="502" r:id="rId50"/>
    <p:sldId id="550" r:id="rId51"/>
    <p:sldId id="551" r:id="rId52"/>
    <p:sldId id="427" r:id="rId53"/>
    <p:sldId id="428" r:id="rId54"/>
    <p:sldId id="507" r:id="rId55"/>
    <p:sldId id="503" r:id="rId56"/>
    <p:sldId id="506" r:id="rId57"/>
    <p:sldId id="552" r:id="rId58"/>
    <p:sldId id="514" r:id="rId59"/>
    <p:sldId id="505" r:id="rId60"/>
    <p:sldId id="516" r:id="rId61"/>
    <p:sldId id="504" r:id="rId62"/>
    <p:sldId id="527" r:id="rId63"/>
    <p:sldId id="508" r:id="rId64"/>
    <p:sldId id="373" r:id="rId65"/>
    <p:sldId id="484" r:id="rId66"/>
    <p:sldId id="555" r:id="rId67"/>
    <p:sldId id="352" r:id="rId68"/>
    <p:sldId id="370" r:id="rId69"/>
    <p:sldId id="371" r:id="rId70"/>
    <p:sldId id="287" r:id="rId71"/>
    <p:sldId id="509" r:id="rId72"/>
    <p:sldId id="530" r:id="rId73"/>
    <p:sldId id="531" r:id="rId74"/>
    <p:sldId id="532" r:id="rId75"/>
    <p:sldId id="533" r:id="rId76"/>
    <p:sldId id="518" r:id="rId77"/>
    <p:sldId id="498" r:id="rId78"/>
    <p:sldId id="520" r:id="rId79"/>
    <p:sldId id="521" r:id="rId80"/>
    <p:sldId id="483" r:id="rId81"/>
    <p:sldId id="328" r:id="rId82"/>
    <p:sldId id="438" r:id="rId83"/>
    <p:sldId id="439" r:id="rId84"/>
    <p:sldId id="464" r:id="rId85"/>
    <p:sldId id="395" r:id="rId86"/>
    <p:sldId id="440" r:id="rId87"/>
    <p:sldId id="523" r:id="rId88"/>
    <p:sldId id="496" r:id="rId89"/>
    <p:sldId id="556" r:id="rId90"/>
    <p:sldId id="511" r:id="rId91"/>
    <p:sldId id="512" r:id="rId9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336699"/>
    <a:srgbClr val="000000"/>
    <a:srgbClr val="FFFF66"/>
    <a:srgbClr val="006666"/>
    <a:srgbClr val="003366"/>
    <a:srgbClr val="FF0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3" autoAdjust="0"/>
    <p:restoredTop sz="97751" autoAdjust="0"/>
  </p:normalViewPr>
  <p:slideViewPr>
    <p:cSldViewPr>
      <p:cViewPr>
        <p:scale>
          <a:sx n="64" d="100"/>
          <a:sy n="64" d="100"/>
        </p:scale>
        <p:origin x="-88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18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E16583C-4440-4397-B505-504C8E5A4C74}" type="datetimeFigureOut">
              <a:rPr lang="en-US"/>
              <a:pPr/>
              <a:t>7/10/2011</a:t>
            </a:fld>
            <a:endParaRPr lang="en-US"/>
          </a:p>
        </p:txBody>
      </p:sp>
      <p:sp>
        <p:nvSpPr>
          <p:cNvPr id="162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2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162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2C8A66D3-B7F5-4C6C-926D-4808D2A58A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1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221662-B478-4739-A4F5-8617D0F26ACC}" type="slidenum">
              <a:rPr lang="de-DE"/>
              <a:pPr/>
              <a:t>34</a:t>
            </a:fld>
            <a:endParaRPr lang="de-DE"/>
          </a:p>
        </p:txBody>
      </p:sp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38" y="4343400"/>
            <a:ext cx="5031126" cy="4114800"/>
          </a:xfrm>
          <a:ln/>
          <a:extLs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4645E2-A082-4DC6-AC0E-1DAC08BE3EC2}" type="slidenum">
              <a:rPr lang="de-DE"/>
              <a:pPr/>
              <a:t>35</a:t>
            </a:fld>
            <a:endParaRPr lang="de-DE"/>
          </a:p>
        </p:txBody>
      </p:sp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38" y="4343400"/>
            <a:ext cx="5031126" cy="4114800"/>
          </a:xfrm>
          <a:ln/>
          <a:extLs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10"/>
          <p:cNvSpPr txBox="1">
            <a:spLocks noGrp="1"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7931725" indent="-37474525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hangingPunct="0">
              <a:lnSpc>
                <a:spcPct val="102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fld id="{4878B4F7-A764-4E17-87B3-89379535FE6E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46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7507" name="Text Box 1"/>
          <p:cNvSpPr txBox="1">
            <a:spLocks noChangeArrowheads="1"/>
          </p:cNvSpPr>
          <p:nvPr/>
        </p:nvSpPr>
        <p:spPr bwMode="auto">
          <a:xfrm>
            <a:off x="1209675" y="695325"/>
            <a:ext cx="4437063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de-DE" sz="1800">
              <a:latin typeface="Arial" charset="0"/>
            </a:endParaRPr>
          </a:p>
        </p:txBody>
      </p:sp>
      <p:sp>
        <p:nvSpPr>
          <p:cNvPr id="27750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1638" cy="4110037"/>
          </a:xfrm>
          <a:noFill/>
        </p:spPr>
        <p:txBody>
          <a:bodyPr wrap="none" lIns="0" tIns="0" rIns="0" bIns="0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10"/>
          <p:cNvSpPr txBox="1">
            <a:spLocks noGrp="1"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7931725" indent="-37474525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hangingPunct="0">
              <a:lnSpc>
                <a:spcPct val="102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fld id="{09C1D092-BA17-4265-B690-B9442D5E5690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t>47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9555" name="Text Box 1"/>
          <p:cNvSpPr txBox="1">
            <a:spLocks noChangeArrowheads="1"/>
          </p:cNvSpPr>
          <p:nvPr/>
        </p:nvSpPr>
        <p:spPr bwMode="auto">
          <a:xfrm>
            <a:off x="1209675" y="695325"/>
            <a:ext cx="4437063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de-DE" sz="1800">
              <a:latin typeface="Arial" charset="0"/>
            </a:endParaRPr>
          </a:p>
        </p:txBody>
      </p:sp>
      <p:sp>
        <p:nvSpPr>
          <p:cNvPr id="27955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1638" cy="4110037"/>
          </a:xfrm>
          <a:noFill/>
        </p:spPr>
        <p:txBody>
          <a:bodyPr wrap="none" lIns="0" tIns="0" rIns="0" bIns="0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228600" indent="-228600"/>
            <a:endParaRPr lang="fr-FR" sz="2800" b="1">
              <a:solidFill>
                <a:schemeClr val="accent2"/>
              </a:solidFill>
              <a:latin typeface="Optima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ECAAE-F4A3-440D-9D93-BD00A861716B}" type="slidenum">
              <a:rPr lang="de-DE"/>
              <a:pPr/>
              <a:t>28</a:t>
            </a:fld>
            <a:endParaRPr lang="de-DE"/>
          </a:p>
        </p:txBody>
      </p:sp>
      <p:sp>
        <p:nvSpPr>
          <p:cNvPr id="78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38" y="4343400"/>
            <a:ext cx="5031126" cy="4114800"/>
          </a:xfrm>
          <a:ln/>
          <a:extLs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92132-58CF-4D2A-8E3F-EEECDA34EFF2}" type="slidenum">
              <a:rPr lang="de-DE"/>
              <a:pPr/>
              <a:t>29</a:t>
            </a:fld>
            <a:endParaRPr lang="de-DE"/>
          </a:p>
        </p:txBody>
      </p:sp>
      <p:sp>
        <p:nvSpPr>
          <p:cNvPr id="79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38" y="4343400"/>
            <a:ext cx="5031126" cy="4114800"/>
          </a:xfrm>
          <a:ln/>
          <a:extLs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050EB-4FE1-4D8D-A76C-200F5E3C387F}" type="slidenum">
              <a:rPr lang="de-DE"/>
              <a:pPr/>
              <a:t>30</a:t>
            </a:fld>
            <a:endParaRPr lang="de-DE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38" y="4343400"/>
            <a:ext cx="5031126" cy="4114800"/>
          </a:xfrm>
          <a:ln/>
          <a:extLs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1E676-DF55-4BDE-B0B7-8A6F6C950CAB}" type="slidenum">
              <a:rPr lang="de-DE"/>
              <a:pPr/>
              <a:t>31</a:t>
            </a:fld>
            <a:endParaRPr lang="de-DE"/>
          </a:p>
        </p:txBody>
      </p:sp>
      <p:sp>
        <p:nvSpPr>
          <p:cNvPr id="79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38" y="4343400"/>
            <a:ext cx="5031126" cy="4114800"/>
          </a:xfrm>
          <a:ln/>
          <a:extLs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EE44CE-E8EB-42CF-A888-445F42166755}" type="slidenum">
              <a:rPr lang="de-DE"/>
              <a:pPr/>
              <a:t>32</a:t>
            </a:fld>
            <a:endParaRPr lang="de-DE"/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38" y="4343400"/>
            <a:ext cx="5031126" cy="4114800"/>
          </a:xfrm>
          <a:ln/>
          <a:extLs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F7CA6-E67E-4D21-ADF3-9E61FD499304}" type="slidenum">
              <a:rPr lang="de-DE"/>
              <a:pPr/>
              <a:t>33</a:t>
            </a:fld>
            <a:endParaRPr lang="de-DE"/>
          </a:p>
        </p:txBody>
      </p:sp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438" y="4343400"/>
            <a:ext cx="5031126" cy="4114800"/>
          </a:xfrm>
          <a:ln/>
          <a:extLst>
            <a:ext uri="{91240B29-F687-4F45-9708-019B960494DF}">
              <a14:hiddenLine xmlns:a14="http://schemas.microsoft.com/office/drawing/2010/main" w="31750">
                <a:solidFill>
                  <a:srgbClr val="CC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8D33A-6810-40FC-AF7E-1B33BE831DCD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80CBA-8624-45BF-A946-2CFCFDF63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943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95A58-F278-4554-B870-CD4D3F0E8781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96261-8AB6-4590-A1C6-16E2A2BE3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3861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F1927-2FD4-4CF3-8FA3-1996E6137A58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49194-9B34-4A2E-995E-129C49332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7467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D4219-82EC-4A0B-A6CC-56CBDED90FF8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DDEDE-1D1D-40AA-8D42-96D82EE6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4039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934200" cy="944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A5F21-ACA5-46F4-A2F7-E91B1D4AC1DF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13879-58C1-40C7-AADE-7C51F8EAA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2586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934200" cy="944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82651-FE21-45DF-9B81-C932F60A1AD2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1E5BD-6469-44CA-A4C3-687305FCC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7482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7977C-066A-47FA-AAE3-A1C22B66CEE1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563C3-17A5-48C7-9BF9-7D50E5C79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527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06370-81D1-41E4-BA46-FA375520C9BC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4C536-AD9E-4CFD-8300-93A8C3044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343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8B95F-5AF6-47F2-A970-86F2E56ADF3F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86EA4-5B3E-4635-A1AF-2AB1DC992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4544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06DC0-7448-4DAB-BC70-D61E1F2751A7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3B16E-E7B5-488A-A4ED-923F72EBA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267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AD7CC-28AC-4B9F-B77E-ACBE5198A748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A2F56-D64B-40B5-B8C5-ABDB80970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5395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A4809-9A07-4E82-818C-4514430B30AA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09B44-0145-459B-A4BE-288565ECB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5753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402AA-4EF8-4549-8C60-A469CCAE20C1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1C00B-9053-4F49-A6EB-C3DC64413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016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2CEA4-A302-47AC-9809-1212911B0C7D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E58C0-928D-48A0-868A-D97F70546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5747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752600" y="152400"/>
            <a:ext cx="6934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7FF5B1-1639-44CC-914C-17A7E5EB5C47}" type="datetimeFigureOut">
              <a:rPr lang="en-US"/>
              <a:pPr>
                <a:defRPr/>
              </a:pPr>
              <a:t>7/10/2011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14F2E9-D13D-4221-9BDA-5A37216FF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143000" y="990600"/>
            <a:ext cx="75438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52400" y="-381000"/>
            <a:ext cx="8191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600">
                <a:solidFill>
                  <a:schemeClr val="bg1"/>
                </a:solidFill>
                <a:sym typeface="Symbol" pitchFamily="18" charset="2"/>
              </a:rPr>
              <a:t>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  <p:sldLayoutId id="2147483661" r:id="rId13"/>
    <p:sldLayoutId id="2147483662" r:id="rId14"/>
  </p:sldLayoutIdLst>
  <p:transition spd="slow">
    <p:wipe/>
  </p:transition>
  <p:txStyles>
    <p:titleStyle>
      <a:lvl1pPr algn="r" rtl="0" fontAlgn="base">
        <a:spcBef>
          <a:spcPct val="0"/>
        </a:spcBef>
        <a:spcAft>
          <a:spcPct val="0"/>
        </a:spcAft>
        <a:defRPr sz="4400" kern="1200">
          <a:solidFill>
            <a:srgbClr val="00006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rgbClr val="000066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0066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0066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66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wm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9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gif"/><Relationship Id="rId4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9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0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112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7.png"/><Relationship Id="rId4" Type="http://schemas.openxmlformats.org/officeDocument/2006/relationships/image" Target="../media/image111.e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/>
          </p:cNvSpPr>
          <p:nvPr>
            <p:ph type="ctrTitle"/>
          </p:nvPr>
        </p:nvSpPr>
        <p:spPr>
          <a:xfrm>
            <a:off x="228600" y="2438400"/>
            <a:ext cx="8534400" cy="1470025"/>
          </a:xfrm>
        </p:spPr>
        <p:txBody>
          <a:bodyPr/>
          <a:lstStyle/>
          <a:p>
            <a:r>
              <a:rPr lang="de-DE" sz="5400" b="1" dirty="0" smtClean="0"/>
              <a:t>Multimessenger Astrophysik</a:t>
            </a:r>
            <a:br>
              <a:rPr lang="de-DE" sz="5400" b="1" dirty="0" smtClean="0"/>
            </a:br>
            <a:r>
              <a:rPr lang="de-DE" sz="3600" dirty="0" smtClean="0"/>
              <a:t>Wo stehen wir heute?   </a:t>
            </a:r>
            <a:endParaRPr lang="en-US" sz="3600" dirty="0" smtClean="0"/>
          </a:p>
        </p:txBody>
      </p:sp>
      <p:sp>
        <p:nvSpPr>
          <p:cNvPr id="16389" name="Rectangle 5"/>
          <p:cNvSpPr>
            <a:spLocks noGrp="1"/>
          </p:cNvSpPr>
          <p:nvPr>
            <p:ph type="subTitle" idx="1"/>
          </p:nvPr>
        </p:nvSpPr>
        <p:spPr>
          <a:xfrm>
            <a:off x="3962400" y="5562600"/>
            <a:ext cx="4800600" cy="1066800"/>
          </a:xfrm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de-DE" sz="2400" dirty="0" smtClean="0">
                <a:solidFill>
                  <a:srgbClr val="000066"/>
                </a:solidFill>
              </a:rPr>
              <a:t>C. Spiering</a:t>
            </a:r>
          </a:p>
          <a:p>
            <a:pPr algn="r">
              <a:lnSpc>
                <a:spcPct val="90000"/>
              </a:lnSpc>
            </a:pPr>
            <a:r>
              <a:rPr lang="de-DE" sz="2400" dirty="0" smtClean="0">
                <a:solidFill>
                  <a:srgbClr val="000066"/>
                </a:solidFill>
              </a:rPr>
              <a:t>Universität Oldenburg, 11.Juli 2011</a:t>
            </a:r>
            <a:endParaRPr lang="en-US" sz="2400" dirty="0" smtClean="0">
              <a:solidFill>
                <a:srgbClr val="000066"/>
              </a:solidFill>
            </a:endParaRPr>
          </a:p>
        </p:txBody>
      </p:sp>
      <p:pic>
        <p:nvPicPr>
          <p:cNvPr id="16390" name="Picture 6" descr="Desylogo_cyan_trans_kle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486400"/>
            <a:ext cx="841375" cy="80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 descr="sn_sequ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391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988" name="AutoShape 4"/>
          <p:cNvSpPr>
            <a:spLocks noChangeArrowheads="1"/>
          </p:cNvSpPr>
          <p:nvPr/>
        </p:nvSpPr>
        <p:spPr bwMode="auto">
          <a:xfrm>
            <a:off x="2895600" y="533400"/>
            <a:ext cx="1828800" cy="444500"/>
          </a:xfrm>
          <a:prstGeom prst="rightArrow">
            <a:avLst>
              <a:gd name="adj1" fmla="val 50000"/>
              <a:gd name="adj2" fmla="val 102857"/>
            </a:avLst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2819400" y="609600"/>
            <a:ext cx="175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000">
                <a:solidFill>
                  <a:srgbClr val="FFFF66"/>
                </a:solidFill>
                <a:latin typeface="Calibri" pitchFamily="34" charset="0"/>
              </a:rPr>
              <a:t>Gravitational waves emitted</a:t>
            </a:r>
            <a:endParaRPr lang="en-GB" sz="1000">
              <a:solidFill>
                <a:srgbClr val="FFFF66"/>
              </a:solidFill>
              <a:latin typeface="Calibri" pitchFamily="34" charset="0"/>
            </a:endParaRPr>
          </a:p>
        </p:txBody>
      </p:sp>
      <p:pic>
        <p:nvPicPr>
          <p:cNvPr id="2979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124200"/>
            <a:ext cx="4105275" cy="43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992" name="Text Box 8"/>
          <p:cNvSpPr txBox="1">
            <a:spLocks noChangeArrowheads="1"/>
          </p:cNvSpPr>
          <p:nvPr/>
        </p:nvSpPr>
        <p:spPr bwMode="auto">
          <a:xfrm>
            <a:off x="4876800" y="481013"/>
            <a:ext cx="38338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600" b="1">
                <a:solidFill>
                  <a:srgbClr val="99CCFF"/>
                </a:solidFill>
              </a:rPr>
              <a:t> Scale of 10</a:t>
            </a:r>
            <a:r>
              <a:rPr lang="de-DE" sz="2600" b="1" baseline="30000">
                <a:solidFill>
                  <a:srgbClr val="99CCFF"/>
                </a:solidFill>
              </a:rPr>
              <a:t>2 </a:t>
            </a:r>
            <a:r>
              <a:rPr lang="de-DE" sz="2600" b="1">
                <a:solidFill>
                  <a:srgbClr val="99CCFF"/>
                </a:solidFill>
              </a:rPr>
              <a:t>- 10</a:t>
            </a:r>
            <a:r>
              <a:rPr lang="de-DE" sz="2600" b="1" baseline="30000">
                <a:solidFill>
                  <a:srgbClr val="99CCFF"/>
                </a:solidFill>
              </a:rPr>
              <a:t>4</a:t>
            </a:r>
            <a:r>
              <a:rPr lang="de-DE" sz="2600" b="1">
                <a:solidFill>
                  <a:srgbClr val="99CCFF"/>
                </a:solidFill>
              </a:rPr>
              <a:t> years</a:t>
            </a:r>
            <a:endParaRPr lang="en-US" sz="2600" b="1">
              <a:solidFill>
                <a:srgbClr val="99CCFF"/>
              </a:solidFill>
            </a:endParaRPr>
          </a:p>
        </p:txBody>
      </p:sp>
      <p:sp>
        <p:nvSpPr>
          <p:cNvPr id="297993" name="Text Box 9"/>
          <p:cNvSpPr txBox="1">
            <a:spLocks noChangeArrowheads="1"/>
          </p:cNvSpPr>
          <p:nvPr/>
        </p:nvSpPr>
        <p:spPr bwMode="auto">
          <a:xfrm>
            <a:off x="2895600" y="4724400"/>
            <a:ext cx="1500188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FF66"/>
                </a:solidFill>
              </a:rPr>
              <a:t>Cosmic rays</a:t>
            </a:r>
          </a:p>
          <a:p>
            <a:r>
              <a:rPr lang="de-DE" sz="1800">
                <a:solidFill>
                  <a:srgbClr val="FFFF66"/>
                </a:solidFill>
              </a:rPr>
              <a:t>up to 10</a:t>
            </a:r>
            <a:r>
              <a:rPr lang="de-DE" sz="1800" baseline="30000">
                <a:solidFill>
                  <a:srgbClr val="FFFF66"/>
                </a:solidFill>
              </a:rPr>
              <a:t>16 </a:t>
            </a:r>
            <a:r>
              <a:rPr lang="de-DE" sz="1800">
                <a:solidFill>
                  <a:srgbClr val="FFFF66"/>
                </a:solidFill>
              </a:rPr>
              <a:t>eV</a:t>
            </a:r>
          </a:p>
          <a:p>
            <a:endParaRPr lang="de-DE" sz="800">
              <a:solidFill>
                <a:srgbClr val="FFFF66"/>
              </a:solidFill>
            </a:endParaRPr>
          </a:p>
          <a:p>
            <a:r>
              <a:rPr lang="de-DE" sz="1800">
                <a:solidFill>
                  <a:srgbClr val="FFFF66"/>
                </a:solidFill>
              </a:rPr>
              <a:t>Gamma rays</a:t>
            </a:r>
          </a:p>
          <a:p>
            <a:r>
              <a:rPr lang="de-DE" sz="1800">
                <a:solidFill>
                  <a:srgbClr val="FFFF66"/>
                </a:solidFill>
              </a:rPr>
              <a:t>Neutrinos</a:t>
            </a:r>
            <a:endParaRPr lang="en-US" sz="1800">
              <a:solidFill>
                <a:srgbClr val="FFFF66"/>
              </a:solidFill>
            </a:endParaRPr>
          </a:p>
        </p:txBody>
      </p:sp>
      <p:sp>
        <p:nvSpPr>
          <p:cNvPr id="297994" name="AutoShape 10"/>
          <p:cNvSpPr>
            <a:spLocks noChangeArrowheads="1"/>
          </p:cNvSpPr>
          <p:nvPr/>
        </p:nvSpPr>
        <p:spPr bwMode="auto">
          <a:xfrm>
            <a:off x="2438400" y="4038600"/>
            <a:ext cx="2209800" cy="2667000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98" name="AutoShape 14"/>
          <p:cNvSpPr>
            <a:spLocks noChangeArrowheads="1"/>
          </p:cNvSpPr>
          <p:nvPr/>
        </p:nvSpPr>
        <p:spPr bwMode="auto">
          <a:xfrm>
            <a:off x="6629400" y="1295400"/>
            <a:ext cx="485775" cy="2286000"/>
          </a:xfrm>
          <a:prstGeom prst="downArrow">
            <a:avLst>
              <a:gd name="adj1" fmla="val 50000"/>
              <a:gd name="adj2" fmla="val 117647"/>
            </a:avLst>
          </a:prstGeom>
          <a:gradFill rotWithShape="1">
            <a:gsLst>
              <a:gs pos="0">
                <a:schemeClr val="accent1"/>
              </a:gs>
              <a:gs pos="100000">
                <a:srgbClr val="99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sn198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" b="13776"/>
          <a:stretch>
            <a:fillRect/>
          </a:stretch>
        </p:blipFill>
        <p:spPr bwMode="auto">
          <a:xfrm>
            <a:off x="0" y="1268413"/>
            <a:ext cx="9144000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827088" y="6165850"/>
            <a:ext cx="83169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>
                <a:solidFill>
                  <a:schemeClr val="bg1"/>
                </a:solidFill>
                <a:latin typeface="Calibri" pitchFamily="34" charset="0"/>
              </a:rPr>
              <a:t> Supernova 1987A  in der Großen Magellanschen Wolke</a:t>
            </a:r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4629" name="Line 5"/>
          <p:cNvSpPr>
            <a:spLocks noChangeShapeType="1"/>
          </p:cNvSpPr>
          <p:nvPr/>
        </p:nvSpPr>
        <p:spPr bwMode="auto">
          <a:xfrm>
            <a:off x="0" y="6092825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0" name="Rectangle 6"/>
          <p:cNvSpPr>
            <a:spLocks noChangeArrowheads="1"/>
          </p:cNvSpPr>
          <p:nvPr/>
        </p:nvSpPr>
        <p:spPr bwMode="auto">
          <a:xfrm>
            <a:off x="4643438" y="1268413"/>
            <a:ext cx="144462" cy="4897437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1" name="Rectangle 7"/>
          <p:cNvSpPr>
            <a:spLocks/>
          </p:cNvSpPr>
          <p:nvPr/>
        </p:nvSpPr>
        <p:spPr bwMode="auto">
          <a:xfrm>
            <a:off x="152400" y="152400"/>
            <a:ext cx="8839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de-DE" sz="3400" b="1">
                <a:solidFill>
                  <a:srgbClr val="FFFFFF"/>
                </a:solidFill>
                <a:latin typeface="Calibri" pitchFamily="34" charset="0"/>
              </a:rPr>
              <a:t>23.2.1987: Die Geburt der Neutrino-Astronomie</a:t>
            </a:r>
            <a:endParaRPr lang="en-US" sz="3400" b="1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154" name="Picture 2" descr="skam_icrr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4003675" y="5081588"/>
            <a:ext cx="4572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sz="4400">
                <a:solidFill>
                  <a:schemeClr val="bg1"/>
                </a:solidFill>
                <a:latin typeface="Impact" pitchFamily="34" charset="0"/>
              </a:rPr>
              <a:t>Super-Kamiokande</a:t>
            </a:r>
          </a:p>
          <a:p>
            <a:pPr algn="r"/>
            <a:r>
              <a:rPr lang="de-DE" sz="3600">
                <a:solidFill>
                  <a:schemeClr val="bg1"/>
                </a:solidFill>
                <a:latin typeface="Impact" pitchFamily="34" charset="0"/>
              </a:rPr>
              <a:t>Japan</a:t>
            </a:r>
            <a:endParaRPr lang="en-GB" sz="3600">
              <a:solidFill>
                <a:schemeClr val="bg1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61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CCFF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699" name="AutoShape 3"/>
          <p:cNvSpPr>
            <a:spLocks noChangeArrowheads="1"/>
          </p:cNvSpPr>
          <p:nvPr/>
        </p:nvSpPr>
        <p:spPr bwMode="auto">
          <a:xfrm>
            <a:off x="457200" y="1447800"/>
            <a:ext cx="7772400" cy="5105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7700" name="Object 4"/>
          <p:cNvGraphicFramePr>
            <a:graphicFrameLocks noChangeAspect="1"/>
          </p:cNvGraphicFramePr>
          <p:nvPr/>
        </p:nvGraphicFramePr>
        <p:xfrm>
          <a:off x="762000" y="1752600"/>
          <a:ext cx="693420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5" name="CorelPhotoPaint.Image.9" r:id="rId3" imgW="2720115" imgH="1767619" progId="CorelPhotoPaint.Image.9">
                  <p:embed/>
                </p:oleObj>
              </mc:Choice>
              <mc:Fallback>
                <p:oleObj name="CorelPhotoPaint.Image.9" r:id="rId3" imgW="2720115" imgH="1767619" progId="CorelPhotoPaint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6934200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189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1" name="AutoShape 5"/>
          <p:cNvSpPr>
            <a:spLocks noChangeArrowheads="1"/>
          </p:cNvSpPr>
          <p:nvPr/>
        </p:nvSpPr>
        <p:spPr bwMode="auto">
          <a:xfrm>
            <a:off x="3276600" y="2133600"/>
            <a:ext cx="1447800" cy="428625"/>
          </a:xfrm>
          <a:prstGeom prst="wedgeRectCallout">
            <a:avLst>
              <a:gd name="adj1" fmla="val -71069"/>
              <a:gd name="adj2" fmla="val 357292"/>
            </a:avLst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34" tIns="45717" rIns="91434" bIns="45717" anchor="ctr"/>
          <a:lstStyle/>
          <a:p>
            <a:pPr algn="ctr"/>
            <a:r>
              <a:rPr lang="en-US" sz="1900" b="1">
                <a:solidFill>
                  <a:srgbClr val="FFFFFF"/>
                </a:solidFill>
              </a:rPr>
              <a:t>SN 1987A</a:t>
            </a:r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4876800" y="4038600"/>
            <a:ext cx="2428875" cy="428625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91434" tIns="45717" rIns="91434" bIns="45717" anchor="ctr"/>
          <a:lstStyle/>
          <a:p>
            <a:pPr algn="ctr"/>
            <a:r>
              <a:rPr lang="en-US" sz="1900" b="1">
                <a:solidFill>
                  <a:srgbClr val="FFFFFF"/>
                </a:solidFill>
              </a:rPr>
              <a:t>Rauschen</a:t>
            </a:r>
          </a:p>
        </p:txBody>
      </p:sp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2051050" y="0"/>
            <a:ext cx="68865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4400">
                <a:solidFill>
                  <a:srgbClr val="000066"/>
                </a:solidFill>
                <a:latin typeface="Impact" pitchFamily="34" charset="0"/>
              </a:rPr>
              <a:t>Neutrino-Signal von SN-1987A </a:t>
            </a:r>
          </a:p>
          <a:p>
            <a:pPr algn="r"/>
            <a:r>
              <a:rPr lang="en-US" sz="4400">
                <a:solidFill>
                  <a:srgbClr val="000066"/>
                </a:solidFill>
                <a:latin typeface="Impact" pitchFamily="34" charset="0"/>
              </a:rPr>
              <a:t>in Kamiokande</a:t>
            </a:r>
            <a:endParaRPr lang="en-GB" sz="4400">
              <a:solidFill>
                <a:srgbClr val="000066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CCFF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3" name="AutoShape 3"/>
          <p:cNvSpPr>
            <a:spLocks noChangeArrowheads="1"/>
          </p:cNvSpPr>
          <p:nvPr/>
        </p:nvSpPr>
        <p:spPr bwMode="auto">
          <a:xfrm>
            <a:off x="457200" y="1447800"/>
            <a:ext cx="7772400" cy="51054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58724" name="Object 4"/>
          <p:cNvGraphicFramePr>
            <a:graphicFrameLocks noChangeAspect="1"/>
          </p:cNvGraphicFramePr>
          <p:nvPr/>
        </p:nvGraphicFramePr>
        <p:xfrm>
          <a:off x="762000" y="1752600"/>
          <a:ext cx="693420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1" name="CorelPhotoPaint.Image.9" r:id="rId3" imgW="2720115" imgH="1767619" progId="CorelPhotoPaint.Image.9">
                  <p:embed/>
                </p:oleObj>
              </mc:Choice>
              <mc:Fallback>
                <p:oleObj name="CorelPhotoPaint.Image.9" r:id="rId3" imgW="2720115" imgH="1767619" progId="CorelPhotoPaint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6934200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189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25" name="AutoShape 5"/>
          <p:cNvSpPr>
            <a:spLocks noChangeArrowheads="1"/>
          </p:cNvSpPr>
          <p:nvPr/>
        </p:nvSpPr>
        <p:spPr bwMode="auto">
          <a:xfrm>
            <a:off x="3276600" y="2133600"/>
            <a:ext cx="1447800" cy="428625"/>
          </a:xfrm>
          <a:prstGeom prst="wedgeRectCallout">
            <a:avLst>
              <a:gd name="adj1" fmla="val -71069"/>
              <a:gd name="adj2" fmla="val 357292"/>
            </a:avLst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lIns="91434" tIns="45717" rIns="91434" bIns="45717" anchor="ctr"/>
          <a:lstStyle/>
          <a:p>
            <a:pPr algn="ctr"/>
            <a:r>
              <a:rPr lang="en-US" sz="1900" b="1">
                <a:effectLst>
                  <a:outerShdw blurRad="38100" dist="38100" dir="2700000" algn="tl">
                    <a:srgbClr val="FFFFFF"/>
                  </a:outerShdw>
                </a:effectLst>
              </a:rPr>
              <a:t>SN 1987A</a:t>
            </a:r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4876800" y="4038600"/>
            <a:ext cx="2428875" cy="428625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lIns="91434" tIns="45717" rIns="91434" bIns="45717" anchor="ctr"/>
          <a:lstStyle/>
          <a:p>
            <a:pPr algn="ctr"/>
            <a:r>
              <a:rPr lang="en-US" sz="1900" b="1">
                <a:effectLst>
                  <a:outerShdw blurRad="38100" dist="38100" dir="2700000" algn="tl">
                    <a:srgbClr val="FFFFFF"/>
                  </a:outerShdw>
                </a:effectLst>
              </a:rPr>
              <a:t>Rauschen</a:t>
            </a:r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2051050" y="0"/>
            <a:ext cx="68865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4400">
                <a:solidFill>
                  <a:srgbClr val="000066"/>
                </a:solidFill>
                <a:latin typeface="Impact" pitchFamily="34" charset="0"/>
              </a:rPr>
              <a:t>Neutrino-Signal von SN-1987A </a:t>
            </a:r>
          </a:p>
          <a:p>
            <a:pPr algn="r"/>
            <a:r>
              <a:rPr lang="en-US" sz="4400">
                <a:solidFill>
                  <a:srgbClr val="000066"/>
                </a:solidFill>
                <a:latin typeface="Impact" pitchFamily="34" charset="0"/>
              </a:rPr>
              <a:t>in Kamiokande</a:t>
            </a:r>
            <a:endParaRPr lang="en-GB" sz="4400">
              <a:solidFill>
                <a:srgbClr val="000066"/>
              </a:solidFill>
              <a:latin typeface="Impact" pitchFamily="34" charset="0"/>
            </a:endParaRPr>
          </a:p>
        </p:txBody>
      </p:sp>
      <p:sp>
        <p:nvSpPr>
          <p:cNvPr id="158728" name="AutoShape 8"/>
          <p:cNvSpPr>
            <a:spLocks noChangeArrowheads="1"/>
          </p:cNvSpPr>
          <p:nvPr/>
        </p:nvSpPr>
        <p:spPr bwMode="auto">
          <a:xfrm>
            <a:off x="468313" y="1412875"/>
            <a:ext cx="7772400" cy="5105400"/>
          </a:xfrm>
          <a:prstGeom prst="roundRect">
            <a:avLst>
              <a:gd name="adj" fmla="val 16667"/>
            </a:avLst>
          </a:prstGeom>
          <a:solidFill>
            <a:srgbClr val="6699FF">
              <a:alpha val="78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872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914400" y="2286000"/>
            <a:ext cx="73152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4400" smtClean="0">
                <a:latin typeface="Impact" pitchFamily="34" charset="0"/>
                <a:sym typeface="Symbol" pitchFamily="18" charset="2"/>
              </a:rPr>
              <a:t> </a:t>
            </a:r>
            <a:r>
              <a:rPr lang="en-US" sz="4400" b="1" smtClean="0">
                <a:latin typeface="Impact" pitchFamily="34" charset="0"/>
                <a:sym typeface="Symbol" pitchFamily="18" charset="2"/>
              </a:rPr>
              <a:t>	</a:t>
            </a:r>
            <a:r>
              <a:rPr lang="en-US" sz="4400" smtClean="0">
                <a:latin typeface="Impact" pitchFamily="34" charset="0"/>
                <a:sym typeface="Symbol" pitchFamily="18" charset="2"/>
              </a:rPr>
              <a:t>Temperatur im frischen   	Neutronenstern 			30-40 Milliarden Kelvin</a:t>
            </a:r>
          </a:p>
          <a:p>
            <a:r>
              <a:rPr lang="en-US" sz="4400" smtClean="0">
                <a:latin typeface="Impact" pitchFamily="34" charset="0"/>
                <a:sym typeface="Symbol" pitchFamily="18" charset="2"/>
              </a:rPr>
              <a:t> 	Neutrinomasse &lt; 20 eV</a:t>
            </a:r>
          </a:p>
          <a:p>
            <a:r>
              <a:rPr lang="en-US" sz="4400" b="1" smtClean="0">
                <a:solidFill>
                  <a:schemeClr val="bg2"/>
                </a:solidFill>
                <a:latin typeface="Impact" pitchFamily="34" charset="0"/>
                <a:sym typeface="Symbol" pitchFamily="18" charset="2"/>
              </a:rPr>
              <a:t> 	. . . .</a:t>
            </a:r>
            <a:r>
              <a:rPr lang="en-US" sz="4400" smtClean="0">
                <a:solidFill>
                  <a:schemeClr val="bg2"/>
                </a:solidFill>
                <a:latin typeface="Impact" pitchFamily="34" charset="0"/>
                <a:sym typeface="Symbol" pitchFamily="18" charset="2"/>
              </a:rPr>
              <a:t> 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Supernovadetektoren heute</a:t>
            </a:r>
            <a:endParaRPr lang="en-US" smtClean="0"/>
          </a:p>
        </p:txBody>
      </p:sp>
      <p:sp>
        <p:nvSpPr>
          <p:cNvPr id="33894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de-DE" smtClean="0"/>
              <a:t>Super-Kamiokande  mit 8500 </a:t>
            </a:r>
            <a:r>
              <a:rPr lang="de-DE" smtClean="0">
                <a:sym typeface="Symbol" pitchFamily="18" charset="2"/>
              </a:rPr>
              <a:t> für eine SN im galaktischen Zentrum</a:t>
            </a:r>
          </a:p>
          <a:p>
            <a:endParaRPr lang="de-DE" sz="1600" smtClean="0">
              <a:sym typeface="Symbol" pitchFamily="18" charset="2"/>
            </a:endParaRPr>
          </a:p>
          <a:p>
            <a:r>
              <a:rPr lang="de-DE" smtClean="0">
                <a:sym typeface="Symbol" pitchFamily="18" charset="2"/>
              </a:rPr>
              <a:t>6 Detektoren mit jeweils 100-400 </a:t>
            </a:r>
          </a:p>
          <a:p>
            <a:pPr lvl="3"/>
            <a:r>
              <a:rPr lang="de-DE" smtClean="0">
                <a:sym typeface="Symbol" pitchFamily="18" charset="2"/>
              </a:rPr>
              <a:t>KamLAND (Japan), </a:t>
            </a:r>
          </a:p>
          <a:p>
            <a:pPr lvl="3"/>
            <a:r>
              <a:rPr lang="de-DE" smtClean="0">
                <a:sym typeface="Symbol" pitchFamily="18" charset="2"/>
              </a:rPr>
              <a:t>LVD, ICARUS, Borexino (Italien)</a:t>
            </a:r>
          </a:p>
          <a:p>
            <a:pPr lvl="3"/>
            <a:r>
              <a:rPr lang="de-DE" smtClean="0">
                <a:sym typeface="Symbol" pitchFamily="18" charset="2"/>
              </a:rPr>
              <a:t>MiniBoone (USA) </a:t>
            </a:r>
          </a:p>
          <a:p>
            <a:pPr lvl="3"/>
            <a:r>
              <a:rPr lang="de-DE" smtClean="0">
                <a:sym typeface="Symbol" pitchFamily="18" charset="2"/>
              </a:rPr>
              <a:t>Baksan (Rußland) </a:t>
            </a:r>
          </a:p>
          <a:p>
            <a:pPr lvl="3"/>
            <a:endParaRPr lang="de-DE" sz="1600" smtClean="0">
              <a:sym typeface="Symbol" pitchFamily="18" charset="2"/>
            </a:endParaRPr>
          </a:p>
          <a:p>
            <a:r>
              <a:rPr lang="de-DE" b="1" smtClean="0">
                <a:sym typeface="Symbol" pitchFamily="18" charset="2"/>
              </a:rPr>
              <a:t>IceCube mit 10</a:t>
            </a:r>
            <a:r>
              <a:rPr lang="de-DE" b="1" baseline="30000" smtClean="0">
                <a:sym typeface="Symbol" pitchFamily="18" charset="2"/>
              </a:rPr>
              <a:t>6</a:t>
            </a:r>
            <a:r>
              <a:rPr lang="de-DE" b="1" smtClean="0">
                <a:sym typeface="Symbol" pitchFamily="18" charset="2"/>
              </a:rPr>
              <a:t>  (als Einzelpulse)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/>
          </p:cNvSpPr>
          <p:nvPr>
            <p:ph type="title"/>
          </p:nvPr>
        </p:nvSpPr>
        <p:spPr>
          <a:xfrm>
            <a:off x="1828800" y="0"/>
            <a:ext cx="6934200" cy="1066800"/>
          </a:xfrm>
        </p:spPr>
        <p:txBody>
          <a:bodyPr/>
          <a:lstStyle/>
          <a:p>
            <a:r>
              <a:rPr lang="de-DE" b="1" smtClean="0"/>
              <a:t>Supernova in IceCube</a:t>
            </a:r>
            <a:endParaRPr lang="en-US" b="1" smtClean="0"/>
          </a:p>
        </p:txBody>
      </p:sp>
      <p:sp>
        <p:nvSpPr>
          <p:cNvPr id="335875" name="Rectangle 3"/>
          <p:cNvSpPr>
            <a:spLocks noGrp="1"/>
          </p:cNvSpPr>
          <p:nvPr>
            <p:ph type="body" idx="1"/>
          </p:nvPr>
        </p:nvSpPr>
        <p:spPr>
          <a:xfrm>
            <a:off x="3452684" y="5029200"/>
            <a:ext cx="6019800" cy="20574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2800" dirty="0" smtClean="0"/>
              <a:t>Signal: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de-DE" sz="1000" dirty="0" smtClean="0"/>
          </a:p>
          <a:p>
            <a:pPr>
              <a:lnSpc>
                <a:spcPct val="80000"/>
              </a:lnSpc>
            </a:pPr>
            <a:r>
              <a:rPr lang="de-DE" sz="2000" dirty="0" smtClean="0"/>
              <a:t>Galaktisches Zentrum: siehe Abb.</a:t>
            </a:r>
          </a:p>
          <a:p>
            <a:pPr>
              <a:lnSpc>
                <a:spcPct val="80000"/>
              </a:lnSpc>
            </a:pPr>
            <a:r>
              <a:rPr lang="de-DE" sz="2000" dirty="0" smtClean="0"/>
              <a:t>Große Magellansche Wolke: 5</a:t>
            </a:r>
            <a:r>
              <a:rPr lang="de-DE" sz="2000" dirty="0" smtClean="0">
                <a:sym typeface="Symbol" pitchFamily="18" charset="2"/>
              </a:rPr>
              <a:t></a:t>
            </a:r>
          </a:p>
        </p:txBody>
      </p:sp>
      <p:graphicFrame>
        <p:nvGraphicFramePr>
          <p:cNvPr id="335876" name="Object 4"/>
          <p:cNvGraphicFramePr>
            <a:graphicFrameLocks noChangeAspect="1"/>
          </p:cNvGraphicFramePr>
          <p:nvPr/>
        </p:nvGraphicFramePr>
        <p:xfrm>
          <a:off x="381000" y="1371600"/>
          <a:ext cx="26130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01" name="CorelPhotoPaint.Image.10" r:id="rId3" imgW="1526090" imgH="2514618" progId="CorelPhotoPaint.Image.10">
                  <p:embed/>
                </p:oleObj>
              </mc:Choice>
              <mc:Fallback>
                <p:oleObj name="CorelPhotoPaint.Image.10" r:id="rId3" imgW="1526090" imgH="2514618" progId="CorelPhotoPaint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2613025" cy="41148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5877" name="Group 5"/>
          <p:cNvGrpSpPr>
            <a:grpSpLocks/>
          </p:cNvGrpSpPr>
          <p:nvPr/>
        </p:nvGrpSpPr>
        <p:grpSpPr bwMode="auto">
          <a:xfrm>
            <a:off x="5257800" y="1447800"/>
            <a:ext cx="3429000" cy="3276600"/>
            <a:chOff x="4354" y="2750"/>
            <a:chExt cx="1406" cy="1480"/>
          </a:xfrm>
        </p:grpSpPr>
        <p:sp>
          <p:nvSpPr>
            <p:cNvPr id="335878" name="Rectangle 6"/>
            <p:cNvSpPr>
              <a:spLocks noChangeArrowheads="1"/>
            </p:cNvSpPr>
            <p:nvPr/>
          </p:nvSpPr>
          <p:spPr bwMode="auto">
            <a:xfrm>
              <a:off x="4354" y="2750"/>
              <a:ext cx="1406" cy="148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358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" y="2795"/>
              <a:ext cx="1344" cy="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5880" name="Rectangle 8"/>
            <p:cNvSpPr>
              <a:spLocks noChangeArrowheads="1"/>
            </p:cNvSpPr>
            <p:nvPr/>
          </p:nvSpPr>
          <p:spPr bwMode="auto">
            <a:xfrm>
              <a:off x="4656" y="2928"/>
              <a:ext cx="951" cy="10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881" name="Rectangle 9"/>
            <p:cNvSpPr>
              <a:spLocks noChangeArrowheads="1"/>
            </p:cNvSpPr>
            <p:nvPr/>
          </p:nvSpPr>
          <p:spPr bwMode="auto">
            <a:xfrm>
              <a:off x="4399" y="3256"/>
              <a:ext cx="115" cy="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882" name="Text Box 10"/>
            <p:cNvSpPr txBox="1">
              <a:spLocks noChangeArrowheads="1"/>
            </p:cNvSpPr>
            <p:nvPr/>
          </p:nvSpPr>
          <p:spPr bwMode="auto">
            <a:xfrm>
              <a:off x="4800" y="4032"/>
              <a:ext cx="904" cy="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latin typeface="Times New Roman" pitchFamily="18" charset="0"/>
                </a:rPr>
                <a:t>0       5      10  sec</a:t>
              </a:r>
            </a:p>
          </p:txBody>
        </p:sp>
        <p:sp>
          <p:nvSpPr>
            <p:cNvPr id="335883" name="Line 11"/>
            <p:cNvSpPr>
              <a:spLocks noChangeShapeType="1"/>
            </p:cNvSpPr>
            <p:nvPr/>
          </p:nvSpPr>
          <p:spPr bwMode="auto">
            <a:xfrm>
              <a:off x="4608" y="4080"/>
              <a:ext cx="240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884" name="Text Box 12"/>
            <p:cNvSpPr txBox="1">
              <a:spLocks noChangeArrowheads="1"/>
            </p:cNvSpPr>
            <p:nvPr/>
          </p:nvSpPr>
          <p:spPr bwMode="auto">
            <a:xfrm>
              <a:off x="4848" y="2988"/>
              <a:ext cx="516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700">
                  <a:latin typeface="Times New Roman" pitchFamily="18" charset="0"/>
                </a:rPr>
                <a:t> </a:t>
              </a:r>
              <a:r>
                <a:rPr lang="en-US" sz="1700">
                  <a:latin typeface="Calibri" pitchFamily="34" charset="0"/>
                </a:rPr>
                <a:t>Count rates</a:t>
              </a:r>
            </a:p>
          </p:txBody>
        </p:sp>
        <p:sp>
          <p:nvSpPr>
            <p:cNvPr id="335885" name="Line 13"/>
            <p:cNvSpPr>
              <a:spLocks noChangeShapeType="1"/>
            </p:cNvSpPr>
            <p:nvPr/>
          </p:nvSpPr>
          <p:spPr bwMode="auto">
            <a:xfrm>
              <a:off x="4848" y="4032"/>
              <a:ext cx="816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886" name="Line 14"/>
            <p:cNvSpPr>
              <a:spLocks noChangeShapeType="1"/>
            </p:cNvSpPr>
            <p:nvPr/>
          </p:nvSpPr>
          <p:spPr bwMode="auto">
            <a:xfrm>
              <a:off x="4656" y="2928"/>
              <a:ext cx="0" cy="86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887" name="Line 15"/>
            <p:cNvSpPr>
              <a:spLocks noChangeShapeType="1"/>
            </p:cNvSpPr>
            <p:nvPr/>
          </p:nvSpPr>
          <p:spPr bwMode="auto">
            <a:xfrm>
              <a:off x="4656" y="3888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5888" name="Text Box 16"/>
          <p:cNvSpPr txBox="1">
            <a:spLocks noChangeArrowheads="1"/>
          </p:cNvSpPr>
          <p:nvPr/>
        </p:nvSpPr>
        <p:spPr bwMode="auto">
          <a:xfrm>
            <a:off x="3276600" y="1295400"/>
            <a:ext cx="1717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>
                <a:latin typeface="Calibri" pitchFamily="34" charset="0"/>
              </a:rPr>
              <a:t>Nachweis über</a:t>
            </a:r>
          </a:p>
          <a:p>
            <a:r>
              <a:rPr lang="de-DE" sz="2000">
                <a:latin typeface="Calibri" pitchFamily="34" charset="0"/>
              </a:rPr>
              <a:t>erhöhte PMT-</a:t>
            </a:r>
          </a:p>
          <a:p>
            <a:r>
              <a:rPr lang="de-DE" sz="2000">
                <a:latin typeface="Calibri" pitchFamily="34" charset="0"/>
              </a:rPr>
              <a:t>Rauschraten</a:t>
            </a:r>
            <a:endParaRPr lang="en-US" sz="200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121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600" smtClean="0">
                <a:solidFill>
                  <a:srgbClr val="FF0000"/>
                </a:solidFill>
              </a:rPr>
              <a:t>S</a:t>
            </a:r>
            <a:r>
              <a:rPr lang="en-US" sz="3600" smtClean="0"/>
              <a:t>uper</a:t>
            </a:r>
            <a:r>
              <a:rPr lang="en-US" sz="3600" smtClean="0">
                <a:solidFill>
                  <a:srgbClr val="FF0000"/>
                </a:solidFill>
              </a:rPr>
              <a:t>N</a:t>
            </a:r>
            <a:r>
              <a:rPr lang="en-US" sz="3600" smtClean="0"/>
              <a:t>ova </a:t>
            </a:r>
            <a:r>
              <a:rPr lang="en-US" sz="3600" smtClean="0">
                <a:solidFill>
                  <a:srgbClr val="FF0000"/>
                </a:solidFill>
              </a:rPr>
              <a:t>E</a:t>
            </a:r>
            <a:r>
              <a:rPr lang="en-US" sz="3600" smtClean="0"/>
              <a:t>arly </a:t>
            </a:r>
            <a:r>
              <a:rPr lang="en-US" sz="3600" smtClean="0">
                <a:solidFill>
                  <a:srgbClr val="FF0000"/>
                </a:solidFill>
              </a:rPr>
              <a:t>W</a:t>
            </a:r>
            <a:r>
              <a:rPr lang="en-US" sz="3600" smtClean="0"/>
              <a:t>arning </a:t>
            </a:r>
            <a:r>
              <a:rPr lang="en-US" sz="3600" smtClean="0">
                <a:solidFill>
                  <a:srgbClr val="FF0000"/>
                </a:solidFill>
              </a:rPr>
              <a:t>S</a:t>
            </a:r>
            <a:r>
              <a:rPr lang="en-US" sz="3600" smtClean="0"/>
              <a:t>ystem</a:t>
            </a:r>
            <a:r>
              <a:rPr lang="en-US" smtClean="0"/>
              <a:t> </a:t>
            </a:r>
            <a:r>
              <a:rPr lang="en-US" b="1" smtClean="0">
                <a:solidFill>
                  <a:srgbClr val="000099"/>
                </a:solidFill>
              </a:rPr>
              <a:t>SNEWS</a:t>
            </a:r>
          </a:p>
        </p:txBody>
      </p:sp>
      <p:grpSp>
        <p:nvGrpSpPr>
          <p:cNvPr id="300036" name="Group 4"/>
          <p:cNvGrpSpPr>
            <a:grpSpLocks/>
          </p:cNvGrpSpPr>
          <p:nvPr/>
        </p:nvGrpSpPr>
        <p:grpSpPr bwMode="auto">
          <a:xfrm>
            <a:off x="3657600" y="1295400"/>
            <a:ext cx="5072063" cy="1285875"/>
            <a:chOff x="192" y="2400"/>
            <a:chExt cx="576" cy="576"/>
          </a:xfrm>
        </p:grpSpPr>
        <p:sp>
          <p:nvSpPr>
            <p:cNvPr id="300037" name="Rectangle 5"/>
            <p:cNvSpPr>
              <a:spLocks noChangeArrowheads="1"/>
            </p:cNvSpPr>
            <p:nvPr/>
          </p:nvSpPr>
          <p:spPr bwMode="auto">
            <a:xfrm>
              <a:off x="192" y="2400"/>
              <a:ext cx="57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36068">
                  <a:solidFill>
                    <a:srgbClr val="D4D0C8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5194" dir="3806097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038" name="Rectangle 6"/>
            <p:cNvSpPr>
              <a:spLocks noChangeArrowheads="1"/>
            </p:cNvSpPr>
            <p:nvPr/>
          </p:nvSpPr>
          <p:spPr bwMode="auto">
            <a:xfrm>
              <a:off x="240" y="2448"/>
              <a:ext cx="528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04040"/>
                  </a:solidFill>
                </a14:hiddenFill>
              </a:ext>
              <a:ext uri="{91240B29-F687-4F45-9708-019B960494DF}">
                <a14:hiddenLine xmlns:a14="http://schemas.microsoft.com/office/drawing/2010/main" w="36068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85194" dir="3806097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039" name="Line 7"/>
            <p:cNvSpPr>
              <a:spLocks noChangeShapeType="1"/>
            </p:cNvSpPr>
            <p:nvPr/>
          </p:nvSpPr>
          <p:spPr bwMode="auto">
            <a:xfrm>
              <a:off x="768" y="2400"/>
              <a:ext cx="0" cy="5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6068">
                  <a:solidFill>
                    <a:srgbClr val="40404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rgbClr val="404040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0040" name="Line 8"/>
            <p:cNvSpPr>
              <a:spLocks noChangeShapeType="1"/>
            </p:cNvSpPr>
            <p:nvPr/>
          </p:nvSpPr>
          <p:spPr bwMode="auto">
            <a:xfrm>
              <a:off x="192" y="2976"/>
              <a:ext cx="57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6068">
                  <a:solidFill>
                    <a:srgbClr val="40404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dir="10800000" algn="ctr" rotWithShape="0">
                      <a:srgbClr val="404040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0041" name="Rectangle 9"/>
            <p:cNvSpPr>
              <a:spLocks noChangeArrowheads="1"/>
            </p:cNvSpPr>
            <p:nvPr/>
          </p:nvSpPr>
          <p:spPr bwMode="auto">
            <a:xfrm>
              <a:off x="192" y="2400"/>
              <a:ext cx="576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22098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042" name="Line 10"/>
            <p:cNvSpPr>
              <a:spLocks noChangeShapeType="1"/>
            </p:cNvSpPr>
            <p:nvPr/>
          </p:nvSpPr>
          <p:spPr bwMode="auto">
            <a:xfrm>
              <a:off x="192" y="2976"/>
              <a:ext cx="57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2098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0043" name="Line 11"/>
            <p:cNvSpPr>
              <a:spLocks noChangeShapeType="1"/>
            </p:cNvSpPr>
            <p:nvPr/>
          </p:nvSpPr>
          <p:spPr bwMode="auto">
            <a:xfrm>
              <a:off x="768" y="2400"/>
              <a:ext cx="0" cy="5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2098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0044" name="Rectangle 12"/>
            <p:cNvSpPr>
              <a:spLocks noChangeArrowheads="1"/>
            </p:cNvSpPr>
            <p:nvPr/>
          </p:nvSpPr>
          <p:spPr bwMode="auto">
            <a:xfrm>
              <a:off x="240" y="2448"/>
              <a:ext cx="528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22098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0045" name="Rectangle 13"/>
          <p:cNvSpPr>
            <a:spLocks noChangeArrowheads="1"/>
          </p:cNvSpPr>
          <p:nvPr/>
        </p:nvSpPr>
        <p:spPr bwMode="auto">
          <a:xfrm>
            <a:off x="3505200" y="1219200"/>
            <a:ext cx="522446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4" tIns="45717" rIns="91434" bIns="45717"/>
          <a:lstStyle/>
          <a:p>
            <a:pPr>
              <a:buFontTx/>
              <a:buChar char="-"/>
            </a:pPr>
            <a:r>
              <a:rPr lang="en-US" sz="2400" b="1">
                <a:solidFill>
                  <a:srgbClr val="003366"/>
                </a:solidFill>
                <a:latin typeface="Calibri" pitchFamily="34" charset="0"/>
              </a:rPr>
              <a:t> Neutrino Beobachtungen alarmieren</a:t>
            </a:r>
          </a:p>
          <a:p>
            <a:r>
              <a:rPr lang="en-US" sz="2400" b="1">
                <a:solidFill>
                  <a:srgbClr val="003366"/>
                </a:solidFill>
                <a:latin typeface="Calibri" pitchFamily="34" charset="0"/>
              </a:rPr>
              <a:t>  Astronomen einige Stunden vor Ankunft</a:t>
            </a:r>
          </a:p>
          <a:p>
            <a:r>
              <a:rPr lang="de-DE" sz="2400" b="1">
                <a:solidFill>
                  <a:srgbClr val="003366"/>
                </a:solidFill>
                <a:latin typeface="Calibri" pitchFamily="34" charset="0"/>
              </a:rPr>
              <a:t>  des Lichtsignals</a:t>
            </a:r>
            <a:r>
              <a:rPr lang="en-US" sz="2400" b="1">
                <a:solidFill>
                  <a:srgbClr val="003366"/>
                </a:solidFill>
                <a:latin typeface="Calibri" pitchFamily="34" charset="0"/>
              </a:rPr>
              <a:t>.</a:t>
            </a:r>
          </a:p>
          <a:p>
            <a:endParaRPr lang="en-US" sz="800" b="1">
              <a:solidFill>
                <a:srgbClr val="003366"/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400" b="1">
                <a:solidFill>
                  <a:srgbClr val="003366"/>
                </a:solidFill>
                <a:latin typeface="Calibri" pitchFamily="34" charset="0"/>
              </a:rPr>
              <a:t> Um Falschalarme zu vermeiden: </a:t>
            </a:r>
          </a:p>
          <a:p>
            <a:r>
              <a:rPr lang="en-US" sz="2400" b="1">
                <a:solidFill>
                  <a:srgbClr val="003366"/>
                </a:solidFill>
                <a:latin typeface="Calibri" pitchFamily="34" charset="0"/>
              </a:rPr>
              <a:t>  Koinzidenz von mindestens 2 </a:t>
            </a:r>
          </a:p>
          <a:p>
            <a:r>
              <a:rPr lang="en-US" sz="2400" b="1">
                <a:solidFill>
                  <a:srgbClr val="003366"/>
                </a:solidFill>
                <a:latin typeface="Calibri" pitchFamily="34" charset="0"/>
              </a:rPr>
              <a:t>  individuellen Alarmsignalen.</a:t>
            </a:r>
          </a:p>
        </p:txBody>
      </p:sp>
      <p:grpSp>
        <p:nvGrpSpPr>
          <p:cNvPr id="300046" name="Group 14"/>
          <p:cNvGrpSpPr>
            <a:grpSpLocks/>
          </p:cNvGrpSpPr>
          <p:nvPr/>
        </p:nvGrpSpPr>
        <p:grpSpPr bwMode="auto">
          <a:xfrm>
            <a:off x="900113" y="2708275"/>
            <a:ext cx="5256212" cy="3600450"/>
            <a:chOff x="2592" y="1632"/>
            <a:chExt cx="3408" cy="2208"/>
          </a:xfrm>
        </p:grpSpPr>
        <p:grpSp>
          <p:nvGrpSpPr>
            <p:cNvPr id="300047" name="Group 15"/>
            <p:cNvGrpSpPr>
              <a:grpSpLocks/>
            </p:cNvGrpSpPr>
            <p:nvPr/>
          </p:nvGrpSpPr>
          <p:grpSpPr bwMode="auto">
            <a:xfrm>
              <a:off x="4032" y="2400"/>
              <a:ext cx="960" cy="672"/>
              <a:chOff x="3984" y="2688"/>
              <a:chExt cx="960" cy="672"/>
            </a:xfrm>
          </p:grpSpPr>
          <p:grpSp>
            <p:nvGrpSpPr>
              <p:cNvPr id="300048" name="Group 16"/>
              <p:cNvGrpSpPr>
                <a:grpSpLocks/>
              </p:cNvGrpSpPr>
              <p:nvPr/>
            </p:nvGrpSpPr>
            <p:grpSpPr bwMode="auto">
              <a:xfrm>
                <a:off x="3984" y="2688"/>
                <a:ext cx="960" cy="672"/>
                <a:chOff x="192" y="2400"/>
                <a:chExt cx="576" cy="576"/>
              </a:xfrm>
            </p:grpSpPr>
            <p:sp>
              <p:nvSpPr>
                <p:cNvPr id="300049" name="Rectangle 17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rgbClr val="D4D0C8"/>
                </a:solidFill>
                <a:ln w="36068">
                  <a:solidFill>
                    <a:srgbClr val="D4D0C8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50" name="Rectangle 18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rgbClr val="404040"/>
                </a:solidFill>
                <a:ln w="36068">
                  <a:solidFill>
                    <a:srgbClr val="40404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51" name="Line 19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6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62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52" name="Line 20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08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53" name="Rectangle 21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54" name="Line 22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55" name="Line 23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5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56" name="Rectangle 24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0057" name="Rectangle 25"/>
              <p:cNvSpPr>
                <a:spLocks noChangeArrowheads="1"/>
              </p:cNvSpPr>
              <p:nvPr/>
            </p:nvSpPr>
            <p:spPr bwMode="auto">
              <a:xfrm>
                <a:off x="3984" y="2688"/>
                <a:ext cx="960" cy="672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/>
              <a:p>
                <a:r>
                  <a:rPr lang="en-US" sz="19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KABOOM </a:t>
                </a:r>
              </a:p>
              <a:p>
                <a:r>
                  <a:rPr lang="en-US" sz="19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Server </a:t>
                </a:r>
              </a:p>
              <a:p>
                <a:r>
                  <a:rPr lang="en-US" sz="19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@ Kamioka</a:t>
                </a:r>
              </a:p>
            </p:txBody>
          </p:sp>
        </p:grpSp>
        <p:grpSp>
          <p:nvGrpSpPr>
            <p:cNvPr id="300058" name="Group 26"/>
            <p:cNvGrpSpPr>
              <a:grpSpLocks/>
            </p:cNvGrpSpPr>
            <p:nvPr/>
          </p:nvGrpSpPr>
          <p:grpSpPr bwMode="auto">
            <a:xfrm>
              <a:off x="2592" y="1632"/>
              <a:ext cx="912" cy="288"/>
              <a:chOff x="2592" y="2160"/>
              <a:chExt cx="912" cy="240"/>
            </a:xfrm>
          </p:grpSpPr>
          <p:grpSp>
            <p:nvGrpSpPr>
              <p:cNvPr id="300059" name="Group 27"/>
              <p:cNvGrpSpPr>
                <a:grpSpLocks/>
              </p:cNvGrpSpPr>
              <p:nvPr/>
            </p:nvGrpSpPr>
            <p:grpSpPr bwMode="auto">
              <a:xfrm>
                <a:off x="2592" y="2160"/>
                <a:ext cx="912" cy="240"/>
                <a:chOff x="192" y="2400"/>
                <a:chExt cx="576" cy="576"/>
              </a:xfrm>
            </p:grpSpPr>
            <p:sp>
              <p:nvSpPr>
                <p:cNvPr id="300060" name="Rectangle 28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rgbClr val="D4D0C8"/>
                </a:solidFill>
                <a:ln w="36068">
                  <a:solidFill>
                    <a:srgbClr val="D4D0C8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61" name="Rectangle 29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rgbClr val="404040"/>
                </a:solidFill>
                <a:ln w="36068">
                  <a:solidFill>
                    <a:srgbClr val="40404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62" name="Line 30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6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62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63" name="Line 31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08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64" name="Rectangle 32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65" name="Line 33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66" name="Line 34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5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67" name="Rectangle 35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0068" name="Rectangle 36"/>
              <p:cNvSpPr>
                <a:spLocks noChangeArrowheads="1"/>
              </p:cNvSpPr>
              <p:nvPr/>
            </p:nvSpPr>
            <p:spPr bwMode="auto">
              <a:xfrm>
                <a:off x="2592" y="2160"/>
                <a:ext cx="912" cy="240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/>
              <a:p>
                <a:pPr algn="ctr"/>
                <a:r>
                  <a:rPr lang="en-US" sz="20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Super-K</a:t>
                </a:r>
              </a:p>
            </p:txBody>
          </p:sp>
        </p:grpSp>
        <p:sp>
          <p:nvSpPr>
            <p:cNvPr id="300069" name="Line 37"/>
            <p:cNvSpPr>
              <a:spLocks noChangeShapeType="1"/>
            </p:cNvSpPr>
            <p:nvPr/>
          </p:nvSpPr>
          <p:spPr bwMode="auto">
            <a:xfrm>
              <a:off x="3552" y="2531"/>
              <a:ext cx="432" cy="10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0070" name="Line 38"/>
            <p:cNvSpPr>
              <a:spLocks noChangeShapeType="1"/>
            </p:cNvSpPr>
            <p:nvPr/>
          </p:nvSpPr>
          <p:spPr bwMode="auto">
            <a:xfrm>
              <a:off x="3552" y="2160"/>
              <a:ext cx="432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0071" name="Line 39"/>
            <p:cNvSpPr>
              <a:spLocks noChangeShapeType="1"/>
            </p:cNvSpPr>
            <p:nvPr/>
          </p:nvSpPr>
          <p:spPr bwMode="auto">
            <a:xfrm>
              <a:off x="3552" y="1776"/>
              <a:ext cx="528" cy="4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0072" name="Line 40"/>
            <p:cNvSpPr>
              <a:spLocks noChangeShapeType="1"/>
            </p:cNvSpPr>
            <p:nvPr/>
          </p:nvSpPr>
          <p:spPr bwMode="auto">
            <a:xfrm flipV="1">
              <a:off x="3552" y="2832"/>
              <a:ext cx="43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0073" name="Line 41"/>
            <p:cNvSpPr>
              <a:spLocks noChangeShapeType="1"/>
            </p:cNvSpPr>
            <p:nvPr/>
          </p:nvSpPr>
          <p:spPr bwMode="auto">
            <a:xfrm flipV="1">
              <a:off x="3552" y="3072"/>
              <a:ext cx="432" cy="24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0074" name="Line 42"/>
            <p:cNvSpPr>
              <a:spLocks noChangeShapeType="1"/>
            </p:cNvSpPr>
            <p:nvPr/>
          </p:nvSpPr>
          <p:spPr bwMode="auto">
            <a:xfrm flipV="1">
              <a:off x="3552" y="3216"/>
              <a:ext cx="528" cy="4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0075" name="AutoShape 43"/>
            <p:cNvSpPr>
              <a:spLocks noChangeArrowheads="1"/>
            </p:cNvSpPr>
            <p:nvPr/>
          </p:nvSpPr>
          <p:spPr bwMode="auto">
            <a:xfrm>
              <a:off x="5088" y="2400"/>
              <a:ext cx="912" cy="615"/>
            </a:xfrm>
            <a:prstGeom prst="rightArrow">
              <a:avLst>
                <a:gd name="adj1" fmla="val 53500"/>
                <a:gd name="adj2" fmla="val 37396"/>
              </a:avLst>
            </a:prstGeom>
            <a:solidFill>
              <a:srgbClr val="FF0000"/>
            </a:solidFill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4" tIns="45717" rIns="91434" bIns="45717" anchor="ctr"/>
            <a:lstStyle/>
            <a:p>
              <a:pPr algn="ctr"/>
              <a:r>
                <a:rPr lang="en-US" sz="190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Alert</a:t>
              </a:r>
            </a:p>
          </p:txBody>
        </p:sp>
        <p:grpSp>
          <p:nvGrpSpPr>
            <p:cNvPr id="300076" name="Group 44"/>
            <p:cNvGrpSpPr>
              <a:grpSpLocks/>
            </p:cNvGrpSpPr>
            <p:nvPr/>
          </p:nvGrpSpPr>
          <p:grpSpPr bwMode="auto">
            <a:xfrm>
              <a:off x="2592" y="2016"/>
              <a:ext cx="912" cy="288"/>
              <a:chOff x="2592" y="2544"/>
              <a:chExt cx="912" cy="240"/>
            </a:xfrm>
          </p:grpSpPr>
          <p:grpSp>
            <p:nvGrpSpPr>
              <p:cNvPr id="300077" name="Group 45"/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240"/>
                <a:chOff x="192" y="2400"/>
                <a:chExt cx="576" cy="576"/>
              </a:xfrm>
            </p:grpSpPr>
            <p:sp>
              <p:nvSpPr>
                <p:cNvPr id="300078" name="Rectangle 46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rgbClr val="D4D0C8"/>
                </a:solidFill>
                <a:ln w="36068">
                  <a:solidFill>
                    <a:srgbClr val="D4D0C8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79" name="Rectangle 47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rgbClr val="404040"/>
                </a:solidFill>
                <a:ln w="36068">
                  <a:solidFill>
                    <a:srgbClr val="40404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80" name="Line 48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6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62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81" name="Line 49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08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82" name="Rectangle 50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83" name="Line 51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84" name="Line 52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5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85" name="Rectangle 53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0086" name="Rectangle 54"/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240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/>
              <a:p>
                <a:pPr algn="ctr"/>
                <a:r>
                  <a:rPr lang="en-US" sz="20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Kamland</a:t>
                </a:r>
              </a:p>
            </p:txBody>
          </p:sp>
        </p:grpSp>
        <p:grpSp>
          <p:nvGrpSpPr>
            <p:cNvPr id="300087" name="Group 55"/>
            <p:cNvGrpSpPr>
              <a:grpSpLocks/>
            </p:cNvGrpSpPr>
            <p:nvPr/>
          </p:nvGrpSpPr>
          <p:grpSpPr bwMode="auto">
            <a:xfrm>
              <a:off x="2592" y="2400"/>
              <a:ext cx="912" cy="288"/>
              <a:chOff x="2592" y="2928"/>
              <a:chExt cx="912" cy="240"/>
            </a:xfrm>
          </p:grpSpPr>
          <p:grpSp>
            <p:nvGrpSpPr>
              <p:cNvPr id="300088" name="Group 56"/>
              <p:cNvGrpSpPr>
                <a:grpSpLocks/>
              </p:cNvGrpSpPr>
              <p:nvPr/>
            </p:nvGrpSpPr>
            <p:grpSpPr bwMode="auto">
              <a:xfrm>
                <a:off x="2592" y="2928"/>
                <a:ext cx="912" cy="240"/>
                <a:chOff x="192" y="2400"/>
                <a:chExt cx="576" cy="576"/>
              </a:xfrm>
            </p:grpSpPr>
            <p:sp>
              <p:nvSpPr>
                <p:cNvPr id="300089" name="Rectangle 57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rgbClr val="D4D0C8"/>
                </a:solidFill>
                <a:ln w="36068">
                  <a:solidFill>
                    <a:srgbClr val="D4D0C8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90" name="Rectangle 58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rgbClr val="404040"/>
                </a:solidFill>
                <a:ln w="36068">
                  <a:solidFill>
                    <a:srgbClr val="40404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91" name="Line 59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6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62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92" name="Line 60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08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93" name="Rectangle 61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094" name="Line 62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95" name="Line 63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5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096" name="Rectangle 64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0097" name="Rectangle 65"/>
              <p:cNvSpPr>
                <a:spLocks noChangeArrowheads="1"/>
              </p:cNvSpPr>
              <p:nvPr/>
            </p:nvSpPr>
            <p:spPr bwMode="auto">
              <a:xfrm>
                <a:off x="2592" y="2928"/>
                <a:ext cx="912" cy="240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/>
              <a:p>
                <a:pPr algn="ctr"/>
                <a:r>
                  <a:rPr lang="en-US" sz="20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Borexino</a:t>
                </a:r>
              </a:p>
            </p:txBody>
          </p:sp>
        </p:grpSp>
        <p:grpSp>
          <p:nvGrpSpPr>
            <p:cNvPr id="300098" name="Group 66"/>
            <p:cNvGrpSpPr>
              <a:grpSpLocks/>
            </p:cNvGrpSpPr>
            <p:nvPr/>
          </p:nvGrpSpPr>
          <p:grpSpPr bwMode="auto">
            <a:xfrm>
              <a:off x="2592" y="2784"/>
              <a:ext cx="912" cy="288"/>
              <a:chOff x="2592" y="3312"/>
              <a:chExt cx="912" cy="240"/>
            </a:xfrm>
          </p:grpSpPr>
          <p:grpSp>
            <p:nvGrpSpPr>
              <p:cNvPr id="300099" name="Group 67"/>
              <p:cNvGrpSpPr>
                <a:grpSpLocks/>
              </p:cNvGrpSpPr>
              <p:nvPr/>
            </p:nvGrpSpPr>
            <p:grpSpPr bwMode="auto">
              <a:xfrm>
                <a:off x="2592" y="3312"/>
                <a:ext cx="912" cy="240"/>
                <a:chOff x="192" y="2400"/>
                <a:chExt cx="576" cy="576"/>
              </a:xfrm>
            </p:grpSpPr>
            <p:sp>
              <p:nvSpPr>
                <p:cNvPr id="300100" name="Rectangle 68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rgbClr val="D4D0C8"/>
                </a:solidFill>
                <a:ln w="36068">
                  <a:solidFill>
                    <a:srgbClr val="D4D0C8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101" name="Rectangle 69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rgbClr val="404040"/>
                </a:solidFill>
                <a:ln w="36068">
                  <a:solidFill>
                    <a:srgbClr val="40404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102" name="Line 70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6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62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03" name="Line 71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08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04" name="Rectangle 72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105" name="Line 73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06" name="Line 74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5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07" name="Rectangle 75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0108" name="Rectangle 76"/>
              <p:cNvSpPr>
                <a:spLocks noChangeArrowheads="1"/>
              </p:cNvSpPr>
              <p:nvPr/>
            </p:nvSpPr>
            <p:spPr bwMode="auto">
              <a:xfrm>
                <a:off x="2592" y="3312"/>
                <a:ext cx="912" cy="240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/>
              <a:p>
                <a:pPr algn="ctr"/>
                <a:r>
                  <a:rPr lang="en-US" sz="20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MiniBooNE</a:t>
                </a:r>
              </a:p>
            </p:txBody>
          </p:sp>
        </p:grpSp>
        <p:grpSp>
          <p:nvGrpSpPr>
            <p:cNvPr id="300109" name="Group 77"/>
            <p:cNvGrpSpPr>
              <a:grpSpLocks/>
            </p:cNvGrpSpPr>
            <p:nvPr/>
          </p:nvGrpSpPr>
          <p:grpSpPr bwMode="auto">
            <a:xfrm>
              <a:off x="2592" y="3168"/>
              <a:ext cx="912" cy="288"/>
              <a:chOff x="2592" y="3696"/>
              <a:chExt cx="912" cy="240"/>
            </a:xfrm>
          </p:grpSpPr>
          <p:grpSp>
            <p:nvGrpSpPr>
              <p:cNvPr id="300110" name="Group 78"/>
              <p:cNvGrpSpPr>
                <a:grpSpLocks/>
              </p:cNvGrpSpPr>
              <p:nvPr/>
            </p:nvGrpSpPr>
            <p:grpSpPr bwMode="auto">
              <a:xfrm>
                <a:off x="2592" y="3696"/>
                <a:ext cx="912" cy="240"/>
                <a:chOff x="192" y="2400"/>
                <a:chExt cx="576" cy="576"/>
              </a:xfrm>
            </p:grpSpPr>
            <p:sp>
              <p:nvSpPr>
                <p:cNvPr id="300111" name="Rectangle 79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rgbClr val="D4D0C8"/>
                </a:solidFill>
                <a:ln w="36068">
                  <a:solidFill>
                    <a:srgbClr val="D4D0C8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112" name="Rectangle 80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rgbClr val="404040"/>
                </a:solidFill>
                <a:ln w="36068">
                  <a:solidFill>
                    <a:srgbClr val="40404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113" name="Line 81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6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62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14" name="Line 82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08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15" name="Rectangle 83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116" name="Line 84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17" name="Line 85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5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18" name="Rectangle 86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0119" name="Rectangle 87"/>
              <p:cNvSpPr>
                <a:spLocks noChangeArrowheads="1"/>
              </p:cNvSpPr>
              <p:nvPr/>
            </p:nvSpPr>
            <p:spPr bwMode="auto">
              <a:xfrm>
                <a:off x="2592" y="3696"/>
                <a:ext cx="912" cy="240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/>
              <a:p>
                <a:pPr algn="ctr"/>
                <a:r>
                  <a:rPr lang="en-US" sz="20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LVD</a:t>
                </a:r>
              </a:p>
            </p:txBody>
          </p:sp>
        </p:grpSp>
        <p:grpSp>
          <p:nvGrpSpPr>
            <p:cNvPr id="300120" name="Group 88"/>
            <p:cNvGrpSpPr>
              <a:grpSpLocks/>
            </p:cNvGrpSpPr>
            <p:nvPr/>
          </p:nvGrpSpPr>
          <p:grpSpPr bwMode="auto">
            <a:xfrm>
              <a:off x="2592" y="3552"/>
              <a:ext cx="912" cy="288"/>
              <a:chOff x="2592" y="4080"/>
              <a:chExt cx="912" cy="240"/>
            </a:xfrm>
          </p:grpSpPr>
          <p:grpSp>
            <p:nvGrpSpPr>
              <p:cNvPr id="300121" name="Group 89"/>
              <p:cNvGrpSpPr>
                <a:grpSpLocks/>
              </p:cNvGrpSpPr>
              <p:nvPr/>
            </p:nvGrpSpPr>
            <p:grpSpPr bwMode="auto">
              <a:xfrm>
                <a:off x="2592" y="4080"/>
                <a:ext cx="912" cy="240"/>
                <a:chOff x="192" y="2400"/>
                <a:chExt cx="576" cy="576"/>
              </a:xfrm>
            </p:grpSpPr>
            <p:sp>
              <p:nvSpPr>
                <p:cNvPr id="300122" name="Rectangle 90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rgbClr val="D4D0C8"/>
                </a:solidFill>
                <a:ln w="36068">
                  <a:solidFill>
                    <a:srgbClr val="D4D0C8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123" name="Rectangle 91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rgbClr val="404040"/>
                </a:solidFill>
                <a:ln w="36068">
                  <a:solidFill>
                    <a:srgbClr val="40404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85194" dir="3806097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124" name="Line 92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6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62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25" name="Line 93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36068">
                  <a:solidFill>
                    <a:srgbClr val="40404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2700" dir="10800000" algn="ctr" rotWithShape="0">
                          <a:srgbClr val="404040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26" name="Rectangle 94"/>
                <p:cNvSpPr>
                  <a:spLocks noChangeArrowheads="1"/>
                </p:cNvSpPr>
                <p:nvPr/>
              </p:nvSpPr>
              <p:spPr bwMode="auto">
                <a:xfrm>
                  <a:off x="192" y="2400"/>
                  <a:ext cx="576" cy="576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0127" name="Line 95"/>
                <p:cNvSpPr>
                  <a:spLocks noChangeShapeType="1"/>
                </p:cNvSpPr>
                <p:nvPr/>
              </p:nvSpPr>
              <p:spPr bwMode="auto">
                <a:xfrm>
                  <a:off x="192" y="2976"/>
                  <a:ext cx="576" cy="0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28" name="Line 96"/>
                <p:cNvSpPr>
                  <a:spLocks noChangeShapeType="1"/>
                </p:cNvSpPr>
                <p:nvPr/>
              </p:nvSpPr>
              <p:spPr bwMode="auto">
                <a:xfrm>
                  <a:off x="768" y="2400"/>
                  <a:ext cx="0" cy="575"/>
                </a:xfrm>
                <a:prstGeom prst="line">
                  <a:avLst/>
                </a:prstGeom>
                <a:noFill/>
                <a:ln w="22098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300129" name="Rectangle 97"/>
                <p:cNvSpPr>
                  <a:spLocks noChangeArrowheads="1"/>
                </p:cNvSpPr>
                <p:nvPr/>
              </p:nvSpPr>
              <p:spPr bwMode="auto">
                <a:xfrm>
                  <a:off x="240" y="2448"/>
                  <a:ext cx="528" cy="528"/>
                </a:xfrm>
                <a:prstGeom prst="rect">
                  <a:avLst/>
                </a:prstGeom>
                <a:solidFill>
                  <a:schemeClr val="bg2"/>
                </a:solidFill>
                <a:ln w="22098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25400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0130" name="Rectangle 98"/>
              <p:cNvSpPr>
                <a:spLocks noChangeArrowheads="1"/>
              </p:cNvSpPr>
              <p:nvPr/>
            </p:nvSpPr>
            <p:spPr bwMode="auto">
              <a:xfrm>
                <a:off x="2592" y="4080"/>
                <a:ext cx="912" cy="240"/>
              </a:xfrm>
              <a:prstGeom prst="rect">
                <a:avLst/>
              </a:prstGeom>
              <a:solidFill>
                <a:srgbClr val="8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34" tIns="45717" rIns="91434" bIns="45717" anchor="ctr"/>
              <a:lstStyle/>
              <a:p>
                <a:pPr algn="ctr"/>
                <a:r>
                  <a:rPr lang="en-US" sz="20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IceCube</a:t>
                </a:r>
              </a:p>
            </p:txBody>
          </p:sp>
        </p:grpSp>
      </p:grpSp>
      <p:pic>
        <p:nvPicPr>
          <p:cNvPr id="300131" name="Picture 99" descr="mad_scientist_looking_a_hc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3789363"/>
            <a:ext cx="2149475" cy="282892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0" y="0"/>
            <a:ext cx="874713" cy="1354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1796" name="Picture 4" descr="lena_wo_tex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2214563"/>
            <a:ext cx="2398713" cy="479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1219200" y="5105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/>
            <a:endParaRPr lang="fr-FR" sz="2400">
              <a:latin typeface="Times" pitchFamily="18" charset="0"/>
              <a:ea typeface="ＭＳ Ｐゴシック" charset="-128"/>
            </a:endParaRP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7156450" y="947738"/>
            <a:ext cx="1987550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de-DE" b="1">
                <a:solidFill>
                  <a:schemeClr val="accent2"/>
                </a:solidFill>
                <a:ea typeface="ＭＳ Ｐゴシック" charset="-128"/>
              </a:rPr>
              <a:t>MEMPHYS</a:t>
            </a:r>
          </a:p>
          <a:p>
            <a:pPr eaLnBrk="0" hangingPunct="0"/>
            <a:r>
              <a:rPr lang="de-DE" sz="2000">
                <a:solidFill>
                  <a:schemeClr val="accent2"/>
                </a:solidFill>
                <a:ea typeface="ＭＳ Ｐゴシック" charset="-128"/>
              </a:rPr>
              <a:t>  700 kton water</a:t>
            </a:r>
          </a:p>
        </p:txBody>
      </p:sp>
      <p:sp>
        <p:nvSpPr>
          <p:cNvPr id="161799" name="Text Box 7"/>
          <p:cNvSpPr txBox="1">
            <a:spLocks noChangeArrowheads="1"/>
          </p:cNvSpPr>
          <p:nvPr/>
        </p:nvSpPr>
        <p:spPr bwMode="auto">
          <a:xfrm>
            <a:off x="5938838" y="5910263"/>
            <a:ext cx="25114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de-DE" b="1">
                <a:solidFill>
                  <a:schemeClr val="accent2"/>
                </a:solidFill>
                <a:ea typeface="ＭＳ Ｐゴシック" charset="-128"/>
              </a:rPr>
              <a:t>GLACIER</a:t>
            </a:r>
          </a:p>
          <a:p>
            <a:pPr eaLnBrk="0" hangingPunct="0"/>
            <a:r>
              <a:rPr lang="de-DE" sz="2000">
                <a:solidFill>
                  <a:schemeClr val="accent2"/>
                </a:solidFill>
                <a:ea typeface="ＭＳ Ｐゴシック" charset="-128"/>
              </a:rPr>
              <a:t>100 kton liquid argon</a:t>
            </a:r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2090738" y="3581400"/>
            <a:ext cx="1909762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de-DE" b="1">
                <a:solidFill>
                  <a:schemeClr val="accent2"/>
                </a:solidFill>
                <a:ea typeface="ＭＳ Ｐゴシック" charset="-128"/>
              </a:rPr>
              <a:t>LENA</a:t>
            </a:r>
          </a:p>
          <a:p>
            <a:pPr eaLnBrk="0" hangingPunct="0"/>
            <a:r>
              <a:rPr lang="de-DE" sz="2000">
                <a:solidFill>
                  <a:schemeClr val="accent2"/>
                </a:solidFill>
                <a:ea typeface="ＭＳ Ｐゴシック" charset="-128"/>
              </a:rPr>
              <a:t>50 kt scintillator</a:t>
            </a:r>
          </a:p>
        </p:txBody>
      </p:sp>
      <p:sp>
        <p:nvSpPr>
          <p:cNvPr id="161801" name="Line 9"/>
          <p:cNvSpPr>
            <a:spLocks noChangeShapeType="1"/>
          </p:cNvSpPr>
          <p:nvPr/>
        </p:nvSpPr>
        <p:spPr bwMode="auto">
          <a:xfrm>
            <a:off x="2698750" y="4492625"/>
            <a:ext cx="20875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1802" name="Text Box 10"/>
          <p:cNvSpPr txBox="1">
            <a:spLocks noChangeArrowheads="1"/>
          </p:cNvSpPr>
          <p:nvPr/>
        </p:nvSpPr>
        <p:spPr bwMode="auto">
          <a:xfrm>
            <a:off x="3406775" y="4441825"/>
            <a:ext cx="858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de-DE" sz="2400">
                <a:ea typeface="ＭＳ Ｐゴシック" charset="-128"/>
              </a:rPr>
              <a:t>50 m</a:t>
            </a:r>
          </a:p>
        </p:txBody>
      </p:sp>
      <p:graphicFrame>
        <p:nvGraphicFramePr>
          <p:cNvPr id="161803" name="Object 11"/>
          <p:cNvGraphicFramePr>
            <a:graphicFrameLocks noChangeAspect="1"/>
          </p:cNvGraphicFramePr>
          <p:nvPr/>
        </p:nvGraphicFramePr>
        <p:xfrm>
          <a:off x="2243138" y="4922838"/>
          <a:ext cx="3611562" cy="193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786" name="Acrobat Document" r:id="rId5" imgW="6362700" imgH="3409950" progId="AcroExch.Document.7">
                  <p:embed/>
                </p:oleObj>
              </mc:Choice>
              <mc:Fallback>
                <p:oleObj name="Acrobat Document" r:id="rId5" imgW="6362700" imgH="3409950" progId="AcroExch.Document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138" y="4922838"/>
                        <a:ext cx="3611562" cy="193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804" name="WordArt 12"/>
          <p:cNvSpPr>
            <a:spLocks noChangeArrowheads="1" noChangeShapeType="1" noTextEdit="1"/>
          </p:cNvSpPr>
          <p:nvPr/>
        </p:nvSpPr>
        <p:spPr bwMode="auto">
          <a:xfrm>
            <a:off x="6192838" y="239713"/>
            <a:ext cx="2733675" cy="468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LAGUNA</a:t>
            </a:r>
          </a:p>
        </p:txBody>
      </p:sp>
      <p:sp>
        <p:nvSpPr>
          <p:cNvPr id="161805" name="AutoShape 13"/>
          <p:cNvSpPr>
            <a:spLocks noChangeAspect="1" noChangeArrowheads="1" noTextEdit="1"/>
          </p:cNvSpPr>
          <p:nvPr/>
        </p:nvSpPr>
        <p:spPr bwMode="auto">
          <a:xfrm>
            <a:off x="-2619375" y="-317500"/>
            <a:ext cx="12457113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1806" name="Group 14"/>
          <p:cNvGrpSpPr>
            <a:grpSpLocks/>
          </p:cNvGrpSpPr>
          <p:nvPr/>
        </p:nvGrpSpPr>
        <p:grpSpPr bwMode="auto">
          <a:xfrm>
            <a:off x="-239299750" y="-217647838"/>
            <a:ext cx="249118438" cy="223231076"/>
            <a:chOff x="-150740" y="-137101"/>
            <a:chExt cx="156925" cy="140618"/>
          </a:xfrm>
        </p:grpSpPr>
        <p:grpSp>
          <p:nvGrpSpPr>
            <p:cNvPr id="161807" name="Group 15"/>
            <p:cNvGrpSpPr>
              <a:grpSpLocks/>
            </p:cNvGrpSpPr>
            <p:nvPr/>
          </p:nvGrpSpPr>
          <p:grpSpPr bwMode="auto">
            <a:xfrm>
              <a:off x="-150740" y="-137101"/>
              <a:ext cx="156247" cy="140611"/>
              <a:chOff x="-150740" y="-137101"/>
              <a:chExt cx="156247" cy="140611"/>
            </a:xfrm>
          </p:grpSpPr>
          <p:sp>
            <p:nvSpPr>
              <p:cNvPr id="161808" name="Freeform 16"/>
              <p:cNvSpPr>
                <a:spLocks/>
              </p:cNvSpPr>
              <p:nvPr/>
            </p:nvSpPr>
            <p:spPr bwMode="auto">
              <a:xfrm>
                <a:off x="2182" y="622"/>
                <a:ext cx="1364" cy="1923"/>
              </a:xfrm>
              <a:custGeom>
                <a:avLst/>
                <a:gdLst>
                  <a:gd name="T0" fmla="*/ 0 w 1364"/>
                  <a:gd name="T1" fmla="*/ 191 h 1923"/>
                  <a:gd name="T2" fmla="*/ 15 w 1364"/>
                  <a:gd name="T3" fmla="*/ 143 h 1923"/>
                  <a:gd name="T4" fmla="*/ 60 w 1364"/>
                  <a:gd name="T5" fmla="*/ 102 h 1923"/>
                  <a:gd name="T6" fmla="*/ 216 w 1364"/>
                  <a:gd name="T7" fmla="*/ 41 h 1923"/>
                  <a:gd name="T8" fmla="*/ 313 w 1364"/>
                  <a:gd name="T9" fmla="*/ 20 h 1923"/>
                  <a:gd name="T10" fmla="*/ 425 w 1364"/>
                  <a:gd name="T11" fmla="*/ 13 h 1923"/>
                  <a:gd name="T12" fmla="*/ 678 w 1364"/>
                  <a:gd name="T13" fmla="*/ 0 h 1923"/>
                  <a:gd name="T14" fmla="*/ 924 w 1364"/>
                  <a:gd name="T15" fmla="*/ 13 h 1923"/>
                  <a:gd name="T16" fmla="*/ 1148 w 1364"/>
                  <a:gd name="T17" fmla="*/ 41 h 1923"/>
                  <a:gd name="T18" fmla="*/ 1230 w 1364"/>
                  <a:gd name="T19" fmla="*/ 61 h 1923"/>
                  <a:gd name="T20" fmla="*/ 1305 w 1364"/>
                  <a:gd name="T21" fmla="*/ 102 h 1923"/>
                  <a:gd name="T22" fmla="*/ 1342 w 1364"/>
                  <a:gd name="T23" fmla="*/ 143 h 1923"/>
                  <a:gd name="T24" fmla="*/ 1364 w 1364"/>
                  <a:gd name="T25" fmla="*/ 191 h 1923"/>
                  <a:gd name="T26" fmla="*/ 1364 w 1364"/>
                  <a:gd name="T27" fmla="*/ 1731 h 1923"/>
                  <a:gd name="T28" fmla="*/ 1342 w 1364"/>
                  <a:gd name="T29" fmla="*/ 1773 h 1923"/>
                  <a:gd name="T30" fmla="*/ 1305 w 1364"/>
                  <a:gd name="T31" fmla="*/ 1807 h 1923"/>
                  <a:gd name="T32" fmla="*/ 1230 w 1364"/>
                  <a:gd name="T33" fmla="*/ 1841 h 1923"/>
                  <a:gd name="T34" fmla="*/ 1148 w 1364"/>
                  <a:gd name="T35" fmla="*/ 1875 h 1923"/>
                  <a:gd name="T36" fmla="*/ 924 w 1364"/>
                  <a:gd name="T37" fmla="*/ 1909 h 1923"/>
                  <a:gd name="T38" fmla="*/ 678 w 1364"/>
                  <a:gd name="T39" fmla="*/ 1923 h 1923"/>
                  <a:gd name="T40" fmla="*/ 425 w 1364"/>
                  <a:gd name="T41" fmla="*/ 1909 h 1923"/>
                  <a:gd name="T42" fmla="*/ 313 w 1364"/>
                  <a:gd name="T43" fmla="*/ 1896 h 1923"/>
                  <a:gd name="T44" fmla="*/ 216 w 1364"/>
                  <a:gd name="T45" fmla="*/ 1875 h 1923"/>
                  <a:gd name="T46" fmla="*/ 60 w 1364"/>
                  <a:gd name="T47" fmla="*/ 1807 h 1923"/>
                  <a:gd name="T48" fmla="*/ 15 w 1364"/>
                  <a:gd name="T49" fmla="*/ 1773 h 1923"/>
                  <a:gd name="T50" fmla="*/ 0 w 1364"/>
                  <a:gd name="T51" fmla="*/ 1731 h 1923"/>
                  <a:gd name="T52" fmla="*/ 0 w 1364"/>
                  <a:gd name="T53" fmla="*/ 191 h 1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64" h="1923">
                    <a:moveTo>
                      <a:pt x="0" y="191"/>
                    </a:moveTo>
                    <a:lnTo>
                      <a:pt x="15" y="143"/>
                    </a:lnTo>
                    <a:lnTo>
                      <a:pt x="60" y="102"/>
                    </a:lnTo>
                    <a:lnTo>
                      <a:pt x="216" y="41"/>
                    </a:lnTo>
                    <a:lnTo>
                      <a:pt x="313" y="20"/>
                    </a:lnTo>
                    <a:lnTo>
                      <a:pt x="425" y="13"/>
                    </a:lnTo>
                    <a:lnTo>
                      <a:pt x="678" y="0"/>
                    </a:lnTo>
                    <a:lnTo>
                      <a:pt x="924" y="13"/>
                    </a:lnTo>
                    <a:lnTo>
                      <a:pt x="1148" y="41"/>
                    </a:lnTo>
                    <a:lnTo>
                      <a:pt x="1230" y="61"/>
                    </a:lnTo>
                    <a:lnTo>
                      <a:pt x="1305" y="102"/>
                    </a:lnTo>
                    <a:lnTo>
                      <a:pt x="1342" y="143"/>
                    </a:lnTo>
                    <a:lnTo>
                      <a:pt x="1364" y="191"/>
                    </a:lnTo>
                    <a:lnTo>
                      <a:pt x="1364" y="1731"/>
                    </a:lnTo>
                    <a:lnTo>
                      <a:pt x="1342" y="1773"/>
                    </a:lnTo>
                    <a:lnTo>
                      <a:pt x="1305" y="1807"/>
                    </a:lnTo>
                    <a:lnTo>
                      <a:pt x="1230" y="1841"/>
                    </a:lnTo>
                    <a:lnTo>
                      <a:pt x="1148" y="1875"/>
                    </a:lnTo>
                    <a:lnTo>
                      <a:pt x="924" y="1909"/>
                    </a:lnTo>
                    <a:lnTo>
                      <a:pt x="678" y="1923"/>
                    </a:lnTo>
                    <a:lnTo>
                      <a:pt x="425" y="1909"/>
                    </a:lnTo>
                    <a:lnTo>
                      <a:pt x="313" y="1896"/>
                    </a:lnTo>
                    <a:lnTo>
                      <a:pt x="216" y="1875"/>
                    </a:lnTo>
                    <a:lnTo>
                      <a:pt x="60" y="1807"/>
                    </a:lnTo>
                    <a:lnTo>
                      <a:pt x="15" y="1773"/>
                    </a:lnTo>
                    <a:lnTo>
                      <a:pt x="0" y="1731"/>
                    </a:lnTo>
                    <a:lnTo>
                      <a:pt x="0" y="191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09" name="Freeform 17"/>
              <p:cNvSpPr>
                <a:spLocks/>
              </p:cNvSpPr>
              <p:nvPr/>
            </p:nvSpPr>
            <p:spPr bwMode="auto">
              <a:xfrm>
                <a:off x="2182" y="622"/>
                <a:ext cx="1364" cy="1923"/>
              </a:xfrm>
              <a:custGeom>
                <a:avLst/>
                <a:gdLst>
                  <a:gd name="T0" fmla="*/ 0 w 1364"/>
                  <a:gd name="T1" fmla="*/ 191 h 1923"/>
                  <a:gd name="T2" fmla="*/ 15 w 1364"/>
                  <a:gd name="T3" fmla="*/ 143 h 1923"/>
                  <a:gd name="T4" fmla="*/ 60 w 1364"/>
                  <a:gd name="T5" fmla="*/ 102 h 1923"/>
                  <a:gd name="T6" fmla="*/ 216 w 1364"/>
                  <a:gd name="T7" fmla="*/ 41 h 1923"/>
                  <a:gd name="T8" fmla="*/ 313 w 1364"/>
                  <a:gd name="T9" fmla="*/ 20 h 1923"/>
                  <a:gd name="T10" fmla="*/ 425 w 1364"/>
                  <a:gd name="T11" fmla="*/ 13 h 1923"/>
                  <a:gd name="T12" fmla="*/ 678 w 1364"/>
                  <a:gd name="T13" fmla="*/ 0 h 1923"/>
                  <a:gd name="T14" fmla="*/ 924 w 1364"/>
                  <a:gd name="T15" fmla="*/ 13 h 1923"/>
                  <a:gd name="T16" fmla="*/ 1148 w 1364"/>
                  <a:gd name="T17" fmla="*/ 41 h 1923"/>
                  <a:gd name="T18" fmla="*/ 1230 w 1364"/>
                  <a:gd name="T19" fmla="*/ 61 h 1923"/>
                  <a:gd name="T20" fmla="*/ 1305 w 1364"/>
                  <a:gd name="T21" fmla="*/ 102 h 1923"/>
                  <a:gd name="T22" fmla="*/ 1342 w 1364"/>
                  <a:gd name="T23" fmla="*/ 143 h 1923"/>
                  <a:gd name="T24" fmla="*/ 1364 w 1364"/>
                  <a:gd name="T25" fmla="*/ 191 h 1923"/>
                  <a:gd name="T26" fmla="*/ 1364 w 1364"/>
                  <a:gd name="T27" fmla="*/ 1731 h 1923"/>
                  <a:gd name="T28" fmla="*/ 1342 w 1364"/>
                  <a:gd name="T29" fmla="*/ 1773 h 1923"/>
                  <a:gd name="T30" fmla="*/ 1305 w 1364"/>
                  <a:gd name="T31" fmla="*/ 1807 h 1923"/>
                  <a:gd name="T32" fmla="*/ 1230 w 1364"/>
                  <a:gd name="T33" fmla="*/ 1841 h 1923"/>
                  <a:gd name="T34" fmla="*/ 1148 w 1364"/>
                  <a:gd name="T35" fmla="*/ 1875 h 1923"/>
                  <a:gd name="T36" fmla="*/ 924 w 1364"/>
                  <a:gd name="T37" fmla="*/ 1909 h 1923"/>
                  <a:gd name="T38" fmla="*/ 678 w 1364"/>
                  <a:gd name="T39" fmla="*/ 1923 h 1923"/>
                  <a:gd name="T40" fmla="*/ 425 w 1364"/>
                  <a:gd name="T41" fmla="*/ 1909 h 1923"/>
                  <a:gd name="T42" fmla="*/ 313 w 1364"/>
                  <a:gd name="T43" fmla="*/ 1896 h 1923"/>
                  <a:gd name="T44" fmla="*/ 216 w 1364"/>
                  <a:gd name="T45" fmla="*/ 1875 h 1923"/>
                  <a:gd name="T46" fmla="*/ 60 w 1364"/>
                  <a:gd name="T47" fmla="*/ 1807 h 1923"/>
                  <a:gd name="T48" fmla="*/ 15 w 1364"/>
                  <a:gd name="T49" fmla="*/ 1773 h 1923"/>
                  <a:gd name="T50" fmla="*/ 0 w 1364"/>
                  <a:gd name="T51" fmla="*/ 1731 h 1923"/>
                  <a:gd name="T52" fmla="*/ 0 w 1364"/>
                  <a:gd name="T53" fmla="*/ 191 h 1923"/>
                  <a:gd name="T54" fmla="*/ 15 w 1364"/>
                  <a:gd name="T55" fmla="*/ 232 h 1923"/>
                  <a:gd name="T56" fmla="*/ 60 w 1364"/>
                  <a:gd name="T57" fmla="*/ 267 h 1923"/>
                  <a:gd name="T58" fmla="*/ 216 w 1364"/>
                  <a:gd name="T59" fmla="*/ 335 h 1923"/>
                  <a:gd name="T60" fmla="*/ 313 w 1364"/>
                  <a:gd name="T61" fmla="*/ 355 h 1923"/>
                  <a:gd name="T62" fmla="*/ 425 w 1364"/>
                  <a:gd name="T63" fmla="*/ 369 h 1923"/>
                  <a:gd name="T64" fmla="*/ 678 w 1364"/>
                  <a:gd name="T65" fmla="*/ 383 h 1923"/>
                  <a:gd name="T66" fmla="*/ 924 w 1364"/>
                  <a:gd name="T67" fmla="*/ 369 h 1923"/>
                  <a:gd name="T68" fmla="*/ 1148 w 1364"/>
                  <a:gd name="T69" fmla="*/ 335 h 1923"/>
                  <a:gd name="T70" fmla="*/ 1230 w 1364"/>
                  <a:gd name="T71" fmla="*/ 301 h 1923"/>
                  <a:gd name="T72" fmla="*/ 1305 w 1364"/>
                  <a:gd name="T73" fmla="*/ 267 h 1923"/>
                  <a:gd name="T74" fmla="*/ 1342 w 1364"/>
                  <a:gd name="T75" fmla="*/ 232 h 1923"/>
                  <a:gd name="T76" fmla="*/ 1364 w 1364"/>
                  <a:gd name="T77" fmla="*/ 191 h 1923"/>
                  <a:gd name="T78" fmla="*/ 1364 w 1364"/>
                  <a:gd name="T79" fmla="*/ 191 h 1923"/>
                  <a:gd name="T80" fmla="*/ 1342 w 1364"/>
                  <a:gd name="T81" fmla="*/ 232 h 1923"/>
                  <a:gd name="T82" fmla="*/ 1305 w 1364"/>
                  <a:gd name="T83" fmla="*/ 267 h 1923"/>
                  <a:gd name="T84" fmla="*/ 1230 w 1364"/>
                  <a:gd name="T85" fmla="*/ 301 h 1923"/>
                  <a:gd name="T86" fmla="*/ 1148 w 1364"/>
                  <a:gd name="T87" fmla="*/ 335 h 1923"/>
                  <a:gd name="T88" fmla="*/ 924 w 1364"/>
                  <a:gd name="T89" fmla="*/ 369 h 1923"/>
                  <a:gd name="T90" fmla="*/ 678 w 1364"/>
                  <a:gd name="T91" fmla="*/ 383 h 1923"/>
                  <a:gd name="T92" fmla="*/ 425 w 1364"/>
                  <a:gd name="T93" fmla="*/ 369 h 1923"/>
                  <a:gd name="T94" fmla="*/ 313 w 1364"/>
                  <a:gd name="T95" fmla="*/ 355 h 1923"/>
                  <a:gd name="T96" fmla="*/ 216 w 1364"/>
                  <a:gd name="T97" fmla="*/ 335 h 1923"/>
                  <a:gd name="T98" fmla="*/ 60 w 1364"/>
                  <a:gd name="T99" fmla="*/ 267 h 1923"/>
                  <a:gd name="T100" fmla="*/ 15 w 1364"/>
                  <a:gd name="T101" fmla="*/ 232 h 1923"/>
                  <a:gd name="T102" fmla="*/ 0 w 1364"/>
                  <a:gd name="T103" fmla="*/ 191 h 1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64" h="1923">
                    <a:moveTo>
                      <a:pt x="0" y="191"/>
                    </a:moveTo>
                    <a:lnTo>
                      <a:pt x="15" y="143"/>
                    </a:lnTo>
                    <a:lnTo>
                      <a:pt x="60" y="102"/>
                    </a:lnTo>
                    <a:lnTo>
                      <a:pt x="216" y="41"/>
                    </a:lnTo>
                    <a:lnTo>
                      <a:pt x="313" y="20"/>
                    </a:lnTo>
                    <a:lnTo>
                      <a:pt x="425" y="13"/>
                    </a:lnTo>
                    <a:lnTo>
                      <a:pt x="678" y="0"/>
                    </a:lnTo>
                    <a:lnTo>
                      <a:pt x="924" y="13"/>
                    </a:lnTo>
                    <a:lnTo>
                      <a:pt x="1148" y="41"/>
                    </a:lnTo>
                    <a:lnTo>
                      <a:pt x="1230" y="61"/>
                    </a:lnTo>
                    <a:lnTo>
                      <a:pt x="1305" y="102"/>
                    </a:lnTo>
                    <a:lnTo>
                      <a:pt x="1342" y="143"/>
                    </a:lnTo>
                    <a:lnTo>
                      <a:pt x="1364" y="191"/>
                    </a:lnTo>
                    <a:lnTo>
                      <a:pt x="1364" y="1731"/>
                    </a:lnTo>
                    <a:lnTo>
                      <a:pt x="1342" y="1773"/>
                    </a:lnTo>
                    <a:lnTo>
                      <a:pt x="1305" y="1807"/>
                    </a:lnTo>
                    <a:lnTo>
                      <a:pt x="1230" y="1841"/>
                    </a:lnTo>
                    <a:lnTo>
                      <a:pt x="1148" y="1875"/>
                    </a:lnTo>
                    <a:lnTo>
                      <a:pt x="924" y="1909"/>
                    </a:lnTo>
                    <a:lnTo>
                      <a:pt x="678" y="1923"/>
                    </a:lnTo>
                    <a:lnTo>
                      <a:pt x="425" y="1909"/>
                    </a:lnTo>
                    <a:lnTo>
                      <a:pt x="313" y="1896"/>
                    </a:lnTo>
                    <a:lnTo>
                      <a:pt x="216" y="1875"/>
                    </a:lnTo>
                    <a:lnTo>
                      <a:pt x="60" y="1807"/>
                    </a:lnTo>
                    <a:lnTo>
                      <a:pt x="15" y="1773"/>
                    </a:lnTo>
                    <a:lnTo>
                      <a:pt x="0" y="1731"/>
                    </a:lnTo>
                    <a:lnTo>
                      <a:pt x="0" y="191"/>
                    </a:lnTo>
                    <a:lnTo>
                      <a:pt x="15" y="232"/>
                    </a:lnTo>
                    <a:lnTo>
                      <a:pt x="60" y="267"/>
                    </a:lnTo>
                    <a:lnTo>
                      <a:pt x="216" y="335"/>
                    </a:lnTo>
                    <a:lnTo>
                      <a:pt x="313" y="355"/>
                    </a:lnTo>
                    <a:lnTo>
                      <a:pt x="425" y="369"/>
                    </a:lnTo>
                    <a:lnTo>
                      <a:pt x="678" y="383"/>
                    </a:lnTo>
                    <a:lnTo>
                      <a:pt x="924" y="369"/>
                    </a:lnTo>
                    <a:lnTo>
                      <a:pt x="1148" y="335"/>
                    </a:lnTo>
                    <a:lnTo>
                      <a:pt x="1230" y="301"/>
                    </a:lnTo>
                    <a:lnTo>
                      <a:pt x="1305" y="267"/>
                    </a:lnTo>
                    <a:lnTo>
                      <a:pt x="1342" y="232"/>
                    </a:lnTo>
                    <a:lnTo>
                      <a:pt x="1364" y="191"/>
                    </a:lnTo>
                    <a:lnTo>
                      <a:pt x="1364" y="191"/>
                    </a:lnTo>
                    <a:lnTo>
                      <a:pt x="1342" y="232"/>
                    </a:lnTo>
                    <a:lnTo>
                      <a:pt x="1305" y="267"/>
                    </a:lnTo>
                    <a:lnTo>
                      <a:pt x="1230" y="301"/>
                    </a:lnTo>
                    <a:lnTo>
                      <a:pt x="1148" y="335"/>
                    </a:lnTo>
                    <a:lnTo>
                      <a:pt x="924" y="369"/>
                    </a:lnTo>
                    <a:lnTo>
                      <a:pt x="678" y="383"/>
                    </a:lnTo>
                    <a:lnTo>
                      <a:pt x="425" y="369"/>
                    </a:lnTo>
                    <a:lnTo>
                      <a:pt x="313" y="355"/>
                    </a:lnTo>
                    <a:lnTo>
                      <a:pt x="216" y="335"/>
                    </a:lnTo>
                    <a:lnTo>
                      <a:pt x="60" y="267"/>
                    </a:lnTo>
                    <a:lnTo>
                      <a:pt x="15" y="232"/>
                    </a:lnTo>
                    <a:lnTo>
                      <a:pt x="0" y="191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10" name="Freeform 18"/>
              <p:cNvSpPr>
                <a:spLocks/>
              </p:cNvSpPr>
              <p:nvPr/>
            </p:nvSpPr>
            <p:spPr bwMode="auto">
              <a:xfrm>
                <a:off x="2182" y="622"/>
                <a:ext cx="1372" cy="1930"/>
              </a:xfrm>
              <a:custGeom>
                <a:avLst/>
                <a:gdLst>
                  <a:gd name="T0" fmla="*/ 0 w 1372"/>
                  <a:gd name="T1" fmla="*/ 191 h 1930"/>
                  <a:gd name="T2" fmla="*/ 15 w 1372"/>
                  <a:gd name="T3" fmla="*/ 143 h 1930"/>
                  <a:gd name="T4" fmla="*/ 60 w 1372"/>
                  <a:gd name="T5" fmla="*/ 102 h 1930"/>
                  <a:gd name="T6" fmla="*/ 216 w 1372"/>
                  <a:gd name="T7" fmla="*/ 41 h 1930"/>
                  <a:gd name="T8" fmla="*/ 313 w 1372"/>
                  <a:gd name="T9" fmla="*/ 20 h 1930"/>
                  <a:gd name="T10" fmla="*/ 432 w 1372"/>
                  <a:gd name="T11" fmla="*/ 13 h 1930"/>
                  <a:gd name="T12" fmla="*/ 686 w 1372"/>
                  <a:gd name="T13" fmla="*/ 0 h 1930"/>
                  <a:gd name="T14" fmla="*/ 932 w 1372"/>
                  <a:gd name="T15" fmla="*/ 13 h 1930"/>
                  <a:gd name="T16" fmla="*/ 1156 w 1372"/>
                  <a:gd name="T17" fmla="*/ 41 h 1930"/>
                  <a:gd name="T18" fmla="*/ 1238 w 1372"/>
                  <a:gd name="T19" fmla="*/ 61 h 1930"/>
                  <a:gd name="T20" fmla="*/ 1312 w 1372"/>
                  <a:gd name="T21" fmla="*/ 102 h 1930"/>
                  <a:gd name="T22" fmla="*/ 1349 w 1372"/>
                  <a:gd name="T23" fmla="*/ 143 h 1930"/>
                  <a:gd name="T24" fmla="*/ 1372 w 1372"/>
                  <a:gd name="T25" fmla="*/ 191 h 1930"/>
                  <a:gd name="T26" fmla="*/ 1372 w 1372"/>
                  <a:gd name="T27" fmla="*/ 1731 h 1930"/>
                  <a:gd name="T28" fmla="*/ 1349 w 1372"/>
                  <a:gd name="T29" fmla="*/ 1773 h 1930"/>
                  <a:gd name="T30" fmla="*/ 1312 w 1372"/>
                  <a:gd name="T31" fmla="*/ 1814 h 1930"/>
                  <a:gd name="T32" fmla="*/ 1238 w 1372"/>
                  <a:gd name="T33" fmla="*/ 1848 h 1930"/>
                  <a:gd name="T34" fmla="*/ 1156 w 1372"/>
                  <a:gd name="T35" fmla="*/ 1882 h 1930"/>
                  <a:gd name="T36" fmla="*/ 932 w 1372"/>
                  <a:gd name="T37" fmla="*/ 1916 h 1930"/>
                  <a:gd name="T38" fmla="*/ 686 w 1372"/>
                  <a:gd name="T39" fmla="*/ 1930 h 1930"/>
                  <a:gd name="T40" fmla="*/ 432 w 1372"/>
                  <a:gd name="T41" fmla="*/ 1916 h 1930"/>
                  <a:gd name="T42" fmla="*/ 313 w 1372"/>
                  <a:gd name="T43" fmla="*/ 1903 h 1930"/>
                  <a:gd name="T44" fmla="*/ 216 w 1372"/>
                  <a:gd name="T45" fmla="*/ 1882 h 1930"/>
                  <a:gd name="T46" fmla="*/ 60 w 1372"/>
                  <a:gd name="T47" fmla="*/ 1814 h 1930"/>
                  <a:gd name="T48" fmla="*/ 15 w 1372"/>
                  <a:gd name="T49" fmla="*/ 1773 h 1930"/>
                  <a:gd name="T50" fmla="*/ 0 w 1372"/>
                  <a:gd name="T51" fmla="*/ 1731 h 1930"/>
                  <a:gd name="T52" fmla="*/ 0 w 1372"/>
                  <a:gd name="T53" fmla="*/ 191 h 1930"/>
                  <a:gd name="T54" fmla="*/ 15 w 1372"/>
                  <a:gd name="T55" fmla="*/ 232 h 1930"/>
                  <a:gd name="T56" fmla="*/ 60 w 1372"/>
                  <a:gd name="T57" fmla="*/ 273 h 1930"/>
                  <a:gd name="T58" fmla="*/ 216 w 1372"/>
                  <a:gd name="T59" fmla="*/ 342 h 1930"/>
                  <a:gd name="T60" fmla="*/ 313 w 1372"/>
                  <a:gd name="T61" fmla="*/ 362 h 1930"/>
                  <a:gd name="T62" fmla="*/ 432 w 1372"/>
                  <a:gd name="T63" fmla="*/ 376 h 1930"/>
                  <a:gd name="T64" fmla="*/ 686 w 1372"/>
                  <a:gd name="T65" fmla="*/ 390 h 1930"/>
                  <a:gd name="T66" fmla="*/ 932 w 1372"/>
                  <a:gd name="T67" fmla="*/ 376 h 1930"/>
                  <a:gd name="T68" fmla="*/ 1156 w 1372"/>
                  <a:gd name="T69" fmla="*/ 342 h 1930"/>
                  <a:gd name="T70" fmla="*/ 1238 w 1372"/>
                  <a:gd name="T71" fmla="*/ 308 h 1930"/>
                  <a:gd name="T72" fmla="*/ 1312 w 1372"/>
                  <a:gd name="T73" fmla="*/ 273 h 1930"/>
                  <a:gd name="T74" fmla="*/ 1349 w 1372"/>
                  <a:gd name="T75" fmla="*/ 232 h 1930"/>
                  <a:gd name="T76" fmla="*/ 1372 w 1372"/>
                  <a:gd name="T77" fmla="*/ 191 h 1930"/>
                  <a:gd name="T78" fmla="*/ 1372 w 1372"/>
                  <a:gd name="T79" fmla="*/ 191 h 1930"/>
                  <a:gd name="T80" fmla="*/ 1349 w 1372"/>
                  <a:gd name="T81" fmla="*/ 232 h 1930"/>
                  <a:gd name="T82" fmla="*/ 1312 w 1372"/>
                  <a:gd name="T83" fmla="*/ 273 h 1930"/>
                  <a:gd name="T84" fmla="*/ 1238 w 1372"/>
                  <a:gd name="T85" fmla="*/ 308 h 1930"/>
                  <a:gd name="T86" fmla="*/ 1156 w 1372"/>
                  <a:gd name="T87" fmla="*/ 342 h 1930"/>
                  <a:gd name="T88" fmla="*/ 932 w 1372"/>
                  <a:gd name="T89" fmla="*/ 376 h 1930"/>
                  <a:gd name="T90" fmla="*/ 686 w 1372"/>
                  <a:gd name="T91" fmla="*/ 390 h 1930"/>
                  <a:gd name="T92" fmla="*/ 432 w 1372"/>
                  <a:gd name="T93" fmla="*/ 376 h 1930"/>
                  <a:gd name="T94" fmla="*/ 313 w 1372"/>
                  <a:gd name="T95" fmla="*/ 362 h 1930"/>
                  <a:gd name="T96" fmla="*/ 216 w 1372"/>
                  <a:gd name="T97" fmla="*/ 342 h 1930"/>
                  <a:gd name="T98" fmla="*/ 60 w 1372"/>
                  <a:gd name="T99" fmla="*/ 273 h 1930"/>
                  <a:gd name="T100" fmla="*/ 15 w 1372"/>
                  <a:gd name="T101" fmla="*/ 232 h 1930"/>
                  <a:gd name="T102" fmla="*/ 0 w 1372"/>
                  <a:gd name="T103" fmla="*/ 191 h 1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72" h="1930">
                    <a:moveTo>
                      <a:pt x="0" y="191"/>
                    </a:moveTo>
                    <a:lnTo>
                      <a:pt x="15" y="143"/>
                    </a:lnTo>
                    <a:lnTo>
                      <a:pt x="60" y="102"/>
                    </a:lnTo>
                    <a:lnTo>
                      <a:pt x="216" y="41"/>
                    </a:lnTo>
                    <a:lnTo>
                      <a:pt x="313" y="20"/>
                    </a:lnTo>
                    <a:lnTo>
                      <a:pt x="432" y="13"/>
                    </a:lnTo>
                    <a:lnTo>
                      <a:pt x="686" y="0"/>
                    </a:lnTo>
                    <a:lnTo>
                      <a:pt x="932" y="13"/>
                    </a:lnTo>
                    <a:lnTo>
                      <a:pt x="1156" y="41"/>
                    </a:lnTo>
                    <a:lnTo>
                      <a:pt x="1238" y="61"/>
                    </a:lnTo>
                    <a:lnTo>
                      <a:pt x="1312" y="102"/>
                    </a:lnTo>
                    <a:lnTo>
                      <a:pt x="1349" y="143"/>
                    </a:lnTo>
                    <a:lnTo>
                      <a:pt x="1372" y="191"/>
                    </a:lnTo>
                    <a:lnTo>
                      <a:pt x="1372" y="1731"/>
                    </a:lnTo>
                    <a:lnTo>
                      <a:pt x="1349" y="1773"/>
                    </a:lnTo>
                    <a:lnTo>
                      <a:pt x="1312" y="1814"/>
                    </a:lnTo>
                    <a:lnTo>
                      <a:pt x="1238" y="1848"/>
                    </a:lnTo>
                    <a:lnTo>
                      <a:pt x="1156" y="1882"/>
                    </a:lnTo>
                    <a:lnTo>
                      <a:pt x="932" y="1916"/>
                    </a:lnTo>
                    <a:lnTo>
                      <a:pt x="686" y="1930"/>
                    </a:lnTo>
                    <a:lnTo>
                      <a:pt x="432" y="1916"/>
                    </a:lnTo>
                    <a:lnTo>
                      <a:pt x="313" y="1903"/>
                    </a:lnTo>
                    <a:lnTo>
                      <a:pt x="216" y="1882"/>
                    </a:lnTo>
                    <a:lnTo>
                      <a:pt x="60" y="1814"/>
                    </a:lnTo>
                    <a:lnTo>
                      <a:pt x="15" y="1773"/>
                    </a:lnTo>
                    <a:lnTo>
                      <a:pt x="0" y="1731"/>
                    </a:lnTo>
                    <a:lnTo>
                      <a:pt x="0" y="191"/>
                    </a:lnTo>
                    <a:lnTo>
                      <a:pt x="15" y="232"/>
                    </a:lnTo>
                    <a:lnTo>
                      <a:pt x="60" y="273"/>
                    </a:lnTo>
                    <a:lnTo>
                      <a:pt x="216" y="342"/>
                    </a:lnTo>
                    <a:lnTo>
                      <a:pt x="313" y="362"/>
                    </a:lnTo>
                    <a:lnTo>
                      <a:pt x="432" y="376"/>
                    </a:lnTo>
                    <a:lnTo>
                      <a:pt x="686" y="390"/>
                    </a:lnTo>
                    <a:lnTo>
                      <a:pt x="932" y="376"/>
                    </a:lnTo>
                    <a:lnTo>
                      <a:pt x="1156" y="342"/>
                    </a:lnTo>
                    <a:lnTo>
                      <a:pt x="1238" y="308"/>
                    </a:lnTo>
                    <a:lnTo>
                      <a:pt x="1312" y="273"/>
                    </a:lnTo>
                    <a:lnTo>
                      <a:pt x="1349" y="232"/>
                    </a:lnTo>
                    <a:lnTo>
                      <a:pt x="1372" y="191"/>
                    </a:lnTo>
                    <a:lnTo>
                      <a:pt x="1372" y="191"/>
                    </a:lnTo>
                    <a:lnTo>
                      <a:pt x="1349" y="232"/>
                    </a:lnTo>
                    <a:lnTo>
                      <a:pt x="1312" y="273"/>
                    </a:lnTo>
                    <a:lnTo>
                      <a:pt x="1238" y="308"/>
                    </a:lnTo>
                    <a:lnTo>
                      <a:pt x="1156" y="342"/>
                    </a:lnTo>
                    <a:lnTo>
                      <a:pt x="932" y="376"/>
                    </a:lnTo>
                    <a:lnTo>
                      <a:pt x="686" y="390"/>
                    </a:lnTo>
                    <a:lnTo>
                      <a:pt x="432" y="376"/>
                    </a:lnTo>
                    <a:lnTo>
                      <a:pt x="313" y="362"/>
                    </a:lnTo>
                    <a:lnTo>
                      <a:pt x="216" y="342"/>
                    </a:lnTo>
                    <a:lnTo>
                      <a:pt x="60" y="273"/>
                    </a:lnTo>
                    <a:lnTo>
                      <a:pt x="15" y="232"/>
                    </a:lnTo>
                    <a:lnTo>
                      <a:pt x="0" y="191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11" name="Oval 19"/>
              <p:cNvSpPr>
                <a:spLocks noChangeArrowheads="1"/>
              </p:cNvSpPr>
              <p:nvPr/>
            </p:nvSpPr>
            <p:spPr bwMode="auto">
              <a:xfrm>
                <a:off x="2000" y="571"/>
                <a:ext cx="1684" cy="505"/>
              </a:xfrm>
              <a:prstGeom prst="ellipse">
                <a:avLst/>
              </a:prstGeom>
              <a:solidFill>
                <a:srgbClr val="999999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12" name="Arc 20"/>
              <p:cNvSpPr>
                <a:spLocks/>
              </p:cNvSpPr>
              <p:nvPr/>
            </p:nvSpPr>
            <p:spPr bwMode="auto">
              <a:xfrm>
                <a:off x="2059" y="338"/>
                <a:ext cx="801" cy="57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82"/>
                  <a:gd name="T1" fmla="*/ 21713 h 21713"/>
                  <a:gd name="T2" fmla="*/ 21682 w 21682"/>
                  <a:gd name="T3" fmla="*/ 0 h 21713"/>
                  <a:gd name="T4" fmla="*/ 21600 w 21682"/>
                  <a:gd name="T5" fmla="*/ 21600 h 21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82" h="21713" fill="none" extrusionOk="0">
                    <a:moveTo>
                      <a:pt x="0" y="21712"/>
                    </a:moveTo>
                    <a:cubicBezTo>
                      <a:pt x="0" y="21675"/>
                      <a:pt x="0" y="2163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7" y="-1"/>
                      <a:pt x="21654" y="0"/>
                      <a:pt x="21681" y="0"/>
                    </a:cubicBezTo>
                  </a:path>
                  <a:path w="21682" h="21713" stroke="0" extrusionOk="0">
                    <a:moveTo>
                      <a:pt x="0" y="21712"/>
                    </a:moveTo>
                    <a:cubicBezTo>
                      <a:pt x="0" y="21675"/>
                      <a:pt x="0" y="2163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7" y="-1"/>
                      <a:pt x="21654" y="0"/>
                      <a:pt x="2168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13" name="Arc 21"/>
              <p:cNvSpPr>
                <a:spLocks/>
              </p:cNvSpPr>
              <p:nvPr/>
            </p:nvSpPr>
            <p:spPr bwMode="auto">
              <a:xfrm>
                <a:off x="2015" y="338"/>
                <a:ext cx="845" cy="5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77"/>
                  <a:gd name="T1" fmla="*/ 21600 h 21600"/>
                  <a:gd name="T2" fmla="*/ 21677 w 21677"/>
                  <a:gd name="T3" fmla="*/ 0 h 21600"/>
                  <a:gd name="T4" fmla="*/ 21600 w 2167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77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5" y="0"/>
                      <a:pt x="21651" y="0"/>
                      <a:pt x="21676" y="0"/>
                    </a:cubicBezTo>
                  </a:path>
                  <a:path w="21677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5" y="0"/>
                      <a:pt x="21651" y="0"/>
                      <a:pt x="2167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14" name="Arc 22"/>
              <p:cNvSpPr>
                <a:spLocks/>
              </p:cNvSpPr>
              <p:nvPr/>
            </p:nvSpPr>
            <p:spPr bwMode="auto">
              <a:xfrm>
                <a:off x="2007" y="338"/>
                <a:ext cx="846" cy="46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600"/>
                  <a:gd name="T1" fmla="*/ 21790 h 21790"/>
                  <a:gd name="T2" fmla="*/ 21600 w 21600"/>
                  <a:gd name="T3" fmla="*/ 0 h 21790"/>
                  <a:gd name="T4" fmla="*/ 21600 w 21600"/>
                  <a:gd name="T5" fmla="*/ 21600 h 21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90" fill="none" extrusionOk="0">
                    <a:moveTo>
                      <a:pt x="0" y="21790"/>
                    </a:moveTo>
                    <a:cubicBezTo>
                      <a:pt x="0" y="21726"/>
                      <a:pt x="0" y="2166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790" stroke="0" extrusionOk="0">
                    <a:moveTo>
                      <a:pt x="0" y="21790"/>
                    </a:moveTo>
                    <a:cubicBezTo>
                      <a:pt x="0" y="21726"/>
                      <a:pt x="0" y="2166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15" name="Oval 23"/>
              <p:cNvSpPr>
                <a:spLocks noChangeArrowheads="1"/>
              </p:cNvSpPr>
              <p:nvPr/>
            </p:nvSpPr>
            <p:spPr bwMode="auto">
              <a:xfrm>
                <a:off x="2186" y="682"/>
                <a:ext cx="1334" cy="270"/>
              </a:xfrm>
              <a:prstGeom prst="ellipse">
                <a:avLst/>
              </a:prstGeom>
              <a:noFill/>
              <a:ln w="60325">
                <a:solidFill>
                  <a:srgbClr val="0C0C0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16" name="Oval 24"/>
              <p:cNvSpPr>
                <a:spLocks noChangeArrowheads="1"/>
              </p:cNvSpPr>
              <p:nvPr/>
            </p:nvSpPr>
            <p:spPr bwMode="auto">
              <a:xfrm>
                <a:off x="2186" y="682"/>
                <a:ext cx="1319" cy="263"/>
              </a:xfrm>
              <a:prstGeom prst="ellipse">
                <a:avLst/>
              </a:prstGeom>
              <a:noFill/>
              <a:ln w="60325">
                <a:solidFill>
                  <a:srgbClr val="0E0C1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17" name="Oval 25"/>
              <p:cNvSpPr>
                <a:spLocks noChangeArrowheads="1"/>
              </p:cNvSpPr>
              <p:nvPr/>
            </p:nvSpPr>
            <p:spPr bwMode="auto">
              <a:xfrm>
                <a:off x="2194" y="682"/>
                <a:ext cx="1296" cy="256"/>
              </a:xfrm>
              <a:prstGeom prst="ellipse">
                <a:avLst/>
              </a:prstGeom>
              <a:noFill/>
              <a:ln w="60325">
                <a:solidFill>
                  <a:srgbClr val="0F0B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18" name="Oval 26"/>
              <p:cNvSpPr>
                <a:spLocks noChangeArrowheads="1"/>
              </p:cNvSpPr>
              <p:nvPr/>
            </p:nvSpPr>
            <p:spPr bwMode="auto">
              <a:xfrm>
                <a:off x="2201" y="682"/>
                <a:ext cx="1274" cy="256"/>
              </a:xfrm>
              <a:prstGeom prst="ellipse">
                <a:avLst/>
              </a:prstGeom>
              <a:noFill/>
              <a:ln w="60325">
                <a:solidFill>
                  <a:srgbClr val="100B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19" name="Oval 27"/>
              <p:cNvSpPr>
                <a:spLocks noChangeArrowheads="1"/>
              </p:cNvSpPr>
              <p:nvPr/>
            </p:nvSpPr>
            <p:spPr bwMode="auto">
              <a:xfrm>
                <a:off x="2208" y="682"/>
                <a:ext cx="1252" cy="249"/>
              </a:xfrm>
              <a:prstGeom prst="ellipse">
                <a:avLst/>
              </a:prstGeom>
              <a:noFill/>
              <a:ln w="60325">
                <a:solidFill>
                  <a:srgbClr val="110B2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0" name="Oval 28"/>
              <p:cNvSpPr>
                <a:spLocks noChangeArrowheads="1"/>
              </p:cNvSpPr>
              <p:nvPr/>
            </p:nvSpPr>
            <p:spPr bwMode="auto">
              <a:xfrm>
                <a:off x="2208" y="688"/>
                <a:ext cx="1237" cy="243"/>
              </a:xfrm>
              <a:prstGeom prst="ellipse">
                <a:avLst/>
              </a:prstGeom>
              <a:noFill/>
              <a:ln w="60325">
                <a:solidFill>
                  <a:srgbClr val="120A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1" name="Oval 29"/>
              <p:cNvSpPr>
                <a:spLocks noChangeArrowheads="1"/>
              </p:cNvSpPr>
              <p:nvPr/>
            </p:nvSpPr>
            <p:spPr bwMode="auto">
              <a:xfrm>
                <a:off x="2216" y="688"/>
                <a:ext cx="1214" cy="236"/>
              </a:xfrm>
              <a:prstGeom prst="ellipse">
                <a:avLst/>
              </a:prstGeom>
              <a:noFill/>
              <a:ln w="60325">
                <a:solidFill>
                  <a:srgbClr val="140A3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2" name="Oval 30"/>
              <p:cNvSpPr>
                <a:spLocks noChangeArrowheads="1"/>
              </p:cNvSpPr>
              <p:nvPr/>
            </p:nvSpPr>
            <p:spPr bwMode="auto">
              <a:xfrm>
                <a:off x="2223" y="688"/>
                <a:ext cx="1192" cy="236"/>
              </a:xfrm>
              <a:prstGeom prst="ellipse">
                <a:avLst/>
              </a:prstGeom>
              <a:noFill/>
              <a:ln w="60325">
                <a:solidFill>
                  <a:srgbClr val="1509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3" name="Oval 31"/>
              <p:cNvSpPr>
                <a:spLocks noChangeArrowheads="1"/>
              </p:cNvSpPr>
              <p:nvPr/>
            </p:nvSpPr>
            <p:spPr bwMode="auto">
              <a:xfrm>
                <a:off x="2231" y="688"/>
                <a:ext cx="1170" cy="229"/>
              </a:xfrm>
              <a:prstGeom prst="ellipse">
                <a:avLst/>
              </a:prstGeom>
              <a:noFill/>
              <a:ln w="60325">
                <a:solidFill>
                  <a:srgbClr val="16094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4" name="Oval 32"/>
              <p:cNvSpPr>
                <a:spLocks noChangeArrowheads="1"/>
              </p:cNvSpPr>
              <p:nvPr/>
            </p:nvSpPr>
            <p:spPr bwMode="auto">
              <a:xfrm>
                <a:off x="2231" y="688"/>
                <a:ext cx="1155" cy="229"/>
              </a:xfrm>
              <a:prstGeom prst="ellipse">
                <a:avLst/>
              </a:prstGeom>
              <a:noFill/>
              <a:ln w="60325">
                <a:solidFill>
                  <a:srgbClr val="17095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5" name="Oval 33"/>
              <p:cNvSpPr>
                <a:spLocks noChangeArrowheads="1"/>
              </p:cNvSpPr>
              <p:nvPr/>
            </p:nvSpPr>
            <p:spPr bwMode="auto">
              <a:xfrm>
                <a:off x="2238" y="695"/>
                <a:ext cx="1133" cy="216"/>
              </a:xfrm>
              <a:prstGeom prst="ellipse">
                <a:avLst/>
              </a:prstGeom>
              <a:noFill/>
              <a:ln w="60325">
                <a:solidFill>
                  <a:srgbClr val="19085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6" name="Oval 34"/>
              <p:cNvSpPr>
                <a:spLocks noChangeArrowheads="1"/>
              </p:cNvSpPr>
              <p:nvPr/>
            </p:nvSpPr>
            <p:spPr bwMode="auto">
              <a:xfrm>
                <a:off x="2246" y="695"/>
                <a:ext cx="1110" cy="216"/>
              </a:xfrm>
              <a:prstGeom prst="ellipse">
                <a:avLst/>
              </a:prstGeom>
              <a:noFill/>
              <a:ln w="60325">
                <a:solidFill>
                  <a:srgbClr val="1A086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7" name="Oval 35"/>
              <p:cNvSpPr>
                <a:spLocks noChangeArrowheads="1"/>
              </p:cNvSpPr>
              <p:nvPr/>
            </p:nvSpPr>
            <p:spPr bwMode="auto">
              <a:xfrm>
                <a:off x="2253" y="695"/>
                <a:ext cx="1088" cy="209"/>
              </a:xfrm>
              <a:prstGeom prst="ellipse">
                <a:avLst/>
              </a:prstGeom>
              <a:noFill/>
              <a:ln w="60325">
                <a:solidFill>
                  <a:srgbClr val="1B076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8" name="Oval 36"/>
              <p:cNvSpPr>
                <a:spLocks noChangeArrowheads="1"/>
              </p:cNvSpPr>
              <p:nvPr/>
            </p:nvSpPr>
            <p:spPr bwMode="auto">
              <a:xfrm>
                <a:off x="2253" y="695"/>
                <a:ext cx="1073" cy="209"/>
              </a:xfrm>
              <a:prstGeom prst="ellipse">
                <a:avLst/>
              </a:prstGeom>
              <a:noFill/>
              <a:ln w="60325">
                <a:solidFill>
                  <a:srgbClr val="1C077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29" name="Oval 37"/>
              <p:cNvSpPr>
                <a:spLocks noChangeArrowheads="1"/>
              </p:cNvSpPr>
              <p:nvPr/>
            </p:nvSpPr>
            <p:spPr bwMode="auto">
              <a:xfrm>
                <a:off x="2261" y="695"/>
                <a:ext cx="1050" cy="202"/>
              </a:xfrm>
              <a:prstGeom prst="ellipse">
                <a:avLst/>
              </a:prstGeom>
              <a:noFill/>
              <a:ln w="60325">
                <a:solidFill>
                  <a:srgbClr val="1E077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0" name="Oval 38"/>
              <p:cNvSpPr>
                <a:spLocks noChangeArrowheads="1"/>
              </p:cNvSpPr>
              <p:nvPr/>
            </p:nvSpPr>
            <p:spPr bwMode="auto">
              <a:xfrm>
                <a:off x="2268" y="702"/>
                <a:ext cx="1028" cy="195"/>
              </a:xfrm>
              <a:prstGeom prst="ellipse">
                <a:avLst/>
              </a:prstGeom>
              <a:noFill/>
              <a:ln w="60325">
                <a:solidFill>
                  <a:srgbClr val="1F068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1" name="Oval 39"/>
              <p:cNvSpPr>
                <a:spLocks noChangeArrowheads="1"/>
              </p:cNvSpPr>
              <p:nvPr/>
            </p:nvSpPr>
            <p:spPr bwMode="auto">
              <a:xfrm>
                <a:off x="2276" y="702"/>
                <a:ext cx="1005" cy="188"/>
              </a:xfrm>
              <a:prstGeom prst="ellipse">
                <a:avLst/>
              </a:prstGeom>
              <a:noFill/>
              <a:ln w="60325">
                <a:solidFill>
                  <a:srgbClr val="20068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2" name="Oval 40"/>
              <p:cNvSpPr>
                <a:spLocks noChangeArrowheads="1"/>
              </p:cNvSpPr>
              <p:nvPr/>
            </p:nvSpPr>
            <p:spPr bwMode="auto">
              <a:xfrm>
                <a:off x="2276" y="702"/>
                <a:ext cx="990" cy="188"/>
              </a:xfrm>
              <a:prstGeom prst="ellipse">
                <a:avLst/>
              </a:prstGeom>
              <a:noFill/>
              <a:ln w="60325">
                <a:solidFill>
                  <a:srgbClr val="21059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3" name="Oval 41"/>
              <p:cNvSpPr>
                <a:spLocks noChangeArrowheads="1"/>
              </p:cNvSpPr>
              <p:nvPr/>
            </p:nvSpPr>
            <p:spPr bwMode="auto">
              <a:xfrm>
                <a:off x="2283" y="702"/>
                <a:ext cx="968" cy="181"/>
              </a:xfrm>
              <a:prstGeom prst="ellipse">
                <a:avLst/>
              </a:prstGeom>
              <a:noFill/>
              <a:ln w="60325">
                <a:solidFill>
                  <a:srgbClr val="23059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4" name="Oval 42"/>
              <p:cNvSpPr>
                <a:spLocks noChangeArrowheads="1"/>
              </p:cNvSpPr>
              <p:nvPr/>
            </p:nvSpPr>
            <p:spPr bwMode="auto">
              <a:xfrm>
                <a:off x="2290" y="702"/>
                <a:ext cx="947" cy="181"/>
              </a:xfrm>
              <a:prstGeom prst="ellipse">
                <a:avLst/>
              </a:prstGeom>
              <a:noFill/>
              <a:ln w="60325">
                <a:solidFill>
                  <a:srgbClr val="2404A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5" name="Oval 43"/>
              <p:cNvSpPr>
                <a:spLocks noChangeArrowheads="1"/>
              </p:cNvSpPr>
              <p:nvPr/>
            </p:nvSpPr>
            <p:spPr bwMode="auto">
              <a:xfrm>
                <a:off x="2298" y="709"/>
                <a:ext cx="924" cy="167"/>
              </a:xfrm>
              <a:prstGeom prst="ellipse">
                <a:avLst/>
              </a:prstGeom>
              <a:noFill/>
              <a:ln w="60325">
                <a:solidFill>
                  <a:srgbClr val="2504A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6" name="Oval 44"/>
              <p:cNvSpPr>
                <a:spLocks noChangeArrowheads="1"/>
              </p:cNvSpPr>
              <p:nvPr/>
            </p:nvSpPr>
            <p:spPr bwMode="auto">
              <a:xfrm>
                <a:off x="2298" y="709"/>
                <a:ext cx="909" cy="167"/>
              </a:xfrm>
              <a:prstGeom prst="ellipse">
                <a:avLst/>
              </a:prstGeom>
              <a:noFill/>
              <a:ln w="60325">
                <a:solidFill>
                  <a:srgbClr val="2604B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7" name="Oval 45"/>
              <p:cNvSpPr>
                <a:spLocks noChangeArrowheads="1"/>
              </p:cNvSpPr>
              <p:nvPr/>
            </p:nvSpPr>
            <p:spPr bwMode="auto">
              <a:xfrm>
                <a:off x="2305" y="709"/>
                <a:ext cx="887" cy="161"/>
              </a:xfrm>
              <a:prstGeom prst="ellipse">
                <a:avLst/>
              </a:prstGeom>
              <a:noFill/>
              <a:ln w="60325">
                <a:solidFill>
                  <a:srgbClr val="2803B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8" name="Oval 46"/>
              <p:cNvSpPr>
                <a:spLocks noChangeArrowheads="1"/>
              </p:cNvSpPr>
              <p:nvPr/>
            </p:nvSpPr>
            <p:spPr bwMode="auto">
              <a:xfrm>
                <a:off x="2313" y="709"/>
                <a:ext cx="864" cy="161"/>
              </a:xfrm>
              <a:prstGeom prst="ellipse">
                <a:avLst/>
              </a:prstGeom>
              <a:noFill/>
              <a:ln w="60325">
                <a:solidFill>
                  <a:srgbClr val="2903C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39" name="Oval 47"/>
              <p:cNvSpPr>
                <a:spLocks noChangeArrowheads="1"/>
              </p:cNvSpPr>
              <p:nvPr/>
            </p:nvSpPr>
            <p:spPr bwMode="auto">
              <a:xfrm>
                <a:off x="2320" y="709"/>
                <a:ext cx="842" cy="154"/>
              </a:xfrm>
              <a:prstGeom prst="ellipse">
                <a:avLst/>
              </a:prstGeom>
              <a:noFill/>
              <a:ln w="60325">
                <a:solidFill>
                  <a:srgbClr val="2A02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0" name="Oval 48"/>
              <p:cNvSpPr>
                <a:spLocks noChangeArrowheads="1"/>
              </p:cNvSpPr>
              <p:nvPr/>
            </p:nvSpPr>
            <p:spPr bwMode="auto">
              <a:xfrm>
                <a:off x="2320" y="716"/>
                <a:ext cx="827" cy="147"/>
              </a:xfrm>
              <a:prstGeom prst="ellipse">
                <a:avLst/>
              </a:prstGeom>
              <a:noFill/>
              <a:ln w="60325">
                <a:solidFill>
                  <a:srgbClr val="2B02D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1" name="Oval 49"/>
              <p:cNvSpPr>
                <a:spLocks noChangeArrowheads="1"/>
              </p:cNvSpPr>
              <p:nvPr/>
            </p:nvSpPr>
            <p:spPr bwMode="auto">
              <a:xfrm>
                <a:off x="2328" y="716"/>
                <a:ext cx="804" cy="140"/>
              </a:xfrm>
              <a:prstGeom prst="ellipse">
                <a:avLst/>
              </a:prstGeom>
              <a:noFill/>
              <a:ln w="60325">
                <a:solidFill>
                  <a:srgbClr val="2D02D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2" name="Oval 50"/>
              <p:cNvSpPr>
                <a:spLocks noChangeArrowheads="1"/>
              </p:cNvSpPr>
              <p:nvPr/>
            </p:nvSpPr>
            <p:spPr bwMode="auto">
              <a:xfrm>
                <a:off x="2335" y="716"/>
                <a:ext cx="782" cy="140"/>
              </a:xfrm>
              <a:prstGeom prst="ellipse">
                <a:avLst/>
              </a:prstGeom>
              <a:noFill/>
              <a:ln w="60325">
                <a:solidFill>
                  <a:srgbClr val="2E01E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3" name="Oval 51"/>
              <p:cNvSpPr>
                <a:spLocks noChangeArrowheads="1"/>
              </p:cNvSpPr>
              <p:nvPr/>
            </p:nvSpPr>
            <p:spPr bwMode="auto">
              <a:xfrm>
                <a:off x="2343" y="716"/>
                <a:ext cx="759" cy="133"/>
              </a:xfrm>
              <a:prstGeom prst="ellipse">
                <a:avLst/>
              </a:prstGeom>
              <a:noFill/>
              <a:ln w="60325">
                <a:solidFill>
                  <a:srgbClr val="2F01E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4" name="Oval 52"/>
              <p:cNvSpPr>
                <a:spLocks noChangeArrowheads="1"/>
              </p:cNvSpPr>
              <p:nvPr/>
            </p:nvSpPr>
            <p:spPr bwMode="auto">
              <a:xfrm>
                <a:off x="2343" y="716"/>
                <a:ext cx="744" cy="133"/>
              </a:xfrm>
              <a:prstGeom prst="ellipse">
                <a:avLst/>
              </a:prstGeom>
              <a:noFill/>
              <a:ln w="60325">
                <a:solidFill>
                  <a:srgbClr val="300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5" name="Oval 53"/>
              <p:cNvSpPr>
                <a:spLocks noChangeArrowheads="1"/>
              </p:cNvSpPr>
              <p:nvPr/>
            </p:nvSpPr>
            <p:spPr bwMode="auto">
              <a:xfrm>
                <a:off x="2350" y="723"/>
                <a:ext cx="723" cy="119"/>
              </a:xfrm>
              <a:prstGeom prst="ellipse">
                <a:avLst/>
              </a:prstGeom>
              <a:noFill/>
              <a:ln w="60325">
                <a:solidFill>
                  <a:srgbClr val="3100F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6" name="Oval 54"/>
              <p:cNvSpPr>
                <a:spLocks noChangeArrowheads="1"/>
              </p:cNvSpPr>
              <p:nvPr/>
            </p:nvSpPr>
            <p:spPr bwMode="auto">
              <a:xfrm>
                <a:off x="2358" y="723"/>
                <a:ext cx="700" cy="119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7" name="Oval 55"/>
              <p:cNvSpPr>
                <a:spLocks noChangeArrowheads="1"/>
              </p:cNvSpPr>
              <p:nvPr/>
            </p:nvSpPr>
            <p:spPr bwMode="auto">
              <a:xfrm>
                <a:off x="2365" y="723"/>
                <a:ext cx="678" cy="11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8" name="Oval 56"/>
              <p:cNvSpPr>
                <a:spLocks noChangeArrowheads="1"/>
              </p:cNvSpPr>
              <p:nvPr/>
            </p:nvSpPr>
            <p:spPr bwMode="auto">
              <a:xfrm>
                <a:off x="2365" y="723"/>
                <a:ext cx="663" cy="105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49" name="Oval 57"/>
              <p:cNvSpPr>
                <a:spLocks noChangeArrowheads="1"/>
              </p:cNvSpPr>
              <p:nvPr/>
            </p:nvSpPr>
            <p:spPr bwMode="auto">
              <a:xfrm>
                <a:off x="2372" y="723"/>
                <a:ext cx="641" cy="105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50" name="Oval 58"/>
              <p:cNvSpPr>
                <a:spLocks noChangeArrowheads="1"/>
              </p:cNvSpPr>
              <p:nvPr/>
            </p:nvSpPr>
            <p:spPr bwMode="auto">
              <a:xfrm>
                <a:off x="2380" y="730"/>
                <a:ext cx="618" cy="9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51" name="Oval 59"/>
              <p:cNvSpPr>
                <a:spLocks noChangeArrowheads="1"/>
              </p:cNvSpPr>
              <p:nvPr/>
            </p:nvSpPr>
            <p:spPr bwMode="auto">
              <a:xfrm>
                <a:off x="2387" y="730"/>
                <a:ext cx="596" cy="9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52" name="Oval 60"/>
              <p:cNvSpPr>
                <a:spLocks noChangeArrowheads="1"/>
              </p:cNvSpPr>
              <p:nvPr/>
            </p:nvSpPr>
            <p:spPr bwMode="auto">
              <a:xfrm>
                <a:off x="2387" y="730"/>
                <a:ext cx="581" cy="85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53" name="Oval 61"/>
              <p:cNvSpPr>
                <a:spLocks noChangeArrowheads="1"/>
              </p:cNvSpPr>
              <p:nvPr/>
            </p:nvSpPr>
            <p:spPr bwMode="auto">
              <a:xfrm>
                <a:off x="2395" y="730"/>
                <a:ext cx="558" cy="85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54" name="Oval 62"/>
              <p:cNvSpPr>
                <a:spLocks noChangeArrowheads="1"/>
              </p:cNvSpPr>
              <p:nvPr/>
            </p:nvSpPr>
            <p:spPr bwMode="auto">
              <a:xfrm>
                <a:off x="2402" y="730"/>
                <a:ext cx="536" cy="78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55" name="Oval 63"/>
              <p:cNvSpPr>
                <a:spLocks noChangeArrowheads="1"/>
              </p:cNvSpPr>
              <p:nvPr/>
            </p:nvSpPr>
            <p:spPr bwMode="auto">
              <a:xfrm>
                <a:off x="2410" y="736"/>
                <a:ext cx="513" cy="7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56" name="Oval 64"/>
              <p:cNvSpPr>
                <a:spLocks noChangeArrowheads="1"/>
              </p:cNvSpPr>
              <p:nvPr/>
            </p:nvSpPr>
            <p:spPr bwMode="auto">
              <a:xfrm>
                <a:off x="2410" y="736"/>
                <a:ext cx="498" cy="65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57" name="Oval 65"/>
              <p:cNvSpPr>
                <a:spLocks noChangeArrowheads="1"/>
              </p:cNvSpPr>
              <p:nvPr/>
            </p:nvSpPr>
            <p:spPr bwMode="auto">
              <a:xfrm>
                <a:off x="2417" y="736"/>
                <a:ext cx="477" cy="65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58" name="Oval 66"/>
              <p:cNvSpPr>
                <a:spLocks noChangeArrowheads="1"/>
              </p:cNvSpPr>
              <p:nvPr/>
            </p:nvSpPr>
            <p:spPr bwMode="auto">
              <a:xfrm>
                <a:off x="2425" y="736"/>
                <a:ext cx="454" cy="58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59" name="Oval 67"/>
              <p:cNvSpPr>
                <a:spLocks noChangeArrowheads="1"/>
              </p:cNvSpPr>
              <p:nvPr/>
            </p:nvSpPr>
            <p:spPr bwMode="auto">
              <a:xfrm>
                <a:off x="2432" y="736"/>
                <a:ext cx="432" cy="58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60" name="Oval 68"/>
              <p:cNvSpPr>
                <a:spLocks noChangeArrowheads="1"/>
              </p:cNvSpPr>
              <p:nvPr/>
            </p:nvSpPr>
            <p:spPr bwMode="auto">
              <a:xfrm>
                <a:off x="2432" y="743"/>
                <a:ext cx="417" cy="4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61" name="Oval 69"/>
              <p:cNvSpPr>
                <a:spLocks noChangeArrowheads="1"/>
              </p:cNvSpPr>
              <p:nvPr/>
            </p:nvSpPr>
            <p:spPr bwMode="auto">
              <a:xfrm>
                <a:off x="2440" y="743"/>
                <a:ext cx="394" cy="4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62" name="Oval 70"/>
              <p:cNvSpPr>
                <a:spLocks noChangeArrowheads="1"/>
              </p:cNvSpPr>
              <p:nvPr/>
            </p:nvSpPr>
            <p:spPr bwMode="auto">
              <a:xfrm>
                <a:off x="2447" y="743"/>
                <a:ext cx="372" cy="38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63" name="Oval 71"/>
              <p:cNvSpPr>
                <a:spLocks noChangeArrowheads="1"/>
              </p:cNvSpPr>
              <p:nvPr/>
            </p:nvSpPr>
            <p:spPr bwMode="auto">
              <a:xfrm>
                <a:off x="2454" y="743"/>
                <a:ext cx="350" cy="38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64" name="Oval 72"/>
              <p:cNvSpPr>
                <a:spLocks noChangeArrowheads="1"/>
              </p:cNvSpPr>
              <p:nvPr/>
            </p:nvSpPr>
            <p:spPr bwMode="auto">
              <a:xfrm>
                <a:off x="2454" y="743"/>
                <a:ext cx="335" cy="31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65" name="Oval 73"/>
              <p:cNvSpPr>
                <a:spLocks noChangeArrowheads="1"/>
              </p:cNvSpPr>
              <p:nvPr/>
            </p:nvSpPr>
            <p:spPr bwMode="auto">
              <a:xfrm>
                <a:off x="2462" y="750"/>
                <a:ext cx="312" cy="2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66" name="Oval 74"/>
              <p:cNvSpPr>
                <a:spLocks noChangeArrowheads="1"/>
              </p:cNvSpPr>
              <p:nvPr/>
            </p:nvSpPr>
            <p:spPr bwMode="auto">
              <a:xfrm>
                <a:off x="2469" y="750"/>
                <a:ext cx="290" cy="1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67" name="Oval 75"/>
              <p:cNvSpPr>
                <a:spLocks noChangeArrowheads="1"/>
              </p:cNvSpPr>
              <p:nvPr/>
            </p:nvSpPr>
            <p:spPr bwMode="auto">
              <a:xfrm>
                <a:off x="2477" y="750"/>
                <a:ext cx="267" cy="1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68" name="Oval 76"/>
              <p:cNvSpPr>
                <a:spLocks noChangeArrowheads="1"/>
              </p:cNvSpPr>
              <p:nvPr/>
            </p:nvSpPr>
            <p:spPr bwMode="auto">
              <a:xfrm>
                <a:off x="2477" y="750"/>
                <a:ext cx="253" cy="10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69" name="Oval 77"/>
              <p:cNvSpPr>
                <a:spLocks noChangeArrowheads="1"/>
              </p:cNvSpPr>
              <p:nvPr/>
            </p:nvSpPr>
            <p:spPr bwMode="auto">
              <a:xfrm>
                <a:off x="2484" y="750"/>
                <a:ext cx="231" cy="10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70" name="Oval 78"/>
              <p:cNvSpPr>
                <a:spLocks noChangeArrowheads="1"/>
              </p:cNvSpPr>
              <p:nvPr/>
            </p:nvSpPr>
            <p:spPr bwMode="auto">
              <a:xfrm>
                <a:off x="2473" y="738"/>
                <a:ext cx="246" cy="3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71" name="Oval 79"/>
              <p:cNvSpPr>
                <a:spLocks noChangeArrowheads="1"/>
              </p:cNvSpPr>
              <p:nvPr/>
            </p:nvSpPr>
            <p:spPr bwMode="auto">
              <a:xfrm>
                <a:off x="2480" y="738"/>
                <a:ext cx="224" cy="3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72" name="Oval 80"/>
              <p:cNvSpPr>
                <a:spLocks noChangeArrowheads="1"/>
              </p:cNvSpPr>
              <p:nvPr/>
            </p:nvSpPr>
            <p:spPr bwMode="auto">
              <a:xfrm>
                <a:off x="2480" y="738"/>
                <a:ext cx="209" cy="2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73" name="Oval 81"/>
              <p:cNvSpPr>
                <a:spLocks noChangeArrowheads="1"/>
              </p:cNvSpPr>
              <p:nvPr/>
            </p:nvSpPr>
            <p:spPr bwMode="auto">
              <a:xfrm>
                <a:off x="2488" y="738"/>
                <a:ext cx="186" cy="2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74" name="Oval 82"/>
              <p:cNvSpPr>
                <a:spLocks noChangeArrowheads="1"/>
              </p:cNvSpPr>
              <p:nvPr/>
            </p:nvSpPr>
            <p:spPr bwMode="auto">
              <a:xfrm>
                <a:off x="2495" y="738"/>
                <a:ext cx="164" cy="20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75" name="Oval 83"/>
              <p:cNvSpPr>
                <a:spLocks noChangeArrowheads="1"/>
              </p:cNvSpPr>
              <p:nvPr/>
            </p:nvSpPr>
            <p:spPr bwMode="auto">
              <a:xfrm>
                <a:off x="2503" y="745"/>
                <a:ext cx="141" cy="13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76" name="Oval 84"/>
              <p:cNvSpPr>
                <a:spLocks noChangeArrowheads="1"/>
              </p:cNvSpPr>
              <p:nvPr/>
            </p:nvSpPr>
            <p:spPr bwMode="auto">
              <a:xfrm>
                <a:off x="2503" y="745"/>
                <a:ext cx="126" cy="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77" name="Oval 85"/>
              <p:cNvSpPr>
                <a:spLocks noChangeArrowheads="1"/>
              </p:cNvSpPr>
              <p:nvPr/>
            </p:nvSpPr>
            <p:spPr bwMode="auto">
              <a:xfrm>
                <a:off x="2510" y="745"/>
                <a:ext cx="104" cy="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78" name="Oval 86"/>
              <p:cNvSpPr>
                <a:spLocks noChangeArrowheads="1"/>
              </p:cNvSpPr>
              <p:nvPr/>
            </p:nvSpPr>
            <p:spPr bwMode="auto">
              <a:xfrm>
                <a:off x="2517" y="745"/>
                <a:ext cx="82" cy="1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79" name="Oval 87"/>
              <p:cNvSpPr>
                <a:spLocks noChangeArrowheads="1"/>
              </p:cNvSpPr>
              <p:nvPr/>
            </p:nvSpPr>
            <p:spPr bwMode="auto">
              <a:xfrm>
                <a:off x="2517" y="745"/>
                <a:ext cx="82" cy="1"/>
              </a:xfrm>
              <a:prstGeom prst="ellipse">
                <a:avLst/>
              </a:prstGeom>
              <a:solidFill>
                <a:srgbClr val="3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80" name="Line 88"/>
              <p:cNvSpPr>
                <a:spLocks noChangeShapeType="1"/>
              </p:cNvSpPr>
              <p:nvPr/>
            </p:nvSpPr>
            <p:spPr bwMode="auto">
              <a:xfrm flipH="1" flipV="1">
                <a:off x="-150740" y="-137101"/>
                <a:ext cx="8" cy="6"/>
              </a:xfrm>
              <a:prstGeom prst="line">
                <a:avLst/>
              </a:prstGeom>
              <a:noFill/>
              <a:ln w="84138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81" name="Line 89"/>
              <p:cNvSpPr>
                <a:spLocks noChangeShapeType="1"/>
              </p:cNvSpPr>
              <p:nvPr/>
            </p:nvSpPr>
            <p:spPr bwMode="auto">
              <a:xfrm flipH="1" flipV="1">
                <a:off x="-150740" y="-137101"/>
                <a:ext cx="8" cy="6"/>
              </a:xfrm>
              <a:prstGeom prst="line">
                <a:avLst/>
              </a:prstGeom>
              <a:noFill/>
              <a:ln w="841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82" name="Oval 90"/>
              <p:cNvSpPr>
                <a:spLocks noChangeArrowheads="1"/>
              </p:cNvSpPr>
              <p:nvPr/>
            </p:nvSpPr>
            <p:spPr bwMode="auto">
              <a:xfrm>
                <a:off x="2171" y="667"/>
                <a:ext cx="1364" cy="300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83" name="Oval 91"/>
              <p:cNvSpPr>
                <a:spLocks noChangeArrowheads="1"/>
              </p:cNvSpPr>
              <p:nvPr/>
            </p:nvSpPr>
            <p:spPr bwMode="auto">
              <a:xfrm>
                <a:off x="2193" y="2200"/>
                <a:ext cx="1334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84" name="Arc 92"/>
              <p:cNvSpPr>
                <a:spLocks/>
              </p:cNvSpPr>
              <p:nvPr/>
            </p:nvSpPr>
            <p:spPr bwMode="auto">
              <a:xfrm>
                <a:off x="2860" y="338"/>
                <a:ext cx="816" cy="46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740"/>
                  <a:gd name="T2" fmla="*/ 21600 w 21600"/>
                  <a:gd name="T3" fmla="*/ 21740 h 21740"/>
                  <a:gd name="T4" fmla="*/ 0 w 21600"/>
                  <a:gd name="T5" fmla="*/ 21600 h 21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4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46"/>
                      <a:pt x="21599" y="21693"/>
                      <a:pt x="21599" y="21739"/>
                    </a:cubicBezTo>
                  </a:path>
                  <a:path w="21600" h="2174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46"/>
                      <a:pt x="21599" y="21693"/>
                      <a:pt x="21599" y="2173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85" name="Arc 93"/>
              <p:cNvSpPr>
                <a:spLocks/>
              </p:cNvSpPr>
              <p:nvPr/>
            </p:nvSpPr>
            <p:spPr bwMode="auto">
              <a:xfrm>
                <a:off x="2857" y="345"/>
                <a:ext cx="813" cy="52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79 w 21600"/>
                  <a:gd name="T1" fmla="*/ 0 h 21723"/>
                  <a:gd name="T2" fmla="*/ 21600 w 21600"/>
                  <a:gd name="T3" fmla="*/ 21723 h 21723"/>
                  <a:gd name="T4" fmla="*/ 0 w 21600"/>
                  <a:gd name="T5" fmla="*/ 21600 h 2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23" fill="none" extrusionOk="0">
                    <a:moveTo>
                      <a:pt x="78" y="0"/>
                    </a:moveTo>
                    <a:cubicBezTo>
                      <a:pt x="11977" y="43"/>
                      <a:pt x="21600" y="9701"/>
                      <a:pt x="21600" y="21600"/>
                    </a:cubicBezTo>
                    <a:cubicBezTo>
                      <a:pt x="21600" y="21640"/>
                      <a:pt x="21599" y="21681"/>
                      <a:pt x="21599" y="21722"/>
                    </a:cubicBezTo>
                  </a:path>
                  <a:path w="21600" h="21723" stroke="0" extrusionOk="0">
                    <a:moveTo>
                      <a:pt x="78" y="0"/>
                    </a:moveTo>
                    <a:cubicBezTo>
                      <a:pt x="11977" y="43"/>
                      <a:pt x="21600" y="9701"/>
                      <a:pt x="21600" y="21600"/>
                    </a:cubicBezTo>
                    <a:cubicBezTo>
                      <a:pt x="21600" y="21640"/>
                      <a:pt x="21599" y="21681"/>
                      <a:pt x="21599" y="217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86" name="Arc 94"/>
              <p:cNvSpPr>
                <a:spLocks/>
              </p:cNvSpPr>
              <p:nvPr/>
            </p:nvSpPr>
            <p:spPr bwMode="auto">
              <a:xfrm>
                <a:off x="2857" y="338"/>
                <a:ext cx="746" cy="59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86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85" y="0"/>
                    </a:moveTo>
                    <a:cubicBezTo>
                      <a:pt x="11981" y="47"/>
                      <a:pt x="21600" y="9704"/>
                      <a:pt x="21600" y="21600"/>
                    </a:cubicBezTo>
                  </a:path>
                  <a:path w="21600" h="21600" stroke="0" extrusionOk="0">
                    <a:moveTo>
                      <a:pt x="85" y="0"/>
                    </a:moveTo>
                    <a:cubicBezTo>
                      <a:pt x="11981" y="47"/>
                      <a:pt x="21600" y="9704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87" name="Arc 95"/>
              <p:cNvSpPr>
                <a:spLocks/>
              </p:cNvSpPr>
              <p:nvPr/>
            </p:nvSpPr>
            <p:spPr bwMode="auto">
              <a:xfrm>
                <a:off x="2853" y="338"/>
                <a:ext cx="660" cy="6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568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16" y="0"/>
                      <a:pt x="21582" y="9651"/>
                      <a:pt x="21599" y="21568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16" y="0"/>
                      <a:pt x="21582" y="9651"/>
                      <a:pt x="21599" y="21568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88" name="Arc 96"/>
              <p:cNvSpPr>
                <a:spLocks/>
              </p:cNvSpPr>
              <p:nvPr/>
            </p:nvSpPr>
            <p:spPr bwMode="auto">
              <a:xfrm>
                <a:off x="2860" y="345"/>
                <a:ext cx="496" cy="687"/>
              </a:xfrm>
              <a:custGeom>
                <a:avLst/>
                <a:gdLst>
                  <a:gd name="G0" fmla="+- 43 0 0"/>
                  <a:gd name="G1" fmla="+- 21600 0 0"/>
                  <a:gd name="G2" fmla="+- 21600 0 0"/>
                  <a:gd name="T0" fmla="*/ 0 w 21643"/>
                  <a:gd name="T1" fmla="*/ 0 h 21696"/>
                  <a:gd name="T2" fmla="*/ 21643 w 21643"/>
                  <a:gd name="T3" fmla="*/ 21696 h 21696"/>
                  <a:gd name="T4" fmla="*/ 43 w 21643"/>
                  <a:gd name="T5" fmla="*/ 21600 h 21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43" h="21696" fill="none" extrusionOk="0">
                    <a:moveTo>
                      <a:pt x="0" y="0"/>
                    </a:moveTo>
                    <a:cubicBezTo>
                      <a:pt x="14" y="0"/>
                      <a:pt x="28" y="-1"/>
                      <a:pt x="43" y="0"/>
                    </a:cubicBezTo>
                    <a:cubicBezTo>
                      <a:pt x="11972" y="0"/>
                      <a:pt x="21643" y="9670"/>
                      <a:pt x="21643" y="21600"/>
                    </a:cubicBezTo>
                    <a:cubicBezTo>
                      <a:pt x="21643" y="21631"/>
                      <a:pt x="21642" y="21663"/>
                      <a:pt x="21642" y="21695"/>
                    </a:cubicBezTo>
                  </a:path>
                  <a:path w="21643" h="21696" stroke="0" extrusionOk="0">
                    <a:moveTo>
                      <a:pt x="0" y="0"/>
                    </a:moveTo>
                    <a:cubicBezTo>
                      <a:pt x="14" y="0"/>
                      <a:pt x="28" y="-1"/>
                      <a:pt x="43" y="0"/>
                    </a:cubicBezTo>
                    <a:cubicBezTo>
                      <a:pt x="11972" y="0"/>
                      <a:pt x="21643" y="9670"/>
                      <a:pt x="21643" y="21600"/>
                    </a:cubicBezTo>
                    <a:cubicBezTo>
                      <a:pt x="21643" y="21631"/>
                      <a:pt x="21642" y="21663"/>
                      <a:pt x="21642" y="21695"/>
                    </a:cubicBezTo>
                    <a:lnTo>
                      <a:pt x="43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89" name="Arc 97"/>
              <p:cNvSpPr>
                <a:spLocks/>
              </p:cNvSpPr>
              <p:nvPr/>
            </p:nvSpPr>
            <p:spPr bwMode="auto">
              <a:xfrm>
                <a:off x="2857" y="345"/>
                <a:ext cx="224" cy="728"/>
              </a:xfrm>
              <a:custGeom>
                <a:avLst/>
                <a:gdLst>
                  <a:gd name="G0" fmla="+- 0 0 0"/>
                  <a:gd name="G1" fmla="+- 21598 0 0"/>
                  <a:gd name="G2" fmla="+- 21600 0 0"/>
                  <a:gd name="T0" fmla="*/ 288 w 21600"/>
                  <a:gd name="T1" fmla="*/ 0 h 21686"/>
                  <a:gd name="T2" fmla="*/ 21600 w 21600"/>
                  <a:gd name="T3" fmla="*/ 21686 h 21686"/>
                  <a:gd name="T4" fmla="*/ 0 w 21600"/>
                  <a:gd name="T5" fmla="*/ 21598 h 21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86" fill="none" extrusionOk="0">
                    <a:moveTo>
                      <a:pt x="288" y="-1"/>
                    </a:moveTo>
                    <a:cubicBezTo>
                      <a:pt x="12103" y="157"/>
                      <a:pt x="21600" y="9780"/>
                      <a:pt x="21600" y="21598"/>
                    </a:cubicBezTo>
                    <a:cubicBezTo>
                      <a:pt x="21600" y="21627"/>
                      <a:pt x="21599" y="21656"/>
                      <a:pt x="21599" y="21685"/>
                    </a:cubicBezTo>
                  </a:path>
                  <a:path w="21600" h="21686" stroke="0" extrusionOk="0">
                    <a:moveTo>
                      <a:pt x="288" y="-1"/>
                    </a:moveTo>
                    <a:cubicBezTo>
                      <a:pt x="12103" y="157"/>
                      <a:pt x="21600" y="9780"/>
                      <a:pt x="21600" y="21598"/>
                    </a:cubicBezTo>
                    <a:cubicBezTo>
                      <a:pt x="21600" y="21627"/>
                      <a:pt x="21599" y="21656"/>
                      <a:pt x="21599" y="21685"/>
                    </a:cubicBezTo>
                    <a:lnTo>
                      <a:pt x="0" y="2159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90" name="Arc 98"/>
              <p:cNvSpPr>
                <a:spLocks/>
              </p:cNvSpPr>
              <p:nvPr/>
            </p:nvSpPr>
            <p:spPr bwMode="auto">
              <a:xfrm>
                <a:off x="2693" y="345"/>
                <a:ext cx="167" cy="73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998"/>
                  <a:gd name="T1" fmla="*/ 21690 h 21690"/>
                  <a:gd name="T2" fmla="*/ 21998 w 21998"/>
                  <a:gd name="T3" fmla="*/ 4 h 21690"/>
                  <a:gd name="T4" fmla="*/ 21600 w 21998"/>
                  <a:gd name="T5" fmla="*/ 21600 h 21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998" h="21690" fill="none" extrusionOk="0">
                    <a:moveTo>
                      <a:pt x="0" y="21689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732" y="-1"/>
                      <a:pt x="21865" y="1"/>
                      <a:pt x="21998" y="3"/>
                    </a:cubicBezTo>
                  </a:path>
                  <a:path w="21998" h="21690" stroke="0" extrusionOk="0">
                    <a:moveTo>
                      <a:pt x="0" y="21689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732" y="-1"/>
                      <a:pt x="21865" y="1"/>
                      <a:pt x="21998" y="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91" name="Arc 99"/>
              <p:cNvSpPr>
                <a:spLocks/>
              </p:cNvSpPr>
              <p:nvPr/>
            </p:nvSpPr>
            <p:spPr bwMode="auto">
              <a:xfrm>
                <a:off x="2432" y="338"/>
                <a:ext cx="428" cy="70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53"/>
                  <a:gd name="T1" fmla="*/ 21600 h 21600"/>
                  <a:gd name="T2" fmla="*/ 21753 w 21753"/>
                  <a:gd name="T3" fmla="*/ 1 h 21600"/>
                  <a:gd name="T4" fmla="*/ 21600 w 2175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53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1" y="0"/>
                      <a:pt x="21702" y="0"/>
                      <a:pt x="21753" y="0"/>
                    </a:cubicBezTo>
                  </a:path>
                  <a:path w="21753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1" y="0"/>
                      <a:pt x="21702" y="0"/>
                      <a:pt x="21753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92" name="Arc 100"/>
              <p:cNvSpPr>
                <a:spLocks/>
              </p:cNvSpPr>
              <p:nvPr/>
            </p:nvSpPr>
            <p:spPr bwMode="auto">
              <a:xfrm>
                <a:off x="2268" y="338"/>
                <a:ext cx="591" cy="67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09"/>
                  <a:gd name="T1" fmla="*/ 21600 h 21600"/>
                  <a:gd name="T2" fmla="*/ 21709 w 21709"/>
                  <a:gd name="T3" fmla="*/ 0 h 21600"/>
                  <a:gd name="T4" fmla="*/ 21600 w 2170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0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6" y="0"/>
                      <a:pt x="21672" y="0"/>
                      <a:pt x="21708" y="0"/>
                    </a:cubicBezTo>
                  </a:path>
                  <a:path w="2170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6" y="0"/>
                      <a:pt x="21672" y="0"/>
                      <a:pt x="21708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93" name="Arc 101"/>
              <p:cNvSpPr>
                <a:spLocks/>
              </p:cNvSpPr>
              <p:nvPr/>
            </p:nvSpPr>
            <p:spPr bwMode="auto">
              <a:xfrm>
                <a:off x="2149" y="345"/>
                <a:ext cx="704" cy="62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94" name="Arc 102"/>
              <p:cNvSpPr>
                <a:spLocks/>
              </p:cNvSpPr>
              <p:nvPr/>
            </p:nvSpPr>
            <p:spPr bwMode="auto">
              <a:xfrm>
                <a:off x="2074" y="338"/>
                <a:ext cx="786" cy="38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683"/>
                  <a:gd name="T1" fmla="*/ 21770 h 21770"/>
                  <a:gd name="T2" fmla="*/ 21683 w 21683"/>
                  <a:gd name="T3" fmla="*/ 0 h 21770"/>
                  <a:gd name="T4" fmla="*/ 21600 w 21683"/>
                  <a:gd name="T5" fmla="*/ 21600 h 2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83" h="21770" fill="none" extrusionOk="0">
                    <a:moveTo>
                      <a:pt x="0" y="21770"/>
                    </a:moveTo>
                    <a:cubicBezTo>
                      <a:pt x="0" y="21713"/>
                      <a:pt x="0" y="2165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7" y="-1"/>
                      <a:pt x="21655" y="0"/>
                      <a:pt x="21682" y="0"/>
                    </a:cubicBezTo>
                  </a:path>
                  <a:path w="21683" h="21770" stroke="0" extrusionOk="0">
                    <a:moveTo>
                      <a:pt x="0" y="21770"/>
                    </a:moveTo>
                    <a:cubicBezTo>
                      <a:pt x="0" y="21713"/>
                      <a:pt x="0" y="2165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7" y="-1"/>
                      <a:pt x="21655" y="0"/>
                      <a:pt x="21682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95" name="Arc 103"/>
              <p:cNvSpPr>
                <a:spLocks/>
              </p:cNvSpPr>
              <p:nvPr/>
            </p:nvSpPr>
            <p:spPr bwMode="auto">
              <a:xfrm>
                <a:off x="2231" y="338"/>
                <a:ext cx="629" cy="31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87"/>
                  <a:gd name="T1" fmla="*/ 21600 h 21600"/>
                  <a:gd name="T2" fmla="*/ 21687 w 21687"/>
                  <a:gd name="T3" fmla="*/ 0 h 21600"/>
                  <a:gd name="T4" fmla="*/ 21600 w 2168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87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8" y="0"/>
                      <a:pt x="21657" y="0"/>
                      <a:pt x="21686" y="0"/>
                    </a:cubicBezTo>
                  </a:path>
                  <a:path w="21687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8" y="0"/>
                      <a:pt x="21657" y="0"/>
                      <a:pt x="2168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96" name="Arc 104"/>
              <p:cNvSpPr>
                <a:spLocks/>
              </p:cNvSpPr>
              <p:nvPr/>
            </p:nvSpPr>
            <p:spPr bwMode="auto">
              <a:xfrm>
                <a:off x="2439" y="345"/>
                <a:ext cx="421" cy="25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97" name="Arc 105"/>
              <p:cNvSpPr>
                <a:spLocks/>
              </p:cNvSpPr>
              <p:nvPr/>
            </p:nvSpPr>
            <p:spPr bwMode="auto">
              <a:xfrm>
                <a:off x="2603" y="338"/>
                <a:ext cx="257" cy="24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568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568"/>
                    </a:moveTo>
                    <a:cubicBezTo>
                      <a:pt x="17" y="9651"/>
                      <a:pt x="9683" y="0"/>
                      <a:pt x="21599" y="0"/>
                    </a:cubicBezTo>
                  </a:path>
                  <a:path w="21600" h="21600" stroke="0" extrusionOk="0">
                    <a:moveTo>
                      <a:pt x="0" y="21568"/>
                    </a:moveTo>
                    <a:cubicBezTo>
                      <a:pt x="17" y="9651"/>
                      <a:pt x="9683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98" name="Arc 106"/>
              <p:cNvSpPr>
                <a:spLocks/>
              </p:cNvSpPr>
              <p:nvPr/>
            </p:nvSpPr>
            <p:spPr bwMode="auto">
              <a:xfrm>
                <a:off x="2693" y="338"/>
                <a:ext cx="165" cy="23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36"/>
                  <a:gd name="T1" fmla="*/ 21727 h 21727"/>
                  <a:gd name="T2" fmla="*/ 21736 w 21736"/>
                  <a:gd name="T3" fmla="*/ 0 h 21727"/>
                  <a:gd name="T4" fmla="*/ 21600 w 21736"/>
                  <a:gd name="T5" fmla="*/ 21600 h 2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36" h="21727" fill="none" extrusionOk="0">
                    <a:moveTo>
                      <a:pt x="0" y="21726"/>
                    </a:moveTo>
                    <a:cubicBezTo>
                      <a:pt x="0" y="21684"/>
                      <a:pt x="0" y="2164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5" y="-1"/>
                      <a:pt x="21690" y="0"/>
                      <a:pt x="21735" y="0"/>
                    </a:cubicBezTo>
                  </a:path>
                  <a:path w="21736" h="21727" stroke="0" extrusionOk="0">
                    <a:moveTo>
                      <a:pt x="0" y="21726"/>
                    </a:moveTo>
                    <a:cubicBezTo>
                      <a:pt x="0" y="21684"/>
                      <a:pt x="0" y="2164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5" y="-1"/>
                      <a:pt x="21690" y="0"/>
                      <a:pt x="21735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99" name="Arc 107"/>
              <p:cNvSpPr>
                <a:spLocks/>
              </p:cNvSpPr>
              <p:nvPr/>
            </p:nvSpPr>
            <p:spPr bwMode="auto">
              <a:xfrm>
                <a:off x="2797" y="345"/>
                <a:ext cx="61" cy="22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964"/>
                  <a:gd name="T1" fmla="*/ 21690 h 21690"/>
                  <a:gd name="T2" fmla="*/ 21964 w 21964"/>
                  <a:gd name="T3" fmla="*/ 3 h 21690"/>
                  <a:gd name="T4" fmla="*/ 21600 w 21964"/>
                  <a:gd name="T5" fmla="*/ 21600 h 21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964" h="21690" fill="none" extrusionOk="0">
                    <a:moveTo>
                      <a:pt x="0" y="21689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721" y="-1"/>
                      <a:pt x="21842" y="1"/>
                      <a:pt x="21963" y="3"/>
                    </a:cubicBezTo>
                  </a:path>
                  <a:path w="21964" h="21690" stroke="0" extrusionOk="0">
                    <a:moveTo>
                      <a:pt x="0" y="21689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721" y="-1"/>
                      <a:pt x="21842" y="1"/>
                      <a:pt x="21963" y="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00" name="Arc 108"/>
              <p:cNvSpPr>
                <a:spLocks/>
              </p:cNvSpPr>
              <p:nvPr/>
            </p:nvSpPr>
            <p:spPr bwMode="auto">
              <a:xfrm>
                <a:off x="2864" y="338"/>
                <a:ext cx="67" cy="229"/>
              </a:xfrm>
              <a:custGeom>
                <a:avLst/>
                <a:gdLst>
                  <a:gd name="G0" fmla="+- 0 0 0"/>
                  <a:gd name="G1" fmla="+- 21596 0 0"/>
                  <a:gd name="G2" fmla="+- 21600 0 0"/>
                  <a:gd name="T0" fmla="*/ 431 w 21600"/>
                  <a:gd name="T1" fmla="*/ 0 h 21596"/>
                  <a:gd name="T2" fmla="*/ 21600 w 21600"/>
                  <a:gd name="T3" fmla="*/ 21596 h 21596"/>
                  <a:gd name="T4" fmla="*/ 0 w 21600"/>
                  <a:gd name="T5" fmla="*/ 21596 h 21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6" fill="none" extrusionOk="0">
                    <a:moveTo>
                      <a:pt x="430" y="0"/>
                    </a:moveTo>
                    <a:cubicBezTo>
                      <a:pt x="12190" y="234"/>
                      <a:pt x="21600" y="9834"/>
                      <a:pt x="21600" y="21596"/>
                    </a:cubicBezTo>
                  </a:path>
                  <a:path w="21600" h="21596" stroke="0" extrusionOk="0">
                    <a:moveTo>
                      <a:pt x="430" y="0"/>
                    </a:moveTo>
                    <a:cubicBezTo>
                      <a:pt x="12190" y="234"/>
                      <a:pt x="21600" y="9834"/>
                      <a:pt x="21600" y="21596"/>
                    </a:cubicBezTo>
                    <a:lnTo>
                      <a:pt x="0" y="2159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01" name="Arc 109"/>
              <p:cNvSpPr>
                <a:spLocks/>
              </p:cNvSpPr>
              <p:nvPr/>
            </p:nvSpPr>
            <p:spPr bwMode="auto">
              <a:xfrm>
                <a:off x="2857" y="338"/>
                <a:ext cx="224" cy="2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03 w 21600"/>
                  <a:gd name="T1" fmla="*/ 0 h 21600"/>
                  <a:gd name="T2" fmla="*/ 21600 w 21600"/>
                  <a:gd name="T3" fmla="*/ 21568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102" y="0"/>
                    </a:moveTo>
                    <a:cubicBezTo>
                      <a:pt x="11979" y="56"/>
                      <a:pt x="21582" y="9691"/>
                      <a:pt x="21599" y="21568"/>
                    </a:cubicBezTo>
                  </a:path>
                  <a:path w="21600" h="21600" stroke="0" extrusionOk="0">
                    <a:moveTo>
                      <a:pt x="102" y="0"/>
                    </a:moveTo>
                    <a:cubicBezTo>
                      <a:pt x="11979" y="56"/>
                      <a:pt x="21582" y="9691"/>
                      <a:pt x="21599" y="21568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02" name="Arc 110"/>
              <p:cNvSpPr>
                <a:spLocks/>
              </p:cNvSpPr>
              <p:nvPr/>
            </p:nvSpPr>
            <p:spPr bwMode="auto">
              <a:xfrm>
                <a:off x="2857" y="338"/>
                <a:ext cx="410" cy="26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87 w 21600"/>
                  <a:gd name="T1" fmla="*/ 0 h 21734"/>
                  <a:gd name="T2" fmla="*/ 21600 w 21600"/>
                  <a:gd name="T3" fmla="*/ 21734 h 21734"/>
                  <a:gd name="T4" fmla="*/ 0 w 21600"/>
                  <a:gd name="T5" fmla="*/ 21600 h 21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34" fill="none" extrusionOk="0">
                    <a:moveTo>
                      <a:pt x="86" y="0"/>
                    </a:moveTo>
                    <a:cubicBezTo>
                      <a:pt x="11982" y="48"/>
                      <a:pt x="21600" y="9704"/>
                      <a:pt x="21600" y="21600"/>
                    </a:cubicBezTo>
                    <a:cubicBezTo>
                      <a:pt x="21600" y="21644"/>
                      <a:pt x="21599" y="21689"/>
                      <a:pt x="21599" y="21733"/>
                    </a:cubicBezTo>
                  </a:path>
                  <a:path w="21600" h="21734" stroke="0" extrusionOk="0">
                    <a:moveTo>
                      <a:pt x="86" y="0"/>
                    </a:moveTo>
                    <a:cubicBezTo>
                      <a:pt x="11982" y="48"/>
                      <a:pt x="21600" y="9704"/>
                      <a:pt x="21600" y="21600"/>
                    </a:cubicBezTo>
                    <a:cubicBezTo>
                      <a:pt x="21600" y="21644"/>
                      <a:pt x="21599" y="21689"/>
                      <a:pt x="21599" y="2173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03" name="Arc 111"/>
              <p:cNvSpPr>
                <a:spLocks/>
              </p:cNvSpPr>
              <p:nvPr/>
            </p:nvSpPr>
            <p:spPr bwMode="auto">
              <a:xfrm>
                <a:off x="2860" y="338"/>
                <a:ext cx="578" cy="310"/>
              </a:xfrm>
              <a:custGeom>
                <a:avLst/>
                <a:gdLst>
                  <a:gd name="G0" fmla="+- 29 0 0"/>
                  <a:gd name="G1" fmla="+- 21600 0 0"/>
                  <a:gd name="G2" fmla="+- 21600 0 0"/>
                  <a:gd name="T0" fmla="*/ 0 w 21629"/>
                  <a:gd name="T1" fmla="*/ 0 h 21765"/>
                  <a:gd name="T2" fmla="*/ 21628 w 21629"/>
                  <a:gd name="T3" fmla="*/ 21765 h 21765"/>
                  <a:gd name="T4" fmla="*/ 29 w 21629"/>
                  <a:gd name="T5" fmla="*/ 21600 h 21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9" h="21765" fill="none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55"/>
                      <a:pt x="21628" y="21710"/>
                      <a:pt x="21628" y="21765"/>
                    </a:cubicBezTo>
                  </a:path>
                  <a:path w="21629" h="21765" stroke="0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55"/>
                      <a:pt x="21628" y="21710"/>
                      <a:pt x="21628" y="21765"/>
                    </a:cubicBezTo>
                    <a:lnTo>
                      <a:pt x="29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04" name="Arc 112"/>
              <p:cNvSpPr>
                <a:spLocks/>
              </p:cNvSpPr>
              <p:nvPr/>
            </p:nvSpPr>
            <p:spPr bwMode="auto">
              <a:xfrm>
                <a:off x="2860" y="338"/>
                <a:ext cx="742" cy="379"/>
              </a:xfrm>
              <a:custGeom>
                <a:avLst/>
                <a:gdLst>
                  <a:gd name="G0" fmla="+- 29 0 0"/>
                  <a:gd name="G1" fmla="+- 21600 0 0"/>
                  <a:gd name="G2" fmla="+- 21600 0 0"/>
                  <a:gd name="T0" fmla="*/ 0 w 21629"/>
                  <a:gd name="T1" fmla="*/ 0 h 21773"/>
                  <a:gd name="T2" fmla="*/ 21628 w 21629"/>
                  <a:gd name="T3" fmla="*/ 21773 h 21773"/>
                  <a:gd name="T4" fmla="*/ 29 w 21629"/>
                  <a:gd name="T5" fmla="*/ 21600 h 21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9" h="21773" fill="none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57"/>
                      <a:pt x="21628" y="21715"/>
                      <a:pt x="21628" y="21773"/>
                    </a:cubicBezTo>
                  </a:path>
                  <a:path w="21629" h="21773" stroke="0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57"/>
                      <a:pt x="21628" y="21715"/>
                      <a:pt x="21628" y="21773"/>
                    </a:cubicBezTo>
                    <a:lnTo>
                      <a:pt x="29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05" name="Freeform 113"/>
              <p:cNvSpPr>
                <a:spLocks/>
              </p:cNvSpPr>
              <p:nvPr/>
            </p:nvSpPr>
            <p:spPr bwMode="auto">
              <a:xfrm>
                <a:off x="3136" y="1094"/>
                <a:ext cx="1417" cy="1951"/>
              </a:xfrm>
              <a:custGeom>
                <a:avLst/>
                <a:gdLst>
                  <a:gd name="T0" fmla="*/ 0 w 1417"/>
                  <a:gd name="T1" fmla="*/ 192 h 1951"/>
                  <a:gd name="T2" fmla="*/ 15 w 1417"/>
                  <a:gd name="T3" fmla="*/ 144 h 1951"/>
                  <a:gd name="T4" fmla="*/ 60 w 1417"/>
                  <a:gd name="T5" fmla="*/ 103 h 1951"/>
                  <a:gd name="T6" fmla="*/ 224 w 1417"/>
                  <a:gd name="T7" fmla="*/ 41 h 1951"/>
                  <a:gd name="T8" fmla="*/ 448 w 1417"/>
                  <a:gd name="T9" fmla="*/ 14 h 1951"/>
                  <a:gd name="T10" fmla="*/ 708 w 1417"/>
                  <a:gd name="T11" fmla="*/ 0 h 1951"/>
                  <a:gd name="T12" fmla="*/ 969 w 1417"/>
                  <a:gd name="T13" fmla="*/ 14 h 1951"/>
                  <a:gd name="T14" fmla="*/ 1193 w 1417"/>
                  <a:gd name="T15" fmla="*/ 41 h 1951"/>
                  <a:gd name="T16" fmla="*/ 1238 w 1417"/>
                  <a:gd name="T17" fmla="*/ 48 h 1951"/>
                  <a:gd name="T18" fmla="*/ 1283 w 1417"/>
                  <a:gd name="T19" fmla="*/ 61 h 1951"/>
                  <a:gd name="T20" fmla="*/ 1357 w 1417"/>
                  <a:gd name="T21" fmla="*/ 103 h 1951"/>
                  <a:gd name="T22" fmla="*/ 1394 w 1417"/>
                  <a:gd name="T23" fmla="*/ 144 h 1951"/>
                  <a:gd name="T24" fmla="*/ 1417 w 1417"/>
                  <a:gd name="T25" fmla="*/ 192 h 1951"/>
                  <a:gd name="T26" fmla="*/ 1417 w 1417"/>
                  <a:gd name="T27" fmla="*/ 1752 h 1951"/>
                  <a:gd name="T28" fmla="*/ 1394 w 1417"/>
                  <a:gd name="T29" fmla="*/ 1793 h 1951"/>
                  <a:gd name="T30" fmla="*/ 1357 w 1417"/>
                  <a:gd name="T31" fmla="*/ 1835 h 1951"/>
                  <a:gd name="T32" fmla="*/ 1283 w 1417"/>
                  <a:gd name="T33" fmla="*/ 1869 h 1951"/>
                  <a:gd name="T34" fmla="*/ 1238 w 1417"/>
                  <a:gd name="T35" fmla="*/ 1882 h 1951"/>
                  <a:gd name="T36" fmla="*/ 1193 w 1417"/>
                  <a:gd name="T37" fmla="*/ 1903 h 1951"/>
                  <a:gd name="T38" fmla="*/ 969 w 1417"/>
                  <a:gd name="T39" fmla="*/ 1937 h 1951"/>
                  <a:gd name="T40" fmla="*/ 708 w 1417"/>
                  <a:gd name="T41" fmla="*/ 1951 h 1951"/>
                  <a:gd name="T42" fmla="*/ 448 w 1417"/>
                  <a:gd name="T43" fmla="*/ 1937 h 1951"/>
                  <a:gd name="T44" fmla="*/ 224 w 1417"/>
                  <a:gd name="T45" fmla="*/ 1903 h 1951"/>
                  <a:gd name="T46" fmla="*/ 60 w 1417"/>
                  <a:gd name="T47" fmla="*/ 1835 h 1951"/>
                  <a:gd name="T48" fmla="*/ 15 w 1417"/>
                  <a:gd name="T49" fmla="*/ 1793 h 1951"/>
                  <a:gd name="T50" fmla="*/ 0 w 1417"/>
                  <a:gd name="T51" fmla="*/ 1752 h 1951"/>
                  <a:gd name="T52" fmla="*/ 0 w 1417"/>
                  <a:gd name="T53" fmla="*/ 192 h 1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17" h="1951">
                    <a:moveTo>
                      <a:pt x="0" y="192"/>
                    </a:moveTo>
                    <a:lnTo>
                      <a:pt x="15" y="144"/>
                    </a:lnTo>
                    <a:lnTo>
                      <a:pt x="60" y="103"/>
                    </a:lnTo>
                    <a:lnTo>
                      <a:pt x="224" y="41"/>
                    </a:lnTo>
                    <a:lnTo>
                      <a:pt x="448" y="14"/>
                    </a:lnTo>
                    <a:lnTo>
                      <a:pt x="708" y="0"/>
                    </a:lnTo>
                    <a:lnTo>
                      <a:pt x="969" y="14"/>
                    </a:lnTo>
                    <a:lnTo>
                      <a:pt x="1193" y="41"/>
                    </a:lnTo>
                    <a:lnTo>
                      <a:pt x="1238" y="48"/>
                    </a:lnTo>
                    <a:lnTo>
                      <a:pt x="1283" y="61"/>
                    </a:lnTo>
                    <a:lnTo>
                      <a:pt x="1357" y="103"/>
                    </a:lnTo>
                    <a:lnTo>
                      <a:pt x="1394" y="144"/>
                    </a:lnTo>
                    <a:lnTo>
                      <a:pt x="1417" y="192"/>
                    </a:lnTo>
                    <a:lnTo>
                      <a:pt x="1417" y="1752"/>
                    </a:lnTo>
                    <a:lnTo>
                      <a:pt x="1394" y="1793"/>
                    </a:lnTo>
                    <a:lnTo>
                      <a:pt x="1357" y="1835"/>
                    </a:lnTo>
                    <a:lnTo>
                      <a:pt x="1283" y="1869"/>
                    </a:lnTo>
                    <a:lnTo>
                      <a:pt x="1238" y="1882"/>
                    </a:lnTo>
                    <a:lnTo>
                      <a:pt x="1193" y="1903"/>
                    </a:lnTo>
                    <a:lnTo>
                      <a:pt x="969" y="1937"/>
                    </a:lnTo>
                    <a:lnTo>
                      <a:pt x="708" y="1951"/>
                    </a:lnTo>
                    <a:lnTo>
                      <a:pt x="448" y="1937"/>
                    </a:lnTo>
                    <a:lnTo>
                      <a:pt x="224" y="1903"/>
                    </a:lnTo>
                    <a:lnTo>
                      <a:pt x="60" y="1835"/>
                    </a:lnTo>
                    <a:lnTo>
                      <a:pt x="15" y="1793"/>
                    </a:lnTo>
                    <a:lnTo>
                      <a:pt x="0" y="1752"/>
                    </a:lnTo>
                    <a:lnTo>
                      <a:pt x="0" y="19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06" name="Line 114"/>
              <p:cNvSpPr>
                <a:spLocks noChangeShapeType="1"/>
              </p:cNvSpPr>
              <p:nvPr/>
            </p:nvSpPr>
            <p:spPr bwMode="auto">
              <a:xfrm flipV="1">
                <a:off x="3136" y="1286"/>
                <a:ext cx="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07" name="Freeform 115"/>
              <p:cNvSpPr>
                <a:spLocks/>
              </p:cNvSpPr>
              <p:nvPr/>
            </p:nvSpPr>
            <p:spPr bwMode="auto">
              <a:xfrm>
                <a:off x="3136" y="1094"/>
                <a:ext cx="1417" cy="1951"/>
              </a:xfrm>
              <a:custGeom>
                <a:avLst/>
                <a:gdLst>
                  <a:gd name="T0" fmla="*/ 0 w 1417"/>
                  <a:gd name="T1" fmla="*/ 192 h 1951"/>
                  <a:gd name="T2" fmla="*/ 15 w 1417"/>
                  <a:gd name="T3" fmla="*/ 144 h 1951"/>
                  <a:gd name="T4" fmla="*/ 60 w 1417"/>
                  <a:gd name="T5" fmla="*/ 103 h 1951"/>
                  <a:gd name="T6" fmla="*/ 224 w 1417"/>
                  <a:gd name="T7" fmla="*/ 41 h 1951"/>
                  <a:gd name="T8" fmla="*/ 448 w 1417"/>
                  <a:gd name="T9" fmla="*/ 14 h 1951"/>
                  <a:gd name="T10" fmla="*/ 708 w 1417"/>
                  <a:gd name="T11" fmla="*/ 0 h 1951"/>
                  <a:gd name="T12" fmla="*/ 969 w 1417"/>
                  <a:gd name="T13" fmla="*/ 14 h 1951"/>
                  <a:gd name="T14" fmla="*/ 1193 w 1417"/>
                  <a:gd name="T15" fmla="*/ 41 h 1951"/>
                  <a:gd name="T16" fmla="*/ 1238 w 1417"/>
                  <a:gd name="T17" fmla="*/ 48 h 1951"/>
                  <a:gd name="T18" fmla="*/ 1283 w 1417"/>
                  <a:gd name="T19" fmla="*/ 61 h 1951"/>
                  <a:gd name="T20" fmla="*/ 1357 w 1417"/>
                  <a:gd name="T21" fmla="*/ 103 h 1951"/>
                  <a:gd name="T22" fmla="*/ 1394 w 1417"/>
                  <a:gd name="T23" fmla="*/ 144 h 1951"/>
                  <a:gd name="T24" fmla="*/ 1417 w 1417"/>
                  <a:gd name="T25" fmla="*/ 192 h 1951"/>
                  <a:gd name="T26" fmla="*/ 1417 w 1417"/>
                  <a:gd name="T27" fmla="*/ 1752 h 1951"/>
                  <a:gd name="T28" fmla="*/ 1394 w 1417"/>
                  <a:gd name="T29" fmla="*/ 1793 h 1951"/>
                  <a:gd name="T30" fmla="*/ 1357 w 1417"/>
                  <a:gd name="T31" fmla="*/ 1835 h 1951"/>
                  <a:gd name="T32" fmla="*/ 1283 w 1417"/>
                  <a:gd name="T33" fmla="*/ 1869 h 1951"/>
                  <a:gd name="T34" fmla="*/ 1238 w 1417"/>
                  <a:gd name="T35" fmla="*/ 1882 h 1951"/>
                  <a:gd name="T36" fmla="*/ 1193 w 1417"/>
                  <a:gd name="T37" fmla="*/ 1903 h 1951"/>
                  <a:gd name="T38" fmla="*/ 969 w 1417"/>
                  <a:gd name="T39" fmla="*/ 1937 h 1951"/>
                  <a:gd name="T40" fmla="*/ 708 w 1417"/>
                  <a:gd name="T41" fmla="*/ 1951 h 1951"/>
                  <a:gd name="T42" fmla="*/ 448 w 1417"/>
                  <a:gd name="T43" fmla="*/ 1937 h 1951"/>
                  <a:gd name="T44" fmla="*/ 224 w 1417"/>
                  <a:gd name="T45" fmla="*/ 1903 h 1951"/>
                  <a:gd name="T46" fmla="*/ 60 w 1417"/>
                  <a:gd name="T47" fmla="*/ 1835 h 1951"/>
                  <a:gd name="T48" fmla="*/ 15 w 1417"/>
                  <a:gd name="T49" fmla="*/ 1793 h 1951"/>
                  <a:gd name="T50" fmla="*/ 0 w 1417"/>
                  <a:gd name="T51" fmla="*/ 1752 h 1951"/>
                  <a:gd name="T52" fmla="*/ 0 w 1417"/>
                  <a:gd name="T53" fmla="*/ 192 h 1951"/>
                  <a:gd name="T54" fmla="*/ 15 w 1417"/>
                  <a:gd name="T55" fmla="*/ 233 h 1951"/>
                  <a:gd name="T56" fmla="*/ 60 w 1417"/>
                  <a:gd name="T57" fmla="*/ 274 h 1951"/>
                  <a:gd name="T58" fmla="*/ 224 w 1417"/>
                  <a:gd name="T59" fmla="*/ 342 h 1951"/>
                  <a:gd name="T60" fmla="*/ 448 w 1417"/>
                  <a:gd name="T61" fmla="*/ 376 h 1951"/>
                  <a:gd name="T62" fmla="*/ 708 w 1417"/>
                  <a:gd name="T63" fmla="*/ 390 h 1951"/>
                  <a:gd name="T64" fmla="*/ 969 w 1417"/>
                  <a:gd name="T65" fmla="*/ 376 h 1951"/>
                  <a:gd name="T66" fmla="*/ 1193 w 1417"/>
                  <a:gd name="T67" fmla="*/ 342 h 1951"/>
                  <a:gd name="T68" fmla="*/ 1238 w 1417"/>
                  <a:gd name="T69" fmla="*/ 322 h 1951"/>
                  <a:gd name="T70" fmla="*/ 1283 w 1417"/>
                  <a:gd name="T71" fmla="*/ 308 h 1951"/>
                  <a:gd name="T72" fmla="*/ 1357 w 1417"/>
                  <a:gd name="T73" fmla="*/ 274 h 1951"/>
                  <a:gd name="T74" fmla="*/ 1394 w 1417"/>
                  <a:gd name="T75" fmla="*/ 233 h 1951"/>
                  <a:gd name="T76" fmla="*/ 1417 w 1417"/>
                  <a:gd name="T77" fmla="*/ 192 h 1951"/>
                  <a:gd name="T78" fmla="*/ 1417 w 1417"/>
                  <a:gd name="T79" fmla="*/ 192 h 1951"/>
                  <a:gd name="T80" fmla="*/ 1394 w 1417"/>
                  <a:gd name="T81" fmla="*/ 233 h 1951"/>
                  <a:gd name="T82" fmla="*/ 1357 w 1417"/>
                  <a:gd name="T83" fmla="*/ 274 h 1951"/>
                  <a:gd name="T84" fmla="*/ 1283 w 1417"/>
                  <a:gd name="T85" fmla="*/ 308 h 1951"/>
                  <a:gd name="T86" fmla="*/ 1238 w 1417"/>
                  <a:gd name="T87" fmla="*/ 322 h 1951"/>
                  <a:gd name="T88" fmla="*/ 1193 w 1417"/>
                  <a:gd name="T89" fmla="*/ 342 h 1951"/>
                  <a:gd name="T90" fmla="*/ 969 w 1417"/>
                  <a:gd name="T91" fmla="*/ 376 h 1951"/>
                  <a:gd name="T92" fmla="*/ 708 w 1417"/>
                  <a:gd name="T93" fmla="*/ 390 h 1951"/>
                  <a:gd name="T94" fmla="*/ 448 w 1417"/>
                  <a:gd name="T95" fmla="*/ 376 h 1951"/>
                  <a:gd name="T96" fmla="*/ 224 w 1417"/>
                  <a:gd name="T97" fmla="*/ 342 h 1951"/>
                  <a:gd name="T98" fmla="*/ 60 w 1417"/>
                  <a:gd name="T99" fmla="*/ 274 h 1951"/>
                  <a:gd name="T100" fmla="*/ 15 w 1417"/>
                  <a:gd name="T101" fmla="*/ 233 h 1951"/>
                  <a:gd name="T102" fmla="*/ 0 w 1417"/>
                  <a:gd name="T103" fmla="*/ 192 h 1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17" h="1951">
                    <a:moveTo>
                      <a:pt x="0" y="192"/>
                    </a:moveTo>
                    <a:lnTo>
                      <a:pt x="15" y="144"/>
                    </a:lnTo>
                    <a:lnTo>
                      <a:pt x="60" y="103"/>
                    </a:lnTo>
                    <a:lnTo>
                      <a:pt x="224" y="41"/>
                    </a:lnTo>
                    <a:lnTo>
                      <a:pt x="448" y="14"/>
                    </a:lnTo>
                    <a:lnTo>
                      <a:pt x="708" y="0"/>
                    </a:lnTo>
                    <a:lnTo>
                      <a:pt x="969" y="14"/>
                    </a:lnTo>
                    <a:lnTo>
                      <a:pt x="1193" y="41"/>
                    </a:lnTo>
                    <a:lnTo>
                      <a:pt x="1238" y="48"/>
                    </a:lnTo>
                    <a:lnTo>
                      <a:pt x="1283" y="61"/>
                    </a:lnTo>
                    <a:lnTo>
                      <a:pt x="1357" y="103"/>
                    </a:lnTo>
                    <a:lnTo>
                      <a:pt x="1394" y="144"/>
                    </a:lnTo>
                    <a:lnTo>
                      <a:pt x="1417" y="192"/>
                    </a:lnTo>
                    <a:lnTo>
                      <a:pt x="1417" y="1752"/>
                    </a:lnTo>
                    <a:lnTo>
                      <a:pt x="1394" y="1793"/>
                    </a:lnTo>
                    <a:lnTo>
                      <a:pt x="1357" y="1835"/>
                    </a:lnTo>
                    <a:lnTo>
                      <a:pt x="1283" y="1869"/>
                    </a:lnTo>
                    <a:lnTo>
                      <a:pt x="1238" y="1882"/>
                    </a:lnTo>
                    <a:lnTo>
                      <a:pt x="1193" y="1903"/>
                    </a:lnTo>
                    <a:lnTo>
                      <a:pt x="969" y="1937"/>
                    </a:lnTo>
                    <a:lnTo>
                      <a:pt x="708" y="1951"/>
                    </a:lnTo>
                    <a:lnTo>
                      <a:pt x="448" y="1937"/>
                    </a:lnTo>
                    <a:lnTo>
                      <a:pt x="224" y="1903"/>
                    </a:lnTo>
                    <a:lnTo>
                      <a:pt x="60" y="1835"/>
                    </a:lnTo>
                    <a:lnTo>
                      <a:pt x="15" y="1793"/>
                    </a:lnTo>
                    <a:lnTo>
                      <a:pt x="0" y="1752"/>
                    </a:lnTo>
                    <a:lnTo>
                      <a:pt x="0" y="192"/>
                    </a:lnTo>
                    <a:lnTo>
                      <a:pt x="15" y="233"/>
                    </a:lnTo>
                    <a:lnTo>
                      <a:pt x="60" y="274"/>
                    </a:lnTo>
                    <a:lnTo>
                      <a:pt x="224" y="342"/>
                    </a:lnTo>
                    <a:lnTo>
                      <a:pt x="448" y="376"/>
                    </a:lnTo>
                    <a:lnTo>
                      <a:pt x="708" y="390"/>
                    </a:lnTo>
                    <a:lnTo>
                      <a:pt x="969" y="376"/>
                    </a:lnTo>
                    <a:lnTo>
                      <a:pt x="1193" y="342"/>
                    </a:lnTo>
                    <a:lnTo>
                      <a:pt x="1238" y="322"/>
                    </a:lnTo>
                    <a:lnTo>
                      <a:pt x="1283" y="308"/>
                    </a:lnTo>
                    <a:lnTo>
                      <a:pt x="1357" y="274"/>
                    </a:lnTo>
                    <a:lnTo>
                      <a:pt x="1394" y="233"/>
                    </a:lnTo>
                    <a:lnTo>
                      <a:pt x="1417" y="192"/>
                    </a:lnTo>
                    <a:lnTo>
                      <a:pt x="1417" y="192"/>
                    </a:lnTo>
                    <a:lnTo>
                      <a:pt x="1394" y="233"/>
                    </a:lnTo>
                    <a:lnTo>
                      <a:pt x="1357" y="274"/>
                    </a:lnTo>
                    <a:lnTo>
                      <a:pt x="1283" y="308"/>
                    </a:lnTo>
                    <a:lnTo>
                      <a:pt x="1238" y="322"/>
                    </a:lnTo>
                    <a:lnTo>
                      <a:pt x="1193" y="342"/>
                    </a:lnTo>
                    <a:lnTo>
                      <a:pt x="969" y="376"/>
                    </a:lnTo>
                    <a:lnTo>
                      <a:pt x="708" y="390"/>
                    </a:lnTo>
                    <a:lnTo>
                      <a:pt x="448" y="376"/>
                    </a:lnTo>
                    <a:lnTo>
                      <a:pt x="224" y="342"/>
                    </a:lnTo>
                    <a:lnTo>
                      <a:pt x="60" y="274"/>
                    </a:lnTo>
                    <a:lnTo>
                      <a:pt x="15" y="233"/>
                    </a:lnTo>
                    <a:lnTo>
                      <a:pt x="0" y="19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08" name="Line 116"/>
              <p:cNvSpPr>
                <a:spLocks noChangeShapeType="1"/>
              </p:cNvSpPr>
              <p:nvPr/>
            </p:nvSpPr>
            <p:spPr bwMode="auto">
              <a:xfrm flipV="1">
                <a:off x="3136" y="1286"/>
                <a:ext cx="1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09" name="Freeform 117"/>
              <p:cNvSpPr>
                <a:spLocks/>
              </p:cNvSpPr>
              <p:nvPr/>
            </p:nvSpPr>
            <p:spPr bwMode="auto">
              <a:xfrm>
                <a:off x="3136" y="1101"/>
                <a:ext cx="1417" cy="1944"/>
              </a:xfrm>
              <a:custGeom>
                <a:avLst/>
                <a:gdLst>
                  <a:gd name="T0" fmla="*/ 0 w 1417"/>
                  <a:gd name="T1" fmla="*/ 191 h 1944"/>
                  <a:gd name="T2" fmla="*/ 15 w 1417"/>
                  <a:gd name="T3" fmla="*/ 143 h 1944"/>
                  <a:gd name="T4" fmla="*/ 60 w 1417"/>
                  <a:gd name="T5" fmla="*/ 102 h 1944"/>
                  <a:gd name="T6" fmla="*/ 224 w 1417"/>
                  <a:gd name="T7" fmla="*/ 41 h 1944"/>
                  <a:gd name="T8" fmla="*/ 448 w 1417"/>
                  <a:gd name="T9" fmla="*/ 13 h 1944"/>
                  <a:gd name="T10" fmla="*/ 708 w 1417"/>
                  <a:gd name="T11" fmla="*/ 0 h 1944"/>
                  <a:gd name="T12" fmla="*/ 969 w 1417"/>
                  <a:gd name="T13" fmla="*/ 13 h 1944"/>
                  <a:gd name="T14" fmla="*/ 1193 w 1417"/>
                  <a:gd name="T15" fmla="*/ 41 h 1944"/>
                  <a:gd name="T16" fmla="*/ 1238 w 1417"/>
                  <a:gd name="T17" fmla="*/ 48 h 1944"/>
                  <a:gd name="T18" fmla="*/ 1283 w 1417"/>
                  <a:gd name="T19" fmla="*/ 61 h 1944"/>
                  <a:gd name="T20" fmla="*/ 1357 w 1417"/>
                  <a:gd name="T21" fmla="*/ 102 h 1944"/>
                  <a:gd name="T22" fmla="*/ 1394 w 1417"/>
                  <a:gd name="T23" fmla="*/ 143 h 1944"/>
                  <a:gd name="T24" fmla="*/ 1417 w 1417"/>
                  <a:gd name="T25" fmla="*/ 191 h 1944"/>
                  <a:gd name="T26" fmla="*/ 1417 w 1417"/>
                  <a:gd name="T27" fmla="*/ 1752 h 1944"/>
                  <a:gd name="T28" fmla="*/ 1394 w 1417"/>
                  <a:gd name="T29" fmla="*/ 1793 h 1944"/>
                  <a:gd name="T30" fmla="*/ 1357 w 1417"/>
                  <a:gd name="T31" fmla="*/ 1828 h 1944"/>
                  <a:gd name="T32" fmla="*/ 1283 w 1417"/>
                  <a:gd name="T33" fmla="*/ 1862 h 1944"/>
                  <a:gd name="T34" fmla="*/ 1238 w 1417"/>
                  <a:gd name="T35" fmla="*/ 1875 h 1944"/>
                  <a:gd name="T36" fmla="*/ 1193 w 1417"/>
                  <a:gd name="T37" fmla="*/ 1896 h 1944"/>
                  <a:gd name="T38" fmla="*/ 969 w 1417"/>
                  <a:gd name="T39" fmla="*/ 1930 h 1944"/>
                  <a:gd name="T40" fmla="*/ 708 w 1417"/>
                  <a:gd name="T41" fmla="*/ 1944 h 1944"/>
                  <a:gd name="T42" fmla="*/ 448 w 1417"/>
                  <a:gd name="T43" fmla="*/ 1930 h 1944"/>
                  <a:gd name="T44" fmla="*/ 224 w 1417"/>
                  <a:gd name="T45" fmla="*/ 1896 h 1944"/>
                  <a:gd name="T46" fmla="*/ 60 w 1417"/>
                  <a:gd name="T47" fmla="*/ 1828 h 1944"/>
                  <a:gd name="T48" fmla="*/ 15 w 1417"/>
                  <a:gd name="T49" fmla="*/ 1793 h 1944"/>
                  <a:gd name="T50" fmla="*/ 0 w 1417"/>
                  <a:gd name="T51" fmla="*/ 1752 h 1944"/>
                  <a:gd name="T52" fmla="*/ 0 w 1417"/>
                  <a:gd name="T53" fmla="*/ 191 h 1944"/>
                  <a:gd name="T54" fmla="*/ 15 w 1417"/>
                  <a:gd name="T55" fmla="*/ 232 h 1944"/>
                  <a:gd name="T56" fmla="*/ 60 w 1417"/>
                  <a:gd name="T57" fmla="*/ 274 h 1944"/>
                  <a:gd name="T58" fmla="*/ 224 w 1417"/>
                  <a:gd name="T59" fmla="*/ 342 h 1944"/>
                  <a:gd name="T60" fmla="*/ 448 w 1417"/>
                  <a:gd name="T61" fmla="*/ 376 h 1944"/>
                  <a:gd name="T62" fmla="*/ 708 w 1417"/>
                  <a:gd name="T63" fmla="*/ 390 h 1944"/>
                  <a:gd name="T64" fmla="*/ 969 w 1417"/>
                  <a:gd name="T65" fmla="*/ 376 h 1944"/>
                  <a:gd name="T66" fmla="*/ 1193 w 1417"/>
                  <a:gd name="T67" fmla="*/ 342 h 1944"/>
                  <a:gd name="T68" fmla="*/ 1238 w 1417"/>
                  <a:gd name="T69" fmla="*/ 321 h 1944"/>
                  <a:gd name="T70" fmla="*/ 1283 w 1417"/>
                  <a:gd name="T71" fmla="*/ 308 h 1944"/>
                  <a:gd name="T72" fmla="*/ 1357 w 1417"/>
                  <a:gd name="T73" fmla="*/ 274 h 1944"/>
                  <a:gd name="T74" fmla="*/ 1394 w 1417"/>
                  <a:gd name="T75" fmla="*/ 232 h 1944"/>
                  <a:gd name="T76" fmla="*/ 1417 w 1417"/>
                  <a:gd name="T77" fmla="*/ 191 h 1944"/>
                  <a:gd name="T78" fmla="*/ 1417 w 1417"/>
                  <a:gd name="T79" fmla="*/ 191 h 1944"/>
                  <a:gd name="T80" fmla="*/ 1394 w 1417"/>
                  <a:gd name="T81" fmla="*/ 232 h 1944"/>
                  <a:gd name="T82" fmla="*/ 1357 w 1417"/>
                  <a:gd name="T83" fmla="*/ 274 h 1944"/>
                  <a:gd name="T84" fmla="*/ 1283 w 1417"/>
                  <a:gd name="T85" fmla="*/ 308 h 1944"/>
                  <a:gd name="T86" fmla="*/ 1238 w 1417"/>
                  <a:gd name="T87" fmla="*/ 321 h 1944"/>
                  <a:gd name="T88" fmla="*/ 1193 w 1417"/>
                  <a:gd name="T89" fmla="*/ 342 h 1944"/>
                  <a:gd name="T90" fmla="*/ 969 w 1417"/>
                  <a:gd name="T91" fmla="*/ 376 h 1944"/>
                  <a:gd name="T92" fmla="*/ 708 w 1417"/>
                  <a:gd name="T93" fmla="*/ 390 h 1944"/>
                  <a:gd name="T94" fmla="*/ 448 w 1417"/>
                  <a:gd name="T95" fmla="*/ 376 h 1944"/>
                  <a:gd name="T96" fmla="*/ 224 w 1417"/>
                  <a:gd name="T97" fmla="*/ 342 h 1944"/>
                  <a:gd name="T98" fmla="*/ 60 w 1417"/>
                  <a:gd name="T99" fmla="*/ 274 h 1944"/>
                  <a:gd name="T100" fmla="*/ 15 w 1417"/>
                  <a:gd name="T101" fmla="*/ 232 h 1944"/>
                  <a:gd name="T102" fmla="*/ 0 w 1417"/>
                  <a:gd name="T103" fmla="*/ 191 h 1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417" h="1944">
                    <a:moveTo>
                      <a:pt x="0" y="191"/>
                    </a:moveTo>
                    <a:lnTo>
                      <a:pt x="15" y="143"/>
                    </a:lnTo>
                    <a:lnTo>
                      <a:pt x="60" y="102"/>
                    </a:lnTo>
                    <a:lnTo>
                      <a:pt x="224" y="41"/>
                    </a:lnTo>
                    <a:lnTo>
                      <a:pt x="448" y="13"/>
                    </a:lnTo>
                    <a:lnTo>
                      <a:pt x="708" y="0"/>
                    </a:lnTo>
                    <a:lnTo>
                      <a:pt x="969" y="13"/>
                    </a:lnTo>
                    <a:lnTo>
                      <a:pt x="1193" y="41"/>
                    </a:lnTo>
                    <a:lnTo>
                      <a:pt x="1238" y="48"/>
                    </a:lnTo>
                    <a:lnTo>
                      <a:pt x="1283" y="61"/>
                    </a:lnTo>
                    <a:lnTo>
                      <a:pt x="1357" y="102"/>
                    </a:lnTo>
                    <a:lnTo>
                      <a:pt x="1394" y="143"/>
                    </a:lnTo>
                    <a:lnTo>
                      <a:pt x="1417" y="191"/>
                    </a:lnTo>
                    <a:lnTo>
                      <a:pt x="1417" y="1752"/>
                    </a:lnTo>
                    <a:lnTo>
                      <a:pt x="1394" y="1793"/>
                    </a:lnTo>
                    <a:lnTo>
                      <a:pt x="1357" y="1828"/>
                    </a:lnTo>
                    <a:lnTo>
                      <a:pt x="1283" y="1862"/>
                    </a:lnTo>
                    <a:lnTo>
                      <a:pt x="1238" y="1875"/>
                    </a:lnTo>
                    <a:lnTo>
                      <a:pt x="1193" y="1896"/>
                    </a:lnTo>
                    <a:lnTo>
                      <a:pt x="969" y="1930"/>
                    </a:lnTo>
                    <a:lnTo>
                      <a:pt x="708" y="1944"/>
                    </a:lnTo>
                    <a:lnTo>
                      <a:pt x="448" y="1930"/>
                    </a:lnTo>
                    <a:lnTo>
                      <a:pt x="224" y="1896"/>
                    </a:lnTo>
                    <a:lnTo>
                      <a:pt x="60" y="1828"/>
                    </a:lnTo>
                    <a:lnTo>
                      <a:pt x="15" y="1793"/>
                    </a:lnTo>
                    <a:lnTo>
                      <a:pt x="0" y="1752"/>
                    </a:lnTo>
                    <a:lnTo>
                      <a:pt x="0" y="191"/>
                    </a:lnTo>
                    <a:lnTo>
                      <a:pt x="15" y="232"/>
                    </a:lnTo>
                    <a:lnTo>
                      <a:pt x="60" y="274"/>
                    </a:lnTo>
                    <a:lnTo>
                      <a:pt x="224" y="342"/>
                    </a:lnTo>
                    <a:lnTo>
                      <a:pt x="448" y="376"/>
                    </a:lnTo>
                    <a:lnTo>
                      <a:pt x="708" y="390"/>
                    </a:lnTo>
                    <a:lnTo>
                      <a:pt x="969" y="376"/>
                    </a:lnTo>
                    <a:lnTo>
                      <a:pt x="1193" y="342"/>
                    </a:lnTo>
                    <a:lnTo>
                      <a:pt x="1238" y="321"/>
                    </a:lnTo>
                    <a:lnTo>
                      <a:pt x="1283" y="308"/>
                    </a:lnTo>
                    <a:lnTo>
                      <a:pt x="1357" y="274"/>
                    </a:lnTo>
                    <a:lnTo>
                      <a:pt x="1394" y="232"/>
                    </a:lnTo>
                    <a:lnTo>
                      <a:pt x="1417" y="191"/>
                    </a:lnTo>
                    <a:lnTo>
                      <a:pt x="1417" y="191"/>
                    </a:lnTo>
                    <a:lnTo>
                      <a:pt x="1394" y="232"/>
                    </a:lnTo>
                    <a:lnTo>
                      <a:pt x="1357" y="274"/>
                    </a:lnTo>
                    <a:lnTo>
                      <a:pt x="1283" y="308"/>
                    </a:lnTo>
                    <a:lnTo>
                      <a:pt x="1238" y="321"/>
                    </a:lnTo>
                    <a:lnTo>
                      <a:pt x="1193" y="342"/>
                    </a:lnTo>
                    <a:lnTo>
                      <a:pt x="969" y="376"/>
                    </a:lnTo>
                    <a:lnTo>
                      <a:pt x="708" y="390"/>
                    </a:lnTo>
                    <a:lnTo>
                      <a:pt x="448" y="376"/>
                    </a:lnTo>
                    <a:lnTo>
                      <a:pt x="224" y="342"/>
                    </a:lnTo>
                    <a:lnTo>
                      <a:pt x="60" y="274"/>
                    </a:lnTo>
                    <a:lnTo>
                      <a:pt x="15" y="232"/>
                    </a:lnTo>
                    <a:lnTo>
                      <a:pt x="0" y="191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10" name="Oval 118"/>
              <p:cNvSpPr>
                <a:spLocks noChangeArrowheads="1"/>
              </p:cNvSpPr>
              <p:nvPr/>
            </p:nvSpPr>
            <p:spPr bwMode="auto">
              <a:xfrm>
                <a:off x="2946" y="1050"/>
                <a:ext cx="1737" cy="505"/>
              </a:xfrm>
              <a:prstGeom prst="ellipse">
                <a:avLst/>
              </a:prstGeom>
              <a:solidFill>
                <a:srgbClr val="999999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11" name="Arc 119"/>
              <p:cNvSpPr>
                <a:spLocks/>
              </p:cNvSpPr>
              <p:nvPr/>
            </p:nvSpPr>
            <p:spPr bwMode="auto">
              <a:xfrm>
                <a:off x="3006" y="810"/>
                <a:ext cx="824" cy="58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712 h 21712"/>
                  <a:gd name="T2" fmla="*/ 21600 w 21600"/>
                  <a:gd name="T3" fmla="*/ 0 h 21712"/>
                  <a:gd name="T4" fmla="*/ 21600 w 21600"/>
                  <a:gd name="T5" fmla="*/ 21600 h 21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12" fill="none" extrusionOk="0">
                    <a:moveTo>
                      <a:pt x="0" y="21711"/>
                    </a:moveTo>
                    <a:cubicBezTo>
                      <a:pt x="0" y="21674"/>
                      <a:pt x="0" y="2163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712" stroke="0" extrusionOk="0">
                    <a:moveTo>
                      <a:pt x="0" y="21711"/>
                    </a:moveTo>
                    <a:cubicBezTo>
                      <a:pt x="0" y="21674"/>
                      <a:pt x="0" y="2163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12" name="Arc 120"/>
              <p:cNvSpPr>
                <a:spLocks/>
              </p:cNvSpPr>
              <p:nvPr/>
            </p:nvSpPr>
            <p:spPr bwMode="auto">
              <a:xfrm>
                <a:off x="2961" y="810"/>
                <a:ext cx="876" cy="5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00"/>
                  <a:gd name="T1" fmla="*/ 21600 h 21600"/>
                  <a:gd name="T2" fmla="*/ 21700 w 21700"/>
                  <a:gd name="T3" fmla="*/ 0 h 21600"/>
                  <a:gd name="T4" fmla="*/ 21600 w 217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3" y="0"/>
                      <a:pt x="21666" y="0"/>
                      <a:pt x="21699" y="0"/>
                    </a:cubicBezTo>
                  </a:path>
                  <a:path w="217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3" y="0"/>
                      <a:pt x="21666" y="0"/>
                      <a:pt x="216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13" name="Arc 121"/>
              <p:cNvSpPr>
                <a:spLocks/>
              </p:cNvSpPr>
              <p:nvPr/>
            </p:nvSpPr>
            <p:spPr bwMode="auto">
              <a:xfrm>
                <a:off x="2954" y="810"/>
                <a:ext cx="876" cy="46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14" name="Oval 122"/>
              <p:cNvSpPr>
                <a:spLocks noChangeArrowheads="1"/>
              </p:cNvSpPr>
              <p:nvPr/>
            </p:nvSpPr>
            <p:spPr bwMode="auto">
              <a:xfrm>
                <a:off x="3140" y="1154"/>
                <a:ext cx="1379" cy="277"/>
              </a:xfrm>
              <a:prstGeom prst="ellipse">
                <a:avLst/>
              </a:prstGeom>
              <a:noFill/>
              <a:ln w="60325">
                <a:solidFill>
                  <a:srgbClr val="0C0C0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15" name="Oval 123"/>
              <p:cNvSpPr>
                <a:spLocks noChangeArrowheads="1"/>
              </p:cNvSpPr>
              <p:nvPr/>
            </p:nvSpPr>
            <p:spPr bwMode="auto">
              <a:xfrm>
                <a:off x="3140" y="1154"/>
                <a:ext cx="1356" cy="270"/>
              </a:xfrm>
              <a:prstGeom prst="ellipse">
                <a:avLst/>
              </a:prstGeom>
              <a:noFill/>
              <a:ln w="60325">
                <a:solidFill>
                  <a:srgbClr val="0E0C1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16" name="Oval 124"/>
              <p:cNvSpPr>
                <a:spLocks noChangeArrowheads="1"/>
              </p:cNvSpPr>
              <p:nvPr/>
            </p:nvSpPr>
            <p:spPr bwMode="auto">
              <a:xfrm>
                <a:off x="3148" y="1154"/>
                <a:ext cx="1334" cy="263"/>
              </a:xfrm>
              <a:prstGeom prst="ellipse">
                <a:avLst/>
              </a:prstGeom>
              <a:noFill/>
              <a:ln w="60325">
                <a:solidFill>
                  <a:srgbClr val="0F0B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17" name="Oval 125"/>
              <p:cNvSpPr>
                <a:spLocks noChangeArrowheads="1"/>
              </p:cNvSpPr>
              <p:nvPr/>
            </p:nvSpPr>
            <p:spPr bwMode="auto">
              <a:xfrm>
                <a:off x="3155" y="1154"/>
                <a:ext cx="1312" cy="263"/>
              </a:xfrm>
              <a:prstGeom prst="ellipse">
                <a:avLst/>
              </a:prstGeom>
              <a:noFill/>
              <a:ln w="60325">
                <a:solidFill>
                  <a:srgbClr val="100B2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18" name="Oval 126"/>
              <p:cNvSpPr>
                <a:spLocks noChangeArrowheads="1"/>
              </p:cNvSpPr>
              <p:nvPr/>
            </p:nvSpPr>
            <p:spPr bwMode="auto">
              <a:xfrm>
                <a:off x="3163" y="1154"/>
                <a:ext cx="1289" cy="256"/>
              </a:xfrm>
              <a:prstGeom prst="ellipse">
                <a:avLst/>
              </a:prstGeom>
              <a:noFill/>
              <a:ln w="60325">
                <a:solidFill>
                  <a:srgbClr val="110B2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19" name="Oval 127"/>
              <p:cNvSpPr>
                <a:spLocks noChangeArrowheads="1"/>
              </p:cNvSpPr>
              <p:nvPr/>
            </p:nvSpPr>
            <p:spPr bwMode="auto">
              <a:xfrm>
                <a:off x="3163" y="1154"/>
                <a:ext cx="1274" cy="256"/>
              </a:xfrm>
              <a:prstGeom prst="ellipse">
                <a:avLst/>
              </a:prstGeom>
              <a:noFill/>
              <a:ln w="60325">
                <a:solidFill>
                  <a:srgbClr val="120A3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20" name="Oval 128"/>
              <p:cNvSpPr>
                <a:spLocks noChangeArrowheads="1"/>
              </p:cNvSpPr>
              <p:nvPr/>
            </p:nvSpPr>
            <p:spPr bwMode="auto">
              <a:xfrm>
                <a:off x="3170" y="1161"/>
                <a:ext cx="1252" cy="242"/>
              </a:xfrm>
              <a:prstGeom prst="ellipse">
                <a:avLst/>
              </a:prstGeom>
              <a:noFill/>
              <a:ln w="60325">
                <a:solidFill>
                  <a:srgbClr val="140A3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21" name="Oval 129"/>
              <p:cNvSpPr>
                <a:spLocks noChangeArrowheads="1"/>
              </p:cNvSpPr>
              <p:nvPr/>
            </p:nvSpPr>
            <p:spPr bwMode="auto">
              <a:xfrm>
                <a:off x="3178" y="1161"/>
                <a:ext cx="1229" cy="242"/>
              </a:xfrm>
              <a:prstGeom prst="ellipse">
                <a:avLst/>
              </a:prstGeom>
              <a:noFill/>
              <a:ln w="60325">
                <a:solidFill>
                  <a:srgbClr val="15094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22" name="Oval 130"/>
              <p:cNvSpPr>
                <a:spLocks noChangeArrowheads="1"/>
              </p:cNvSpPr>
              <p:nvPr/>
            </p:nvSpPr>
            <p:spPr bwMode="auto">
              <a:xfrm>
                <a:off x="3185" y="1161"/>
                <a:ext cx="1207" cy="236"/>
              </a:xfrm>
              <a:prstGeom prst="ellipse">
                <a:avLst/>
              </a:prstGeom>
              <a:noFill/>
              <a:ln w="60325">
                <a:solidFill>
                  <a:srgbClr val="16094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23" name="Oval 131"/>
              <p:cNvSpPr>
                <a:spLocks noChangeArrowheads="1"/>
              </p:cNvSpPr>
              <p:nvPr/>
            </p:nvSpPr>
            <p:spPr bwMode="auto">
              <a:xfrm>
                <a:off x="3185" y="1161"/>
                <a:ext cx="1192" cy="236"/>
              </a:xfrm>
              <a:prstGeom prst="ellipse">
                <a:avLst/>
              </a:prstGeom>
              <a:noFill/>
              <a:ln w="60325">
                <a:solidFill>
                  <a:srgbClr val="17095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24" name="Oval 132"/>
              <p:cNvSpPr>
                <a:spLocks noChangeArrowheads="1"/>
              </p:cNvSpPr>
              <p:nvPr/>
            </p:nvSpPr>
            <p:spPr bwMode="auto">
              <a:xfrm>
                <a:off x="3193" y="1161"/>
                <a:ext cx="1169" cy="229"/>
              </a:xfrm>
              <a:prstGeom prst="ellipse">
                <a:avLst/>
              </a:prstGeom>
              <a:noFill/>
              <a:ln w="60325">
                <a:solidFill>
                  <a:srgbClr val="19085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25" name="Oval 133"/>
              <p:cNvSpPr>
                <a:spLocks noChangeArrowheads="1"/>
              </p:cNvSpPr>
              <p:nvPr/>
            </p:nvSpPr>
            <p:spPr bwMode="auto">
              <a:xfrm>
                <a:off x="3200" y="1168"/>
                <a:ext cx="1147" cy="222"/>
              </a:xfrm>
              <a:prstGeom prst="ellipse">
                <a:avLst/>
              </a:prstGeom>
              <a:noFill/>
              <a:ln w="60325">
                <a:solidFill>
                  <a:srgbClr val="1A086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26" name="Oval 134"/>
              <p:cNvSpPr>
                <a:spLocks noChangeArrowheads="1"/>
              </p:cNvSpPr>
              <p:nvPr/>
            </p:nvSpPr>
            <p:spPr bwMode="auto">
              <a:xfrm>
                <a:off x="3207" y="1168"/>
                <a:ext cx="1125" cy="215"/>
              </a:xfrm>
              <a:prstGeom prst="ellipse">
                <a:avLst/>
              </a:prstGeom>
              <a:noFill/>
              <a:ln w="60325">
                <a:solidFill>
                  <a:srgbClr val="1B076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27" name="Oval 135"/>
              <p:cNvSpPr>
                <a:spLocks noChangeArrowheads="1"/>
              </p:cNvSpPr>
              <p:nvPr/>
            </p:nvSpPr>
            <p:spPr bwMode="auto">
              <a:xfrm>
                <a:off x="3207" y="1168"/>
                <a:ext cx="1111" cy="215"/>
              </a:xfrm>
              <a:prstGeom prst="ellipse">
                <a:avLst/>
              </a:prstGeom>
              <a:noFill/>
              <a:ln w="60325">
                <a:solidFill>
                  <a:srgbClr val="1C077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28" name="Oval 136"/>
              <p:cNvSpPr>
                <a:spLocks noChangeArrowheads="1"/>
              </p:cNvSpPr>
              <p:nvPr/>
            </p:nvSpPr>
            <p:spPr bwMode="auto">
              <a:xfrm>
                <a:off x="3215" y="1168"/>
                <a:ext cx="1088" cy="208"/>
              </a:xfrm>
              <a:prstGeom prst="ellipse">
                <a:avLst/>
              </a:prstGeom>
              <a:noFill/>
              <a:ln w="60325">
                <a:solidFill>
                  <a:srgbClr val="1E077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29" name="Oval 137"/>
              <p:cNvSpPr>
                <a:spLocks noChangeArrowheads="1"/>
              </p:cNvSpPr>
              <p:nvPr/>
            </p:nvSpPr>
            <p:spPr bwMode="auto">
              <a:xfrm>
                <a:off x="3222" y="1168"/>
                <a:ext cx="1066" cy="208"/>
              </a:xfrm>
              <a:prstGeom prst="ellipse">
                <a:avLst/>
              </a:prstGeom>
              <a:noFill/>
              <a:ln w="60325">
                <a:solidFill>
                  <a:srgbClr val="1F068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30" name="Oval 138"/>
              <p:cNvSpPr>
                <a:spLocks noChangeArrowheads="1"/>
              </p:cNvSpPr>
              <p:nvPr/>
            </p:nvSpPr>
            <p:spPr bwMode="auto">
              <a:xfrm>
                <a:off x="3230" y="1174"/>
                <a:ext cx="1043" cy="195"/>
              </a:xfrm>
              <a:prstGeom prst="ellipse">
                <a:avLst/>
              </a:prstGeom>
              <a:noFill/>
              <a:ln w="60325">
                <a:solidFill>
                  <a:srgbClr val="20068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31" name="Oval 139"/>
              <p:cNvSpPr>
                <a:spLocks noChangeArrowheads="1"/>
              </p:cNvSpPr>
              <p:nvPr/>
            </p:nvSpPr>
            <p:spPr bwMode="auto">
              <a:xfrm>
                <a:off x="3237" y="1174"/>
                <a:ext cx="1021" cy="195"/>
              </a:xfrm>
              <a:prstGeom prst="ellipse">
                <a:avLst/>
              </a:prstGeom>
              <a:noFill/>
              <a:ln w="60325">
                <a:solidFill>
                  <a:srgbClr val="21059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32" name="Oval 140"/>
              <p:cNvSpPr>
                <a:spLocks noChangeArrowheads="1"/>
              </p:cNvSpPr>
              <p:nvPr/>
            </p:nvSpPr>
            <p:spPr bwMode="auto">
              <a:xfrm>
                <a:off x="3237" y="1174"/>
                <a:ext cx="1006" cy="188"/>
              </a:xfrm>
              <a:prstGeom prst="ellipse">
                <a:avLst/>
              </a:prstGeom>
              <a:noFill/>
              <a:ln w="60325">
                <a:solidFill>
                  <a:srgbClr val="23059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33" name="Oval 141"/>
              <p:cNvSpPr>
                <a:spLocks noChangeArrowheads="1"/>
              </p:cNvSpPr>
              <p:nvPr/>
            </p:nvSpPr>
            <p:spPr bwMode="auto">
              <a:xfrm>
                <a:off x="3245" y="1174"/>
                <a:ext cx="983" cy="188"/>
              </a:xfrm>
              <a:prstGeom prst="ellipse">
                <a:avLst/>
              </a:prstGeom>
              <a:noFill/>
              <a:ln w="60325">
                <a:solidFill>
                  <a:srgbClr val="2404A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34" name="Oval 142"/>
              <p:cNvSpPr>
                <a:spLocks noChangeArrowheads="1"/>
              </p:cNvSpPr>
              <p:nvPr/>
            </p:nvSpPr>
            <p:spPr bwMode="auto">
              <a:xfrm>
                <a:off x="3252" y="1174"/>
                <a:ext cx="961" cy="182"/>
              </a:xfrm>
              <a:prstGeom prst="ellipse">
                <a:avLst/>
              </a:prstGeom>
              <a:noFill/>
              <a:ln w="60325">
                <a:solidFill>
                  <a:srgbClr val="2504A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35" name="Oval 143"/>
              <p:cNvSpPr>
                <a:spLocks noChangeArrowheads="1"/>
              </p:cNvSpPr>
              <p:nvPr/>
            </p:nvSpPr>
            <p:spPr bwMode="auto">
              <a:xfrm>
                <a:off x="3260" y="1181"/>
                <a:ext cx="938" cy="175"/>
              </a:xfrm>
              <a:prstGeom prst="ellipse">
                <a:avLst/>
              </a:prstGeom>
              <a:noFill/>
              <a:ln w="60325">
                <a:solidFill>
                  <a:srgbClr val="2604B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36" name="Oval 144"/>
              <p:cNvSpPr>
                <a:spLocks noChangeArrowheads="1"/>
              </p:cNvSpPr>
              <p:nvPr/>
            </p:nvSpPr>
            <p:spPr bwMode="auto">
              <a:xfrm>
                <a:off x="3260" y="1181"/>
                <a:ext cx="923" cy="168"/>
              </a:xfrm>
              <a:prstGeom prst="ellipse">
                <a:avLst/>
              </a:prstGeom>
              <a:noFill/>
              <a:ln w="60325">
                <a:solidFill>
                  <a:srgbClr val="2803B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37" name="Oval 145"/>
              <p:cNvSpPr>
                <a:spLocks noChangeArrowheads="1"/>
              </p:cNvSpPr>
              <p:nvPr/>
            </p:nvSpPr>
            <p:spPr bwMode="auto">
              <a:xfrm>
                <a:off x="3267" y="1181"/>
                <a:ext cx="901" cy="161"/>
              </a:xfrm>
              <a:prstGeom prst="ellipse">
                <a:avLst/>
              </a:prstGeom>
              <a:noFill/>
              <a:ln w="60325">
                <a:solidFill>
                  <a:srgbClr val="2903C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38" name="Oval 146"/>
              <p:cNvSpPr>
                <a:spLocks noChangeArrowheads="1"/>
              </p:cNvSpPr>
              <p:nvPr/>
            </p:nvSpPr>
            <p:spPr bwMode="auto">
              <a:xfrm>
                <a:off x="3275" y="1181"/>
                <a:ext cx="879" cy="161"/>
              </a:xfrm>
              <a:prstGeom prst="ellipse">
                <a:avLst/>
              </a:prstGeom>
              <a:noFill/>
              <a:ln w="60325">
                <a:solidFill>
                  <a:srgbClr val="2A02C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39" name="Oval 147"/>
              <p:cNvSpPr>
                <a:spLocks noChangeArrowheads="1"/>
              </p:cNvSpPr>
              <p:nvPr/>
            </p:nvSpPr>
            <p:spPr bwMode="auto">
              <a:xfrm>
                <a:off x="3282" y="1181"/>
                <a:ext cx="857" cy="154"/>
              </a:xfrm>
              <a:prstGeom prst="ellipse">
                <a:avLst/>
              </a:prstGeom>
              <a:noFill/>
              <a:ln w="60325">
                <a:solidFill>
                  <a:srgbClr val="2B02D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40" name="Oval 148"/>
              <p:cNvSpPr>
                <a:spLocks noChangeArrowheads="1"/>
              </p:cNvSpPr>
              <p:nvPr/>
            </p:nvSpPr>
            <p:spPr bwMode="auto">
              <a:xfrm>
                <a:off x="3282" y="1188"/>
                <a:ext cx="842" cy="147"/>
              </a:xfrm>
              <a:prstGeom prst="ellipse">
                <a:avLst/>
              </a:prstGeom>
              <a:noFill/>
              <a:ln w="60325">
                <a:solidFill>
                  <a:srgbClr val="2D02D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41" name="Oval 149"/>
              <p:cNvSpPr>
                <a:spLocks noChangeArrowheads="1"/>
              </p:cNvSpPr>
              <p:nvPr/>
            </p:nvSpPr>
            <p:spPr bwMode="auto">
              <a:xfrm>
                <a:off x="3289" y="1188"/>
                <a:ext cx="820" cy="140"/>
              </a:xfrm>
              <a:prstGeom prst="ellipse">
                <a:avLst/>
              </a:prstGeom>
              <a:noFill/>
              <a:ln w="60325">
                <a:solidFill>
                  <a:srgbClr val="2E01E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42" name="Oval 150"/>
              <p:cNvSpPr>
                <a:spLocks noChangeArrowheads="1"/>
              </p:cNvSpPr>
              <p:nvPr/>
            </p:nvSpPr>
            <p:spPr bwMode="auto">
              <a:xfrm>
                <a:off x="3297" y="1188"/>
                <a:ext cx="797" cy="140"/>
              </a:xfrm>
              <a:prstGeom prst="ellipse">
                <a:avLst/>
              </a:prstGeom>
              <a:noFill/>
              <a:ln w="60325">
                <a:solidFill>
                  <a:srgbClr val="2F01E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43" name="Oval 151"/>
              <p:cNvSpPr>
                <a:spLocks noChangeArrowheads="1"/>
              </p:cNvSpPr>
              <p:nvPr/>
            </p:nvSpPr>
            <p:spPr bwMode="auto">
              <a:xfrm>
                <a:off x="3304" y="1188"/>
                <a:ext cx="775" cy="133"/>
              </a:xfrm>
              <a:prstGeom prst="ellipse">
                <a:avLst/>
              </a:prstGeom>
              <a:noFill/>
              <a:ln w="60325">
                <a:solidFill>
                  <a:srgbClr val="300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44" name="Oval 152"/>
              <p:cNvSpPr>
                <a:spLocks noChangeArrowheads="1"/>
              </p:cNvSpPr>
              <p:nvPr/>
            </p:nvSpPr>
            <p:spPr bwMode="auto">
              <a:xfrm>
                <a:off x="3312" y="1188"/>
                <a:ext cx="752" cy="133"/>
              </a:xfrm>
              <a:prstGeom prst="ellipse">
                <a:avLst/>
              </a:prstGeom>
              <a:noFill/>
              <a:ln w="60325">
                <a:solidFill>
                  <a:srgbClr val="3100F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45" name="Oval 153"/>
              <p:cNvSpPr>
                <a:spLocks noChangeArrowheads="1"/>
              </p:cNvSpPr>
              <p:nvPr/>
            </p:nvSpPr>
            <p:spPr bwMode="auto">
              <a:xfrm>
                <a:off x="3312" y="1195"/>
                <a:ext cx="737" cy="119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46" name="Oval 154"/>
              <p:cNvSpPr>
                <a:spLocks noChangeArrowheads="1"/>
              </p:cNvSpPr>
              <p:nvPr/>
            </p:nvSpPr>
            <p:spPr bwMode="auto">
              <a:xfrm>
                <a:off x="3319" y="1195"/>
                <a:ext cx="715" cy="119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47" name="Oval 155"/>
              <p:cNvSpPr>
                <a:spLocks noChangeArrowheads="1"/>
              </p:cNvSpPr>
              <p:nvPr/>
            </p:nvSpPr>
            <p:spPr bwMode="auto">
              <a:xfrm>
                <a:off x="3327" y="1195"/>
                <a:ext cx="692" cy="113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48" name="Oval 156"/>
              <p:cNvSpPr>
                <a:spLocks noChangeArrowheads="1"/>
              </p:cNvSpPr>
              <p:nvPr/>
            </p:nvSpPr>
            <p:spPr bwMode="auto">
              <a:xfrm>
                <a:off x="3334" y="1195"/>
                <a:ext cx="670" cy="113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49" name="Oval 157"/>
              <p:cNvSpPr>
                <a:spLocks noChangeArrowheads="1"/>
              </p:cNvSpPr>
              <p:nvPr/>
            </p:nvSpPr>
            <p:spPr bwMode="auto">
              <a:xfrm>
                <a:off x="3334" y="1195"/>
                <a:ext cx="656" cy="106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50" name="Oval 158"/>
              <p:cNvSpPr>
                <a:spLocks noChangeArrowheads="1"/>
              </p:cNvSpPr>
              <p:nvPr/>
            </p:nvSpPr>
            <p:spPr bwMode="auto">
              <a:xfrm>
                <a:off x="3342" y="1202"/>
                <a:ext cx="633" cy="99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51" name="Oval 159"/>
              <p:cNvSpPr>
                <a:spLocks noChangeArrowheads="1"/>
              </p:cNvSpPr>
              <p:nvPr/>
            </p:nvSpPr>
            <p:spPr bwMode="auto">
              <a:xfrm>
                <a:off x="3349" y="1202"/>
                <a:ext cx="611" cy="9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52" name="Oval 160"/>
              <p:cNvSpPr>
                <a:spLocks noChangeArrowheads="1"/>
              </p:cNvSpPr>
              <p:nvPr/>
            </p:nvSpPr>
            <p:spPr bwMode="auto">
              <a:xfrm>
                <a:off x="3357" y="1202"/>
                <a:ext cx="588" cy="9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53" name="Oval 161"/>
              <p:cNvSpPr>
                <a:spLocks noChangeArrowheads="1"/>
              </p:cNvSpPr>
              <p:nvPr/>
            </p:nvSpPr>
            <p:spPr bwMode="auto">
              <a:xfrm>
                <a:off x="3357" y="1202"/>
                <a:ext cx="573" cy="85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54" name="Oval 162"/>
              <p:cNvSpPr>
                <a:spLocks noChangeArrowheads="1"/>
              </p:cNvSpPr>
              <p:nvPr/>
            </p:nvSpPr>
            <p:spPr bwMode="auto">
              <a:xfrm>
                <a:off x="3364" y="1202"/>
                <a:ext cx="551" cy="85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55" name="Oval 163"/>
              <p:cNvSpPr>
                <a:spLocks noChangeArrowheads="1"/>
              </p:cNvSpPr>
              <p:nvPr/>
            </p:nvSpPr>
            <p:spPr bwMode="auto">
              <a:xfrm>
                <a:off x="3371" y="1209"/>
                <a:ext cx="529" cy="71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56" name="Oval 164"/>
              <p:cNvSpPr>
                <a:spLocks noChangeArrowheads="1"/>
              </p:cNvSpPr>
              <p:nvPr/>
            </p:nvSpPr>
            <p:spPr bwMode="auto">
              <a:xfrm>
                <a:off x="3379" y="1209"/>
                <a:ext cx="506" cy="71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57" name="Oval 165"/>
              <p:cNvSpPr>
                <a:spLocks noChangeArrowheads="1"/>
              </p:cNvSpPr>
              <p:nvPr/>
            </p:nvSpPr>
            <p:spPr bwMode="auto">
              <a:xfrm>
                <a:off x="3386" y="1209"/>
                <a:ext cx="484" cy="6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58" name="Oval 166"/>
              <p:cNvSpPr>
                <a:spLocks noChangeArrowheads="1"/>
              </p:cNvSpPr>
              <p:nvPr/>
            </p:nvSpPr>
            <p:spPr bwMode="auto">
              <a:xfrm>
                <a:off x="3386" y="1209"/>
                <a:ext cx="469" cy="58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59" name="Oval 167"/>
              <p:cNvSpPr>
                <a:spLocks noChangeArrowheads="1"/>
              </p:cNvSpPr>
              <p:nvPr/>
            </p:nvSpPr>
            <p:spPr bwMode="auto">
              <a:xfrm>
                <a:off x="3394" y="1209"/>
                <a:ext cx="446" cy="58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60" name="Oval 168"/>
              <p:cNvSpPr>
                <a:spLocks noChangeArrowheads="1"/>
              </p:cNvSpPr>
              <p:nvPr/>
            </p:nvSpPr>
            <p:spPr bwMode="auto">
              <a:xfrm>
                <a:off x="3401" y="1216"/>
                <a:ext cx="424" cy="4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61" name="Oval 169"/>
              <p:cNvSpPr>
                <a:spLocks noChangeArrowheads="1"/>
              </p:cNvSpPr>
              <p:nvPr/>
            </p:nvSpPr>
            <p:spPr bwMode="auto">
              <a:xfrm>
                <a:off x="3409" y="1216"/>
                <a:ext cx="402" cy="4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62" name="Oval 170"/>
              <p:cNvSpPr>
                <a:spLocks noChangeArrowheads="1"/>
              </p:cNvSpPr>
              <p:nvPr/>
            </p:nvSpPr>
            <p:spPr bwMode="auto">
              <a:xfrm>
                <a:off x="3409" y="1216"/>
                <a:ext cx="387" cy="3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63" name="Oval 171"/>
              <p:cNvSpPr>
                <a:spLocks noChangeArrowheads="1"/>
              </p:cNvSpPr>
              <p:nvPr/>
            </p:nvSpPr>
            <p:spPr bwMode="auto">
              <a:xfrm>
                <a:off x="3416" y="1216"/>
                <a:ext cx="365" cy="3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64" name="Oval 172"/>
              <p:cNvSpPr>
                <a:spLocks noChangeArrowheads="1"/>
              </p:cNvSpPr>
              <p:nvPr/>
            </p:nvSpPr>
            <p:spPr bwMode="auto">
              <a:xfrm>
                <a:off x="3424" y="1216"/>
                <a:ext cx="342" cy="30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65" name="Oval 173"/>
              <p:cNvSpPr>
                <a:spLocks noChangeArrowheads="1"/>
              </p:cNvSpPr>
              <p:nvPr/>
            </p:nvSpPr>
            <p:spPr bwMode="auto">
              <a:xfrm>
                <a:off x="3431" y="1222"/>
                <a:ext cx="320" cy="2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66" name="Oval 174"/>
              <p:cNvSpPr>
                <a:spLocks noChangeArrowheads="1"/>
              </p:cNvSpPr>
              <p:nvPr/>
            </p:nvSpPr>
            <p:spPr bwMode="auto">
              <a:xfrm>
                <a:off x="3431" y="1222"/>
                <a:ext cx="305" cy="1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67" name="Oval 175"/>
              <p:cNvSpPr>
                <a:spLocks noChangeArrowheads="1"/>
              </p:cNvSpPr>
              <p:nvPr/>
            </p:nvSpPr>
            <p:spPr bwMode="auto">
              <a:xfrm>
                <a:off x="3439" y="1222"/>
                <a:ext cx="282" cy="1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68" name="Oval 176"/>
              <p:cNvSpPr>
                <a:spLocks noChangeArrowheads="1"/>
              </p:cNvSpPr>
              <p:nvPr/>
            </p:nvSpPr>
            <p:spPr bwMode="auto">
              <a:xfrm>
                <a:off x="3446" y="1222"/>
                <a:ext cx="260" cy="10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69" name="Oval 177"/>
              <p:cNvSpPr>
                <a:spLocks noChangeArrowheads="1"/>
              </p:cNvSpPr>
              <p:nvPr/>
            </p:nvSpPr>
            <p:spPr bwMode="auto">
              <a:xfrm>
                <a:off x="3453" y="1222"/>
                <a:ext cx="238" cy="10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70" name="Oval 178"/>
              <p:cNvSpPr>
                <a:spLocks noChangeArrowheads="1"/>
              </p:cNvSpPr>
              <p:nvPr/>
            </p:nvSpPr>
            <p:spPr bwMode="auto">
              <a:xfrm>
                <a:off x="3442" y="1210"/>
                <a:ext cx="253" cy="3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71" name="Oval 179"/>
              <p:cNvSpPr>
                <a:spLocks noChangeArrowheads="1"/>
              </p:cNvSpPr>
              <p:nvPr/>
            </p:nvSpPr>
            <p:spPr bwMode="auto">
              <a:xfrm>
                <a:off x="3442" y="1210"/>
                <a:ext cx="238" cy="3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72" name="Oval 180"/>
              <p:cNvSpPr>
                <a:spLocks noChangeArrowheads="1"/>
              </p:cNvSpPr>
              <p:nvPr/>
            </p:nvSpPr>
            <p:spPr bwMode="auto">
              <a:xfrm>
                <a:off x="3449" y="1210"/>
                <a:ext cx="217" cy="28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73" name="Oval 181"/>
              <p:cNvSpPr>
                <a:spLocks noChangeArrowheads="1"/>
              </p:cNvSpPr>
              <p:nvPr/>
            </p:nvSpPr>
            <p:spPr bwMode="auto">
              <a:xfrm>
                <a:off x="3457" y="1210"/>
                <a:ext cx="194" cy="28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74" name="Oval 182"/>
              <p:cNvSpPr>
                <a:spLocks noChangeArrowheads="1"/>
              </p:cNvSpPr>
              <p:nvPr/>
            </p:nvSpPr>
            <p:spPr bwMode="auto">
              <a:xfrm>
                <a:off x="3464" y="1210"/>
                <a:ext cx="172" cy="21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75" name="Oval 183"/>
              <p:cNvSpPr>
                <a:spLocks noChangeArrowheads="1"/>
              </p:cNvSpPr>
              <p:nvPr/>
            </p:nvSpPr>
            <p:spPr bwMode="auto">
              <a:xfrm>
                <a:off x="3464" y="1217"/>
                <a:ext cx="157" cy="1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76" name="Oval 184"/>
              <p:cNvSpPr>
                <a:spLocks noChangeArrowheads="1"/>
              </p:cNvSpPr>
              <p:nvPr/>
            </p:nvSpPr>
            <p:spPr bwMode="auto">
              <a:xfrm>
                <a:off x="3472" y="1217"/>
                <a:ext cx="134" cy="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77" name="Oval 185"/>
              <p:cNvSpPr>
                <a:spLocks noChangeArrowheads="1"/>
              </p:cNvSpPr>
              <p:nvPr/>
            </p:nvSpPr>
            <p:spPr bwMode="auto">
              <a:xfrm>
                <a:off x="3479" y="1217"/>
                <a:ext cx="112" cy="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78" name="Oval 186"/>
              <p:cNvSpPr>
                <a:spLocks noChangeArrowheads="1"/>
              </p:cNvSpPr>
              <p:nvPr/>
            </p:nvSpPr>
            <p:spPr bwMode="auto">
              <a:xfrm>
                <a:off x="3479" y="1217"/>
                <a:ext cx="112" cy="7"/>
              </a:xfrm>
              <a:prstGeom prst="ellipse">
                <a:avLst/>
              </a:prstGeom>
              <a:solidFill>
                <a:srgbClr val="3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79" name="Line 187"/>
              <p:cNvSpPr>
                <a:spLocks noChangeShapeType="1"/>
              </p:cNvSpPr>
              <p:nvPr/>
            </p:nvSpPr>
            <p:spPr bwMode="auto">
              <a:xfrm flipH="1" flipV="1">
                <a:off x="-150740" y="-137101"/>
                <a:ext cx="8" cy="6"/>
              </a:xfrm>
              <a:prstGeom prst="line">
                <a:avLst/>
              </a:prstGeom>
              <a:noFill/>
              <a:ln w="84138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80" name="Line 188"/>
              <p:cNvSpPr>
                <a:spLocks noChangeShapeType="1"/>
              </p:cNvSpPr>
              <p:nvPr/>
            </p:nvSpPr>
            <p:spPr bwMode="auto">
              <a:xfrm flipH="1" flipV="1">
                <a:off x="-150740" y="-137101"/>
                <a:ext cx="8" cy="6"/>
              </a:xfrm>
              <a:prstGeom prst="line">
                <a:avLst/>
              </a:prstGeom>
              <a:noFill/>
              <a:ln w="841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81" name="Oval 189"/>
              <p:cNvSpPr>
                <a:spLocks noChangeArrowheads="1"/>
              </p:cNvSpPr>
              <p:nvPr/>
            </p:nvSpPr>
            <p:spPr bwMode="auto">
              <a:xfrm>
                <a:off x="3125" y="1139"/>
                <a:ext cx="1409" cy="30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82" name="Oval 190"/>
              <p:cNvSpPr>
                <a:spLocks noChangeArrowheads="1"/>
              </p:cNvSpPr>
              <p:nvPr/>
            </p:nvSpPr>
            <p:spPr bwMode="auto">
              <a:xfrm>
                <a:off x="3148" y="2693"/>
                <a:ext cx="1378" cy="341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83" name="Arc 191"/>
              <p:cNvSpPr>
                <a:spLocks/>
              </p:cNvSpPr>
              <p:nvPr/>
            </p:nvSpPr>
            <p:spPr bwMode="auto">
              <a:xfrm>
                <a:off x="3837" y="810"/>
                <a:ext cx="846" cy="47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784"/>
                  <a:gd name="T2" fmla="*/ 21599 w 21600"/>
                  <a:gd name="T3" fmla="*/ 21784 h 21784"/>
                  <a:gd name="T4" fmla="*/ 0 w 21600"/>
                  <a:gd name="T5" fmla="*/ 21600 h 2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8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61"/>
                      <a:pt x="21599" y="21722"/>
                      <a:pt x="21599" y="21784"/>
                    </a:cubicBezTo>
                  </a:path>
                  <a:path w="21600" h="2178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61"/>
                      <a:pt x="21599" y="21722"/>
                      <a:pt x="21599" y="2178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84" name="Arc 192"/>
              <p:cNvSpPr>
                <a:spLocks/>
              </p:cNvSpPr>
              <p:nvPr/>
            </p:nvSpPr>
            <p:spPr bwMode="auto">
              <a:xfrm>
                <a:off x="3833" y="817"/>
                <a:ext cx="842" cy="53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02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101" y="0"/>
                    </a:moveTo>
                    <a:cubicBezTo>
                      <a:pt x="11991" y="56"/>
                      <a:pt x="21600" y="9710"/>
                      <a:pt x="21600" y="21600"/>
                    </a:cubicBezTo>
                  </a:path>
                  <a:path w="21600" h="21600" stroke="0" extrusionOk="0">
                    <a:moveTo>
                      <a:pt x="101" y="0"/>
                    </a:moveTo>
                    <a:cubicBezTo>
                      <a:pt x="11991" y="56"/>
                      <a:pt x="21600" y="971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85" name="Arc 193"/>
              <p:cNvSpPr>
                <a:spLocks/>
              </p:cNvSpPr>
              <p:nvPr/>
            </p:nvSpPr>
            <p:spPr bwMode="auto">
              <a:xfrm>
                <a:off x="3837" y="810"/>
                <a:ext cx="771" cy="59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86" name="Arc 194"/>
              <p:cNvSpPr>
                <a:spLocks/>
              </p:cNvSpPr>
              <p:nvPr/>
            </p:nvSpPr>
            <p:spPr bwMode="auto">
              <a:xfrm>
                <a:off x="3826" y="810"/>
                <a:ext cx="678" cy="64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2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119" y="0"/>
                    </a:moveTo>
                    <a:cubicBezTo>
                      <a:pt x="12002" y="66"/>
                      <a:pt x="21600" y="9717"/>
                      <a:pt x="21600" y="21600"/>
                    </a:cubicBezTo>
                  </a:path>
                  <a:path w="21600" h="21600" stroke="0" extrusionOk="0">
                    <a:moveTo>
                      <a:pt x="119" y="0"/>
                    </a:moveTo>
                    <a:cubicBezTo>
                      <a:pt x="12002" y="66"/>
                      <a:pt x="21600" y="9717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87" name="Arc 195"/>
              <p:cNvSpPr>
                <a:spLocks/>
              </p:cNvSpPr>
              <p:nvPr/>
            </p:nvSpPr>
            <p:spPr bwMode="auto">
              <a:xfrm>
                <a:off x="3833" y="817"/>
                <a:ext cx="514" cy="694"/>
              </a:xfrm>
              <a:custGeom>
                <a:avLst/>
                <a:gdLst>
                  <a:gd name="G0" fmla="+- 0 0 0"/>
                  <a:gd name="G1" fmla="+- 21599 0 0"/>
                  <a:gd name="G2" fmla="+- 21600 0 0"/>
                  <a:gd name="T0" fmla="*/ 167 w 21600"/>
                  <a:gd name="T1" fmla="*/ 0 h 21692"/>
                  <a:gd name="T2" fmla="*/ 21600 w 21600"/>
                  <a:gd name="T3" fmla="*/ 21692 h 21692"/>
                  <a:gd name="T4" fmla="*/ 0 w 21600"/>
                  <a:gd name="T5" fmla="*/ 21599 h 2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92" fill="none" extrusionOk="0">
                    <a:moveTo>
                      <a:pt x="167" y="-1"/>
                    </a:moveTo>
                    <a:cubicBezTo>
                      <a:pt x="12030" y="91"/>
                      <a:pt x="21600" y="9734"/>
                      <a:pt x="21600" y="21599"/>
                    </a:cubicBezTo>
                    <a:cubicBezTo>
                      <a:pt x="21600" y="21629"/>
                      <a:pt x="21599" y="21660"/>
                      <a:pt x="21599" y="21691"/>
                    </a:cubicBezTo>
                  </a:path>
                  <a:path w="21600" h="21692" stroke="0" extrusionOk="0">
                    <a:moveTo>
                      <a:pt x="167" y="-1"/>
                    </a:moveTo>
                    <a:cubicBezTo>
                      <a:pt x="12030" y="91"/>
                      <a:pt x="21600" y="9734"/>
                      <a:pt x="21600" y="21599"/>
                    </a:cubicBezTo>
                    <a:cubicBezTo>
                      <a:pt x="21600" y="21629"/>
                      <a:pt x="21599" y="21660"/>
                      <a:pt x="21599" y="21691"/>
                    </a:cubicBezTo>
                    <a:lnTo>
                      <a:pt x="0" y="2159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88" name="Arc 196"/>
              <p:cNvSpPr>
                <a:spLocks/>
              </p:cNvSpPr>
              <p:nvPr/>
            </p:nvSpPr>
            <p:spPr bwMode="auto">
              <a:xfrm>
                <a:off x="3833" y="818"/>
                <a:ext cx="231" cy="735"/>
              </a:xfrm>
              <a:custGeom>
                <a:avLst/>
                <a:gdLst>
                  <a:gd name="G0" fmla="+- 0 0 0"/>
                  <a:gd name="G1" fmla="+- 21597 0 0"/>
                  <a:gd name="G2" fmla="+- 21600 0 0"/>
                  <a:gd name="T0" fmla="*/ 372 w 21600"/>
                  <a:gd name="T1" fmla="*/ 0 h 21597"/>
                  <a:gd name="T2" fmla="*/ 21600 w 21600"/>
                  <a:gd name="T3" fmla="*/ 21597 h 21597"/>
                  <a:gd name="T4" fmla="*/ 0 w 21600"/>
                  <a:gd name="T5" fmla="*/ 21597 h 21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7" fill="none" extrusionOk="0">
                    <a:moveTo>
                      <a:pt x="371" y="0"/>
                    </a:moveTo>
                    <a:cubicBezTo>
                      <a:pt x="12154" y="203"/>
                      <a:pt x="21600" y="9812"/>
                      <a:pt x="21600" y="21597"/>
                    </a:cubicBezTo>
                  </a:path>
                  <a:path w="21600" h="21597" stroke="0" extrusionOk="0">
                    <a:moveTo>
                      <a:pt x="371" y="0"/>
                    </a:moveTo>
                    <a:cubicBezTo>
                      <a:pt x="12154" y="203"/>
                      <a:pt x="21600" y="9812"/>
                      <a:pt x="21600" y="21597"/>
                    </a:cubicBezTo>
                    <a:lnTo>
                      <a:pt x="0" y="21597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89" name="Arc 197"/>
              <p:cNvSpPr>
                <a:spLocks/>
              </p:cNvSpPr>
              <p:nvPr/>
            </p:nvSpPr>
            <p:spPr bwMode="auto">
              <a:xfrm>
                <a:off x="3662" y="817"/>
                <a:ext cx="168" cy="74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85 h 21685"/>
                  <a:gd name="T2" fmla="*/ 21600 w 21600"/>
                  <a:gd name="T3" fmla="*/ 0 h 21685"/>
                  <a:gd name="T4" fmla="*/ 21600 w 21600"/>
                  <a:gd name="T5" fmla="*/ 21600 h 21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85" fill="none" extrusionOk="0">
                    <a:moveTo>
                      <a:pt x="0" y="21684"/>
                    </a:moveTo>
                    <a:cubicBezTo>
                      <a:pt x="0" y="21656"/>
                      <a:pt x="0" y="21628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85" stroke="0" extrusionOk="0">
                    <a:moveTo>
                      <a:pt x="0" y="21684"/>
                    </a:moveTo>
                    <a:cubicBezTo>
                      <a:pt x="0" y="21656"/>
                      <a:pt x="0" y="21628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90" name="Arc 198"/>
              <p:cNvSpPr>
                <a:spLocks/>
              </p:cNvSpPr>
              <p:nvPr/>
            </p:nvSpPr>
            <p:spPr bwMode="auto">
              <a:xfrm>
                <a:off x="3394" y="810"/>
                <a:ext cx="443" cy="71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48"/>
                  <a:gd name="T1" fmla="*/ 21600 h 21600"/>
                  <a:gd name="T2" fmla="*/ 21748 w 21748"/>
                  <a:gd name="T3" fmla="*/ 1 h 21600"/>
                  <a:gd name="T4" fmla="*/ 21600 w 2174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48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9" y="0"/>
                      <a:pt x="21698" y="0"/>
                      <a:pt x="21748" y="0"/>
                    </a:cubicBezTo>
                  </a:path>
                  <a:path w="21748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9" y="0"/>
                      <a:pt x="21698" y="0"/>
                      <a:pt x="21748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91" name="Arc 199"/>
              <p:cNvSpPr>
                <a:spLocks/>
              </p:cNvSpPr>
              <p:nvPr/>
            </p:nvSpPr>
            <p:spPr bwMode="auto">
              <a:xfrm>
                <a:off x="3230" y="810"/>
                <a:ext cx="607" cy="68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92" name="Arc 200"/>
              <p:cNvSpPr>
                <a:spLocks/>
              </p:cNvSpPr>
              <p:nvPr/>
            </p:nvSpPr>
            <p:spPr bwMode="auto">
              <a:xfrm>
                <a:off x="3103" y="817"/>
                <a:ext cx="727" cy="63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93" name="Arc 201"/>
              <p:cNvSpPr>
                <a:spLocks/>
              </p:cNvSpPr>
              <p:nvPr/>
            </p:nvSpPr>
            <p:spPr bwMode="auto">
              <a:xfrm>
                <a:off x="3028" y="810"/>
                <a:ext cx="809" cy="38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08"/>
                  <a:gd name="T1" fmla="*/ 21600 h 21600"/>
                  <a:gd name="T2" fmla="*/ 21708 w 21708"/>
                  <a:gd name="T3" fmla="*/ 0 h 21600"/>
                  <a:gd name="T4" fmla="*/ 21600 w 2170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08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5" y="0"/>
                      <a:pt x="21671" y="0"/>
                      <a:pt x="21707" y="0"/>
                    </a:cubicBezTo>
                  </a:path>
                  <a:path w="21708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5" y="0"/>
                      <a:pt x="21671" y="0"/>
                      <a:pt x="21707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94" name="Arc 202"/>
              <p:cNvSpPr>
                <a:spLocks/>
              </p:cNvSpPr>
              <p:nvPr/>
            </p:nvSpPr>
            <p:spPr bwMode="auto">
              <a:xfrm>
                <a:off x="3185" y="810"/>
                <a:ext cx="651" cy="31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689"/>
                  <a:gd name="T1" fmla="*/ 21782 h 21782"/>
                  <a:gd name="T2" fmla="*/ 21689 w 21689"/>
                  <a:gd name="T3" fmla="*/ 0 h 21782"/>
                  <a:gd name="T4" fmla="*/ 21600 w 21689"/>
                  <a:gd name="T5" fmla="*/ 21600 h 21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89" h="21782" fill="none" extrusionOk="0">
                    <a:moveTo>
                      <a:pt x="0" y="21782"/>
                    </a:moveTo>
                    <a:cubicBezTo>
                      <a:pt x="0" y="21721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9" y="-1"/>
                      <a:pt x="21659" y="0"/>
                      <a:pt x="21688" y="0"/>
                    </a:cubicBezTo>
                  </a:path>
                  <a:path w="21689" h="21782" stroke="0" extrusionOk="0">
                    <a:moveTo>
                      <a:pt x="0" y="21782"/>
                    </a:moveTo>
                    <a:cubicBezTo>
                      <a:pt x="0" y="21721"/>
                      <a:pt x="0" y="2166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9" y="-1"/>
                      <a:pt x="21659" y="0"/>
                      <a:pt x="21688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95" name="Arc 203"/>
              <p:cNvSpPr>
                <a:spLocks/>
              </p:cNvSpPr>
              <p:nvPr/>
            </p:nvSpPr>
            <p:spPr bwMode="auto">
              <a:xfrm>
                <a:off x="3401" y="817"/>
                <a:ext cx="434" cy="26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17"/>
                  <a:gd name="T1" fmla="*/ 21747 h 21747"/>
                  <a:gd name="T2" fmla="*/ 21717 w 21717"/>
                  <a:gd name="T3" fmla="*/ 0 h 21747"/>
                  <a:gd name="T4" fmla="*/ 21600 w 21717"/>
                  <a:gd name="T5" fmla="*/ 21600 h 21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7" h="21747" fill="none" extrusionOk="0">
                    <a:moveTo>
                      <a:pt x="0" y="21746"/>
                    </a:moveTo>
                    <a:cubicBezTo>
                      <a:pt x="0" y="21697"/>
                      <a:pt x="0" y="2164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8" y="-1"/>
                      <a:pt x="21677" y="0"/>
                      <a:pt x="21716" y="0"/>
                    </a:cubicBezTo>
                  </a:path>
                  <a:path w="21717" h="21747" stroke="0" extrusionOk="0">
                    <a:moveTo>
                      <a:pt x="0" y="21746"/>
                    </a:moveTo>
                    <a:cubicBezTo>
                      <a:pt x="0" y="21697"/>
                      <a:pt x="0" y="2164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8" y="-1"/>
                      <a:pt x="21677" y="0"/>
                      <a:pt x="2171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96" name="Arc 204"/>
              <p:cNvSpPr>
                <a:spLocks/>
              </p:cNvSpPr>
              <p:nvPr/>
            </p:nvSpPr>
            <p:spPr bwMode="auto">
              <a:xfrm>
                <a:off x="3565" y="810"/>
                <a:ext cx="269" cy="24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18"/>
                  <a:gd name="T1" fmla="*/ 21600 h 21600"/>
                  <a:gd name="T2" fmla="*/ 21718 w 21718"/>
                  <a:gd name="T3" fmla="*/ 0 h 21600"/>
                  <a:gd name="T4" fmla="*/ 21600 w 2171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8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9" y="0"/>
                      <a:pt x="21678" y="0"/>
                      <a:pt x="21717" y="0"/>
                    </a:cubicBezTo>
                  </a:path>
                  <a:path w="21718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9" y="0"/>
                      <a:pt x="21678" y="0"/>
                      <a:pt x="21717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97" name="Arc 205"/>
              <p:cNvSpPr>
                <a:spLocks/>
              </p:cNvSpPr>
              <p:nvPr/>
            </p:nvSpPr>
            <p:spPr bwMode="auto">
              <a:xfrm>
                <a:off x="3662" y="810"/>
                <a:ext cx="173" cy="23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32"/>
                  <a:gd name="T1" fmla="*/ 21600 h 21600"/>
                  <a:gd name="T2" fmla="*/ 21732 w 21732"/>
                  <a:gd name="T3" fmla="*/ 0 h 21600"/>
                  <a:gd name="T4" fmla="*/ 21600 w 2173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32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3" y="0"/>
                      <a:pt x="21687" y="0"/>
                      <a:pt x="21731" y="0"/>
                    </a:cubicBezTo>
                  </a:path>
                  <a:path w="21732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3" y="0"/>
                      <a:pt x="21687" y="0"/>
                      <a:pt x="2173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98" name="Arc 206"/>
              <p:cNvSpPr>
                <a:spLocks/>
              </p:cNvSpPr>
              <p:nvPr/>
            </p:nvSpPr>
            <p:spPr bwMode="auto">
              <a:xfrm>
                <a:off x="3774" y="817"/>
                <a:ext cx="61" cy="22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968"/>
                  <a:gd name="T1" fmla="*/ 21600 h 21600"/>
                  <a:gd name="T2" fmla="*/ 21968 w 21968"/>
                  <a:gd name="T3" fmla="*/ 3 h 21600"/>
                  <a:gd name="T4" fmla="*/ 21600 w 2196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968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722" y="0"/>
                      <a:pt x="21845" y="1"/>
                      <a:pt x="21967" y="3"/>
                    </a:cubicBezTo>
                  </a:path>
                  <a:path w="21968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722" y="0"/>
                      <a:pt x="21845" y="1"/>
                      <a:pt x="21967" y="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99" name="Arc 207"/>
              <p:cNvSpPr>
                <a:spLocks/>
              </p:cNvSpPr>
              <p:nvPr/>
            </p:nvSpPr>
            <p:spPr bwMode="auto">
              <a:xfrm>
                <a:off x="3837" y="810"/>
                <a:ext cx="71" cy="23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92"/>
                  <a:gd name="T2" fmla="*/ 21600 w 21600"/>
                  <a:gd name="T3" fmla="*/ 21692 h 21692"/>
                  <a:gd name="T4" fmla="*/ 0 w 21600"/>
                  <a:gd name="T5" fmla="*/ 21600 h 2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9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0"/>
                      <a:pt x="21599" y="21661"/>
                      <a:pt x="21599" y="21691"/>
                    </a:cubicBezTo>
                  </a:path>
                  <a:path w="21600" h="2169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0"/>
                      <a:pt x="21599" y="21661"/>
                      <a:pt x="21599" y="21691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00" name="Arc 208"/>
              <p:cNvSpPr>
                <a:spLocks/>
              </p:cNvSpPr>
              <p:nvPr/>
            </p:nvSpPr>
            <p:spPr bwMode="auto">
              <a:xfrm>
                <a:off x="3833" y="810"/>
                <a:ext cx="231" cy="24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32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131" y="0"/>
                    </a:moveTo>
                    <a:cubicBezTo>
                      <a:pt x="12009" y="72"/>
                      <a:pt x="21600" y="9722"/>
                      <a:pt x="21600" y="21600"/>
                    </a:cubicBezTo>
                  </a:path>
                  <a:path w="21600" h="21600" stroke="0" extrusionOk="0">
                    <a:moveTo>
                      <a:pt x="131" y="0"/>
                    </a:moveTo>
                    <a:cubicBezTo>
                      <a:pt x="12009" y="72"/>
                      <a:pt x="21600" y="9722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01" name="Arc 209"/>
              <p:cNvSpPr>
                <a:spLocks/>
              </p:cNvSpPr>
              <p:nvPr/>
            </p:nvSpPr>
            <p:spPr bwMode="auto">
              <a:xfrm>
                <a:off x="3830" y="810"/>
                <a:ext cx="421" cy="27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02" name="Arc 210"/>
              <p:cNvSpPr>
                <a:spLocks/>
              </p:cNvSpPr>
              <p:nvPr/>
            </p:nvSpPr>
            <p:spPr bwMode="auto">
              <a:xfrm>
                <a:off x="3837" y="810"/>
                <a:ext cx="600" cy="31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03" name="Arc 211"/>
              <p:cNvSpPr>
                <a:spLocks/>
              </p:cNvSpPr>
              <p:nvPr/>
            </p:nvSpPr>
            <p:spPr bwMode="auto">
              <a:xfrm>
                <a:off x="3834" y="810"/>
                <a:ext cx="768" cy="38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83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82" y="0"/>
                    </a:moveTo>
                    <a:cubicBezTo>
                      <a:pt x="11979" y="45"/>
                      <a:pt x="21600" y="9703"/>
                      <a:pt x="21600" y="21600"/>
                    </a:cubicBezTo>
                  </a:path>
                  <a:path w="21600" h="21600" stroke="0" extrusionOk="0">
                    <a:moveTo>
                      <a:pt x="82" y="0"/>
                    </a:moveTo>
                    <a:cubicBezTo>
                      <a:pt x="11979" y="45"/>
                      <a:pt x="21600" y="9703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04" name="Freeform 212"/>
              <p:cNvSpPr>
                <a:spLocks/>
              </p:cNvSpPr>
              <p:nvPr/>
            </p:nvSpPr>
            <p:spPr bwMode="auto">
              <a:xfrm>
                <a:off x="4068" y="1559"/>
                <a:ext cx="1439" cy="1951"/>
              </a:xfrm>
              <a:custGeom>
                <a:avLst/>
                <a:gdLst>
                  <a:gd name="T0" fmla="*/ 0 w 1439"/>
                  <a:gd name="T1" fmla="*/ 192 h 1951"/>
                  <a:gd name="T2" fmla="*/ 15 w 1439"/>
                  <a:gd name="T3" fmla="*/ 144 h 1951"/>
                  <a:gd name="T4" fmla="*/ 60 w 1439"/>
                  <a:gd name="T5" fmla="*/ 103 h 1951"/>
                  <a:gd name="T6" fmla="*/ 224 w 1439"/>
                  <a:gd name="T7" fmla="*/ 41 h 1951"/>
                  <a:gd name="T8" fmla="*/ 455 w 1439"/>
                  <a:gd name="T9" fmla="*/ 14 h 1951"/>
                  <a:gd name="T10" fmla="*/ 716 w 1439"/>
                  <a:gd name="T11" fmla="*/ 0 h 1951"/>
                  <a:gd name="T12" fmla="*/ 977 w 1439"/>
                  <a:gd name="T13" fmla="*/ 14 h 1951"/>
                  <a:gd name="T14" fmla="*/ 1104 w 1439"/>
                  <a:gd name="T15" fmla="*/ 21 h 1951"/>
                  <a:gd name="T16" fmla="*/ 1215 w 1439"/>
                  <a:gd name="T17" fmla="*/ 41 h 1951"/>
                  <a:gd name="T18" fmla="*/ 1260 w 1439"/>
                  <a:gd name="T19" fmla="*/ 48 h 1951"/>
                  <a:gd name="T20" fmla="*/ 1305 w 1439"/>
                  <a:gd name="T21" fmla="*/ 62 h 1951"/>
                  <a:gd name="T22" fmla="*/ 1379 w 1439"/>
                  <a:gd name="T23" fmla="*/ 103 h 1951"/>
                  <a:gd name="T24" fmla="*/ 1417 w 1439"/>
                  <a:gd name="T25" fmla="*/ 144 h 1951"/>
                  <a:gd name="T26" fmla="*/ 1439 w 1439"/>
                  <a:gd name="T27" fmla="*/ 192 h 1951"/>
                  <a:gd name="T28" fmla="*/ 1439 w 1439"/>
                  <a:gd name="T29" fmla="*/ 1753 h 1951"/>
                  <a:gd name="T30" fmla="*/ 1417 w 1439"/>
                  <a:gd name="T31" fmla="*/ 1794 h 1951"/>
                  <a:gd name="T32" fmla="*/ 1379 w 1439"/>
                  <a:gd name="T33" fmla="*/ 1835 h 1951"/>
                  <a:gd name="T34" fmla="*/ 1305 w 1439"/>
                  <a:gd name="T35" fmla="*/ 1869 h 1951"/>
                  <a:gd name="T36" fmla="*/ 1260 w 1439"/>
                  <a:gd name="T37" fmla="*/ 1883 h 1951"/>
                  <a:gd name="T38" fmla="*/ 1215 w 1439"/>
                  <a:gd name="T39" fmla="*/ 1904 h 1951"/>
                  <a:gd name="T40" fmla="*/ 1104 w 1439"/>
                  <a:gd name="T41" fmla="*/ 1924 h 1951"/>
                  <a:gd name="T42" fmla="*/ 977 w 1439"/>
                  <a:gd name="T43" fmla="*/ 1938 h 1951"/>
                  <a:gd name="T44" fmla="*/ 716 w 1439"/>
                  <a:gd name="T45" fmla="*/ 1951 h 1951"/>
                  <a:gd name="T46" fmla="*/ 455 w 1439"/>
                  <a:gd name="T47" fmla="*/ 1938 h 1951"/>
                  <a:gd name="T48" fmla="*/ 224 w 1439"/>
                  <a:gd name="T49" fmla="*/ 1904 h 1951"/>
                  <a:gd name="T50" fmla="*/ 60 w 1439"/>
                  <a:gd name="T51" fmla="*/ 1835 h 1951"/>
                  <a:gd name="T52" fmla="*/ 15 w 1439"/>
                  <a:gd name="T53" fmla="*/ 1794 h 1951"/>
                  <a:gd name="T54" fmla="*/ 0 w 1439"/>
                  <a:gd name="T55" fmla="*/ 1753 h 1951"/>
                  <a:gd name="T56" fmla="*/ 0 w 1439"/>
                  <a:gd name="T57" fmla="*/ 192 h 1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39" h="1951">
                    <a:moveTo>
                      <a:pt x="0" y="192"/>
                    </a:moveTo>
                    <a:lnTo>
                      <a:pt x="15" y="144"/>
                    </a:lnTo>
                    <a:lnTo>
                      <a:pt x="60" y="103"/>
                    </a:lnTo>
                    <a:lnTo>
                      <a:pt x="224" y="41"/>
                    </a:lnTo>
                    <a:lnTo>
                      <a:pt x="455" y="14"/>
                    </a:lnTo>
                    <a:lnTo>
                      <a:pt x="716" y="0"/>
                    </a:lnTo>
                    <a:lnTo>
                      <a:pt x="977" y="14"/>
                    </a:lnTo>
                    <a:lnTo>
                      <a:pt x="1104" y="21"/>
                    </a:lnTo>
                    <a:lnTo>
                      <a:pt x="1215" y="41"/>
                    </a:lnTo>
                    <a:lnTo>
                      <a:pt x="1260" y="48"/>
                    </a:lnTo>
                    <a:lnTo>
                      <a:pt x="1305" y="62"/>
                    </a:lnTo>
                    <a:lnTo>
                      <a:pt x="1379" y="103"/>
                    </a:lnTo>
                    <a:lnTo>
                      <a:pt x="1417" y="144"/>
                    </a:lnTo>
                    <a:lnTo>
                      <a:pt x="1439" y="192"/>
                    </a:lnTo>
                    <a:lnTo>
                      <a:pt x="1439" y="1753"/>
                    </a:lnTo>
                    <a:lnTo>
                      <a:pt x="1417" y="1794"/>
                    </a:lnTo>
                    <a:lnTo>
                      <a:pt x="1379" y="1835"/>
                    </a:lnTo>
                    <a:lnTo>
                      <a:pt x="1305" y="1869"/>
                    </a:lnTo>
                    <a:lnTo>
                      <a:pt x="1260" y="1883"/>
                    </a:lnTo>
                    <a:lnTo>
                      <a:pt x="1215" y="1904"/>
                    </a:lnTo>
                    <a:lnTo>
                      <a:pt x="1104" y="1924"/>
                    </a:lnTo>
                    <a:lnTo>
                      <a:pt x="977" y="1938"/>
                    </a:lnTo>
                    <a:lnTo>
                      <a:pt x="716" y="1951"/>
                    </a:lnTo>
                    <a:lnTo>
                      <a:pt x="455" y="1938"/>
                    </a:lnTo>
                    <a:lnTo>
                      <a:pt x="224" y="1904"/>
                    </a:lnTo>
                    <a:lnTo>
                      <a:pt x="60" y="1835"/>
                    </a:lnTo>
                    <a:lnTo>
                      <a:pt x="15" y="1794"/>
                    </a:lnTo>
                    <a:lnTo>
                      <a:pt x="0" y="1753"/>
                    </a:lnTo>
                    <a:lnTo>
                      <a:pt x="0" y="19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05" name="Line 213"/>
              <p:cNvSpPr>
                <a:spLocks noChangeShapeType="1"/>
              </p:cNvSpPr>
              <p:nvPr/>
            </p:nvSpPr>
            <p:spPr bwMode="auto">
              <a:xfrm flipV="1">
                <a:off x="4068" y="1751"/>
                <a:ext cx="1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06" name="Freeform 214"/>
              <p:cNvSpPr>
                <a:spLocks/>
              </p:cNvSpPr>
              <p:nvPr/>
            </p:nvSpPr>
            <p:spPr bwMode="auto">
              <a:xfrm>
                <a:off x="4068" y="1559"/>
                <a:ext cx="1439" cy="1951"/>
              </a:xfrm>
              <a:custGeom>
                <a:avLst/>
                <a:gdLst>
                  <a:gd name="T0" fmla="*/ 0 w 1439"/>
                  <a:gd name="T1" fmla="*/ 192 h 1951"/>
                  <a:gd name="T2" fmla="*/ 15 w 1439"/>
                  <a:gd name="T3" fmla="*/ 144 h 1951"/>
                  <a:gd name="T4" fmla="*/ 60 w 1439"/>
                  <a:gd name="T5" fmla="*/ 103 h 1951"/>
                  <a:gd name="T6" fmla="*/ 224 w 1439"/>
                  <a:gd name="T7" fmla="*/ 41 h 1951"/>
                  <a:gd name="T8" fmla="*/ 455 w 1439"/>
                  <a:gd name="T9" fmla="*/ 14 h 1951"/>
                  <a:gd name="T10" fmla="*/ 716 w 1439"/>
                  <a:gd name="T11" fmla="*/ 0 h 1951"/>
                  <a:gd name="T12" fmla="*/ 977 w 1439"/>
                  <a:gd name="T13" fmla="*/ 14 h 1951"/>
                  <a:gd name="T14" fmla="*/ 1104 w 1439"/>
                  <a:gd name="T15" fmla="*/ 21 h 1951"/>
                  <a:gd name="T16" fmla="*/ 1215 w 1439"/>
                  <a:gd name="T17" fmla="*/ 41 h 1951"/>
                  <a:gd name="T18" fmla="*/ 1260 w 1439"/>
                  <a:gd name="T19" fmla="*/ 48 h 1951"/>
                  <a:gd name="T20" fmla="*/ 1305 w 1439"/>
                  <a:gd name="T21" fmla="*/ 62 h 1951"/>
                  <a:gd name="T22" fmla="*/ 1379 w 1439"/>
                  <a:gd name="T23" fmla="*/ 103 h 1951"/>
                  <a:gd name="T24" fmla="*/ 1417 w 1439"/>
                  <a:gd name="T25" fmla="*/ 144 h 1951"/>
                  <a:gd name="T26" fmla="*/ 1439 w 1439"/>
                  <a:gd name="T27" fmla="*/ 192 h 1951"/>
                  <a:gd name="T28" fmla="*/ 1439 w 1439"/>
                  <a:gd name="T29" fmla="*/ 1753 h 1951"/>
                  <a:gd name="T30" fmla="*/ 1417 w 1439"/>
                  <a:gd name="T31" fmla="*/ 1794 h 1951"/>
                  <a:gd name="T32" fmla="*/ 1379 w 1439"/>
                  <a:gd name="T33" fmla="*/ 1835 h 1951"/>
                  <a:gd name="T34" fmla="*/ 1305 w 1439"/>
                  <a:gd name="T35" fmla="*/ 1869 h 1951"/>
                  <a:gd name="T36" fmla="*/ 1260 w 1439"/>
                  <a:gd name="T37" fmla="*/ 1883 h 1951"/>
                  <a:gd name="T38" fmla="*/ 1215 w 1439"/>
                  <a:gd name="T39" fmla="*/ 1904 h 1951"/>
                  <a:gd name="T40" fmla="*/ 1104 w 1439"/>
                  <a:gd name="T41" fmla="*/ 1924 h 1951"/>
                  <a:gd name="T42" fmla="*/ 977 w 1439"/>
                  <a:gd name="T43" fmla="*/ 1938 h 1951"/>
                  <a:gd name="T44" fmla="*/ 716 w 1439"/>
                  <a:gd name="T45" fmla="*/ 1951 h 1951"/>
                  <a:gd name="T46" fmla="*/ 455 w 1439"/>
                  <a:gd name="T47" fmla="*/ 1938 h 1951"/>
                  <a:gd name="T48" fmla="*/ 224 w 1439"/>
                  <a:gd name="T49" fmla="*/ 1904 h 1951"/>
                  <a:gd name="T50" fmla="*/ 60 w 1439"/>
                  <a:gd name="T51" fmla="*/ 1835 h 1951"/>
                  <a:gd name="T52" fmla="*/ 15 w 1439"/>
                  <a:gd name="T53" fmla="*/ 1794 h 1951"/>
                  <a:gd name="T54" fmla="*/ 0 w 1439"/>
                  <a:gd name="T55" fmla="*/ 1753 h 1951"/>
                  <a:gd name="T56" fmla="*/ 0 w 1439"/>
                  <a:gd name="T57" fmla="*/ 192 h 1951"/>
                  <a:gd name="T58" fmla="*/ 15 w 1439"/>
                  <a:gd name="T59" fmla="*/ 233 h 1951"/>
                  <a:gd name="T60" fmla="*/ 60 w 1439"/>
                  <a:gd name="T61" fmla="*/ 274 h 1951"/>
                  <a:gd name="T62" fmla="*/ 224 w 1439"/>
                  <a:gd name="T63" fmla="*/ 343 h 1951"/>
                  <a:gd name="T64" fmla="*/ 455 w 1439"/>
                  <a:gd name="T65" fmla="*/ 377 h 1951"/>
                  <a:gd name="T66" fmla="*/ 716 w 1439"/>
                  <a:gd name="T67" fmla="*/ 391 h 1951"/>
                  <a:gd name="T68" fmla="*/ 977 w 1439"/>
                  <a:gd name="T69" fmla="*/ 377 h 1951"/>
                  <a:gd name="T70" fmla="*/ 1104 w 1439"/>
                  <a:gd name="T71" fmla="*/ 363 h 1951"/>
                  <a:gd name="T72" fmla="*/ 1215 w 1439"/>
                  <a:gd name="T73" fmla="*/ 343 h 1951"/>
                  <a:gd name="T74" fmla="*/ 1260 w 1439"/>
                  <a:gd name="T75" fmla="*/ 322 h 1951"/>
                  <a:gd name="T76" fmla="*/ 1305 w 1439"/>
                  <a:gd name="T77" fmla="*/ 308 h 1951"/>
                  <a:gd name="T78" fmla="*/ 1379 w 1439"/>
                  <a:gd name="T79" fmla="*/ 274 h 1951"/>
                  <a:gd name="T80" fmla="*/ 1417 w 1439"/>
                  <a:gd name="T81" fmla="*/ 233 h 1951"/>
                  <a:gd name="T82" fmla="*/ 1439 w 1439"/>
                  <a:gd name="T83" fmla="*/ 192 h 1951"/>
                  <a:gd name="T84" fmla="*/ 1439 w 1439"/>
                  <a:gd name="T85" fmla="*/ 192 h 1951"/>
                  <a:gd name="T86" fmla="*/ 1417 w 1439"/>
                  <a:gd name="T87" fmla="*/ 233 h 1951"/>
                  <a:gd name="T88" fmla="*/ 1379 w 1439"/>
                  <a:gd name="T89" fmla="*/ 274 h 1951"/>
                  <a:gd name="T90" fmla="*/ 1305 w 1439"/>
                  <a:gd name="T91" fmla="*/ 308 h 1951"/>
                  <a:gd name="T92" fmla="*/ 1260 w 1439"/>
                  <a:gd name="T93" fmla="*/ 322 h 1951"/>
                  <a:gd name="T94" fmla="*/ 1215 w 1439"/>
                  <a:gd name="T95" fmla="*/ 343 h 1951"/>
                  <a:gd name="T96" fmla="*/ 1104 w 1439"/>
                  <a:gd name="T97" fmla="*/ 363 h 1951"/>
                  <a:gd name="T98" fmla="*/ 977 w 1439"/>
                  <a:gd name="T99" fmla="*/ 377 h 1951"/>
                  <a:gd name="T100" fmla="*/ 716 w 1439"/>
                  <a:gd name="T101" fmla="*/ 391 h 1951"/>
                  <a:gd name="T102" fmla="*/ 455 w 1439"/>
                  <a:gd name="T103" fmla="*/ 377 h 1951"/>
                  <a:gd name="T104" fmla="*/ 224 w 1439"/>
                  <a:gd name="T105" fmla="*/ 343 h 1951"/>
                  <a:gd name="T106" fmla="*/ 60 w 1439"/>
                  <a:gd name="T107" fmla="*/ 274 h 1951"/>
                  <a:gd name="T108" fmla="*/ 15 w 1439"/>
                  <a:gd name="T109" fmla="*/ 233 h 1951"/>
                  <a:gd name="T110" fmla="*/ 0 w 1439"/>
                  <a:gd name="T111" fmla="*/ 192 h 1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39" h="1951">
                    <a:moveTo>
                      <a:pt x="0" y="192"/>
                    </a:moveTo>
                    <a:lnTo>
                      <a:pt x="15" y="144"/>
                    </a:lnTo>
                    <a:lnTo>
                      <a:pt x="60" y="103"/>
                    </a:lnTo>
                    <a:lnTo>
                      <a:pt x="224" y="41"/>
                    </a:lnTo>
                    <a:lnTo>
                      <a:pt x="455" y="14"/>
                    </a:lnTo>
                    <a:lnTo>
                      <a:pt x="716" y="0"/>
                    </a:lnTo>
                    <a:lnTo>
                      <a:pt x="977" y="14"/>
                    </a:lnTo>
                    <a:lnTo>
                      <a:pt x="1104" y="21"/>
                    </a:lnTo>
                    <a:lnTo>
                      <a:pt x="1215" y="41"/>
                    </a:lnTo>
                    <a:lnTo>
                      <a:pt x="1260" y="48"/>
                    </a:lnTo>
                    <a:lnTo>
                      <a:pt x="1305" y="62"/>
                    </a:lnTo>
                    <a:lnTo>
                      <a:pt x="1379" y="103"/>
                    </a:lnTo>
                    <a:lnTo>
                      <a:pt x="1417" y="144"/>
                    </a:lnTo>
                    <a:lnTo>
                      <a:pt x="1439" y="192"/>
                    </a:lnTo>
                    <a:lnTo>
                      <a:pt x="1439" y="1753"/>
                    </a:lnTo>
                    <a:lnTo>
                      <a:pt x="1417" y="1794"/>
                    </a:lnTo>
                    <a:lnTo>
                      <a:pt x="1379" y="1835"/>
                    </a:lnTo>
                    <a:lnTo>
                      <a:pt x="1305" y="1869"/>
                    </a:lnTo>
                    <a:lnTo>
                      <a:pt x="1260" y="1883"/>
                    </a:lnTo>
                    <a:lnTo>
                      <a:pt x="1215" y="1904"/>
                    </a:lnTo>
                    <a:lnTo>
                      <a:pt x="1104" y="1924"/>
                    </a:lnTo>
                    <a:lnTo>
                      <a:pt x="977" y="1938"/>
                    </a:lnTo>
                    <a:lnTo>
                      <a:pt x="716" y="1951"/>
                    </a:lnTo>
                    <a:lnTo>
                      <a:pt x="455" y="1938"/>
                    </a:lnTo>
                    <a:lnTo>
                      <a:pt x="224" y="1904"/>
                    </a:lnTo>
                    <a:lnTo>
                      <a:pt x="60" y="1835"/>
                    </a:lnTo>
                    <a:lnTo>
                      <a:pt x="15" y="1794"/>
                    </a:lnTo>
                    <a:lnTo>
                      <a:pt x="0" y="1753"/>
                    </a:lnTo>
                    <a:lnTo>
                      <a:pt x="0" y="192"/>
                    </a:lnTo>
                    <a:lnTo>
                      <a:pt x="15" y="233"/>
                    </a:lnTo>
                    <a:lnTo>
                      <a:pt x="60" y="274"/>
                    </a:lnTo>
                    <a:lnTo>
                      <a:pt x="224" y="343"/>
                    </a:lnTo>
                    <a:lnTo>
                      <a:pt x="455" y="377"/>
                    </a:lnTo>
                    <a:lnTo>
                      <a:pt x="716" y="391"/>
                    </a:lnTo>
                    <a:lnTo>
                      <a:pt x="977" y="377"/>
                    </a:lnTo>
                    <a:lnTo>
                      <a:pt x="1104" y="363"/>
                    </a:lnTo>
                    <a:lnTo>
                      <a:pt x="1215" y="343"/>
                    </a:lnTo>
                    <a:lnTo>
                      <a:pt x="1260" y="322"/>
                    </a:lnTo>
                    <a:lnTo>
                      <a:pt x="1305" y="308"/>
                    </a:lnTo>
                    <a:lnTo>
                      <a:pt x="1379" y="274"/>
                    </a:lnTo>
                    <a:lnTo>
                      <a:pt x="1417" y="233"/>
                    </a:lnTo>
                    <a:lnTo>
                      <a:pt x="1439" y="192"/>
                    </a:lnTo>
                    <a:lnTo>
                      <a:pt x="1439" y="192"/>
                    </a:lnTo>
                    <a:lnTo>
                      <a:pt x="1417" y="233"/>
                    </a:lnTo>
                    <a:lnTo>
                      <a:pt x="1379" y="274"/>
                    </a:lnTo>
                    <a:lnTo>
                      <a:pt x="1305" y="308"/>
                    </a:lnTo>
                    <a:lnTo>
                      <a:pt x="1260" y="322"/>
                    </a:lnTo>
                    <a:lnTo>
                      <a:pt x="1215" y="343"/>
                    </a:lnTo>
                    <a:lnTo>
                      <a:pt x="1104" y="363"/>
                    </a:lnTo>
                    <a:lnTo>
                      <a:pt x="977" y="377"/>
                    </a:lnTo>
                    <a:lnTo>
                      <a:pt x="716" y="391"/>
                    </a:lnTo>
                    <a:lnTo>
                      <a:pt x="455" y="377"/>
                    </a:lnTo>
                    <a:lnTo>
                      <a:pt x="224" y="343"/>
                    </a:lnTo>
                    <a:lnTo>
                      <a:pt x="60" y="274"/>
                    </a:lnTo>
                    <a:lnTo>
                      <a:pt x="15" y="233"/>
                    </a:lnTo>
                    <a:lnTo>
                      <a:pt x="0" y="19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07" name="Line 215"/>
              <p:cNvSpPr>
                <a:spLocks noChangeShapeType="1"/>
              </p:cNvSpPr>
              <p:nvPr/>
            </p:nvSpPr>
            <p:spPr bwMode="auto">
              <a:xfrm flipV="1">
                <a:off x="4068" y="1751"/>
                <a:ext cx="1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2008" name="Group 216"/>
            <p:cNvGrpSpPr>
              <a:grpSpLocks/>
            </p:cNvGrpSpPr>
            <p:nvPr/>
          </p:nvGrpSpPr>
          <p:grpSpPr bwMode="auto">
            <a:xfrm>
              <a:off x="-150740" y="-137101"/>
              <a:ext cx="156925" cy="140618"/>
              <a:chOff x="-150740" y="-137101"/>
              <a:chExt cx="156925" cy="140618"/>
            </a:xfrm>
          </p:grpSpPr>
          <p:sp>
            <p:nvSpPr>
              <p:cNvPr id="162009" name="Freeform 217"/>
              <p:cNvSpPr>
                <a:spLocks/>
              </p:cNvSpPr>
              <p:nvPr/>
            </p:nvSpPr>
            <p:spPr bwMode="auto">
              <a:xfrm>
                <a:off x="4068" y="1566"/>
                <a:ext cx="1446" cy="1951"/>
              </a:xfrm>
              <a:custGeom>
                <a:avLst/>
                <a:gdLst>
                  <a:gd name="T0" fmla="*/ 0 w 1446"/>
                  <a:gd name="T1" fmla="*/ 192 h 1951"/>
                  <a:gd name="T2" fmla="*/ 15 w 1446"/>
                  <a:gd name="T3" fmla="*/ 144 h 1951"/>
                  <a:gd name="T4" fmla="*/ 60 w 1446"/>
                  <a:gd name="T5" fmla="*/ 103 h 1951"/>
                  <a:gd name="T6" fmla="*/ 224 w 1446"/>
                  <a:gd name="T7" fmla="*/ 41 h 1951"/>
                  <a:gd name="T8" fmla="*/ 455 w 1446"/>
                  <a:gd name="T9" fmla="*/ 14 h 1951"/>
                  <a:gd name="T10" fmla="*/ 723 w 1446"/>
                  <a:gd name="T11" fmla="*/ 0 h 1951"/>
                  <a:gd name="T12" fmla="*/ 984 w 1446"/>
                  <a:gd name="T13" fmla="*/ 14 h 1951"/>
                  <a:gd name="T14" fmla="*/ 1111 w 1446"/>
                  <a:gd name="T15" fmla="*/ 21 h 1951"/>
                  <a:gd name="T16" fmla="*/ 1223 w 1446"/>
                  <a:gd name="T17" fmla="*/ 41 h 1951"/>
                  <a:gd name="T18" fmla="*/ 1268 w 1446"/>
                  <a:gd name="T19" fmla="*/ 48 h 1951"/>
                  <a:gd name="T20" fmla="*/ 1312 w 1446"/>
                  <a:gd name="T21" fmla="*/ 62 h 1951"/>
                  <a:gd name="T22" fmla="*/ 1387 w 1446"/>
                  <a:gd name="T23" fmla="*/ 103 h 1951"/>
                  <a:gd name="T24" fmla="*/ 1424 w 1446"/>
                  <a:gd name="T25" fmla="*/ 144 h 1951"/>
                  <a:gd name="T26" fmla="*/ 1446 w 1446"/>
                  <a:gd name="T27" fmla="*/ 192 h 1951"/>
                  <a:gd name="T28" fmla="*/ 1446 w 1446"/>
                  <a:gd name="T29" fmla="*/ 1753 h 1951"/>
                  <a:gd name="T30" fmla="*/ 1424 w 1446"/>
                  <a:gd name="T31" fmla="*/ 1794 h 1951"/>
                  <a:gd name="T32" fmla="*/ 1387 w 1446"/>
                  <a:gd name="T33" fmla="*/ 1835 h 1951"/>
                  <a:gd name="T34" fmla="*/ 1312 w 1446"/>
                  <a:gd name="T35" fmla="*/ 1869 h 1951"/>
                  <a:gd name="T36" fmla="*/ 1268 w 1446"/>
                  <a:gd name="T37" fmla="*/ 1883 h 1951"/>
                  <a:gd name="T38" fmla="*/ 1223 w 1446"/>
                  <a:gd name="T39" fmla="*/ 1903 h 1951"/>
                  <a:gd name="T40" fmla="*/ 1111 w 1446"/>
                  <a:gd name="T41" fmla="*/ 1924 h 1951"/>
                  <a:gd name="T42" fmla="*/ 984 w 1446"/>
                  <a:gd name="T43" fmla="*/ 1938 h 1951"/>
                  <a:gd name="T44" fmla="*/ 723 w 1446"/>
                  <a:gd name="T45" fmla="*/ 1951 h 1951"/>
                  <a:gd name="T46" fmla="*/ 455 w 1446"/>
                  <a:gd name="T47" fmla="*/ 1938 h 1951"/>
                  <a:gd name="T48" fmla="*/ 224 w 1446"/>
                  <a:gd name="T49" fmla="*/ 1903 h 1951"/>
                  <a:gd name="T50" fmla="*/ 60 w 1446"/>
                  <a:gd name="T51" fmla="*/ 1835 h 1951"/>
                  <a:gd name="T52" fmla="*/ 15 w 1446"/>
                  <a:gd name="T53" fmla="*/ 1794 h 1951"/>
                  <a:gd name="T54" fmla="*/ 0 w 1446"/>
                  <a:gd name="T55" fmla="*/ 1753 h 1951"/>
                  <a:gd name="T56" fmla="*/ 0 w 1446"/>
                  <a:gd name="T57" fmla="*/ 192 h 1951"/>
                  <a:gd name="T58" fmla="*/ 15 w 1446"/>
                  <a:gd name="T59" fmla="*/ 233 h 1951"/>
                  <a:gd name="T60" fmla="*/ 60 w 1446"/>
                  <a:gd name="T61" fmla="*/ 274 h 1951"/>
                  <a:gd name="T62" fmla="*/ 224 w 1446"/>
                  <a:gd name="T63" fmla="*/ 343 h 1951"/>
                  <a:gd name="T64" fmla="*/ 455 w 1446"/>
                  <a:gd name="T65" fmla="*/ 377 h 1951"/>
                  <a:gd name="T66" fmla="*/ 723 w 1446"/>
                  <a:gd name="T67" fmla="*/ 390 h 1951"/>
                  <a:gd name="T68" fmla="*/ 984 w 1446"/>
                  <a:gd name="T69" fmla="*/ 377 h 1951"/>
                  <a:gd name="T70" fmla="*/ 1111 w 1446"/>
                  <a:gd name="T71" fmla="*/ 363 h 1951"/>
                  <a:gd name="T72" fmla="*/ 1223 w 1446"/>
                  <a:gd name="T73" fmla="*/ 343 h 1951"/>
                  <a:gd name="T74" fmla="*/ 1268 w 1446"/>
                  <a:gd name="T75" fmla="*/ 322 h 1951"/>
                  <a:gd name="T76" fmla="*/ 1312 w 1446"/>
                  <a:gd name="T77" fmla="*/ 308 h 1951"/>
                  <a:gd name="T78" fmla="*/ 1387 w 1446"/>
                  <a:gd name="T79" fmla="*/ 274 h 1951"/>
                  <a:gd name="T80" fmla="*/ 1424 w 1446"/>
                  <a:gd name="T81" fmla="*/ 233 h 1951"/>
                  <a:gd name="T82" fmla="*/ 1446 w 1446"/>
                  <a:gd name="T83" fmla="*/ 192 h 1951"/>
                  <a:gd name="T84" fmla="*/ 1446 w 1446"/>
                  <a:gd name="T85" fmla="*/ 192 h 1951"/>
                  <a:gd name="T86" fmla="*/ 1424 w 1446"/>
                  <a:gd name="T87" fmla="*/ 233 h 1951"/>
                  <a:gd name="T88" fmla="*/ 1387 w 1446"/>
                  <a:gd name="T89" fmla="*/ 274 h 1951"/>
                  <a:gd name="T90" fmla="*/ 1312 w 1446"/>
                  <a:gd name="T91" fmla="*/ 308 h 1951"/>
                  <a:gd name="T92" fmla="*/ 1268 w 1446"/>
                  <a:gd name="T93" fmla="*/ 322 h 1951"/>
                  <a:gd name="T94" fmla="*/ 1223 w 1446"/>
                  <a:gd name="T95" fmla="*/ 343 h 1951"/>
                  <a:gd name="T96" fmla="*/ 1111 w 1446"/>
                  <a:gd name="T97" fmla="*/ 363 h 1951"/>
                  <a:gd name="T98" fmla="*/ 984 w 1446"/>
                  <a:gd name="T99" fmla="*/ 377 h 1951"/>
                  <a:gd name="T100" fmla="*/ 723 w 1446"/>
                  <a:gd name="T101" fmla="*/ 390 h 1951"/>
                  <a:gd name="T102" fmla="*/ 455 w 1446"/>
                  <a:gd name="T103" fmla="*/ 377 h 1951"/>
                  <a:gd name="T104" fmla="*/ 224 w 1446"/>
                  <a:gd name="T105" fmla="*/ 343 h 1951"/>
                  <a:gd name="T106" fmla="*/ 60 w 1446"/>
                  <a:gd name="T107" fmla="*/ 274 h 1951"/>
                  <a:gd name="T108" fmla="*/ 15 w 1446"/>
                  <a:gd name="T109" fmla="*/ 233 h 1951"/>
                  <a:gd name="T110" fmla="*/ 0 w 1446"/>
                  <a:gd name="T111" fmla="*/ 192 h 1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46" h="1951">
                    <a:moveTo>
                      <a:pt x="0" y="192"/>
                    </a:moveTo>
                    <a:lnTo>
                      <a:pt x="15" y="144"/>
                    </a:lnTo>
                    <a:lnTo>
                      <a:pt x="60" y="103"/>
                    </a:lnTo>
                    <a:lnTo>
                      <a:pt x="224" y="41"/>
                    </a:lnTo>
                    <a:lnTo>
                      <a:pt x="455" y="14"/>
                    </a:lnTo>
                    <a:lnTo>
                      <a:pt x="723" y="0"/>
                    </a:lnTo>
                    <a:lnTo>
                      <a:pt x="984" y="14"/>
                    </a:lnTo>
                    <a:lnTo>
                      <a:pt x="1111" y="21"/>
                    </a:lnTo>
                    <a:lnTo>
                      <a:pt x="1223" y="41"/>
                    </a:lnTo>
                    <a:lnTo>
                      <a:pt x="1268" y="48"/>
                    </a:lnTo>
                    <a:lnTo>
                      <a:pt x="1312" y="62"/>
                    </a:lnTo>
                    <a:lnTo>
                      <a:pt x="1387" y="103"/>
                    </a:lnTo>
                    <a:lnTo>
                      <a:pt x="1424" y="144"/>
                    </a:lnTo>
                    <a:lnTo>
                      <a:pt x="1446" y="192"/>
                    </a:lnTo>
                    <a:lnTo>
                      <a:pt x="1446" y="1753"/>
                    </a:lnTo>
                    <a:lnTo>
                      <a:pt x="1424" y="1794"/>
                    </a:lnTo>
                    <a:lnTo>
                      <a:pt x="1387" y="1835"/>
                    </a:lnTo>
                    <a:lnTo>
                      <a:pt x="1312" y="1869"/>
                    </a:lnTo>
                    <a:lnTo>
                      <a:pt x="1268" y="1883"/>
                    </a:lnTo>
                    <a:lnTo>
                      <a:pt x="1223" y="1903"/>
                    </a:lnTo>
                    <a:lnTo>
                      <a:pt x="1111" y="1924"/>
                    </a:lnTo>
                    <a:lnTo>
                      <a:pt x="984" y="1938"/>
                    </a:lnTo>
                    <a:lnTo>
                      <a:pt x="723" y="1951"/>
                    </a:lnTo>
                    <a:lnTo>
                      <a:pt x="455" y="1938"/>
                    </a:lnTo>
                    <a:lnTo>
                      <a:pt x="224" y="1903"/>
                    </a:lnTo>
                    <a:lnTo>
                      <a:pt x="60" y="1835"/>
                    </a:lnTo>
                    <a:lnTo>
                      <a:pt x="15" y="1794"/>
                    </a:lnTo>
                    <a:lnTo>
                      <a:pt x="0" y="1753"/>
                    </a:lnTo>
                    <a:lnTo>
                      <a:pt x="0" y="192"/>
                    </a:lnTo>
                    <a:lnTo>
                      <a:pt x="15" y="233"/>
                    </a:lnTo>
                    <a:lnTo>
                      <a:pt x="60" y="274"/>
                    </a:lnTo>
                    <a:lnTo>
                      <a:pt x="224" y="343"/>
                    </a:lnTo>
                    <a:lnTo>
                      <a:pt x="455" y="377"/>
                    </a:lnTo>
                    <a:lnTo>
                      <a:pt x="723" y="390"/>
                    </a:lnTo>
                    <a:lnTo>
                      <a:pt x="984" y="377"/>
                    </a:lnTo>
                    <a:lnTo>
                      <a:pt x="1111" y="363"/>
                    </a:lnTo>
                    <a:lnTo>
                      <a:pt x="1223" y="343"/>
                    </a:lnTo>
                    <a:lnTo>
                      <a:pt x="1268" y="322"/>
                    </a:lnTo>
                    <a:lnTo>
                      <a:pt x="1312" y="308"/>
                    </a:lnTo>
                    <a:lnTo>
                      <a:pt x="1387" y="274"/>
                    </a:lnTo>
                    <a:lnTo>
                      <a:pt x="1424" y="233"/>
                    </a:lnTo>
                    <a:lnTo>
                      <a:pt x="1446" y="192"/>
                    </a:lnTo>
                    <a:lnTo>
                      <a:pt x="1446" y="192"/>
                    </a:lnTo>
                    <a:lnTo>
                      <a:pt x="1424" y="233"/>
                    </a:lnTo>
                    <a:lnTo>
                      <a:pt x="1387" y="274"/>
                    </a:lnTo>
                    <a:lnTo>
                      <a:pt x="1312" y="308"/>
                    </a:lnTo>
                    <a:lnTo>
                      <a:pt x="1268" y="322"/>
                    </a:lnTo>
                    <a:lnTo>
                      <a:pt x="1223" y="343"/>
                    </a:lnTo>
                    <a:lnTo>
                      <a:pt x="1111" y="363"/>
                    </a:lnTo>
                    <a:lnTo>
                      <a:pt x="984" y="377"/>
                    </a:lnTo>
                    <a:lnTo>
                      <a:pt x="723" y="390"/>
                    </a:lnTo>
                    <a:lnTo>
                      <a:pt x="455" y="377"/>
                    </a:lnTo>
                    <a:lnTo>
                      <a:pt x="224" y="343"/>
                    </a:lnTo>
                    <a:lnTo>
                      <a:pt x="60" y="274"/>
                    </a:lnTo>
                    <a:lnTo>
                      <a:pt x="15" y="233"/>
                    </a:lnTo>
                    <a:lnTo>
                      <a:pt x="0" y="19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10" name="Oval 218"/>
              <p:cNvSpPr>
                <a:spLocks noChangeArrowheads="1"/>
              </p:cNvSpPr>
              <p:nvPr/>
            </p:nvSpPr>
            <p:spPr bwMode="auto">
              <a:xfrm>
                <a:off x="3878" y="1509"/>
                <a:ext cx="1774" cy="512"/>
              </a:xfrm>
              <a:prstGeom prst="ellipse">
                <a:avLst/>
              </a:prstGeom>
              <a:solidFill>
                <a:srgbClr val="999999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11" name="Arc 219"/>
              <p:cNvSpPr>
                <a:spLocks/>
              </p:cNvSpPr>
              <p:nvPr/>
            </p:nvSpPr>
            <p:spPr bwMode="auto">
              <a:xfrm>
                <a:off x="3938" y="1276"/>
                <a:ext cx="839" cy="58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600"/>
                  <a:gd name="T1" fmla="*/ 21749 h 21749"/>
                  <a:gd name="T2" fmla="*/ 21574 w 21600"/>
                  <a:gd name="T3" fmla="*/ 0 h 21749"/>
                  <a:gd name="T4" fmla="*/ 21600 w 21600"/>
                  <a:gd name="T5" fmla="*/ 21600 h 21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49" fill="none" extrusionOk="0">
                    <a:moveTo>
                      <a:pt x="0" y="21749"/>
                    </a:moveTo>
                    <a:cubicBezTo>
                      <a:pt x="0" y="21699"/>
                      <a:pt x="0" y="21649"/>
                      <a:pt x="0" y="21600"/>
                    </a:cubicBezTo>
                    <a:cubicBezTo>
                      <a:pt x="-1" y="9680"/>
                      <a:pt x="9654" y="14"/>
                      <a:pt x="21574" y="0"/>
                    </a:cubicBezTo>
                  </a:path>
                  <a:path w="21600" h="21749" stroke="0" extrusionOk="0">
                    <a:moveTo>
                      <a:pt x="0" y="21749"/>
                    </a:moveTo>
                    <a:cubicBezTo>
                      <a:pt x="0" y="21699"/>
                      <a:pt x="0" y="21649"/>
                      <a:pt x="0" y="21600"/>
                    </a:cubicBezTo>
                    <a:cubicBezTo>
                      <a:pt x="-1" y="9680"/>
                      <a:pt x="9654" y="14"/>
                      <a:pt x="21574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12" name="Arc 220"/>
              <p:cNvSpPr>
                <a:spLocks/>
              </p:cNvSpPr>
              <p:nvPr/>
            </p:nvSpPr>
            <p:spPr bwMode="auto">
              <a:xfrm>
                <a:off x="3886" y="1276"/>
                <a:ext cx="891" cy="5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576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80"/>
                      <a:pt x="9656" y="13"/>
                      <a:pt x="21576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80"/>
                      <a:pt x="9656" y="13"/>
                      <a:pt x="2157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13" name="Arc 221"/>
              <p:cNvSpPr>
                <a:spLocks/>
              </p:cNvSpPr>
              <p:nvPr/>
            </p:nvSpPr>
            <p:spPr bwMode="auto">
              <a:xfrm>
                <a:off x="3878" y="1276"/>
                <a:ext cx="898" cy="46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73"/>
                  <a:gd name="T1" fmla="*/ 21553 h 21600"/>
                  <a:gd name="T2" fmla="*/ 21673 w 21673"/>
                  <a:gd name="T3" fmla="*/ 0 h 21600"/>
                  <a:gd name="T4" fmla="*/ 21600 w 2167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73" h="21600" fill="none" extrusionOk="0">
                    <a:moveTo>
                      <a:pt x="0" y="21553"/>
                    </a:moveTo>
                    <a:cubicBezTo>
                      <a:pt x="25" y="9642"/>
                      <a:pt x="9688" y="-1"/>
                      <a:pt x="21600" y="0"/>
                    </a:cubicBezTo>
                    <a:cubicBezTo>
                      <a:pt x="21624" y="0"/>
                      <a:pt x="21648" y="0"/>
                      <a:pt x="21672" y="0"/>
                    </a:cubicBezTo>
                  </a:path>
                  <a:path w="21673" h="21600" stroke="0" extrusionOk="0">
                    <a:moveTo>
                      <a:pt x="0" y="21553"/>
                    </a:moveTo>
                    <a:cubicBezTo>
                      <a:pt x="25" y="9642"/>
                      <a:pt x="9688" y="-1"/>
                      <a:pt x="21600" y="0"/>
                    </a:cubicBezTo>
                    <a:cubicBezTo>
                      <a:pt x="21624" y="0"/>
                      <a:pt x="21648" y="0"/>
                      <a:pt x="21672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14" name="Oval 222"/>
              <p:cNvSpPr>
                <a:spLocks noChangeArrowheads="1"/>
              </p:cNvSpPr>
              <p:nvPr/>
            </p:nvSpPr>
            <p:spPr bwMode="auto">
              <a:xfrm>
                <a:off x="4072" y="1619"/>
                <a:ext cx="1409" cy="277"/>
              </a:xfrm>
              <a:prstGeom prst="ellipse">
                <a:avLst/>
              </a:prstGeom>
              <a:noFill/>
              <a:ln w="60325">
                <a:solidFill>
                  <a:srgbClr val="0C0C0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15" name="Oval 223"/>
              <p:cNvSpPr>
                <a:spLocks noChangeArrowheads="1"/>
              </p:cNvSpPr>
              <p:nvPr/>
            </p:nvSpPr>
            <p:spPr bwMode="auto">
              <a:xfrm>
                <a:off x="4072" y="1619"/>
                <a:ext cx="1394" cy="271"/>
              </a:xfrm>
              <a:prstGeom prst="ellipse">
                <a:avLst/>
              </a:prstGeom>
              <a:noFill/>
              <a:ln w="60325">
                <a:solidFill>
                  <a:srgbClr val="0E0C1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16" name="Oval 224"/>
              <p:cNvSpPr>
                <a:spLocks noChangeArrowheads="1"/>
              </p:cNvSpPr>
              <p:nvPr/>
            </p:nvSpPr>
            <p:spPr bwMode="auto">
              <a:xfrm>
                <a:off x="4080" y="1619"/>
                <a:ext cx="1371" cy="264"/>
              </a:xfrm>
              <a:prstGeom prst="ellipse">
                <a:avLst/>
              </a:prstGeom>
              <a:noFill/>
              <a:ln w="60325">
                <a:solidFill>
                  <a:srgbClr val="0F0C1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17" name="Oval 225"/>
              <p:cNvSpPr>
                <a:spLocks noChangeArrowheads="1"/>
              </p:cNvSpPr>
              <p:nvPr/>
            </p:nvSpPr>
            <p:spPr bwMode="auto">
              <a:xfrm>
                <a:off x="4087" y="1619"/>
                <a:ext cx="1349" cy="264"/>
              </a:xfrm>
              <a:prstGeom prst="ellipse">
                <a:avLst/>
              </a:prstGeom>
              <a:noFill/>
              <a:ln w="60325">
                <a:solidFill>
                  <a:srgbClr val="100B2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18" name="Oval 226"/>
              <p:cNvSpPr>
                <a:spLocks noChangeArrowheads="1"/>
              </p:cNvSpPr>
              <p:nvPr/>
            </p:nvSpPr>
            <p:spPr bwMode="auto">
              <a:xfrm>
                <a:off x="4095" y="1619"/>
                <a:ext cx="1326" cy="257"/>
              </a:xfrm>
              <a:prstGeom prst="ellipse">
                <a:avLst/>
              </a:prstGeom>
              <a:noFill/>
              <a:ln w="60325">
                <a:solidFill>
                  <a:srgbClr val="110B2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19" name="Oval 227"/>
              <p:cNvSpPr>
                <a:spLocks noChangeArrowheads="1"/>
              </p:cNvSpPr>
              <p:nvPr/>
            </p:nvSpPr>
            <p:spPr bwMode="auto">
              <a:xfrm>
                <a:off x="4095" y="1619"/>
                <a:ext cx="1311" cy="257"/>
              </a:xfrm>
              <a:prstGeom prst="ellipse">
                <a:avLst/>
              </a:prstGeom>
              <a:noFill/>
              <a:ln w="60325">
                <a:solidFill>
                  <a:srgbClr val="120A3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20" name="Oval 228"/>
              <p:cNvSpPr>
                <a:spLocks noChangeArrowheads="1"/>
              </p:cNvSpPr>
              <p:nvPr/>
            </p:nvSpPr>
            <p:spPr bwMode="auto">
              <a:xfrm>
                <a:off x="4102" y="1626"/>
                <a:ext cx="1289" cy="243"/>
              </a:xfrm>
              <a:prstGeom prst="ellipse">
                <a:avLst/>
              </a:prstGeom>
              <a:noFill/>
              <a:ln w="60325">
                <a:solidFill>
                  <a:srgbClr val="140A3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21" name="Oval 229"/>
              <p:cNvSpPr>
                <a:spLocks noChangeArrowheads="1"/>
              </p:cNvSpPr>
              <p:nvPr/>
            </p:nvSpPr>
            <p:spPr bwMode="auto">
              <a:xfrm>
                <a:off x="4110" y="1626"/>
                <a:ext cx="1266" cy="243"/>
              </a:xfrm>
              <a:prstGeom prst="ellipse">
                <a:avLst/>
              </a:prstGeom>
              <a:noFill/>
              <a:ln w="60325">
                <a:solidFill>
                  <a:srgbClr val="150A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22" name="Oval 230"/>
              <p:cNvSpPr>
                <a:spLocks noChangeArrowheads="1"/>
              </p:cNvSpPr>
              <p:nvPr/>
            </p:nvSpPr>
            <p:spPr bwMode="auto">
              <a:xfrm>
                <a:off x="4117" y="1626"/>
                <a:ext cx="1244" cy="236"/>
              </a:xfrm>
              <a:prstGeom prst="ellipse">
                <a:avLst/>
              </a:prstGeom>
              <a:noFill/>
              <a:ln w="60325">
                <a:solidFill>
                  <a:srgbClr val="16094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23" name="Oval 231"/>
              <p:cNvSpPr>
                <a:spLocks noChangeArrowheads="1"/>
              </p:cNvSpPr>
              <p:nvPr/>
            </p:nvSpPr>
            <p:spPr bwMode="auto">
              <a:xfrm>
                <a:off x="4117" y="1626"/>
                <a:ext cx="1229" cy="236"/>
              </a:xfrm>
              <a:prstGeom prst="ellipse">
                <a:avLst/>
              </a:prstGeom>
              <a:noFill/>
              <a:ln w="60325">
                <a:solidFill>
                  <a:srgbClr val="17095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24" name="Oval 232"/>
              <p:cNvSpPr>
                <a:spLocks noChangeArrowheads="1"/>
              </p:cNvSpPr>
              <p:nvPr/>
            </p:nvSpPr>
            <p:spPr bwMode="auto">
              <a:xfrm>
                <a:off x="4124" y="1626"/>
                <a:ext cx="1207" cy="229"/>
              </a:xfrm>
              <a:prstGeom prst="ellipse">
                <a:avLst/>
              </a:prstGeom>
              <a:noFill/>
              <a:ln w="60325">
                <a:solidFill>
                  <a:srgbClr val="18085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25" name="Oval 233"/>
              <p:cNvSpPr>
                <a:spLocks noChangeArrowheads="1"/>
              </p:cNvSpPr>
              <p:nvPr/>
            </p:nvSpPr>
            <p:spPr bwMode="auto">
              <a:xfrm>
                <a:off x="4132" y="1633"/>
                <a:ext cx="1185" cy="222"/>
              </a:xfrm>
              <a:prstGeom prst="ellipse">
                <a:avLst/>
              </a:prstGeom>
              <a:noFill/>
              <a:ln w="60325">
                <a:solidFill>
                  <a:srgbClr val="1A08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26" name="Oval 234"/>
              <p:cNvSpPr>
                <a:spLocks noChangeArrowheads="1"/>
              </p:cNvSpPr>
              <p:nvPr/>
            </p:nvSpPr>
            <p:spPr bwMode="auto">
              <a:xfrm>
                <a:off x="4139" y="1633"/>
                <a:ext cx="1163" cy="215"/>
              </a:xfrm>
              <a:prstGeom prst="ellipse">
                <a:avLst/>
              </a:prstGeom>
              <a:noFill/>
              <a:ln w="60325">
                <a:solidFill>
                  <a:srgbClr val="1B086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27" name="Oval 235"/>
              <p:cNvSpPr>
                <a:spLocks noChangeArrowheads="1"/>
              </p:cNvSpPr>
              <p:nvPr/>
            </p:nvSpPr>
            <p:spPr bwMode="auto">
              <a:xfrm>
                <a:off x="4139" y="1633"/>
                <a:ext cx="1148" cy="215"/>
              </a:xfrm>
              <a:prstGeom prst="ellipse">
                <a:avLst/>
              </a:prstGeom>
              <a:noFill/>
              <a:ln w="60325">
                <a:solidFill>
                  <a:srgbClr val="1C076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28" name="Oval 236"/>
              <p:cNvSpPr>
                <a:spLocks noChangeArrowheads="1"/>
              </p:cNvSpPr>
              <p:nvPr/>
            </p:nvSpPr>
            <p:spPr bwMode="auto">
              <a:xfrm>
                <a:off x="4147" y="1633"/>
                <a:ext cx="1125" cy="209"/>
              </a:xfrm>
              <a:prstGeom prst="ellipse">
                <a:avLst/>
              </a:prstGeom>
              <a:noFill/>
              <a:ln w="60325">
                <a:solidFill>
                  <a:srgbClr val="1D077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29" name="Oval 237"/>
              <p:cNvSpPr>
                <a:spLocks noChangeArrowheads="1"/>
              </p:cNvSpPr>
              <p:nvPr/>
            </p:nvSpPr>
            <p:spPr bwMode="auto">
              <a:xfrm>
                <a:off x="4154" y="1633"/>
                <a:ext cx="1103" cy="209"/>
              </a:xfrm>
              <a:prstGeom prst="ellipse">
                <a:avLst/>
              </a:prstGeom>
              <a:noFill/>
              <a:ln w="60325">
                <a:solidFill>
                  <a:srgbClr val="1E067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30" name="Oval 238"/>
              <p:cNvSpPr>
                <a:spLocks noChangeArrowheads="1"/>
              </p:cNvSpPr>
              <p:nvPr/>
            </p:nvSpPr>
            <p:spPr bwMode="auto">
              <a:xfrm>
                <a:off x="4162" y="1640"/>
                <a:ext cx="1080" cy="195"/>
              </a:xfrm>
              <a:prstGeom prst="ellipse">
                <a:avLst/>
              </a:prstGeom>
              <a:noFill/>
              <a:ln w="60325">
                <a:solidFill>
                  <a:srgbClr val="20068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31" name="Oval 239"/>
              <p:cNvSpPr>
                <a:spLocks noChangeArrowheads="1"/>
              </p:cNvSpPr>
              <p:nvPr/>
            </p:nvSpPr>
            <p:spPr bwMode="auto">
              <a:xfrm>
                <a:off x="4162" y="1640"/>
                <a:ext cx="1065" cy="195"/>
              </a:xfrm>
              <a:prstGeom prst="ellipse">
                <a:avLst/>
              </a:prstGeom>
              <a:noFill/>
              <a:ln w="60325">
                <a:solidFill>
                  <a:srgbClr val="21068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32" name="Oval 240"/>
              <p:cNvSpPr>
                <a:spLocks noChangeArrowheads="1"/>
              </p:cNvSpPr>
              <p:nvPr/>
            </p:nvSpPr>
            <p:spPr bwMode="auto">
              <a:xfrm>
                <a:off x="4169" y="1640"/>
                <a:ext cx="1043" cy="188"/>
              </a:xfrm>
              <a:prstGeom prst="ellipse">
                <a:avLst/>
              </a:prstGeom>
              <a:noFill/>
              <a:ln w="60325">
                <a:solidFill>
                  <a:srgbClr val="22059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33" name="Oval 241"/>
              <p:cNvSpPr>
                <a:spLocks noChangeArrowheads="1"/>
              </p:cNvSpPr>
              <p:nvPr/>
            </p:nvSpPr>
            <p:spPr bwMode="auto">
              <a:xfrm>
                <a:off x="4177" y="1640"/>
                <a:ext cx="1020" cy="188"/>
              </a:xfrm>
              <a:prstGeom prst="ellipse">
                <a:avLst/>
              </a:prstGeom>
              <a:noFill/>
              <a:ln w="60325">
                <a:solidFill>
                  <a:srgbClr val="23059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34" name="Oval 242"/>
              <p:cNvSpPr>
                <a:spLocks noChangeArrowheads="1"/>
              </p:cNvSpPr>
              <p:nvPr/>
            </p:nvSpPr>
            <p:spPr bwMode="auto">
              <a:xfrm>
                <a:off x="4184" y="1640"/>
                <a:ext cx="998" cy="181"/>
              </a:xfrm>
              <a:prstGeom prst="ellipse">
                <a:avLst/>
              </a:prstGeom>
              <a:noFill/>
              <a:ln w="60325">
                <a:solidFill>
                  <a:srgbClr val="2404A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35" name="Oval 243"/>
              <p:cNvSpPr>
                <a:spLocks noChangeArrowheads="1"/>
              </p:cNvSpPr>
              <p:nvPr/>
            </p:nvSpPr>
            <p:spPr bwMode="auto">
              <a:xfrm>
                <a:off x="4184" y="1647"/>
                <a:ext cx="983" cy="174"/>
              </a:xfrm>
              <a:prstGeom prst="ellipse">
                <a:avLst/>
              </a:prstGeom>
              <a:noFill/>
              <a:ln w="60325">
                <a:solidFill>
                  <a:srgbClr val="2604A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36" name="Oval 244"/>
              <p:cNvSpPr>
                <a:spLocks noChangeArrowheads="1"/>
              </p:cNvSpPr>
              <p:nvPr/>
            </p:nvSpPr>
            <p:spPr bwMode="auto">
              <a:xfrm>
                <a:off x="4192" y="1647"/>
                <a:ext cx="961" cy="167"/>
              </a:xfrm>
              <a:prstGeom prst="ellipse">
                <a:avLst/>
              </a:prstGeom>
              <a:noFill/>
              <a:ln w="60325">
                <a:solidFill>
                  <a:srgbClr val="2704B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37" name="Oval 245"/>
              <p:cNvSpPr>
                <a:spLocks noChangeArrowheads="1"/>
              </p:cNvSpPr>
              <p:nvPr/>
            </p:nvSpPr>
            <p:spPr bwMode="auto">
              <a:xfrm>
                <a:off x="4199" y="1647"/>
                <a:ext cx="939" cy="167"/>
              </a:xfrm>
              <a:prstGeom prst="ellipse">
                <a:avLst/>
              </a:prstGeom>
              <a:noFill/>
              <a:ln w="60325">
                <a:solidFill>
                  <a:srgbClr val="2803B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38" name="Oval 246"/>
              <p:cNvSpPr>
                <a:spLocks noChangeArrowheads="1"/>
              </p:cNvSpPr>
              <p:nvPr/>
            </p:nvSpPr>
            <p:spPr bwMode="auto">
              <a:xfrm>
                <a:off x="4206" y="1647"/>
                <a:ext cx="917" cy="160"/>
              </a:xfrm>
              <a:prstGeom prst="ellipse">
                <a:avLst/>
              </a:prstGeom>
              <a:noFill/>
              <a:ln w="60325">
                <a:solidFill>
                  <a:srgbClr val="2903C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39" name="Oval 247"/>
              <p:cNvSpPr>
                <a:spLocks noChangeArrowheads="1"/>
              </p:cNvSpPr>
              <p:nvPr/>
            </p:nvSpPr>
            <p:spPr bwMode="auto">
              <a:xfrm>
                <a:off x="4214" y="1647"/>
                <a:ext cx="894" cy="160"/>
              </a:xfrm>
              <a:prstGeom prst="ellipse">
                <a:avLst/>
              </a:prstGeom>
              <a:noFill/>
              <a:ln w="60325">
                <a:solidFill>
                  <a:srgbClr val="2A02C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40" name="Oval 248"/>
              <p:cNvSpPr>
                <a:spLocks noChangeArrowheads="1"/>
              </p:cNvSpPr>
              <p:nvPr/>
            </p:nvSpPr>
            <p:spPr bwMode="auto">
              <a:xfrm>
                <a:off x="4214" y="1654"/>
                <a:ext cx="879" cy="147"/>
              </a:xfrm>
              <a:prstGeom prst="ellipse">
                <a:avLst/>
              </a:prstGeom>
              <a:noFill/>
              <a:ln w="60325">
                <a:solidFill>
                  <a:srgbClr val="2C02D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41" name="Oval 249"/>
              <p:cNvSpPr>
                <a:spLocks noChangeArrowheads="1"/>
              </p:cNvSpPr>
              <p:nvPr/>
            </p:nvSpPr>
            <p:spPr bwMode="auto">
              <a:xfrm>
                <a:off x="4221" y="1654"/>
                <a:ext cx="857" cy="147"/>
              </a:xfrm>
              <a:prstGeom prst="ellipse">
                <a:avLst/>
              </a:prstGeom>
              <a:noFill/>
              <a:ln w="60325">
                <a:solidFill>
                  <a:srgbClr val="2D0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42" name="Oval 250"/>
              <p:cNvSpPr>
                <a:spLocks noChangeArrowheads="1"/>
              </p:cNvSpPr>
              <p:nvPr/>
            </p:nvSpPr>
            <p:spPr bwMode="auto">
              <a:xfrm>
                <a:off x="4229" y="1654"/>
                <a:ext cx="834" cy="140"/>
              </a:xfrm>
              <a:prstGeom prst="ellipse">
                <a:avLst/>
              </a:prstGeom>
              <a:noFill/>
              <a:ln w="60325">
                <a:solidFill>
                  <a:srgbClr val="2E01E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43" name="Oval 251"/>
              <p:cNvSpPr>
                <a:spLocks noChangeArrowheads="1"/>
              </p:cNvSpPr>
              <p:nvPr/>
            </p:nvSpPr>
            <p:spPr bwMode="auto">
              <a:xfrm>
                <a:off x="4236" y="1654"/>
                <a:ext cx="812" cy="140"/>
              </a:xfrm>
              <a:prstGeom prst="ellipse">
                <a:avLst/>
              </a:prstGeom>
              <a:noFill/>
              <a:ln w="60325">
                <a:solidFill>
                  <a:srgbClr val="2F01E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44" name="Oval 252"/>
              <p:cNvSpPr>
                <a:spLocks noChangeArrowheads="1"/>
              </p:cNvSpPr>
              <p:nvPr/>
            </p:nvSpPr>
            <p:spPr bwMode="auto">
              <a:xfrm>
                <a:off x="4236" y="1654"/>
                <a:ext cx="797" cy="133"/>
              </a:xfrm>
              <a:prstGeom prst="ellipse">
                <a:avLst/>
              </a:prstGeom>
              <a:noFill/>
              <a:ln w="60325">
                <a:solidFill>
                  <a:srgbClr val="300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45" name="Oval 253"/>
              <p:cNvSpPr>
                <a:spLocks noChangeArrowheads="1"/>
              </p:cNvSpPr>
              <p:nvPr/>
            </p:nvSpPr>
            <p:spPr bwMode="auto">
              <a:xfrm>
                <a:off x="4244" y="1661"/>
                <a:ext cx="774" cy="126"/>
              </a:xfrm>
              <a:prstGeom prst="ellipse">
                <a:avLst/>
              </a:prstGeom>
              <a:noFill/>
              <a:ln w="60325">
                <a:solidFill>
                  <a:srgbClr val="3200F8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46" name="Oval 254"/>
              <p:cNvSpPr>
                <a:spLocks noChangeArrowheads="1"/>
              </p:cNvSpPr>
              <p:nvPr/>
            </p:nvSpPr>
            <p:spPr bwMode="auto">
              <a:xfrm>
                <a:off x="4251" y="1661"/>
                <a:ext cx="752" cy="119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47" name="Oval 255"/>
              <p:cNvSpPr>
                <a:spLocks noChangeArrowheads="1"/>
              </p:cNvSpPr>
              <p:nvPr/>
            </p:nvSpPr>
            <p:spPr bwMode="auto">
              <a:xfrm>
                <a:off x="4259" y="1661"/>
                <a:ext cx="730" cy="119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48" name="Oval 256"/>
              <p:cNvSpPr>
                <a:spLocks noChangeArrowheads="1"/>
              </p:cNvSpPr>
              <p:nvPr/>
            </p:nvSpPr>
            <p:spPr bwMode="auto">
              <a:xfrm>
                <a:off x="4259" y="1661"/>
                <a:ext cx="715" cy="11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49" name="Oval 257"/>
              <p:cNvSpPr>
                <a:spLocks noChangeArrowheads="1"/>
              </p:cNvSpPr>
              <p:nvPr/>
            </p:nvSpPr>
            <p:spPr bwMode="auto">
              <a:xfrm>
                <a:off x="4266" y="1661"/>
                <a:ext cx="693" cy="11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50" name="Oval 258"/>
              <p:cNvSpPr>
                <a:spLocks noChangeArrowheads="1"/>
              </p:cNvSpPr>
              <p:nvPr/>
            </p:nvSpPr>
            <p:spPr bwMode="auto">
              <a:xfrm>
                <a:off x="4274" y="1661"/>
                <a:ext cx="670" cy="105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51" name="Oval 259"/>
              <p:cNvSpPr>
                <a:spLocks noChangeArrowheads="1"/>
              </p:cNvSpPr>
              <p:nvPr/>
            </p:nvSpPr>
            <p:spPr bwMode="auto">
              <a:xfrm>
                <a:off x="4281" y="1667"/>
                <a:ext cx="648" cy="99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52" name="Oval 260"/>
              <p:cNvSpPr>
                <a:spLocks noChangeArrowheads="1"/>
              </p:cNvSpPr>
              <p:nvPr/>
            </p:nvSpPr>
            <p:spPr bwMode="auto">
              <a:xfrm>
                <a:off x="4281" y="1667"/>
                <a:ext cx="633" cy="9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53" name="Oval 261"/>
              <p:cNvSpPr>
                <a:spLocks noChangeArrowheads="1"/>
              </p:cNvSpPr>
              <p:nvPr/>
            </p:nvSpPr>
            <p:spPr bwMode="auto">
              <a:xfrm>
                <a:off x="4288" y="1667"/>
                <a:ext cx="611" cy="9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54" name="Oval 262"/>
              <p:cNvSpPr>
                <a:spLocks noChangeArrowheads="1"/>
              </p:cNvSpPr>
              <p:nvPr/>
            </p:nvSpPr>
            <p:spPr bwMode="auto">
              <a:xfrm>
                <a:off x="4296" y="1667"/>
                <a:ext cx="588" cy="86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55" name="Oval 263"/>
              <p:cNvSpPr>
                <a:spLocks noChangeArrowheads="1"/>
              </p:cNvSpPr>
              <p:nvPr/>
            </p:nvSpPr>
            <p:spPr bwMode="auto">
              <a:xfrm>
                <a:off x="4303" y="1667"/>
                <a:ext cx="566" cy="86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56" name="Oval 264"/>
              <p:cNvSpPr>
                <a:spLocks noChangeArrowheads="1"/>
              </p:cNvSpPr>
              <p:nvPr/>
            </p:nvSpPr>
            <p:spPr bwMode="auto">
              <a:xfrm>
                <a:off x="4303" y="1674"/>
                <a:ext cx="551" cy="7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57" name="Oval 265"/>
              <p:cNvSpPr>
                <a:spLocks noChangeArrowheads="1"/>
              </p:cNvSpPr>
              <p:nvPr/>
            </p:nvSpPr>
            <p:spPr bwMode="auto">
              <a:xfrm>
                <a:off x="4311" y="1674"/>
                <a:ext cx="528" cy="72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58" name="Oval 266"/>
              <p:cNvSpPr>
                <a:spLocks noChangeArrowheads="1"/>
              </p:cNvSpPr>
              <p:nvPr/>
            </p:nvSpPr>
            <p:spPr bwMode="auto">
              <a:xfrm>
                <a:off x="4318" y="1674"/>
                <a:ext cx="506" cy="65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59" name="Oval 267"/>
              <p:cNvSpPr>
                <a:spLocks noChangeArrowheads="1"/>
              </p:cNvSpPr>
              <p:nvPr/>
            </p:nvSpPr>
            <p:spPr bwMode="auto">
              <a:xfrm>
                <a:off x="4326" y="1674"/>
                <a:ext cx="484" cy="65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60" name="Oval 268"/>
              <p:cNvSpPr>
                <a:spLocks noChangeArrowheads="1"/>
              </p:cNvSpPr>
              <p:nvPr/>
            </p:nvSpPr>
            <p:spPr bwMode="auto">
              <a:xfrm>
                <a:off x="4333" y="1674"/>
                <a:ext cx="462" cy="58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61" name="Oval 269"/>
              <p:cNvSpPr>
                <a:spLocks noChangeArrowheads="1"/>
              </p:cNvSpPr>
              <p:nvPr/>
            </p:nvSpPr>
            <p:spPr bwMode="auto">
              <a:xfrm>
                <a:off x="4333" y="1681"/>
                <a:ext cx="447" cy="51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62" name="Oval 270"/>
              <p:cNvSpPr>
                <a:spLocks noChangeArrowheads="1"/>
              </p:cNvSpPr>
              <p:nvPr/>
            </p:nvSpPr>
            <p:spPr bwMode="auto">
              <a:xfrm>
                <a:off x="4341" y="1681"/>
                <a:ext cx="424" cy="4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63" name="Oval 271"/>
              <p:cNvSpPr>
                <a:spLocks noChangeArrowheads="1"/>
              </p:cNvSpPr>
              <p:nvPr/>
            </p:nvSpPr>
            <p:spPr bwMode="auto">
              <a:xfrm>
                <a:off x="4348" y="1681"/>
                <a:ext cx="402" cy="4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64" name="Oval 272"/>
              <p:cNvSpPr>
                <a:spLocks noChangeArrowheads="1"/>
              </p:cNvSpPr>
              <p:nvPr/>
            </p:nvSpPr>
            <p:spPr bwMode="auto">
              <a:xfrm>
                <a:off x="4356" y="1681"/>
                <a:ext cx="379" cy="3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65" name="Oval 273"/>
              <p:cNvSpPr>
                <a:spLocks noChangeArrowheads="1"/>
              </p:cNvSpPr>
              <p:nvPr/>
            </p:nvSpPr>
            <p:spPr bwMode="auto">
              <a:xfrm>
                <a:off x="4356" y="1681"/>
                <a:ext cx="364" cy="3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66" name="Oval 274"/>
              <p:cNvSpPr>
                <a:spLocks noChangeArrowheads="1"/>
              </p:cNvSpPr>
              <p:nvPr/>
            </p:nvSpPr>
            <p:spPr bwMode="auto">
              <a:xfrm>
                <a:off x="4363" y="1688"/>
                <a:ext cx="342" cy="2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67" name="Oval 275"/>
              <p:cNvSpPr>
                <a:spLocks noChangeArrowheads="1"/>
              </p:cNvSpPr>
              <p:nvPr/>
            </p:nvSpPr>
            <p:spPr bwMode="auto">
              <a:xfrm>
                <a:off x="4370" y="1688"/>
                <a:ext cx="320" cy="2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68" name="Oval 276"/>
              <p:cNvSpPr>
                <a:spLocks noChangeArrowheads="1"/>
              </p:cNvSpPr>
              <p:nvPr/>
            </p:nvSpPr>
            <p:spPr bwMode="auto">
              <a:xfrm>
                <a:off x="4378" y="1688"/>
                <a:ext cx="297" cy="1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69" name="Oval 277"/>
              <p:cNvSpPr>
                <a:spLocks noChangeArrowheads="1"/>
              </p:cNvSpPr>
              <p:nvPr/>
            </p:nvSpPr>
            <p:spPr bwMode="auto">
              <a:xfrm>
                <a:off x="4378" y="1688"/>
                <a:ext cx="282" cy="1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70" name="Oval 278"/>
              <p:cNvSpPr>
                <a:spLocks noChangeArrowheads="1"/>
              </p:cNvSpPr>
              <p:nvPr/>
            </p:nvSpPr>
            <p:spPr bwMode="auto">
              <a:xfrm>
                <a:off x="4385" y="1688"/>
                <a:ext cx="261" cy="10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71" name="Oval 279"/>
              <p:cNvSpPr>
                <a:spLocks noChangeArrowheads="1"/>
              </p:cNvSpPr>
              <p:nvPr/>
            </p:nvSpPr>
            <p:spPr bwMode="auto">
              <a:xfrm>
                <a:off x="4393" y="1695"/>
                <a:ext cx="238" cy="3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72" name="Oval 280"/>
              <p:cNvSpPr>
                <a:spLocks noChangeArrowheads="1"/>
              </p:cNvSpPr>
              <p:nvPr/>
            </p:nvSpPr>
            <p:spPr bwMode="auto">
              <a:xfrm>
                <a:off x="4381" y="1676"/>
                <a:ext cx="254" cy="3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73" name="Oval 281"/>
              <p:cNvSpPr>
                <a:spLocks noChangeArrowheads="1"/>
              </p:cNvSpPr>
              <p:nvPr/>
            </p:nvSpPr>
            <p:spPr bwMode="auto">
              <a:xfrm>
                <a:off x="4381" y="1676"/>
                <a:ext cx="239" cy="34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74" name="Oval 282"/>
              <p:cNvSpPr>
                <a:spLocks noChangeArrowheads="1"/>
              </p:cNvSpPr>
              <p:nvPr/>
            </p:nvSpPr>
            <p:spPr bwMode="auto">
              <a:xfrm>
                <a:off x="4389" y="1676"/>
                <a:ext cx="216" cy="2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75" name="Oval 283"/>
              <p:cNvSpPr>
                <a:spLocks noChangeArrowheads="1"/>
              </p:cNvSpPr>
              <p:nvPr/>
            </p:nvSpPr>
            <p:spPr bwMode="auto">
              <a:xfrm>
                <a:off x="4396" y="1676"/>
                <a:ext cx="194" cy="27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76" name="Oval 284"/>
              <p:cNvSpPr>
                <a:spLocks noChangeArrowheads="1"/>
              </p:cNvSpPr>
              <p:nvPr/>
            </p:nvSpPr>
            <p:spPr bwMode="auto">
              <a:xfrm>
                <a:off x="4404" y="1683"/>
                <a:ext cx="171" cy="13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77" name="Oval 285"/>
              <p:cNvSpPr>
                <a:spLocks noChangeArrowheads="1"/>
              </p:cNvSpPr>
              <p:nvPr/>
            </p:nvSpPr>
            <p:spPr bwMode="auto">
              <a:xfrm>
                <a:off x="4404" y="1683"/>
                <a:ext cx="156" cy="13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78" name="Oval 286"/>
              <p:cNvSpPr>
                <a:spLocks noChangeArrowheads="1"/>
              </p:cNvSpPr>
              <p:nvPr/>
            </p:nvSpPr>
            <p:spPr bwMode="auto">
              <a:xfrm>
                <a:off x="4411" y="1683"/>
                <a:ext cx="134" cy="6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79" name="Oval 287"/>
              <p:cNvSpPr>
                <a:spLocks noChangeArrowheads="1"/>
              </p:cNvSpPr>
              <p:nvPr/>
            </p:nvSpPr>
            <p:spPr bwMode="auto">
              <a:xfrm>
                <a:off x="4419" y="1683"/>
                <a:ext cx="111" cy="6"/>
              </a:xfrm>
              <a:prstGeom prst="ellipse">
                <a:avLst/>
              </a:prstGeom>
              <a:noFill/>
              <a:ln w="60325">
                <a:solidFill>
                  <a:srgbClr val="33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80" name="Oval 288"/>
              <p:cNvSpPr>
                <a:spLocks noChangeArrowheads="1"/>
              </p:cNvSpPr>
              <p:nvPr/>
            </p:nvSpPr>
            <p:spPr bwMode="auto">
              <a:xfrm>
                <a:off x="4419" y="1683"/>
                <a:ext cx="111" cy="6"/>
              </a:xfrm>
              <a:prstGeom prst="ellipse">
                <a:avLst/>
              </a:prstGeom>
              <a:solidFill>
                <a:srgbClr val="33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81" name="Line 289"/>
              <p:cNvSpPr>
                <a:spLocks noChangeShapeType="1"/>
              </p:cNvSpPr>
              <p:nvPr/>
            </p:nvSpPr>
            <p:spPr bwMode="auto">
              <a:xfrm flipH="1" flipV="1">
                <a:off x="-150740" y="-137101"/>
                <a:ext cx="8" cy="6"/>
              </a:xfrm>
              <a:prstGeom prst="line">
                <a:avLst/>
              </a:prstGeom>
              <a:noFill/>
              <a:ln w="84138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82" name="Line 290"/>
              <p:cNvSpPr>
                <a:spLocks noChangeShapeType="1"/>
              </p:cNvSpPr>
              <p:nvPr/>
            </p:nvSpPr>
            <p:spPr bwMode="auto">
              <a:xfrm flipH="1" flipV="1">
                <a:off x="-150740" y="-137101"/>
                <a:ext cx="8" cy="6"/>
              </a:xfrm>
              <a:prstGeom prst="line">
                <a:avLst/>
              </a:prstGeom>
              <a:noFill/>
              <a:ln w="841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83" name="Oval 291"/>
              <p:cNvSpPr>
                <a:spLocks noChangeArrowheads="1"/>
              </p:cNvSpPr>
              <p:nvPr/>
            </p:nvSpPr>
            <p:spPr bwMode="auto">
              <a:xfrm>
                <a:off x="4057" y="1604"/>
                <a:ext cx="1439" cy="307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84" name="Oval 292"/>
              <p:cNvSpPr>
                <a:spLocks noChangeArrowheads="1"/>
              </p:cNvSpPr>
              <p:nvPr/>
            </p:nvSpPr>
            <p:spPr bwMode="auto">
              <a:xfrm>
                <a:off x="4080" y="3158"/>
                <a:ext cx="1408" cy="348"/>
              </a:xfrm>
              <a:prstGeom prst="ellips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85" name="Arc 293"/>
              <p:cNvSpPr>
                <a:spLocks/>
              </p:cNvSpPr>
              <p:nvPr/>
            </p:nvSpPr>
            <p:spPr bwMode="auto">
              <a:xfrm>
                <a:off x="4781" y="1276"/>
                <a:ext cx="865" cy="47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74 w 21600"/>
                  <a:gd name="T1" fmla="*/ 0 h 21737"/>
                  <a:gd name="T2" fmla="*/ 21600 w 21600"/>
                  <a:gd name="T3" fmla="*/ 21737 h 21737"/>
                  <a:gd name="T4" fmla="*/ 0 w 21600"/>
                  <a:gd name="T5" fmla="*/ 21600 h 21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37" fill="none" extrusionOk="0">
                    <a:moveTo>
                      <a:pt x="73" y="0"/>
                    </a:moveTo>
                    <a:cubicBezTo>
                      <a:pt x="11974" y="40"/>
                      <a:pt x="21600" y="9699"/>
                      <a:pt x="21600" y="21600"/>
                    </a:cubicBezTo>
                    <a:cubicBezTo>
                      <a:pt x="21600" y="21645"/>
                      <a:pt x="21599" y="21691"/>
                      <a:pt x="21599" y="21736"/>
                    </a:cubicBezTo>
                  </a:path>
                  <a:path w="21600" h="21737" stroke="0" extrusionOk="0">
                    <a:moveTo>
                      <a:pt x="73" y="0"/>
                    </a:moveTo>
                    <a:cubicBezTo>
                      <a:pt x="11974" y="40"/>
                      <a:pt x="21600" y="9699"/>
                      <a:pt x="21600" y="21600"/>
                    </a:cubicBezTo>
                    <a:cubicBezTo>
                      <a:pt x="21600" y="21645"/>
                      <a:pt x="21599" y="21691"/>
                      <a:pt x="21599" y="21736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86" name="Arc 294"/>
              <p:cNvSpPr>
                <a:spLocks/>
              </p:cNvSpPr>
              <p:nvPr/>
            </p:nvSpPr>
            <p:spPr bwMode="auto">
              <a:xfrm>
                <a:off x="4780" y="1276"/>
                <a:ext cx="857" cy="53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00 w 21600"/>
                  <a:gd name="T1" fmla="*/ 0 h 21721"/>
                  <a:gd name="T2" fmla="*/ 21600 w 21600"/>
                  <a:gd name="T3" fmla="*/ 21721 h 21721"/>
                  <a:gd name="T4" fmla="*/ 0 w 21600"/>
                  <a:gd name="T5" fmla="*/ 21600 h 21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21" fill="none" extrusionOk="0">
                    <a:moveTo>
                      <a:pt x="99" y="0"/>
                    </a:moveTo>
                    <a:cubicBezTo>
                      <a:pt x="11990" y="55"/>
                      <a:pt x="21600" y="9709"/>
                      <a:pt x="21600" y="21600"/>
                    </a:cubicBezTo>
                    <a:cubicBezTo>
                      <a:pt x="21600" y="21640"/>
                      <a:pt x="21599" y="21680"/>
                      <a:pt x="21599" y="21720"/>
                    </a:cubicBezTo>
                  </a:path>
                  <a:path w="21600" h="21721" stroke="0" extrusionOk="0">
                    <a:moveTo>
                      <a:pt x="99" y="0"/>
                    </a:moveTo>
                    <a:cubicBezTo>
                      <a:pt x="11990" y="55"/>
                      <a:pt x="21600" y="9709"/>
                      <a:pt x="21600" y="21600"/>
                    </a:cubicBezTo>
                    <a:cubicBezTo>
                      <a:pt x="21600" y="21640"/>
                      <a:pt x="21599" y="21680"/>
                      <a:pt x="21599" y="2172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87" name="Arc 295"/>
              <p:cNvSpPr>
                <a:spLocks/>
              </p:cNvSpPr>
              <p:nvPr/>
            </p:nvSpPr>
            <p:spPr bwMode="auto">
              <a:xfrm>
                <a:off x="4780" y="1276"/>
                <a:ext cx="790" cy="59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09 w 21600"/>
                  <a:gd name="T1" fmla="*/ 0 h 21600"/>
                  <a:gd name="T2" fmla="*/ 21600 w 21600"/>
                  <a:gd name="T3" fmla="*/ 21564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108" y="0"/>
                    </a:moveTo>
                    <a:cubicBezTo>
                      <a:pt x="11981" y="60"/>
                      <a:pt x="21580" y="9691"/>
                      <a:pt x="21599" y="21564"/>
                    </a:cubicBezTo>
                  </a:path>
                  <a:path w="21600" h="21600" stroke="0" extrusionOk="0">
                    <a:moveTo>
                      <a:pt x="108" y="0"/>
                    </a:moveTo>
                    <a:cubicBezTo>
                      <a:pt x="11981" y="60"/>
                      <a:pt x="21580" y="9691"/>
                      <a:pt x="21599" y="2156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88" name="Arc 296"/>
              <p:cNvSpPr>
                <a:spLocks/>
              </p:cNvSpPr>
              <p:nvPr/>
            </p:nvSpPr>
            <p:spPr bwMode="auto">
              <a:xfrm>
                <a:off x="4773" y="1276"/>
                <a:ext cx="693" cy="65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89 w 21600"/>
                  <a:gd name="T1" fmla="*/ 0 h 21696"/>
                  <a:gd name="T2" fmla="*/ 21600 w 21600"/>
                  <a:gd name="T3" fmla="*/ 21696 h 21696"/>
                  <a:gd name="T4" fmla="*/ 0 w 21600"/>
                  <a:gd name="T5" fmla="*/ 21600 h 21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96" fill="none" extrusionOk="0">
                    <a:moveTo>
                      <a:pt x="88" y="0"/>
                    </a:moveTo>
                    <a:cubicBezTo>
                      <a:pt x="11983" y="49"/>
                      <a:pt x="21600" y="9705"/>
                      <a:pt x="21600" y="21600"/>
                    </a:cubicBezTo>
                    <a:cubicBezTo>
                      <a:pt x="21600" y="21631"/>
                      <a:pt x="21599" y="21663"/>
                      <a:pt x="21599" y="21695"/>
                    </a:cubicBezTo>
                  </a:path>
                  <a:path w="21600" h="21696" stroke="0" extrusionOk="0">
                    <a:moveTo>
                      <a:pt x="88" y="0"/>
                    </a:moveTo>
                    <a:cubicBezTo>
                      <a:pt x="11983" y="49"/>
                      <a:pt x="21600" y="9705"/>
                      <a:pt x="21600" y="21600"/>
                    </a:cubicBezTo>
                    <a:cubicBezTo>
                      <a:pt x="21600" y="21631"/>
                      <a:pt x="21599" y="21663"/>
                      <a:pt x="21599" y="21695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89" name="Arc 297"/>
              <p:cNvSpPr>
                <a:spLocks/>
              </p:cNvSpPr>
              <p:nvPr/>
            </p:nvSpPr>
            <p:spPr bwMode="auto">
              <a:xfrm>
                <a:off x="4784" y="1276"/>
                <a:ext cx="525" cy="70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93"/>
                  <a:gd name="T2" fmla="*/ 21600 w 21600"/>
                  <a:gd name="T3" fmla="*/ 21693 h 21693"/>
                  <a:gd name="T4" fmla="*/ 0 w 21600"/>
                  <a:gd name="T5" fmla="*/ 21600 h 21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93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0"/>
                      <a:pt x="21599" y="21661"/>
                      <a:pt x="21599" y="21692"/>
                    </a:cubicBezTo>
                  </a:path>
                  <a:path w="21600" h="21693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0"/>
                      <a:pt x="21599" y="21661"/>
                      <a:pt x="21599" y="2169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90" name="Arc 298"/>
              <p:cNvSpPr>
                <a:spLocks/>
              </p:cNvSpPr>
              <p:nvPr/>
            </p:nvSpPr>
            <p:spPr bwMode="auto">
              <a:xfrm>
                <a:off x="4776" y="1276"/>
                <a:ext cx="235" cy="741"/>
              </a:xfrm>
              <a:custGeom>
                <a:avLst/>
                <a:gdLst>
                  <a:gd name="G0" fmla="+- 92 0 0"/>
                  <a:gd name="G1" fmla="+- 21600 0 0"/>
                  <a:gd name="G2" fmla="+- 21600 0 0"/>
                  <a:gd name="T0" fmla="*/ 0 w 21692"/>
                  <a:gd name="T1" fmla="*/ 0 h 21686"/>
                  <a:gd name="T2" fmla="*/ 21692 w 21692"/>
                  <a:gd name="T3" fmla="*/ 21686 h 21686"/>
                  <a:gd name="T4" fmla="*/ 92 w 21692"/>
                  <a:gd name="T5" fmla="*/ 21600 h 21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92" h="21686" fill="none" extrusionOk="0">
                    <a:moveTo>
                      <a:pt x="0" y="0"/>
                    </a:moveTo>
                    <a:cubicBezTo>
                      <a:pt x="30" y="0"/>
                      <a:pt x="61" y="-1"/>
                      <a:pt x="92" y="0"/>
                    </a:cubicBezTo>
                    <a:cubicBezTo>
                      <a:pt x="12021" y="0"/>
                      <a:pt x="21692" y="9670"/>
                      <a:pt x="21692" y="21600"/>
                    </a:cubicBezTo>
                    <a:cubicBezTo>
                      <a:pt x="21692" y="21628"/>
                      <a:pt x="21691" y="21657"/>
                      <a:pt x="21691" y="21685"/>
                    </a:cubicBezTo>
                  </a:path>
                  <a:path w="21692" h="21686" stroke="0" extrusionOk="0">
                    <a:moveTo>
                      <a:pt x="0" y="0"/>
                    </a:moveTo>
                    <a:cubicBezTo>
                      <a:pt x="30" y="0"/>
                      <a:pt x="61" y="-1"/>
                      <a:pt x="92" y="0"/>
                    </a:cubicBezTo>
                    <a:cubicBezTo>
                      <a:pt x="12021" y="0"/>
                      <a:pt x="21692" y="9670"/>
                      <a:pt x="21692" y="21600"/>
                    </a:cubicBezTo>
                    <a:cubicBezTo>
                      <a:pt x="21692" y="21628"/>
                      <a:pt x="21691" y="21657"/>
                      <a:pt x="21691" y="21685"/>
                    </a:cubicBezTo>
                    <a:lnTo>
                      <a:pt x="92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91" name="Arc 299"/>
              <p:cNvSpPr>
                <a:spLocks/>
              </p:cNvSpPr>
              <p:nvPr/>
            </p:nvSpPr>
            <p:spPr bwMode="auto">
              <a:xfrm>
                <a:off x="4601" y="1276"/>
                <a:ext cx="175" cy="74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85 h 21685"/>
                  <a:gd name="T2" fmla="*/ 21600 w 21600"/>
                  <a:gd name="T3" fmla="*/ 0 h 21685"/>
                  <a:gd name="T4" fmla="*/ 21600 w 21600"/>
                  <a:gd name="T5" fmla="*/ 21600 h 21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85" fill="none" extrusionOk="0">
                    <a:moveTo>
                      <a:pt x="0" y="21684"/>
                    </a:moveTo>
                    <a:cubicBezTo>
                      <a:pt x="0" y="21656"/>
                      <a:pt x="0" y="21628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85" stroke="0" extrusionOk="0">
                    <a:moveTo>
                      <a:pt x="0" y="21684"/>
                    </a:moveTo>
                    <a:cubicBezTo>
                      <a:pt x="0" y="21656"/>
                      <a:pt x="0" y="21628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92" name="Arc 300"/>
              <p:cNvSpPr>
                <a:spLocks/>
              </p:cNvSpPr>
              <p:nvPr/>
            </p:nvSpPr>
            <p:spPr bwMode="auto">
              <a:xfrm>
                <a:off x="4326" y="1276"/>
                <a:ext cx="451" cy="71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552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89"/>
                      <a:pt x="9641" y="26"/>
                      <a:pt x="21552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89"/>
                      <a:pt x="9641" y="26"/>
                      <a:pt x="21552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93" name="Arc 301"/>
              <p:cNvSpPr>
                <a:spLocks/>
              </p:cNvSpPr>
              <p:nvPr/>
            </p:nvSpPr>
            <p:spPr bwMode="auto">
              <a:xfrm>
                <a:off x="4162" y="1276"/>
                <a:ext cx="622" cy="68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568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568"/>
                    </a:moveTo>
                    <a:cubicBezTo>
                      <a:pt x="17" y="9651"/>
                      <a:pt x="9683" y="0"/>
                      <a:pt x="21599" y="0"/>
                    </a:cubicBezTo>
                  </a:path>
                  <a:path w="21600" h="21600" stroke="0" extrusionOk="0">
                    <a:moveTo>
                      <a:pt x="0" y="21568"/>
                    </a:moveTo>
                    <a:cubicBezTo>
                      <a:pt x="17" y="9651"/>
                      <a:pt x="9683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94" name="Arc 302"/>
              <p:cNvSpPr>
                <a:spLocks/>
              </p:cNvSpPr>
              <p:nvPr/>
            </p:nvSpPr>
            <p:spPr bwMode="auto">
              <a:xfrm>
                <a:off x="4035" y="1276"/>
                <a:ext cx="742" cy="64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566 h 21600"/>
                  <a:gd name="T2" fmla="*/ 21571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566"/>
                    </a:moveTo>
                    <a:cubicBezTo>
                      <a:pt x="18" y="9661"/>
                      <a:pt x="9666" y="16"/>
                      <a:pt x="21571" y="0"/>
                    </a:cubicBezTo>
                  </a:path>
                  <a:path w="21600" h="21600" stroke="0" extrusionOk="0">
                    <a:moveTo>
                      <a:pt x="0" y="21566"/>
                    </a:moveTo>
                    <a:cubicBezTo>
                      <a:pt x="18" y="9661"/>
                      <a:pt x="9666" y="16"/>
                      <a:pt x="2157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95" name="Arc 303"/>
              <p:cNvSpPr>
                <a:spLocks/>
              </p:cNvSpPr>
              <p:nvPr/>
            </p:nvSpPr>
            <p:spPr bwMode="auto">
              <a:xfrm>
                <a:off x="3953" y="1276"/>
                <a:ext cx="831" cy="38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05"/>
                  <a:gd name="T1" fmla="*/ 21600 h 21600"/>
                  <a:gd name="T2" fmla="*/ 21705 w 21705"/>
                  <a:gd name="T3" fmla="*/ 0 h 21600"/>
                  <a:gd name="T4" fmla="*/ 21600 w 2170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05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4" y="0"/>
                      <a:pt x="21669" y="0"/>
                      <a:pt x="21704" y="0"/>
                    </a:cubicBezTo>
                  </a:path>
                  <a:path w="21705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4" y="0"/>
                      <a:pt x="21669" y="0"/>
                      <a:pt x="21704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96" name="Arc 304"/>
              <p:cNvSpPr>
                <a:spLocks/>
              </p:cNvSpPr>
              <p:nvPr/>
            </p:nvSpPr>
            <p:spPr bwMode="auto">
              <a:xfrm>
                <a:off x="4117" y="1269"/>
                <a:ext cx="667" cy="31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718"/>
                  <a:gd name="T1" fmla="*/ 21786 h 21786"/>
                  <a:gd name="T2" fmla="*/ 21718 w 21718"/>
                  <a:gd name="T3" fmla="*/ 0 h 21786"/>
                  <a:gd name="T4" fmla="*/ 21600 w 21718"/>
                  <a:gd name="T5" fmla="*/ 21600 h 21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8" h="21786" fill="none" extrusionOk="0">
                    <a:moveTo>
                      <a:pt x="0" y="21786"/>
                    </a:moveTo>
                    <a:cubicBezTo>
                      <a:pt x="0" y="21724"/>
                      <a:pt x="0" y="2166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9" y="-1"/>
                      <a:pt x="21678" y="0"/>
                      <a:pt x="21717" y="0"/>
                    </a:cubicBezTo>
                  </a:path>
                  <a:path w="21718" h="21786" stroke="0" extrusionOk="0">
                    <a:moveTo>
                      <a:pt x="0" y="21786"/>
                    </a:moveTo>
                    <a:cubicBezTo>
                      <a:pt x="0" y="21724"/>
                      <a:pt x="0" y="2166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9" y="-1"/>
                      <a:pt x="21678" y="0"/>
                      <a:pt x="21717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97" name="Arc 305"/>
              <p:cNvSpPr>
                <a:spLocks/>
              </p:cNvSpPr>
              <p:nvPr/>
            </p:nvSpPr>
            <p:spPr bwMode="auto">
              <a:xfrm>
                <a:off x="4341" y="1276"/>
                <a:ext cx="443" cy="26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600"/>
                  <a:gd name="T1" fmla="*/ 21750 h 21750"/>
                  <a:gd name="T2" fmla="*/ 21600 w 21600"/>
                  <a:gd name="T3" fmla="*/ 0 h 21750"/>
                  <a:gd name="T4" fmla="*/ 21600 w 21600"/>
                  <a:gd name="T5" fmla="*/ 21600 h 21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50" fill="none" extrusionOk="0">
                    <a:moveTo>
                      <a:pt x="0" y="21750"/>
                    </a:moveTo>
                    <a:cubicBezTo>
                      <a:pt x="0" y="21700"/>
                      <a:pt x="0" y="21650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750" stroke="0" extrusionOk="0">
                    <a:moveTo>
                      <a:pt x="0" y="21750"/>
                    </a:moveTo>
                    <a:cubicBezTo>
                      <a:pt x="0" y="21700"/>
                      <a:pt x="0" y="21650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98" name="Arc 306"/>
              <p:cNvSpPr>
                <a:spLocks/>
              </p:cNvSpPr>
              <p:nvPr/>
            </p:nvSpPr>
            <p:spPr bwMode="auto">
              <a:xfrm>
                <a:off x="4505" y="1269"/>
                <a:ext cx="272" cy="24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97 h 21697"/>
                  <a:gd name="T2" fmla="*/ 21570 w 21600"/>
                  <a:gd name="T3" fmla="*/ 0 h 21697"/>
                  <a:gd name="T4" fmla="*/ 21600 w 21600"/>
                  <a:gd name="T5" fmla="*/ 21600 h 21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97" fill="none" extrusionOk="0">
                    <a:moveTo>
                      <a:pt x="0" y="21696"/>
                    </a:moveTo>
                    <a:cubicBezTo>
                      <a:pt x="0" y="21664"/>
                      <a:pt x="0" y="21632"/>
                      <a:pt x="0" y="21600"/>
                    </a:cubicBezTo>
                    <a:cubicBezTo>
                      <a:pt x="-1" y="9682"/>
                      <a:pt x="9652" y="16"/>
                      <a:pt x="21570" y="0"/>
                    </a:cubicBezTo>
                  </a:path>
                  <a:path w="21600" h="21697" stroke="0" extrusionOk="0">
                    <a:moveTo>
                      <a:pt x="0" y="21696"/>
                    </a:moveTo>
                    <a:cubicBezTo>
                      <a:pt x="0" y="21664"/>
                      <a:pt x="0" y="21632"/>
                      <a:pt x="0" y="21600"/>
                    </a:cubicBezTo>
                    <a:cubicBezTo>
                      <a:pt x="-1" y="9682"/>
                      <a:pt x="9652" y="16"/>
                      <a:pt x="2157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99" name="Arc 307"/>
              <p:cNvSpPr>
                <a:spLocks/>
              </p:cNvSpPr>
              <p:nvPr/>
            </p:nvSpPr>
            <p:spPr bwMode="auto">
              <a:xfrm>
                <a:off x="4609" y="1276"/>
                <a:ext cx="172" cy="23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5"/>
                  <a:gd name="T1" fmla="*/ 21568 h 21600"/>
                  <a:gd name="T2" fmla="*/ 21775 w 21775"/>
                  <a:gd name="T3" fmla="*/ 1 h 21600"/>
                  <a:gd name="T4" fmla="*/ 21600 w 2177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5" h="21600" fill="none" extrusionOk="0">
                    <a:moveTo>
                      <a:pt x="0" y="21568"/>
                    </a:moveTo>
                    <a:cubicBezTo>
                      <a:pt x="17" y="9651"/>
                      <a:pt x="9683" y="-1"/>
                      <a:pt x="21600" y="0"/>
                    </a:cubicBezTo>
                    <a:cubicBezTo>
                      <a:pt x="21658" y="0"/>
                      <a:pt x="21716" y="0"/>
                      <a:pt x="21775" y="0"/>
                    </a:cubicBezTo>
                  </a:path>
                  <a:path w="21775" h="21600" stroke="0" extrusionOk="0">
                    <a:moveTo>
                      <a:pt x="0" y="21568"/>
                    </a:moveTo>
                    <a:cubicBezTo>
                      <a:pt x="17" y="9651"/>
                      <a:pt x="9683" y="-1"/>
                      <a:pt x="21600" y="0"/>
                    </a:cubicBezTo>
                    <a:cubicBezTo>
                      <a:pt x="21658" y="0"/>
                      <a:pt x="21716" y="0"/>
                      <a:pt x="21775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00" name="Arc 308"/>
              <p:cNvSpPr>
                <a:spLocks/>
              </p:cNvSpPr>
              <p:nvPr/>
            </p:nvSpPr>
            <p:spPr bwMode="auto">
              <a:xfrm>
                <a:off x="4713" y="1276"/>
                <a:ext cx="63" cy="22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01" name="Arc 309"/>
              <p:cNvSpPr>
                <a:spLocks/>
              </p:cNvSpPr>
              <p:nvPr/>
            </p:nvSpPr>
            <p:spPr bwMode="auto">
              <a:xfrm>
                <a:off x="4784" y="1276"/>
                <a:ext cx="71" cy="23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91"/>
                  <a:gd name="T2" fmla="*/ 21600 w 21600"/>
                  <a:gd name="T3" fmla="*/ 21691 h 21691"/>
                  <a:gd name="T4" fmla="*/ 0 w 21600"/>
                  <a:gd name="T5" fmla="*/ 21600 h 21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91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0"/>
                      <a:pt x="21599" y="21660"/>
                      <a:pt x="21599" y="21690"/>
                    </a:cubicBezTo>
                  </a:path>
                  <a:path w="21600" h="21691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0"/>
                      <a:pt x="21599" y="21660"/>
                      <a:pt x="21599" y="2169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02" name="Arc 310"/>
              <p:cNvSpPr>
                <a:spLocks/>
              </p:cNvSpPr>
              <p:nvPr/>
            </p:nvSpPr>
            <p:spPr bwMode="auto">
              <a:xfrm>
                <a:off x="4777" y="1269"/>
                <a:ext cx="235" cy="247"/>
              </a:xfrm>
              <a:custGeom>
                <a:avLst/>
                <a:gdLst>
                  <a:gd name="G0" fmla="+- 33 0 0"/>
                  <a:gd name="G1" fmla="+- 21600 0 0"/>
                  <a:gd name="G2" fmla="+- 21600 0 0"/>
                  <a:gd name="T0" fmla="*/ 0 w 21633"/>
                  <a:gd name="T1" fmla="*/ 0 h 21696"/>
                  <a:gd name="T2" fmla="*/ 21633 w 21633"/>
                  <a:gd name="T3" fmla="*/ 21696 h 21696"/>
                  <a:gd name="T4" fmla="*/ 33 w 21633"/>
                  <a:gd name="T5" fmla="*/ 21600 h 21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33" h="21696" fill="none" extrusionOk="0">
                    <a:moveTo>
                      <a:pt x="0" y="0"/>
                    </a:moveTo>
                    <a:cubicBezTo>
                      <a:pt x="11" y="0"/>
                      <a:pt x="22" y="-1"/>
                      <a:pt x="33" y="0"/>
                    </a:cubicBezTo>
                    <a:cubicBezTo>
                      <a:pt x="11962" y="0"/>
                      <a:pt x="21633" y="9670"/>
                      <a:pt x="21633" y="21600"/>
                    </a:cubicBezTo>
                    <a:cubicBezTo>
                      <a:pt x="21633" y="21631"/>
                      <a:pt x="21632" y="21663"/>
                      <a:pt x="21632" y="21695"/>
                    </a:cubicBezTo>
                  </a:path>
                  <a:path w="21633" h="21696" stroke="0" extrusionOk="0">
                    <a:moveTo>
                      <a:pt x="0" y="0"/>
                    </a:moveTo>
                    <a:cubicBezTo>
                      <a:pt x="11" y="0"/>
                      <a:pt x="22" y="-1"/>
                      <a:pt x="33" y="0"/>
                    </a:cubicBezTo>
                    <a:cubicBezTo>
                      <a:pt x="11962" y="0"/>
                      <a:pt x="21633" y="9670"/>
                      <a:pt x="21633" y="21600"/>
                    </a:cubicBezTo>
                    <a:cubicBezTo>
                      <a:pt x="21633" y="21631"/>
                      <a:pt x="21632" y="21663"/>
                      <a:pt x="21632" y="21695"/>
                    </a:cubicBezTo>
                    <a:lnTo>
                      <a:pt x="33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03" name="Arc 311"/>
              <p:cNvSpPr>
                <a:spLocks/>
              </p:cNvSpPr>
              <p:nvPr/>
            </p:nvSpPr>
            <p:spPr bwMode="auto">
              <a:xfrm>
                <a:off x="4776" y="1276"/>
                <a:ext cx="429" cy="268"/>
              </a:xfrm>
              <a:custGeom>
                <a:avLst/>
                <a:gdLst>
                  <a:gd name="G0" fmla="+- 29 0 0"/>
                  <a:gd name="G1" fmla="+- 21600 0 0"/>
                  <a:gd name="G2" fmla="+- 21600 0 0"/>
                  <a:gd name="T0" fmla="*/ 0 w 21629"/>
                  <a:gd name="T1" fmla="*/ 0 h 21741"/>
                  <a:gd name="T2" fmla="*/ 21629 w 21629"/>
                  <a:gd name="T3" fmla="*/ 21741 h 21741"/>
                  <a:gd name="T4" fmla="*/ 29 w 21629"/>
                  <a:gd name="T5" fmla="*/ 21600 h 21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9" h="21741" fill="none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46"/>
                      <a:pt x="21628" y="21693"/>
                      <a:pt x="21628" y="21740"/>
                    </a:cubicBezTo>
                  </a:path>
                  <a:path w="21629" h="21741" stroke="0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46"/>
                      <a:pt x="21628" y="21693"/>
                      <a:pt x="21628" y="21740"/>
                    </a:cubicBezTo>
                    <a:lnTo>
                      <a:pt x="29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04" name="Arc 312"/>
              <p:cNvSpPr>
                <a:spLocks/>
              </p:cNvSpPr>
              <p:nvPr/>
            </p:nvSpPr>
            <p:spPr bwMode="auto">
              <a:xfrm>
                <a:off x="4780" y="1276"/>
                <a:ext cx="611" cy="31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15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114" y="0"/>
                    </a:moveTo>
                    <a:cubicBezTo>
                      <a:pt x="11999" y="63"/>
                      <a:pt x="21600" y="9715"/>
                      <a:pt x="21600" y="21600"/>
                    </a:cubicBezTo>
                  </a:path>
                  <a:path w="21600" h="21600" stroke="0" extrusionOk="0">
                    <a:moveTo>
                      <a:pt x="114" y="0"/>
                    </a:moveTo>
                    <a:cubicBezTo>
                      <a:pt x="11999" y="63"/>
                      <a:pt x="21600" y="9715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05" name="Arc 313"/>
              <p:cNvSpPr>
                <a:spLocks/>
              </p:cNvSpPr>
              <p:nvPr/>
            </p:nvSpPr>
            <p:spPr bwMode="auto">
              <a:xfrm>
                <a:off x="4781" y="1276"/>
                <a:ext cx="783" cy="38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82 w 21600"/>
                  <a:gd name="T1" fmla="*/ 0 h 21600"/>
                  <a:gd name="T2" fmla="*/ 21600 w 21600"/>
                  <a:gd name="T3" fmla="*/ 21543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81" y="0"/>
                    </a:moveTo>
                    <a:cubicBezTo>
                      <a:pt x="11957" y="45"/>
                      <a:pt x="21568" y="9667"/>
                      <a:pt x="21599" y="21543"/>
                    </a:cubicBezTo>
                  </a:path>
                  <a:path w="21600" h="21600" stroke="0" extrusionOk="0">
                    <a:moveTo>
                      <a:pt x="81" y="0"/>
                    </a:moveTo>
                    <a:cubicBezTo>
                      <a:pt x="11957" y="45"/>
                      <a:pt x="21568" y="9667"/>
                      <a:pt x="21599" y="2154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06" name="Rectangle 314"/>
              <p:cNvSpPr>
                <a:spLocks noChangeArrowheads="1"/>
              </p:cNvSpPr>
              <p:nvPr/>
            </p:nvSpPr>
            <p:spPr bwMode="auto">
              <a:xfrm>
                <a:off x="-953" y="-162"/>
                <a:ext cx="119" cy="47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07" name="Freeform 315"/>
              <p:cNvSpPr>
                <a:spLocks/>
              </p:cNvSpPr>
              <p:nvPr/>
            </p:nvSpPr>
            <p:spPr bwMode="auto">
              <a:xfrm>
                <a:off x="65" y="327"/>
                <a:ext cx="5107" cy="2533"/>
              </a:xfrm>
              <a:custGeom>
                <a:avLst/>
                <a:gdLst>
                  <a:gd name="T0" fmla="*/ 1722 w 5107"/>
                  <a:gd name="T1" fmla="*/ 452 h 2533"/>
                  <a:gd name="T2" fmla="*/ 4219 w 5107"/>
                  <a:gd name="T3" fmla="*/ 1718 h 2533"/>
                  <a:gd name="T4" fmla="*/ 5107 w 5107"/>
                  <a:gd name="T5" fmla="*/ 2533 h 2533"/>
                  <a:gd name="T6" fmla="*/ 4853 w 5107"/>
                  <a:gd name="T7" fmla="*/ 2396 h 2533"/>
                  <a:gd name="T8" fmla="*/ 4272 w 5107"/>
                  <a:gd name="T9" fmla="*/ 1862 h 2533"/>
                  <a:gd name="T10" fmla="*/ 4182 w 5107"/>
                  <a:gd name="T11" fmla="*/ 1842 h 2533"/>
                  <a:gd name="T12" fmla="*/ 4033 w 5107"/>
                  <a:gd name="T13" fmla="*/ 1712 h 2533"/>
                  <a:gd name="T14" fmla="*/ 3876 w 5107"/>
                  <a:gd name="T15" fmla="*/ 1712 h 2533"/>
                  <a:gd name="T16" fmla="*/ 1386 w 5107"/>
                  <a:gd name="T17" fmla="*/ 452 h 2533"/>
                  <a:gd name="T18" fmla="*/ 1535 w 5107"/>
                  <a:gd name="T19" fmla="*/ 452 h 2533"/>
                  <a:gd name="T20" fmla="*/ 1342 w 5107"/>
                  <a:gd name="T21" fmla="*/ 404 h 2533"/>
                  <a:gd name="T22" fmla="*/ 1207 w 5107"/>
                  <a:gd name="T23" fmla="*/ 349 h 2533"/>
                  <a:gd name="T24" fmla="*/ 134 w 5107"/>
                  <a:gd name="T25" fmla="*/ 82 h 2533"/>
                  <a:gd name="T26" fmla="*/ 0 w 5107"/>
                  <a:gd name="T27" fmla="*/ 0 h 2533"/>
                  <a:gd name="T28" fmla="*/ 1722 w 5107"/>
                  <a:gd name="T29" fmla="*/ 452 h 2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07" h="2533">
                    <a:moveTo>
                      <a:pt x="1722" y="452"/>
                    </a:moveTo>
                    <a:lnTo>
                      <a:pt x="4219" y="1718"/>
                    </a:lnTo>
                    <a:lnTo>
                      <a:pt x="5107" y="2533"/>
                    </a:lnTo>
                    <a:lnTo>
                      <a:pt x="4853" y="2396"/>
                    </a:lnTo>
                    <a:lnTo>
                      <a:pt x="4272" y="1862"/>
                    </a:lnTo>
                    <a:lnTo>
                      <a:pt x="4182" y="1842"/>
                    </a:lnTo>
                    <a:lnTo>
                      <a:pt x="4033" y="1712"/>
                    </a:lnTo>
                    <a:lnTo>
                      <a:pt x="3876" y="1712"/>
                    </a:lnTo>
                    <a:lnTo>
                      <a:pt x="1386" y="452"/>
                    </a:lnTo>
                    <a:lnTo>
                      <a:pt x="1535" y="452"/>
                    </a:lnTo>
                    <a:lnTo>
                      <a:pt x="1342" y="404"/>
                    </a:lnTo>
                    <a:lnTo>
                      <a:pt x="1207" y="349"/>
                    </a:lnTo>
                    <a:lnTo>
                      <a:pt x="134" y="82"/>
                    </a:lnTo>
                    <a:lnTo>
                      <a:pt x="0" y="0"/>
                    </a:lnTo>
                    <a:lnTo>
                      <a:pt x="1722" y="452"/>
                    </a:lnTo>
                    <a:close/>
                  </a:path>
                </a:pathLst>
              </a:custGeom>
              <a:solidFill>
                <a:srgbClr val="B3B3B3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08" name="Freeform 316"/>
              <p:cNvSpPr>
                <a:spLocks/>
              </p:cNvSpPr>
              <p:nvPr/>
            </p:nvSpPr>
            <p:spPr bwMode="auto">
              <a:xfrm>
                <a:off x="65" y="327"/>
                <a:ext cx="5114" cy="2526"/>
              </a:xfrm>
              <a:custGeom>
                <a:avLst/>
                <a:gdLst>
                  <a:gd name="T0" fmla="*/ 1729 w 5114"/>
                  <a:gd name="T1" fmla="*/ 452 h 2526"/>
                  <a:gd name="T2" fmla="*/ 4219 w 5114"/>
                  <a:gd name="T3" fmla="*/ 1712 h 2526"/>
                  <a:gd name="T4" fmla="*/ 5114 w 5114"/>
                  <a:gd name="T5" fmla="*/ 2526 h 2526"/>
                  <a:gd name="T6" fmla="*/ 4861 w 5114"/>
                  <a:gd name="T7" fmla="*/ 2396 h 2526"/>
                  <a:gd name="T8" fmla="*/ 4272 w 5114"/>
                  <a:gd name="T9" fmla="*/ 1862 h 2526"/>
                  <a:gd name="T10" fmla="*/ 4190 w 5114"/>
                  <a:gd name="T11" fmla="*/ 1835 h 2526"/>
                  <a:gd name="T12" fmla="*/ 4033 w 5114"/>
                  <a:gd name="T13" fmla="*/ 1712 h 2526"/>
                  <a:gd name="T14" fmla="*/ 3884 w 5114"/>
                  <a:gd name="T15" fmla="*/ 1712 h 2526"/>
                  <a:gd name="T16" fmla="*/ 1394 w 5114"/>
                  <a:gd name="T17" fmla="*/ 445 h 2526"/>
                  <a:gd name="T18" fmla="*/ 1535 w 5114"/>
                  <a:gd name="T19" fmla="*/ 445 h 2526"/>
                  <a:gd name="T20" fmla="*/ 1349 w 5114"/>
                  <a:gd name="T21" fmla="*/ 397 h 2526"/>
                  <a:gd name="T22" fmla="*/ 1215 w 5114"/>
                  <a:gd name="T23" fmla="*/ 349 h 2526"/>
                  <a:gd name="T24" fmla="*/ 141 w 5114"/>
                  <a:gd name="T25" fmla="*/ 82 h 2526"/>
                  <a:gd name="T26" fmla="*/ 0 w 5114"/>
                  <a:gd name="T27" fmla="*/ 0 h 2526"/>
                  <a:gd name="T28" fmla="*/ 1729 w 5114"/>
                  <a:gd name="T29" fmla="*/ 452 h 2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14" h="2526">
                    <a:moveTo>
                      <a:pt x="1729" y="452"/>
                    </a:moveTo>
                    <a:lnTo>
                      <a:pt x="4219" y="1712"/>
                    </a:lnTo>
                    <a:lnTo>
                      <a:pt x="5114" y="2526"/>
                    </a:lnTo>
                    <a:lnTo>
                      <a:pt x="4861" y="2396"/>
                    </a:lnTo>
                    <a:lnTo>
                      <a:pt x="4272" y="1862"/>
                    </a:lnTo>
                    <a:lnTo>
                      <a:pt x="4190" y="1835"/>
                    </a:lnTo>
                    <a:lnTo>
                      <a:pt x="4033" y="1712"/>
                    </a:lnTo>
                    <a:lnTo>
                      <a:pt x="3884" y="1712"/>
                    </a:lnTo>
                    <a:lnTo>
                      <a:pt x="1394" y="445"/>
                    </a:lnTo>
                    <a:lnTo>
                      <a:pt x="1535" y="445"/>
                    </a:lnTo>
                    <a:lnTo>
                      <a:pt x="1349" y="397"/>
                    </a:lnTo>
                    <a:lnTo>
                      <a:pt x="1215" y="349"/>
                    </a:lnTo>
                    <a:lnTo>
                      <a:pt x="141" y="82"/>
                    </a:lnTo>
                    <a:lnTo>
                      <a:pt x="0" y="0"/>
                    </a:lnTo>
                    <a:lnTo>
                      <a:pt x="1729" y="45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09" name="Freeform 317"/>
              <p:cNvSpPr>
                <a:spLocks/>
              </p:cNvSpPr>
              <p:nvPr/>
            </p:nvSpPr>
            <p:spPr bwMode="auto">
              <a:xfrm>
                <a:off x="-949" y="-111"/>
                <a:ext cx="7127" cy="3457"/>
              </a:xfrm>
              <a:custGeom>
                <a:avLst/>
                <a:gdLst>
                  <a:gd name="T0" fmla="*/ 253 w 7127"/>
                  <a:gd name="T1" fmla="*/ 68 h 3457"/>
                  <a:gd name="T2" fmla="*/ 7127 w 7127"/>
                  <a:gd name="T3" fmla="*/ 3457 h 3457"/>
                  <a:gd name="T4" fmla="*/ 7000 w 7127"/>
                  <a:gd name="T5" fmla="*/ 3457 h 3457"/>
                  <a:gd name="T6" fmla="*/ 0 w 7127"/>
                  <a:gd name="T7" fmla="*/ 0 h 3457"/>
                  <a:gd name="T8" fmla="*/ 119 w 7127"/>
                  <a:gd name="T9" fmla="*/ 0 h 3457"/>
                  <a:gd name="T10" fmla="*/ 253 w 7127"/>
                  <a:gd name="T11" fmla="*/ 68 h 3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27" h="3457">
                    <a:moveTo>
                      <a:pt x="253" y="68"/>
                    </a:moveTo>
                    <a:lnTo>
                      <a:pt x="7127" y="3457"/>
                    </a:lnTo>
                    <a:lnTo>
                      <a:pt x="7000" y="3457"/>
                    </a:lnTo>
                    <a:lnTo>
                      <a:pt x="0" y="0"/>
                    </a:lnTo>
                    <a:lnTo>
                      <a:pt x="119" y="0"/>
                    </a:lnTo>
                    <a:lnTo>
                      <a:pt x="253" y="68"/>
                    </a:lnTo>
                    <a:close/>
                  </a:path>
                </a:pathLst>
              </a:custGeom>
              <a:solidFill>
                <a:srgbClr val="A6A6A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10" name="Freeform 318"/>
              <p:cNvSpPr>
                <a:spLocks/>
              </p:cNvSpPr>
              <p:nvPr/>
            </p:nvSpPr>
            <p:spPr bwMode="auto">
              <a:xfrm>
                <a:off x="-949" y="-111"/>
                <a:ext cx="7134" cy="3457"/>
              </a:xfrm>
              <a:custGeom>
                <a:avLst/>
                <a:gdLst>
                  <a:gd name="T0" fmla="*/ 261 w 7134"/>
                  <a:gd name="T1" fmla="*/ 68 h 3457"/>
                  <a:gd name="T2" fmla="*/ 7134 w 7134"/>
                  <a:gd name="T3" fmla="*/ 3457 h 3457"/>
                  <a:gd name="T4" fmla="*/ 7008 w 7134"/>
                  <a:gd name="T5" fmla="*/ 3457 h 3457"/>
                  <a:gd name="T6" fmla="*/ 0 w 7134"/>
                  <a:gd name="T7" fmla="*/ 0 h 3457"/>
                  <a:gd name="T8" fmla="*/ 127 w 7134"/>
                  <a:gd name="T9" fmla="*/ 0 h 3457"/>
                  <a:gd name="T10" fmla="*/ 261 w 7134"/>
                  <a:gd name="T11" fmla="*/ 68 h 3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34" h="3457">
                    <a:moveTo>
                      <a:pt x="261" y="68"/>
                    </a:moveTo>
                    <a:lnTo>
                      <a:pt x="7134" y="3457"/>
                    </a:lnTo>
                    <a:lnTo>
                      <a:pt x="7008" y="3457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261" y="6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11" name="Freeform 319"/>
              <p:cNvSpPr>
                <a:spLocks/>
              </p:cNvSpPr>
              <p:nvPr/>
            </p:nvSpPr>
            <p:spPr bwMode="auto">
              <a:xfrm>
                <a:off x="6051" y="3257"/>
                <a:ext cx="127" cy="34"/>
              </a:xfrm>
              <a:custGeom>
                <a:avLst/>
                <a:gdLst>
                  <a:gd name="T0" fmla="*/ 17 w 17"/>
                  <a:gd name="T1" fmla="*/ 5 h 5"/>
                  <a:gd name="T2" fmla="*/ 8 w 17"/>
                  <a:gd name="T3" fmla="*/ 0 h 5"/>
                  <a:gd name="T4" fmla="*/ 0 w 17"/>
                  <a:gd name="T5" fmla="*/ 5 h 5"/>
                  <a:gd name="T6" fmla="*/ 8 w 17"/>
                  <a:gd name="T7" fmla="*/ 5 h 5"/>
                  <a:gd name="T8" fmla="*/ 17 w 17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7" y="5"/>
                    </a:moveTo>
                    <a:cubicBezTo>
                      <a:pt x="17" y="2"/>
                      <a:pt x="13" y="0"/>
                      <a:pt x="8" y="0"/>
                    </a:cubicBezTo>
                    <a:cubicBezTo>
                      <a:pt x="3" y="0"/>
                      <a:pt x="0" y="2"/>
                      <a:pt x="0" y="5"/>
                    </a:cubicBezTo>
                    <a:lnTo>
                      <a:pt x="8" y="5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12" name="Arc 320"/>
              <p:cNvSpPr>
                <a:spLocks/>
              </p:cNvSpPr>
              <p:nvPr/>
            </p:nvSpPr>
            <p:spPr bwMode="auto">
              <a:xfrm>
                <a:off x="6055" y="3261"/>
                <a:ext cx="119" cy="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543 h 21600"/>
                  <a:gd name="T2" fmla="*/ 43200 w 43200"/>
                  <a:gd name="T3" fmla="*/ 21543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543"/>
                    </a:moveTo>
                    <a:cubicBezTo>
                      <a:pt x="31" y="9635"/>
                      <a:pt x="9692" y="-1"/>
                      <a:pt x="21600" y="0"/>
                    </a:cubicBezTo>
                    <a:cubicBezTo>
                      <a:pt x="33507" y="0"/>
                      <a:pt x="43168" y="9635"/>
                      <a:pt x="43199" y="21543"/>
                    </a:cubicBezTo>
                  </a:path>
                  <a:path w="43200" h="21600" stroke="0" extrusionOk="0">
                    <a:moveTo>
                      <a:pt x="0" y="21543"/>
                    </a:moveTo>
                    <a:cubicBezTo>
                      <a:pt x="31" y="9635"/>
                      <a:pt x="9692" y="-1"/>
                      <a:pt x="21600" y="0"/>
                    </a:cubicBezTo>
                    <a:cubicBezTo>
                      <a:pt x="33507" y="0"/>
                      <a:pt x="43168" y="9635"/>
                      <a:pt x="43199" y="2154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13" name="Line 321"/>
              <p:cNvSpPr>
                <a:spLocks noChangeShapeType="1"/>
              </p:cNvSpPr>
              <p:nvPr/>
            </p:nvSpPr>
            <p:spPr bwMode="auto">
              <a:xfrm flipV="1">
                <a:off x="6178" y="3291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14" name="Line 322"/>
              <p:cNvSpPr>
                <a:spLocks noChangeShapeType="1"/>
              </p:cNvSpPr>
              <p:nvPr/>
            </p:nvSpPr>
            <p:spPr bwMode="auto">
              <a:xfrm flipV="1">
                <a:off x="6051" y="3291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15" name="Line 323"/>
              <p:cNvSpPr>
                <a:spLocks noChangeShapeType="1"/>
              </p:cNvSpPr>
              <p:nvPr/>
            </p:nvSpPr>
            <p:spPr bwMode="auto">
              <a:xfrm>
                <a:off x="6051" y="3291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16" name="Line 324"/>
              <p:cNvSpPr>
                <a:spLocks noChangeShapeType="1"/>
              </p:cNvSpPr>
              <p:nvPr/>
            </p:nvSpPr>
            <p:spPr bwMode="auto">
              <a:xfrm flipV="1">
                <a:off x="6111" y="3257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17" name="Line 325"/>
              <p:cNvSpPr>
                <a:spLocks noChangeShapeType="1"/>
              </p:cNvSpPr>
              <p:nvPr/>
            </p:nvSpPr>
            <p:spPr bwMode="auto">
              <a:xfrm>
                <a:off x="-830" y="-166"/>
                <a:ext cx="7008" cy="3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18" name="Line 326"/>
              <p:cNvSpPr>
                <a:spLocks noChangeShapeType="1"/>
              </p:cNvSpPr>
              <p:nvPr/>
            </p:nvSpPr>
            <p:spPr bwMode="auto">
              <a:xfrm>
                <a:off x="-845" y="-193"/>
                <a:ext cx="7001" cy="3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19" name="Line 327"/>
              <p:cNvSpPr>
                <a:spLocks noChangeShapeType="1"/>
              </p:cNvSpPr>
              <p:nvPr/>
            </p:nvSpPr>
            <p:spPr bwMode="auto">
              <a:xfrm>
                <a:off x="-897" y="-166"/>
                <a:ext cx="7008" cy="3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20" name="Line 328"/>
              <p:cNvSpPr>
                <a:spLocks noChangeShapeType="1"/>
              </p:cNvSpPr>
              <p:nvPr/>
            </p:nvSpPr>
            <p:spPr bwMode="auto">
              <a:xfrm>
                <a:off x="-949" y="-166"/>
                <a:ext cx="7000" cy="3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21" name="Arc 329"/>
              <p:cNvSpPr>
                <a:spLocks/>
              </p:cNvSpPr>
              <p:nvPr/>
            </p:nvSpPr>
            <p:spPr bwMode="auto">
              <a:xfrm>
                <a:off x="5899" y="3179"/>
                <a:ext cx="118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5 h 21755"/>
                  <a:gd name="T2" fmla="*/ 43199 w 43200"/>
                  <a:gd name="T3" fmla="*/ 21754 h 21755"/>
                  <a:gd name="T4" fmla="*/ 21600 w 43200"/>
                  <a:gd name="T5" fmla="*/ 21600 h 21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5" fill="none" extrusionOk="0">
                    <a:moveTo>
                      <a:pt x="0" y="21755"/>
                    </a:moveTo>
                    <a:cubicBezTo>
                      <a:pt x="0" y="21703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2"/>
                      <a:pt x="43199" y="21754"/>
                    </a:cubicBezTo>
                  </a:path>
                  <a:path w="43200" h="21755" stroke="0" extrusionOk="0">
                    <a:moveTo>
                      <a:pt x="0" y="21755"/>
                    </a:moveTo>
                    <a:cubicBezTo>
                      <a:pt x="0" y="21703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2"/>
                      <a:pt x="43199" y="2175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22" name="Line 330"/>
              <p:cNvSpPr>
                <a:spLocks noChangeShapeType="1"/>
              </p:cNvSpPr>
              <p:nvPr/>
            </p:nvSpPr>
            <p:spPr bwMode="auto">
              <a:xfrm flipV="1">
                <a:off x="6021" y="320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23" name="Line 331"/>
              <p:cNvSpPr>
                <a:spLocks noChangeShapeType="1"/>
              </p:cNvSpPr>
              <p:nvPr/>
            </p:nvSpPr>
            <p:spPr bwMode="auto">
              <a:xfrm flipV="1">
                <a:off x="5895" y="320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24" name="Line 332"/>
              <p:cNvSpPr>
                <a:spLocks noChangeShapeType="1"/>
              </p:cNvSpPr>
              <p:nvPr/>
            </p:nvSpPr>
            <p:spPr bwMode="auto">
              <a:xfrm>
                <a:off x="5895" y="3209"/>
                <a:ext cx="12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25" name="Line 333"/>
              <p:cNvSpPr>
                <a:spLocks noChangeShapeType="1"/>
              </p:cNvSpPr>
              <p:nvPr/>
            </p:nvSpPr>
            <p:spPr bwMode="auto">
              <a:xfrm flipV="1">
                <a:off x="5954" y="3175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26" name="Arc 334"/>
              <p:cNvSpPr>
                <a:spLocks/>
              </p:cNvSpPr>
              <p:nvPr/>
            </p:nvSpPr>
            <p:spPr bwMode="auto">
              <a:xfrm>
                <a:off x="5742" y="3104"/>
                <a:ext cx="111" cy="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27" name="Line 335"/>
              <p:cNvSpPr>
                <a:spLocks noChangeShapeType="1"/>
              </p:cNvSpPr>
              <p:nvPr/>
            </p:nvSpPr>
            <p:spPr bwMode="auto">
              <a:xfrm flipV="1">
                <a:off x="5857" y="313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28" name="Line 336"/>
              <p:cNvSpPr>
                <a:spLocks noChangeShapeType="1"/>
              </p:cNvSpPr>
              <p:nvPr/>
            </p:nvSpPr>
            <p:spPr bwMode="auto">
              <a:xfrm flipV="1">
                <a:off x="5738" y="313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29" name="Line 337"/>
              <p:cNvSpPr>
                <a:spLocks noChangeShapeType="1"/>
              </p:cNvSpPr>
              <p:nvPr/>
            </p:nvSpPr>
            <p:spPr bwMode="auto">
              <a:xfrm>
                <a:off x="5738" y="3134"/>
                <a:ext cx="11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30" name="Line 338"/>
              <p:cNvSpPr>
                <a:spLocks noChangeShapeType="1"/>
              </p:cNvSpPr>
              <p:nvPr/>
            </p:nvSpPr>
            <p:spPr bwMode="auto">
              <a:xfrm flipV="1">
                <a:off x="5790" y="310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31" name="Arc 339"/>
              <p:cNvSpPr>
                <a:spLocks/>
              </p:cNvSpPr>
              <p:nvPr/>
            </p:nvSpPr>
            <p:spPr bwMode="auto">
              <a:xfrm>
                <a:off x="5578" y="3022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32" name="Line 340"/>
              <p:cNvSpPr>
                <a:spLocks noChangeShapeType="1"/>
              </p:cNvSpPr>
              <p:nvPr/>
            </p:nvSpPr>
            <p:spPr bwMode="auto">
              <a:xfrm flipV="1">
                <a:off x="5701" y="3052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33" name="Line 341"/>
              <p:cNvSpPr>
                <a:spLocks noChangeShapeType="1"/>
              </p:cNvSpPr>
              <p:nvPr/>
            </p:nvSpPr>
            <p:spPr bwMode="auto">
              <a:xfrm flipV="1">
                <a:off x="5574" y="3052"/>
                <a:ext cx="1" cy="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34" name="Line 342"/>
              <p:cNvSpPr>
                <a:spLocks noChangeShapeType="1"/>
              </p:cNvSpPr>
              <p:nvPr/>
            </p:nvSpPr>
            <p:spPr bwMode="auto">
              <a:xfrm>
                <a:off x="5574" y="3052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35" name="Line 343"/>
              <p:cNvSpPr>
                <a:spLocks noChangeShapeType="1"/>
              </p:cNvSpPr>
              <p:nvPr/>
            </p:nvSpPr>
            <p:spPr bwMode="auto">
              <a:xfrm flipV="1">
                <a:off x="5634" y="3018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36" name="Arc 344"/>
              <p:cNvSpPr>
                <a:spLocks/>
              </p:cNvSpPr>
              <p:nvPr/>
            </p:nvSpPr>
            <p:spPr bwMode="auto">
              <a:xfrm>
                <a:off x="5422" y="2946"/>
                <a:ext cx="118" cy="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543 h 21600"/>
                  <a:gd name="T2" fmla="*/ 43200 w 43200"/>
                  <a:gd name="T3" fmla="*/ 21544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543"/>
                    </a:moveTo>
                    <a:cubicBezTo>
                      <a:pt x="31" y="9635"/>
                      <a:pt x="9692" y="-1"/>
                      <a:pt x="21600" y="0"/>
                    </a:cubicBezTo>
                    <a:cubicBezTo>
                      <a:pt x="33507" y="0"/>
                      <a:pt x="43169" y="9636"/>
                      <a:pt x="43199" y="21544"/>
                    </a:cubicBezTo>
                  </a:path>
                  <a:path w="43200" h="21600" stroke="0" extrusionOk="0">
                    <a:moveTo>
                      <a:pt x="0" y="21543"/>
                    </a:moveTo>
                    <a:cubicBezTo>
                      <a:pt x="31" y="9635"/>
                      <a:pt x="9692" y="-1"/>
                      <a:pt x="21600" y="0"/>
                    </a:cubicBezTo>
                    <a:cubicBezTo>
                      <a:pt x="33507" y="0"/>
                      <a:pt x="43169" y="9636"/>
                      <a:pt x="43199" y="2154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37" name="Line 345"/>
              <p:cNvSpPr>
                <a:spLocks noChangeShapeType="1"/>
              </p:cNvSpPr>
              <p:nvPr/>
            </p:nvSpPr>
            <p:spPr bwMode="auto">
              <a:xfrm flipV="1">
                <a:off x="5544" y="2976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38" name="Line 346"/>
              <p:cNvSpPr>
                <a:spLocks noChangeShapeType="1"/>
              </p:cNvSpPr>
              <p:nvPr/>
            </p:nvSpPr>
            <p:spPr bwMode="auto">
              <a:xfrm flipV="1">
                <a:off x="5418" y="2976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39" name="Line 347"/>
              <p:cNvSpPr>
                <a:spLocks noChangeShapeType="1"/>
              </p:cNvSpPr>
              <p:nvPr/>
            </p:nvSpPr>
            <p:spPr bwMode="auto">
              <a:xfrm>
                <a:off x="5418" y="2976"/>
                <a:ext cx="12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40" name="Line 348"/>
              <p:cNvSpPr>
                <a:spLocks noChangeShapeType="1"/>
              </p:cNvSpPr>
              <p:nvPr/>
            </p:nvSpPr>
            <p:spPr bwMode="auto">
              <a:xfrm flipV="1">
                <a:off x="5477" y="2942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41" name="Arc 349"/>
              <p:cNvSpPr>
                <a:spLocks/>
              </p:cNvSpPr>
              <p:nvPr/>
            </p:nvSpPr>
            <p:spPr bwMode="auto">
              <a:xfrm>
                <a:off x="5265" y="2864"/>
                <a:ext cx="111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745 h 21745"/>
                  <a:gd name="T2" fmla="*/ 43200 w 43200"/>
                  <a:gd name="T3" fmla="*/ 21745 h 21745"/>
                  <a:gd name="T4" fmla="*/ 21600 w 43200"/>
                  <a:gd name="T5" fmla="*/ 21600 h 2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45" fill="none" extrusionOk="0">
                    <a:moveTo>
                      <a:pt x="0" y="21744"/>
                    </a:moveTo>
                    <a:cubicBezTo>
                      <a:pt x="0" y="21696"/>
                      <a:pt x="0" y="2164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48"/>
                      <a:pt x="43199" y="21696"/>
                      <a:pt x="43199" y="21744"/>
                    </a:cubicBezTo>
                  </a:path>
                  <a:path w="43200" h="21745" stroke="0" extrusionOk="0">
                    <a:moveTo>
                      <a:pt x="0" y="21744"/>
                    </a:moveTo>
                    <a:cubicBezTo>
                      <a:pt x="0" y="21696"/>
                      <a:pt x="0" y="2164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48"/>
                      <a:pt x="43199" y="21696"/>
                      <a:pt x="43199" y="2174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42" name="Line 350"/>
              <p:cNvSpPr>
                <a:spLocks noChangeShapeType="1"/>
              </p:cNvSpPr>
              <p:nvPr/>
            </p:nvSpPr>
            <p:spPr bwMode="auto">
              <a:xfrm flipV="1">
                <a:off x="5380" y="289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43" name="Line 351"/>
              <p:cNvSpPr>
                <a:spLocks noChangeShapeType="1"/>
              </p:cNvSpPr>
              <p:nvPr/>
            </p:nvSpPr>
            <p:spPr bwMode="auto">
              <a:xfrm flipV="1">
                <a:off x="5261" y="2901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44" name="Line 352"/>
              <p:cNvSpPr>
                <a:spLocks noChangeShapeType="1"/>
              </p:cNvSpPr>
              <p:nvPr/>
            </p:nvSpPr>
            <p:spPr bwMode="auto">
              <a:xfrm>
                <a:off x="5261" y="2894"/>
                <a:ext cx="11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45" name="Line 353"/>
              <p:cNvSpPr>
                <a:spLocks noChangeShapeType="1"/>
              </p:cNvSpPr>
              <p:nvPr/>
            </p:nvSpPr>
            <p:spPr bwMode="auto">
              <a:xfrm flipV="1">
                <a:off x="5313" y="286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46" name="Arc 354"/>
              <p:cNvSpPr>
                <a:spLocks/>
              </p:cNvSpPr>
              <p:nvPr/>
            </p:nvSpPr>
            <p:spPr bwMode="auto">
              <a:xfrm>
                <a:off x="5101" y="2789"/>
                <a:ext cx="119" cy="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47" name="Line 355"/>
              <p:cNvSpPr>
                <a:spLocks noChangeShapeType="1"/>
              </p:cNvSpPr>
              <p:nvPr/>
            </p:nvSpPr>
            <p:spPr bwMode="auto">
              <a:xfrm flipV="1">
                <a:off x="5224" y="281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48" name="Line 356"/>
              <p:cNvSpPr>
                <a:spLocks noChangeShapeType="1"/>
              </p:cNvSpPr>
              <p:nvPr/>
            </p:nvSpPr>
            <p:spPr bwMode="auto">
              <a:xfrm flipV="1">
                <a:off x="5097" y="281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49" name="Line 357"/>
              <p:cNvSpPr>
                <a:spLocks noChangeShapeType="1"/>
              </p:cNvSpPr>
              <p:nvPr/>
            </p:nvSpPr>
            <p:spPr bwMode="auto">
              <a:xfrm>
                <a:off x="5097" y="2819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50" name="Line 358"/>
              <p:cNvSpPr>
                <a:spLocks noChangeShapeType="1"/>
              </p:cNvSpPr>
              <p:nvPr/>
            </p:nvSpPr>
            <p:spPr bwMode="auto">
              <a:xfrm flipV="1">
                <a:off x="5157" y="2785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51" name="Arc 359"/>
              <p:cNvSpPr>
                <a:spLocks/>
              </p:cNvSpPr>
              <p:nvPr/>
            </p:nvSpPr>
            <p:spPr bwMode="auto">
              <a:xfrm>
                <a:off x="4944" y="2707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52" name="Line 360"/>
              <p:cNvSpPr>
                <a:spLocks noChangeShapeType="1"/>
              </p:cNvSpPr>
              <p:nvPr/>
            </p:nvSpPr>
            <p:spPr bwMode="auto">
              <a:xfrm flipV="1">
                <a:off x="5067" y="2737"/>
                <a:ext cx="1" cy="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53" name="Line 361"/>
              <p:cNvSpPr>
                <a:spLocks noChangeShapeType="1"/>
              </p:cNvSpPr>
              <p:nvPr/>
            </p:nvSpPr>
            <p:spPr bwMode="auto">
              <a:xfrm flipV="1">
                <a:off x="4940" y="2744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54" name="Line 362"/>
              <p:cNvSpPr>
                <a:spLocks noChangeShapeType="1"/>
              </p:cNvSpPr>
              <p:nvPr/>
            </p:nvSpPr>
            <p:spPr bwMode="auto">
              <a:xfrm>
                <a:off x="4940" y="2737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55" name="Line 363"/>
              <p:cNvSpPr>
                <a:spLocks noChangeShapeType="1"/>
              </p:cNvSpPr>
              <p:nvPr/>
            </p:nvSpPr>
            <p:spPr bwMode="auto">
              <a:xfrm flipV="1">
                <a:off x="4993" y="2703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56" name="Arc 364"/>
              <p:cNvSpPr>
                <a:spLocks/>
              </p:cNvSpPr>
              <p:nvPr/>
            </p:nvSpPr>
            <p:spPr bwMode="auto">
              <a:xfrm>
                <a:off x="4780" y="2631"/>
                <a:ext cx="119" cy="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57" name="Line 365"/>
              <p:cNvSpPr>
                <a:spLocks noChangeShapeType="1"/>
              </p:cNvSpPr>
              <p:nvPr/>
            </p:nvSpPr>
            <p:spPr bwMode="auto">
              <a:xfrm flipV="1">
                <a:off x="4903" y="2662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58" name="Line 366"/>
              <p:cNvSpPr>
                <a:spLocks noChangeShapeType="1"/>
              </p:cNvSpPr>
              <p:nvPr/>
            </p:nvSpPr>
            <p:spPr bwMode="auto">
              <a:xfrm flipV="1">
                <a:off x="4776" y="2662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59" name="Line 367"/>
              <p:cNvSpPr>
                <a:spLocks noChangeShapeType="1"/>
              </p:cNvSpPr>
              <p:nvPr/>
            </p:nvSpPr>
            <p:spPr bwMode="auto">
              <a:xfrm>
                <a:off x="4776" y="2662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60" name="Line 368"/>
              <p:cNvSpPr>
                <a:spLocks noChangeShapeType="1"/>
              </p:cNvSpPr>
              <p:nvPr/>
            </p:nvSpPr>
            <p:spPr bwMode="auto">
              <a:xfrm flipV="1">
                <a:off x="4836" y="2627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61" name="Arc 369"/>
              <p:cNvSpPr>
                <a:spLocks/>
              </p:cNvSpPr>
              <p:nvPr/>
            </p:nvSpPr>
            <p:spPr bwMode="auto">
              <a:xfrm>
                <a:off x="4624" y="2549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62" name="Line 370"/>
              <p:cNvSpPr>
                <a:spLocks noChangeShapeType="1"/>
              </p:cNvSpPr>
              <p:nvPr/>
            </p:nvSpPr>
            <p:spPr bwMode="auto">
              <a:xfrm flipV="1">
                <a:off x="4747" y="2586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63" name="Line 371"/>
              <p:cNvSpPr>
                <a:spLocks noChangeShapeType="1"/>
              </p:cNvSpPr>
              <p:nvPr/>
            </p:nvSpPr>
            <p:spPr bwMode="auto">
              <a:xfrm flipV="1">
                <a:off x="4620" y="2586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64" name="Line 372"/>
              <p:cNvSpPr>
                <a:spLocks noChangeShapeType="1"/>
              </p:cNvSpPr>
              <p:nvPr/>
            </p:nvSpPr>
            <p:spPr bwMode="auto">
              <a:xfrm>
                <a:off x="4620" y="2579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65" name="Line 373"/>
              <p:cNvSpPr>
                <a:spLocks noChangeShapeType="1"/>
              </p:cNvSpPr>
              <p:nvPr/>
            </p:nvSpPr>
            <p:spPr bwMode="auto">
              <a:xfrm flipV="1">
                <a:off x="4679" y="2545"/>
                <a:ext cx="1" cy="4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66" name="Arc 374"/>
              <p:cNvSpPr>
                <a:spLocks/>
              </p:cNvSpPr>
              <p:nvPr/>
            </p:nvSpPr>
            <p:spPr bwMode="auto">
              <a:xfrm>
                <a:off x="4467" y="2474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67" name="Line 375"/>
              <p:cNvSpPr>
                <a:spLocks noChangeShapeType="1"/>
              </p:cNvSpPr>
              <p:nvPr/>
            </p:nvSpPr>
            <p:spPr bwMode="auto">
              <a:xfrm flipV="1">
                <a:off x="4590" y="250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68" name="Line 376"/>
              <p:cNvSpPr>
                <a:spLocks noChangeShapeType="1"/>
              </p:cNvSpPr>
              <p:nvPr/>
            </p:nvSpPr>
            <p:spPr bwMode="auto">
              <a:xfrm flipV="1">
                <a:off x="4463" y="250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69" name="Line 377"/>
              <p:cNvSpPr>
                <a:spLocks noChangeShapeType="1"/>
              </p:cNvSpPr>
              <p:nvPr/>
            </p:nvSpPr>
            <p:spPr bwMode="auto">
              <a:xfrm>
                <a:off x="4463" y="2504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70" name="Line 378"/>
              <p:cNvSpPr>
                <a:spLocks noChangeShapeType="1"/>
              </p:cNvSpPr>
              <p:nvPr/>
            </p:nvSpPr>
            <p:spPr bwMode="auto">
              <a:xfrm flipV="1">
                <a:off x="4515" y="247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71" name="Arc 379"/>
              <p:cNvSpPr>
                <a:spLocks/>
              </p:cNvSpPr>
              <p:nvPr/>
            </p:nvSpPr>
            <p:spPr bwMode="auto">
              <a:xfrm>
                <a:off x="4303" y="2392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72" name="Line 380"/>
              <p:cNvSpPr>
                <a:spLocks noChangeShapeType="1"/>
              </p:cNvSpPr>
              <p:nvPr/>
            </p:nvSpPr>
            <p:spPr bwMode="auto">
              <a:xfrm flipV="1">
                <a:off x="4426" y="242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73" name="Line 381"/>
              <p:cNvSpPr>
                <a:spLocks noChangeShapeType="1"/>
              </p:cNvSpPr>
              <p:nvPr/>
            </p:nvSpPr>
            <p:spPr bwMode="auto">
              <a:xfrm flipV="1">
                <a:off x="4299" y="242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74" name="Line 382"/>
              <p:cNvSpPr>
                <a:spLocks noChangeShapeType="1"/>
              </p:cNvSpPr>
              <p:nvPr/>
            </p:nvSpPr>
            <p:spPr bwMode="auto">
              <a:xfrm>
                <a:off x="4299" y="2429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75" name="Line 383"/>
              <p:cNvSpPr>
                <a:spLocks noChangeShapeType="1"/>
              </p:cNvSpPr>
              <p:nvPr/>
            </p:nvSpPr>
            <p:spPr bwMode="auto">
              <a:xfrm flipV="1">
                <a:off x="4359" y="2395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76" name="Arc 384"/>
              <p:cNvSpPr>
                <a:spLocks/>
              </p:cNvSpPr>
              <p:nvPr/>
            </p:nvSpPr>
            <p:spPr bwMode="auto">
              <a:xfrm>
                <a:off x="4147" y="2316"/>
                <a:ext cx="118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3 h 21753"/>
                  <a:gd name="T2" fmla="*/ 43199 w 43200"/>
                  <a:gd name="T3" fmla="*/ 21752 h 21753"/>
                  <a:gd name="T4" fmla="*/ 21600 w 43200"/>
                  <a:gd name="T5" fmla="*/ 21600 h 2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3" fill="none" extrusionOk="0">
                    <a:moveTo>
                      <a:pt x="0" y="21753"/>
                    </a:moveTo>
                    <a:cubicBezTo>
                      <a:pt x="0" y="21702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0"/>
                      <a:pt x="43199" y="21701"/>
                      <a:pt x="43199" y="21752"/>
                    </a:cubicBezTo>
                  </a:path>
                  <a:path w="43200" h="21753" stroke="0" extrusionOk="0">
                    <a:moveTo>
                      <a:pt x="0" y="21753"/>
                    </a:moveTo>
                    <a:cubicBezTo>
                      <a:pt x="0" y="21702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0"/>
                      <a:pt x="43199" y="21701"/>
                      <a:pt x="43199" y="2175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77" name="Line 385"/>
              <p:cNvSpPr>
                <a:spLocks noChangeShapeType="1"/>
              </p:cNvSpPr>
              <p:nvPr/>
            </p:nvSpPr>
            <p:spPr bwMode="auto">
              <a:xfrm flipV="1">
                <a:off x="4269" y="2347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78" name="Line 386"/>
              <p:cNvSpPr>
                <a:spLocks noChangeShapeType="1"/>
              </p:cNvSpPr>
              <p:nvPr/>
            </p:nvSpPr>
            <p:spPr bwMode="auto">
              <a:xfrm flipV="1">
                <a:off x="4143" y="2347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79" name="Line 387"/>
              <p:cNvSpPr>
                <a:spLocks noChangeShapeType="1"/>
              </p:cNvSpPr>
              <p:nvPr/>
            </p:nvSpPr>
            <p:spPr bwMode="auto">
              <a:xfrm>
                <a:off x="4143" y="2347"/>
                <a:ext cx="12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80" name="Line 388"/>
              <p:cNvSpPr>
                <a:spLocks noChangeShapeType="1"/>
              </p:cNvSpPr>
              <p:nvPr/>
            </p:nvSpPr>
            <p:spPr bwMode="auto">
              <a:xfrm flipV="1">
                <a:off x="4202" y="2312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81" name="Arc 389"/>
              <p:cNvSpPr>
                <a:spLocks/>
              </p:cNvSpPr>
              <p:nvPr/>
            </p:nvSpPr>
            <p:spPr bwMode="auto">
              <a:xfrm>
                <a:off x="3990" y="2241"/>
                <a:ext cx="119" cy="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543 h 21600"/>
                  <a:gd name="T2" fmla="*/ 43200 w 43200"/>
                  <a:gd name="T3" fmla="*/ 21543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543"/>
                    </a:moveTo>
                    <a:cubicBezTo>
                      <a:pt x="31" y="9635"/>
                      <a:pt x="9692" y="-1"/>
                      <a:pt x="21600" y="0"/>
                    </a:cubicBezTo>
                    <a:cubicBezTo>
                      <a:pt x="33507" y="0"/>
                      <a:pt x="43168" y="9635"/>
                      <a:pt x="43199" y="21543"/>
                    </a:cubicBezTo>
                  </a:path>
                  <a:path w="43200" h="21600" stroke="0" extrusionOk="0">
                    <a:moveTo>
                      <a:pt x="0" y="21543"/>
                    </a:moveTo>
                    <a:cubicBezTo>
                      <a:pt x="31" y="9635"/>
                      <a:pt x="9692" y="-1"/>
                      <a:pt x="21600" y="0"/>
                    </a:cubicBezTo>
                    <a:cubicBezTo>
                      <a:pt x="33507" y="0"/>
                      <a:pt x="43168" y="9635"/>
                      <a:pt x="43199" y="2154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82" name="Line 390"/>
              <p:cNvSpPr>
                <a:spLocks noChangeShapeType="1"/>
              </p:cNvSpPr>
              <p:nvPr/>
            </p:nvSpPr>
            <p:spPr bwMode="auto">
              <a:xfrm flipV="1">
                <a:off x="4113" y="2271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83" name="Line 391"/>
              <p:cNvSpPr>
                <a:spLocks noChangeShapeType="1"/>
              </p:cNvSpPr>
              <p:nvPr/>
            </p:nvSpPr>
            <p:spPr bwMode="auto">
              <a:xfrm flipV="1">
                <a:off x="3986" y="2271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84" name="Line 392"/>
              <p:cNvSpPr>
                <a:spLocks noChangeShapeType="1"/>
              </p:cNvSpPr>
              <p:nvPr/>
            </p:nvSpPr>
            <p:spPr bwMode="auto">
              <a:xfrm>
                <a:off x="3986" y="2271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85" name="Line 393"/>
              <p:cNvSpPr>
                <a:spLocks noChangeShapeType="1"/>
              </p:cNvSpPr>
              <p:nvPr/>
            </p:nvSpPr>
            <p:spPr bwMode="auto">
              <a:xfrm flipV="1">
                <a:off x="4038" y="2237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86" name="Arc 394"/>
              <p:cNvSpPr>
                <a:spLocks/>
              </p:cNvSpPr>
              <p:nvPr/>
            </p:nvSpPr>
            <p:spPr bwMode="auto">
              <a:xfrm>
                <a:off x="3826" y="2159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87" name="Line 395"/>
              <p:cNvSpPr>
                <a:spLocks noChangeShapeType="1"/>
              </p:cNvSpPr>
              <p:nvPr/>
            </p:nvSpPr>
            <p:spPr bwMode="auto">
              <a:xfrm flipV="1">
                <a:off x="3949" y="218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88" name="Line 396"/>
              <p:cNvSpPr>
                <a:spLocks noChangeShapeType="1"/>
              </p:cNvSpPr>
              <p:nvPr/>
            </p:nvSpPr>
            <p:spPr bwMode="auto">
              <a:xfrm flipV="1">
                <a:off x="3822" y="218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89" name="Line 397"/>
              <p:cNvSpPr>
                <a:spLocks noChangeShapeType="1"/>
              </p:cNvSpPr>
              <p:nvPr/>
            </p:nvSpPr>
            <p:spPr bwMode="auto">
              <a:xfrm>
                <a:off x="3822" y="2189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90" name="Line 398"/>
              <p:cNvSpPr>
                <a:spLocks noChangeShapeType="1"/>
              </p:cNvSpPr>
              <p:nvPr/>
            </p:nvSpPr>
            <p:spPr bwMode="auto">
              <a:xfrm flipV="1">
                <a:off x="3882" y="2155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91" name="Arc 399"/>
              <p:cNvSpPr>
                <a:spLocks/>
              </p:cNvSpPr>
              <p:nvPr/>
            </p:nvSpPr>
            <p:spPr bwMode="auto">
              <a:xfrm>
                <a:off x="3670" y="2084"/>
                <a:ext cx="118" cy="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92" name="Line 400"/>
              <p:cNvSpPr>
                <a:spLocks noChangeShapeType="1"/>
              </p:cNvSpPr>
              <p:nvPr/>
            </p:nvSpPr>
            <p:spPr bwMode="auto">
              <a:xfrm flipV="1">
                <a:off x="3792" y="211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93" name="Line 401"/>
              <p:cNvSpPr>
                <a:spLocks noChangeShapeType="1"/>
              </p:cNvSpPr>
              <p:nvPr/>
            </p:nvSpPr>
            <p:spPr bwMode="auto">
              <a:xfrm flipV="1">
                <a:off x="3666" y="211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94" name="Line 402"/>
              <p:cNvSpPr>
                <a:spLocks noChangeShapeType="1"/>
              </p:cNvSpPr>
              <p:nvPr/>
            </p:nvSpPr>
            <p:spPr bwMode="auto">
              <a:xfrm>
                <a:off x="3666" y="2114"/>
                <a:ext cx="12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95" name="Line 403"/>
              <p:cNvSpPr>
                <a:spLocks noChangeShapeType="1"/>
              </p:cNvSpPr>
              <p:nvPr/>
            </p:nvSpPr>
            <p:spPr bwMode="auto">
              <a:xfrm flipV="1">
                <a:off x="3725" y="208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96" name="Arc 404"/>
              <p:cNvSpPr>
                <a:spLocks/>
              </p:cNvSpPr>
              <p:nvPr/>
            </p:nvSpPr>
            <p:spPr bwMode="auto">
              <a:xfrm>
                <a:off x="3513" y="2002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97" name="Line 405"/>
              <p:cNvSpPr>
                <a:spLocks noChangeShapeType="1"/>
              </p:cNvSpPr>
              <p:nvPr/>
            </p:nvSpPr>
            <p:spPr bwMode="auto">
              <a:xfrm flipV="1">
                <a:off x="3636" y="2032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98" name="Line 406"/>
              <p:cNvSpPr>
                <a:spLocks noChangeShapeType="1"/>
              </p:cNvSpPr>
              <p:nvPr/>
            </p:nvSpPr>
            <p:spPr bwMode="auto">
              <a:xfrm flipV="1">
                <a:off x="3509" y="2032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99" name="Line 407"/>
              <p:cNvSpPr>
                <a:spLocks noChangeShapeType="1"/>
              </p:cNvSpPr>
              <p:nvPr/>
            </p:nvSpPr>
            <p:spPr bwMode="auto">
              <a:xfrm>
                <a:off x="3509" y="2032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00" name="Line 408"/>
              <p:cNvSpPr>
                <a:spLocks noChangeShapeType="1"/>
              </p:cNvSpPr>
              <p:nvPr/>
            </p:nvSpPr>
            <p:spPr bwMode="auto">
              <a:xfrm flipV="1">
                <a:off x="3561" y="1998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01" name="Arc 409"/>
              <p:cNvSpPr>
                <a:spLocks/>
              </p:cNvSpPr>
              <p:nvPr/>
            </p:nvSpPr>
            <p:spPr bwMode="auto">
              <a:xfrm>
                <a:off x="3349" y="1926"/>
                <a:ext cx="119" cy="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543 h 21600"/>
                  <a:gd name="T2" fmla="*/ 43200 w 43200"/>
                  <a:gd name="T3" fmla="*/ 21543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543"/>
                    </a:moveTo>
                    <a:cubicBezTo>
                      <a:pt x="31" y="9635"/>
                      <a:pt x="9692" y="-1"/>
                      <a:pt x="21600" y="0"/>
                    </a:cubicBezTo>
                    <a:cubicBezTo>
                      <a:pt x="33507" y="0"/>
                      <a:pt x="43168" y="9635"/>
                      <a:pt x="43199" y="21543"/>
                    </a:cubicBezTo>
                  </a:path>
                  <a:path w="43200" h="21600" stroke="0" extrusionOk="0">
                    <a:moveTo>
                      <a:pt x="0" y="21543"/>
                    </a:moveTo>
                    <a:cubicBezTo>
                      <a:pt x="31" y="9635"/>
                      <a:pt x="9692" y="-1"/>
                      <a:pt x="21600" y="0"/>
                    </a:cubicBezTo>
                    <a:cubicBezTo>
                      <a:pt x="33507" y="0"/>
                      <a:pt x="43168" y="9635"/>
                      <a:pt x="43199" y="2154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02" name="Line 410"/>
              <p:cNvSpPr>
                <a:spLocks noChangeShapeType="1"/>
              </p:cNvSpPr>
              <p:nvPr/>
            </p:nvSpPr>
            <p:spPr bwMode="auto">
              <a:xfrm flipV="1">
                <a:off x="3472" y="1956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03" name="Line 411"/>
              <p:cNvSpPr>
                <a:spLocks noChangeShapeType="1"/>
              </p:cNvSpPr>
              <p:nvPr/>
            </p:nvSpPr>
            <p:spPr bwMode="auto">
              <a:xfrm flipV="1">
                <a:off x="3345" y="1956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04" name="Line 412"/>
              <p:cNvSpPr>
                <a:spLocks noChangeShapeType="1"/>
              </p:cNvSpPr>
              <p:nvPr/>
            </p:nvSpPr>
            <p:spPr bwMode="auto">
              <a:xfrm>
                <a:off x="3345" y="1956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05" name="Line 413"/>
              <p:cNvSpPr>
                <a:spLocks noChangeShapeType="1"/>
              </p:cNvSpPr>
              <p:nvPr/>
            </p:nvSpPr>
            <p:spPr bwMode="auto">
              <a:xfrm flipV="1">
                <a:off x="3405" y="1922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06" name="Arc 414"/>
              <p:cNvSpPr>
                <a:spLocks/>
              </p:cNvSpPr>
              <p:nvPr/>
            </p:nvSpPr>
            <p:spPr bwMode="auto">
              <a:xfrm>
                <a:off x="3192" y="1844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07" name="Line 415"/>
              <p:cNvSpPr>
                <a:spLocks noChangeShapeType="1"/>
              </p:cNvSpPr>
              <p:nvPr/>
            </p:nvSpPr>
            <p:spPr bwMode="auto">
              <a:xfrm flipV="1">
                <a:off x="3315" y="187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08" name="Line 416"/>
              <p:cNvSpPr>
                <a:spLocks noChangeShapeType="1"/>
              </p:cNvSpPr>
              <p:nvPr/>
            </p:nvSpPr>
            <p:spPr bwMode="auto">
              <a:xfrm flipV="1">
                <a:off x="3188" y="1874"/>
                <a:ext cx="1" cy="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2209" name="Group 417"/>
            <p:cNvGrpSpPr>
              <a:grpSpLocks/>
            </p:cNvGrpSpPr>
            <p:nvPr/>
          </p:nvGrpSpPr>
          <p:grpSpPr bwMode="auto">
            <a:xfrm>
              <a:off x="-1650" y="-200"/>
              <a:ext cx="7761" cy="3539"/>
              <a:chOff x="-1650" y="-200"/>
              <a:chExt cx="7761" cy="3539"/>
            </a:xfrm>
          </p:grpSpPr>
          <p:sp>
            <p:nvSpPr>
              <p:cNvPr id="162210" name="Line 418"/>
              <p:cNvSpPr>
                <a:spLocks noChangeShapeType="1"/>
              </p:cNvSpPr>
              <p:nvPr/>
            </p:nvSpPr>
            <p:spPr bwMode="auto">
              <a:xfrm>
                <a:off x="3188" y="1874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11" name="Line 419"/>
              <p:cNvSpPr>
                <a:spLocks noChangeShapeType="1"/>
              </p:cNvSpPr>
              <p:nvPr/>
            </p:nvSpPr>
            <p:spPr bwMode="auto">
              <a:xfrm flipV="1">
                <a:off x="3248" y="184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12" name="Arc 420"/>
              <p:cNvSpPr>
                <a:spLocks/>
              </p:cNvSpPr>
              <p:nvPr/>
            </p:nvSpPr>
            <p:spPr bwMode="auto">
              <a:xfrm>
                <a:off x="3036" y="1769"/>
                <a:ext cx="111" cy="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13" name="Line 421"/>
              <p:cNvSpPr>
                <a:spLocks noChangeShapeType="1"/>
              </p:cNvSpPr>
              <p:nvPr/>
            </p:nvSpPr>
            <p:spPr bwMode="auto">
              <a:xfrm flipV="1">
                <a:off x="3151" y="179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14" name="Line 422"/>
              <p:cNvSpPr>
                <a:spLocks noChangeShapeType="1"/>
              </p:cNvSpPr>
              <p:nvPr/>
            </p:nvSpPr>
            <p:spPr bwMode="auto">
              <a:xfrm flipV="1">
                <a:off x="3032" y="179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15" name="Line 423"/>
              <p:cNvSpPr>
                <a:spLocks noChangeShapeType="1"/>
              </p:cNvSpPr>
              <p:nvPr/>
            </p:nvSpPr>
            <p:spPr bwMode="auto">
              <a:xfrm>
                <a:off x="3032" y="1799"/>
                <a:ext cx="11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16" name="Line 424"/>
              <p:cNvSpPr>
                <a:spLocks noChangeShapeType="1"/>
              </p:cNvSpPr>
              <p:nvPr/>
            </p:nvSpPr>
            <p:spPr bwMode="auto">
              <a:xfrm flipV="1">
                <a:off x="3084" y="1765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17" name="Arc 425"/>
              <p:cNvSpPr>
                <a:spLocks/>
              </p:cNvSpPr>
              <p:nvPr/>
            </p:nvSpPr>
            <p:spPr bwMode="auto">
              <a:xfrm>
                <a:off x="2872" y="1687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18" name="Line 426"/>
              <p:cNvSpPr>
                <a:spLocks noChangeShapeType="1"/>
              </p:cNvSpPr>
              <p:nvPr/>
            </p:nvSpPr>
            <p:spPr bwMode="auto">
              <a:xfrm flipV="1">
                <a:off x="2995" y="1717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19" name="Line 427"/>
              <p:cNvSpPr>
                <a:spLocks noChangeShapeType="1"/>
              </p:cNvSpPr>
              <p:nvPr/>
            </p:nvSpPr>
            <p:spPr bwMode="auto">
              <a:xfrm flipV="1">
                <a:off x="2868" y="1724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20" name="Line 428"/>
              <p:cNvSpPr>
                <a:spLocks noChangeShapeType="1"/>
              </p:cNvSpPr>
              <p:nvPr/>
            </p:nvSpPr>
            <p:spPr bwMode="auto">
              <a:xfrm>
                <a:off x="2868" y="1717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21" name="Line 429"/>
              <p:cNvSpPr>
                <a:spLocks noChangeShapeType="1"/>
              </p:cNvSpPr>
              <p:nvPr/>
            </p:nvSpPr>
            <p:spPr bwMode="auto">
              <a:xfrm flipV="1">
                <a:off x="2927" y="1683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22" name="Arc 430"/>
              <p:cNvSpPr>
                <a:spLocks/>
              </p:cNvSpPr>
              <p:nvPr/>
            </p:nvSpPr>
            <p:spPr bwMode="auto">
              <a:xfrm>
                <a:off x="2715" y="1611"/>
                <a:ext cx="119" cy="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23" name="Line 431"/>
              <p:cNvSpPr>
                <a:spLocks noChangeShapeType="1"/>
              </p:cNvSpPr>
              <p:nvPr/>
            </p:nvSpPr>
            <p:spPr bwMode="auto">
              <a:xfrm flipV="1">
                <a:off x="2838" y="1642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24" name="Line 432"/>
              <p:cNvSpPr>
                <a:spLocks noChangeShapeType="1"/>
              </p:cNvSpPr>
              <p:nvPr/>
            </p:nvSpPr>
            <p:spPr bwMode="auto">
              <a:xfrm flipV="1">
                <a:off x="2711" y="1642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25" name="Line 433"/>
              <p:cNvSpPr>
                <a:spLocks noChangeShapeType="1"/>
              </p:cNvSpPr>
              <p:nvPr/>
            </p:nvSpPr>
            <p:spPr bwMode="auto">
              <a:xfrm>
                <a:off x="2711" y="1642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26" name="Line 434"/>
              <p:cNvSpPr>
                <a:spLocks noChangeShapeType="1"/>
              </p:cNvSpPr>
              <p:nvPr/>
            </p:nvSpPr>
            <p:spPr bwMode="auto">
              <a:xfrm flipV="1">
                <a:off x="2771" y="1607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27" name="Arc 435"/>
              <p:cNvSpPr>
                <a:spLocks/>
              </p:cNvSpPr>
              <p:nvPr/>
            </p:nvSpPr>
            <p:spPr bwMode="auto">
              <a:xfrm>
                <a:off x="2551" y="1529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28" name="Line 436"/>
              <p:cNvSpPr>
                <a:spLocks noChangeShapeType="1"/>
              </p:cNvSpPr>
              <p:nvPr/>
            </p:nvSpPr>
            <p:spPr bwMode="auto">
              <a:xfrm flipV="1">
                <a:off x="2674" y="1559"/>
                <a:ext cx="1" cy="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29" name="Line 437"/>
              <p:cNvSpPr>
                <a:spLocks noChangeShapeType="1"/>
              </p:cNvSpPr>
              <p:nvPr/>
            </p:nvSpPr>
            <p:spPr bwMode="auto">
              <a:xfrm flipV="1">
                <a:off x="2547" y="1566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30" name="Line 438"/>
              <p:cNvSpPr>
                <a:spLocks noChangeShapeType="1"/>
              </p:cNvSpPr>
              <p:nvPr/>
            </p:nvSpPr>
            <p:spPr bwMode="auto">
              <a:xfrm>
                <a:off x="2547" y="1559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31" name="Line 439"/>
              <p:cNvSpPr>
                <a:spLocks noChangeShapeType="1"/>
              </p:cNvSpPr>
              <p:nvPr/>
            </p:nvSpPr>
            <p:spPr bwMode="auto">
              <a:xfrm flipV="1">
                <a:off x="2607" y="1525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32" name="Arc 440"/>
              <p:cNvSpPr>
                <a:spLocks/>
              </p:cNvSpPr>
              <p:nvPr/>
            </p:nvSpPr>
            <p:spPr bwMode="auto">
              <a:xfrm>
                <a:off x="2395" y="1454"/>
                <a:ext cx="118" cy="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33" name="Line 441"/>
              <p:cNvSpPr>
                <a:spLocks noChangeShapeType="1"/>
              </p:cNvSpPr>
              <p:nvPr/>
            </p:nvSpPr>
            <p:spPr bwMode="auto">
              <a:xfrm flipV="1">
                <a:off x="2517" y="148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34" name="Line 442"/>
              <p:cNvSpPr>
                <a:spLocks noChangeShapeType="1"/>
              </p:cNvSpPr>
              <p:nvPr/>
            </p:nvSpPr>
            <p:spPr bwMode="auto">
              <a:xfrm flipV="1">
                <a:off x="2391" y="148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35" name="Line 443"/>
              <p:cNvSpPr>
                <a:spLocks noChangeShapeType="1"/>
              </p:cNvSpPr>
              <p:nvPr/>
            </p:nvSpPr>
            <p:spPr bwMode="auto">
              <a:xfrm>
                <a:off x="2391" y="1484"/>
                <a:ext cx="12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36" name="Line 444"/>
              <p:cNvSpPr>
                <a:spLocks noChangeShapeType="1"/>
              </p:cNvSpPr>
              <p:nvPr/>
            </p:nvSpPr>
            <p:spPr bwMode="auto">
              <a:xfrm flipV="1">
                <a:off x="2443" y="145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37" name="Arc 445"/>
              <p:cNvSpPr>
                <a:spLocks/>
              </p:cNvSpPr>
              <p:nvPr/>
            </p:nvSpPr>
            <p:spPr bwMode="auto">
              <a:xfrm>
                <a:off x="2231" y="1372"/>
                <a:ext cx="118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5 h 21755"/>
                  <a:gd name="T2" fmla="*/ 43199 w 43200"/>
                  <a:gd name="T3" fmla="*/ 21754 h 21755"/>
                  <a:gd name="T4" fmla="*/ 21600 w 43200"/>
                  <a:gd name="T5" fmla="*/ 21600 h 21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5" fill="none" extrusionOk="0">
                    <a:moveTo>
                      <a:pt x="0" y="21755"/>
                    </a:moveTo>
                    <a:cubicBezTo>
                      <a:pt x="0" y="21703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2"/>
                      <a:pt x="43199" y="21754"/>
                    </a:cubicBezTo>
                  </a:path>
                  <a:path w="43200" h="21755" stroke="0" extrusionOk="0">
                    <a:moveTo>
                      <a:pt x="0" y="21755"/>
                    </a:moveTo>
                    <a:cubicBezTo>
                      <a:pt x="0" y="21703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2"/>
                      <a:pt x="43199" y="2175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38" name="Line 446"/>
              <p:cNvSpPr>
                <a:spLocks noChangeShapeType="1"/>
              </p:cNvSpPr>
              <p:nvPr/>
            </p:nvSpPr>
            <p:spPr bwMode="auto">
              <a:xfrm flipV="1">
                <a:off x="2353" y="140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39" name="Line 447"/>
              <p:cNvSpPr>
                <a:spLocks noChangeShapeType="1"/>
              </p:cNvSpPr>
              <p:nvPr/>
            </p:nvSpPr>
            <p:spPr bwMode="auto">
              <a:xfrm flipV="1">
                <a:off x="2227" y="140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40" name="Line 448"/>
              <p:cNvSpPr>
                <a:spLocks noChangeShapeType="1"/>
              </p:cNvSpPr>
              <p:nvPr/>
            </p:nvSpPr>
            <p:spPr bwMode="auto">
              <a:xfrm>
                <a:off x="2227" y="1402"/>
                <a:ext cx="12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41" name="Line 449"/>
              <p:cNvSpPr>
                <a:spLocks noChangeShapeType="1"/>
              </p:cNvSpPr>
              <p:nvPr/>
            </p:nvSpPr>
            <p:spPr bwMode="auto">
              <a:xfrm flipV="1">
                <a:off x="2286" y="1368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42" name="Arc 450"/>
              <p:cNvSpPr>
                <a:spLocks/>
              </p:cNvSpPr>
              <p:nvPr/>
            </p:nvSpPr>
            <p:spPr bwMode="auto">
              <a:xfrm>
                <a:off x="2074" y="1296"/>
                <a:ext cx="119" cy="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43" name="Line 451"/>
              <p:cNvSpPr>
                <a:spLocks noChangeShapeType="1"/>
              </p:cNvSpPr>
              <p:nvPr/>
            </p:nvSpPr>
            <p:spPr bwMode="auto">
              <a:xfrm flipV="1">
                <a:off x="2197" y="1327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44" name="Line 452"/>
              <p:cNvSpPr>
                <a:spLocks noChangeShapeType="1"/>
              </p:cNvSpPr>
              <p:nvPr/>
            </p:nvSpPr>
            <p:spPr bwMode="auto">
              <a:xfrm flipV="1">
                <a:off x="2070" y="1327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45" name="Line 453"/>
              <p:cNvSpPr>
                <a:spLocks noChangeShapeType="1"/>
              </p:cNvSpPr>
              <p:nvPr/>
            </p:nvSpPr>
            <p:spPr bwMode="auto">
              <a:xfrm>
                <a:off x="2070" y="1327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46" name="Line 454"/>
              <p:cNvSpPr>
                <a:spLocks noChangeShapeType="1"/>
              </p:cNvSpPr>
              <p:nvPr/>
            </p:nvSpPr>
            <p:spPr bwMode="auto">
              <a:xfrm flipV="1">
                <a:off x="2130" y="1292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47" name="Arc 455"/>
              <p:cNvSpPr>
                <a:spLocks/>
              </p:cNvSpPr>
              <p:nvPr/>
            </p:nvSpPr>
            <p:spPr bwMode="auto">
              <a:xfrm>
                <a:off x="1918" y="1214"/>
                <a:ext cx="118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3 h 21753"/>
                  <a:gd name="T2" fmla="*/ 43199 w 43200"/>
                  <a:gd name="T3" fmla="*/ 21752 h 21753"/>
                  <a:gd name="T4" fmla="*/ 21600 w 43200"/>
                  <a:gd name="T5" fmla="*/ 21600 h 21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3" fill="none" extrusionOk="0">
                    <a:moveTo>
                      <a:pt x="0" y="21753"/>
                    </a:moveTo>
                    <a:cubicBezTo>
                      <a:pt x="0" y="21702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0"/>
                      <a:pt x="43199" y="21701"/>
                      <a:pt x="43199" y="21752"/>
                    </a:cubicBezTo>
                  </a:path>
                  <a:path w="43200" h="21753" stroke="0" extrusionOk="0">
                    <a:moveTo>
                      <a:pt x="0" y="21753"/>
                    </a:moveTo>
                    <a:cubicBezTo>
                      <a:pt x="0" y="21702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0"/>
                      <a:pt x="43199" y="21701"/>
                      <a:pt x="43199" y="2175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48" name="Line 456"/>
              <p:cNvSpPr>
                <a:spLocks noChangeShapeType="1"/>
              </p:cNvSpPr>
              <p:nvPr/>
            </p:nvSpPr>
            <p:spPr bwMode="auto">
              <a:xfrm flipV="1">
                <a:off x="2040" y="1251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49" name="Line 457"/>
              <p:cNvSpPr>
                <a:spLocks noChangeShapeType="1"/>
              </p:cNvSpPr>
              <p:nvPr/>
            </p:nvSpPr>
            <p:spPr bwMode="auto">
              <a:xfrm flipV="1">
                <a:off x="1914" y="1251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50" name="Line 458"/>
              <p:cNvSpPr>
                <a:spLocks noChangeShapeType="1"/>
              </p:cNvSpPr>
              <p:nvPr/>
            </p:nvSpPr>
            <p:spPr bwMode="auto">
              <a:xfrm>
                <a:off x="1914" y="1244"/>
                <a:ext cx="12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51" name="Line 459"/>
              <p:cNvSpPr>
                <a:spLocks noChangeShapeType="1"/>
              </p:cNvSpPr>
              <p:nvPr/>
            </p:nvSpPr>
            <p:spPr bwMode="auto">
              <a:xfrm flipV="1">
                <a:off x="1973" y="1210"/>
                <a:ext cx="1" cy="4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52" name="Arc 460"/>
              <p:cNvSpPr>
                <a:spLocks/>
              </p:cNvSpPr>
              <p:nvPr/>
            </p:nvSpPr>
            <p:spPr bwMode="auto">
              <a:xfrm>
                <a:off x="1761" y="1139"/>
                <a:ext cx="111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745 h 21745"/>
                  <a:gd name="T2" fmla="*/ 43200 w 43200"/>
                  <a:gd name="T3" fmla="*/ 21745 h 21745"/>
                  <a:gd name="T4" fmla="*/ 21600 w 43200"/>
                  <a:gd name="T5" fmla="*/ 21600 h 2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45" fill="none" extrusionOk="0">
                    <a:moveTo>
                      <a:pt x="0" y="21744"/>
                    </a:moveTo>
                    <a:cubicBezTo>
                      <a:pt x="0" y="21696"/>
                      <a:pt x="0" y="2164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48"/>
                      <a:pt x="43199" y="21696"/>
                      <a:pt x="43199" y="21744"/>
                    </a:cubicBezTo>
                  </a:path>
                  <a:path w="43200" h="21745" stroke="0" extrusionOk="0">
                    <a:moveTo>
                      <a:pt x="0" y="21744"/>
                    </a:moveTo>
                    <a:cubicBezTo>
                      <a:pt x="0" y="21696"/>
                      <a:pt x="0" y="2164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48"/>
                      <a:pt x="43199" y="21696"/>
                      <a:pt x="43199" y="2174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53" name="Line 461"/>
              <p:cNvSpPr>
                <a:spLocks noChangeShapeType="1"/>
              </p:cNvSpPr>
              <p:nvPr/>
            </p:nvSpPr>
            <p:spPr bwMode="auto">
              <a:xfrm flipV="1">
                <a:off x="1876" y="116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54" name="Line 462"/>
              <p:cNvSpPr>
                <a:spLocks noChangeShapeType="1"/>
              </p:cNvSpPr>
              <p:nvPr/>
            </p:nvSpPr>
            <p:spPr bwMode="auto">
              <a:xfrm flipV="1">
                <a:off x="1757" y="116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55" name="Line 463"/>
              <p:cNvSpPr>
                <a:spLocks noChangeShapeType="1"/>
              </p:cNvSpPr>
              <p:nvPr/>
            </p:nvSpPr>
            <p:spPr bwMode="auto">
              <a:xfrm>
                <a:off x="1757" y="1169"/>
                <a:ext cx="11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56" name="Line 464"/>
              <p:cNvSpPr>
                <a:spLocks noChangeShapeType="1"/>
              </p:cNvSpPr>
              <p:nvPr/>
            </p:nvSpPr>
            <p:spPr bwMode="auto">
              <a:xfrm flipV="1">
                <a:off x="1809" y="1135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57" name="Arc 465"/>
              <p:cNvSpPr>
                <a:spLocks/>
              </p:cNvSpPr>
              <p:nvPr/>
            </p:nvSpPr>
            <p:spPr bwMode="auto">
              <a:xfrm>
                <a:off x="1597" y="1064"/>
                <a:ext cx="119" cy="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58" name="Line 466"/>
              <p:cNvSpPr>
                <a:spLocks noChangeShapeType="1"/>
              </p:cNvSpPr>
              <p:nvPr/>
            </p:nvSpPr>
            <p:spPr bwMode="auto">
              <a:xfrm flipV="1">
                <a:off x="1720" y="109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59" name="Line 467"/>
              <p:cNvSpPr>
                <a:spLocks noChangeShapeType="1"/>
              </p:cNvSpPr>
              <p:nvPr/>
            </p:nvSpPr>
            <p:spPr bwMode="auto">
              <a:xfrm flipV="1">
                <a:off x="1593" y="109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60" name="Line 468"/>
              <p:cNvSpPr>
                <a:spLocks noChangeShapeType="1"/>
              </p:cNvSpPr>
              <p:nvPr/>
            </p:nvSpPr>
            <p:spPr bwMode="auto">
              <a:xfrm>
                <a:off x="1593" y="1094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61" name="Line 469"/>
              <p:cNvSpPr>
                <a:spLocks noChangeShapeType="1"/>
              </p:cNvSpPr>
              <p:nvPr/>
            </p:nvSpPr>
            <p:spPr bwMode="auto">
              <a:xfrm flipV="1">
                <a:off x="1653" y="106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62" name="Arc 470"/>
              <p:cNvSpPr>
                <a:spLocks/>
              </p:cNvSpPr>
              <p:nvPr/>
            </p:nvSpPr>
            <p:spPr bwMode="auto">
              <a:xfrm>
                <a:off x="1440" y="981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806 h 21806"/>
                  <a:gd name="T2" fmla="*/ 43199 w 43200"/>
                  <a:gd name="T3" fmla="*/ 21804 h 21806"/>
                  <a:gd name="T4" fmla="*/ 21600 w 43200"/>
                  <a:gd name="T5" fmla="*/ 21600 h 21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06" fill="none" extrusionOk="0">
                    <a:moveTo>
                      <a:pt x="0" y="21806"/>
                    </a:moveTo>
                    <a:cubicBezTo>
                      <a:pt x="0" y="21737"/>
                      <a:pt x="0" y="2166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68"/>
                      <a:pt x="43199" y="21736"/>
                      <a:pt x="43199" y="21804"/>
                    </a:cubicBezTo>
                  </a:path>
                  <a:path w="43200" h="21806" stroke="0" extrusionOk="0">
                    <a:moveTo>
                      <a:pt x="0" y="21806"/>
                    </a:moveTo>
                    <a:cubicBezTo>
                      <a:pt x="0" y="21737"/>
                      <a:pt x="0" y="2166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68"/>
                      <a:pt x="43199" y="21736"/>
                      <a:pt x="43199" y="2180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63" name="Line 471"/>
              <p:cNvSpPr>
                <a:spLocks noChangeShapeType="1"/>
              </p:cNvSpPr>
              <p:nvPr/>
            </p:nvSpPr>
            <p:spPr bwMode="auto">
              <a:xfrm flipV="1">
                <a:off x="1563" y="1012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64" name="Line 472"/>
              <p:cNvSpPr>
                <a:spLocks noChangeShapeType="1"/>
              </p:cNvSpPr>
              <p:nvPr/>
            </p:nvSpPr>
            <p:spPr bwMode="auto">
              <a:xfrm flipV="1">
                <a:off x="1436" y="1012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65" name="Line 473"/>
              <p:cNvSpPr>
                <a:spLocks noChangeShapeType="1"/>
              </p:cNvSpPr>
              <p:nvPr/>
            </p:nvSpPr>
            <p:spPr bwMode="auto">
              <a:xfrm>
                <a:off x="1436" y="1012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66" name="Line 474"/>
              <p:cNvSpPr>
                <a:spLocks noChangeShapeType="1"/>
              </p:cNvSpPr>
              <p:nvPr/>
            </p:nvSpPr>
            <p:spPr bwMode="auto">
              <a:xfrm flipV="1">
                <a:off x="1496" y="977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67" name="Arc 475"/>
              <p:cNvSpPr>
                <a:spLocks/>
              </p:cNvSpPr>
              <p:nvPr/>
            </p:nvSpPr>
            <p:spPr bwMode="auto">
              <a:xfrm>
                <a:off x="1284" y="906"/>
                <a:ext cx="119" cy="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543 h 21600"/>
                  <a:gd name="T2" fmla="*/ 43200 w 43200"/>
                  <a:gd name="T3" fmla="*/ 21543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543"/>
                    </a:moveTo>
                    <a:cubicBezTo>
                      <a:pt x="31" y="9635"/>
                      <a:pt x="9692" y="-1"/>
                      <a:pt x="21600" y="0"/>
                    </a:cubicBezTo>
                    <a:cubicBezTo>
                      <a:pt x="33507" y="0"/>
                      <a:pt x="43168" y="9635"/>
                      <a:pt x="43199" y="21543"/>
                    </a:cubicBezTo>
                  </a:path>
                  <a:path w="43200" h="21600" stroke="0" extrusionOk="0">
                    <a:moveTo>
                      <a:pt x="0" y="21543"/>
                    </a:moveTo>
                    <a:cubicBezTo>
                      <a:pt x="31" y="9635"/>
                      <a:pt x="9692" y="-1"/>
                      <a:pt x="21600" y="0"/>
                    </a:cubicBezTo>
                    <a:cubicBezTo>
                      <a:pt x="33507" y="0"/>
                      <a:pt x="43168" y="9635"/>
                      <a:pt x="43199" y="2154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68" name="Line 476"/>
              <p:cNvSpPr>
                <a:spLocks noChangeShapeType="1"/>
              </p:cNvSpPr>
              <p:nvPr/>
            </p:nvSpPr>
            <p:spPr bwMode="auto">
              <a:xfrm flipV="1">
                <a:off x="1407" y="936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69" name="Line 477"/>
              <p:cNvSpPr>
                <a:spLocks noChangeShapeType="1"/>
              </p:cNvSpPr>
              <p:nvPr/>
            </p:nvSpPr>
            <p:spPr bwMode="auto">
              <a:xfrm flipV="1">
                <a:off x="1280" y="936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70" name="Line 478"/>
              <p:cNvSpPr>
                <a:spLocks noChangeShapeType="1"/>
              </p:cNvSpPr>
              <p:nvPr/>
            </p:nvSpPr>
            <p:spPr bwMode="auto">
              <a:xfrm>
                <a:off x="1280" y="936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71" name="Line 479"/>
              <p:cNvSpPr>
                <a:spLocks noChangeShapeType="1"/>
              </p:cNvSpPr>
              <p:nvPr/>
            </p:nvSpPr>
            <p:spPr bwMode="auto">
              <a:xfrm flipV="1">
                <a:off x="1340" y="902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72" name="Arc 480"/>
              <p:cNvSpPr>
                <a:spLocks/>
              </p:cNvSpPr>
              <p:nvPr/>
            </p:nvSpPr>
            <p:spPr bwMode="auto">
              <a:xfrm>
                <a:off x="1120" y="824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73" name="Line 481"/>
              <p:cNvSpPr>
                <a:spLocks noChangeShapeType="1"/>
              </p:cNvSpPr>
              <p:nvPr/>
            </p:nvSpPr>
            <p:spPr bwMode="auto">
              <a:xfrm flipV="1">
                <a:off x="1243" y="85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74" name="Line 482"/>
              <p:cNvSpPr>
                <a:spLocks noChangeShapeType="1"/>
              </p:cNvSpPr>
              <p:nvPr/>
            </p:nvSpPr>
            <p:spPr bwMode="auto">
              <a:xfrm flipV="1">
                <a:off x="1116" y="85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75" name="Line 483"/>
              <p:cNvSpPr>
                <a:spLocks noChangeShapeType="1"/>
              </p:cNvSpPr>
              <p:nvPr/>
            </p:nvSpPr>
            <p:spPr bwMode="auto">
              <a:xfrm>
                <a:off x="1116" y="854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76" name="Line 484"/>
              <p:cNvSpPr>
                <a:spLocks noChangeShapeType="1"/>
              </p:cNvSpPr>
              <p:nvPr/>
            </p:nvSpPr>
            <p:spPr bwMode="auto">
              <a:xfrm flipV="1">
                <a:off x="1176" y="82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77" name="Arc 485"/>
              <p:cNvSpPr>
                <a:spLocks/>
              </p:cNvSpPr>
              <p:nvPr/>
            </p:nvSpPr>
            <p:spPr bwMode="auto">
              <a:xfrm>
                <a:off x="963" y="749"/>
                <a:ext cx="112" cy="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78" name="Line 486"/>
              <p:cNvSpPr>
                <a:spLocks noChangeShapeType="1"/>
              </p:cNvSpPr>
              <p:nvPr/>
            </p:nvSpPr>
            <p:spPr bwMode="auto">
              <a:xfrm flipV="1">
                <a:off x="1079" y="77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79" name="Line 487"/>
              <p:cNvSpPr>
                <a:spLocks noChangeShapeType="1"/>
              </p:cNvSpPr>
              <p:nvPr/>
            </p:nvSpPr>
            <p:spPr bwMode="auto">
              <a:xfrm flipV="1">
                <a:off x="959" y="77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80" name="Line 488"/>
              <p:cNvSpPr>
                <a:spLocks noChangeShapeType="1"/>
              </p:cNvSpPr>
              <p:nvPr/>
            </p:nvSpPr>
            <p:spPr bwMode="auto">
              <a:xfrm>
                <a:off x="959" y="779"/>
                <a:ext cx="12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81" name="Line 489"/>
              <p:cNvSpPr>
                <a:spLocks noChangeShapeType="1"/>
              </p:cNvSpPr>
              <p:nvPr/>
            </p:nvSpPr>
            <p:spPr bwMode="auto">
              <a:xfrm flipV="1">
                <a:off x="1012" y="745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82" name="Arc 490"/>
              <p:cNvSpPr>
                <a:spLocks/>
              </p:cNvSpPr>
              <p:nvPr/>
            </p:nvSpPr>
            <p:spPr bwMode="auto">
              <a:xfrm>
                <a:off x="799" y="667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83" name="Line 491"/>
              <p:cNvSpPr>
                <a:spLocks noChangeShapeType="1"/>
              </p:cNvSpPr>
              <p:nvPr/>
            </p:nvSpPr>
            <p:spPr bwMode="auto">
              <a:xfrm flipV="1">
                <a:off x="922" y="697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84" name="Line 492"/>
              <p:cNvSpPr>
                <a:spLocks noChangeShapeType="1"/>
              </p:cNvSpPr>
              <p:nvPr/>
            </p:nvSpPr>
            <p:spPr bwMode="auto">
              <a:xfrm flipV="1">
                <a:off x="795" y="697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85" name="Line 493"/>
              <p:cNvSpPr>
                <a:spLocks noChangeShapeType="1"/>
              </p:cNvSpPr>
              <p:nvPr/>
            </p:nvSpPr>
            <p:spPr bwMode="auto">
              <a:xfrm>
                <a:off x="795" y="697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86" name="Line 494"/>
              <p:cNvSpPr>
                <a:spLocks noChangeShapeType="1"/>
              </p:cNvSpPr>
              <p:nvPr/>
            </p:nvSpPr>
            <p:spPr bwMode="auto">
              <a:xfrm flipV="1">
                <a:off x="855" y="663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87" name="Arc 495"/>
              <p:cNvSpPr>
                <a:spLocks/>
              </p:cNvSpPr>
              <p:nvPr/>
            </p:nvSpPr>
            <p:spPr bwMode="auto">
              <a:xfrm>
                <a:off x="643" y="591"/>
                <a:ext cx="111" cy="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88" name="Line 496"/>
              <p:cNvSpPr>
                <a:spLocks noChangeShapeType="1"/>
              </p:cNvSpPr>
              <p:nvPr/>
            </p:nvSpPr>
            <p:spPr bwMode="auto">
              <a:xfrm flipV="1">
                <a:off x="758" y="622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89" name="Line 497"/>
              <p:cNvSpPr>
                <a:spLocks noChangeShapeType="1"/>
              </p:cNvSpPr>
              <p:nvPr/>
            </p:nvSpPr>
            <p:spPr bwMode="auto">
              <a:xfrm flipV="1">
                <a:off x="639" y="622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90" name="Line 498"/>
              <p:cNvSpPr>
                <a:spLocks noChangeShapeType="1"/>
              </p:cNvSpPr>
              <p:nvPr/>
            </p:nvSpPr>
            <p:spPr bwMode="auto">
              <a:xfrm>
                <a:off x="639" y="622"/>
                <a:ext cx="11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91" name="Line 499"/>
              <p:cNvSpPr>
                <a:spLocks noChangeShapeType="1"/>
              </p:cNvSpPr>
              <p:nvPr/>
            </p:nvSpPr>
            <p:spPr bwMode="auto">
              <a:xfrm flipV="1">
                <a:off x="691" y="587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92" name="Arc 500"/>
              <p:cNvSpPr>
                <a:spLocks/>
              </p:cNvSpPr>
              <p:nvPr/>
            </p:nvSpPr>
            <p:spPr bwMode="auto">
              <a:xfrm>
                <a:off x="486" y="509"/>
                <a:ext cx="111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745 h 21745"/>
                  <a:gd name="T2" fmla="*/ 43200 w 43200"/>
                  <a:gd name="T3" fmla="*/ 21745 h 21745"/>
                  <a:gd name="T4" fmla="*/ 21600 w 43200"/>
                  <a:gd name="T5" fmla="*/ 21600 h 2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45" fill="none" extrusionOk="0">
                    <a:moveTo>
                      <a:pt x="0" y="21744"/>
                    </a:moveTo>
                    <a:cubicBezTo>
                      <a:pt x="0" y="21696"/>
                      <a:pt x="0" y="2164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48"/>
                      <a:pt x="43199" y="21696"/>
                      <a:pt x="43199" y="21744"/>
                    </a:cubicBezTo>
                  </a:path>
                  <a:path w="43200" h="21745" stroke="0" extrusionOk="0">
                    <a:moveTo>
                      <a:pt x="0" y="21744"/>
                    </a:moveTo>
                    <a:cubicBezTo>
                      <a:pt x="0" y="21696"/>
                      <a:pt x="0" y="2164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48"/>
                      <a:pt x="43199" y="21696"/>
                      <a:pt x="43199" y="2174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93" name="Line 501"/>
              <p:cNvSpPr>
                <a:spLocks noChangeShapeType="1"/>
              </p:cNvSpPr>
              <p:nvPr/>
            </p:nvSpPr>
            <p:spPr bwMode="auto">
              <a:xfrm flipV="1">
                <a:off x="601" y="53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94" name="Line 502"/>
              <p:cNvSpPr>
                <a:spLocks noChangeShapeType="1"/>
              </p:cNvSpPr>
              <p:nvPr/>
            </p:nvSpPr>
            <p:spPr bwMode="auto">
              <a:xfrm flipV="1">
                <a:off x="482" y="539"/>
                <a:ext cx="1" cy="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95" name="Line 503"/>
              <p:cNvSpPr>
                <a:spLocks noChangeShapeType="1"/>
              </p:cNvSpPr>
              <p:nvPr/>
            </p:nvSpPr>
            <p:spPr bwMode="auto">
              <a:xfrm>
                <a:off x="482" y="539"/>
                <a:ext cx="11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96" name="Line 504"/>
              <p:cNvSpPr>
                <a:spLocks noChangeShapeType="1"/>
              </p:cNvSpPr>
              <p:nvPr/>
            </p:nvSpPr>
            <p:spPr bwMode="auto">
              <a:xfrm flipV="1">
                <a:off x="534" y="505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97" name="Arc 505"/>
              <p:cNvSpPr>
                <a:spLocks/>
              </p:cNvSpPr>
              <p:nvPr/>
            </p:nvSpPr>
            <p:spPr bwMode="auto">
              <a:xfrm>
                <a:off x="322" y="434"/>
                <a:ext cx="119" cy="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98" name="Line 506"/>
              <p:cNvSpPr>
                <a:spLocks noChangeShapeType="1"/>
              </p:cNvSpPr>
              <p:nvPr/>
            </p:nvSpPr>
            <p:spPr bwMode="auto">
              <a:xfrm flipV="1">
                <a:off x="445" y="46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99" name="Line 507"/>
              <p:cNvSpPr>
                <a:spLocks noChangeShapeType="1"/>
              </p:cNvSpPr>
              <p:nvPr/>
            </p:nvSpPr>
            <p:spPr bwMode="auto">
              <a:xfrm flipV="1">
                <a:off x="318" y="46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00" name="Line 508"/>
              <p:cNvSpPr>
                <a:spLocks noChangeShapeType="1"/>
              </p:cNvSpPr>
              <p:nvPr/>
            </p:nvSpPr>
            <p:spPr bwMode="auto">
              <a:xfrm>
                <a:off x="318" y="464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01" name="Line 509"/>
              <p:cNvSpPr>
                <a:spLocks noChangeShapeType="1"/>
              </p:cNvSpPr>
              <p:nvPr/>
            </p:nvSpPr>
            <p:spPr bwMode="auto">
              <a:xfrm flipV="1">
                <a:off x="378" y="43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02" name="Arc 510"/>
              <p:cNvSpPr>
                <a:spLocks/>
              </p:cNvSpPr>
              <p:nvPr/>
            </p:nvSpPr>
            <p:spPr bwMode="auto">
              <a:xfrm>
                <a:off x="166" y="352"/>
                <a:ext cx="118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5 h 21755"/>
                  <a:gd name="T2" fmla="*/ 43199 w 43200"/>
                  <a:gd name="T3" fmla="*/ 21754 h 21755"/>
                  <a:gd name="T4" fmla="*/ 21600 w 43200"/>
                  <a:gd name="T5" fmla="*/ 21600 h 21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5" fill="none" extrusionOk="0">
                    <a:moveTo>
                      <a:pt x="0" y="21755"/>
                    </a:moveTo>
                    <a:cubicBezTo>
                      <a:pt x="0" y="21703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2"/>
                      <a:pt x="43199" y="21754"/>
                    </a:cubicBezTo>
                  </a:path>
                  <a:path w="43200" h="21755" stroke="0" extrusionOk="0">
                    <a:moveTo>
                      <a:pt x="0" y="21755"/>
                    </a:moveTo>
                    <a:cubicBezTo>
                      <a:pt x="0" y="21703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2"/>
                      <a:pt x="43199" y="2175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03" name="Line 511"/>
              <p:cNvSpPr>
                <a:spLocks noChangeShapeType="1"/>
              </p:cNvSpPr>
              <p:nvPr/>
            </p:nvSpPr>
            <p:spPr bwMode="auto">
              <a:xfrm flipV="1">
                <a:off x="288" y="382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04" name="Line 512"/>
              <p:cNvSpPr>
                <a:spLocks noChangeShapeType="1"/>
              </p:cNvSpPr>
              <p:nvPr/>
            </p:nvSpPr>
            <p:spPr bwMode="auto">
              <a:xfrm flipV="1">
                <a:off x="162" y="38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05" name="Line 513"/>
              <p:cNvSpPr>
                <a:spLocks noChangeShapeType="1"/>
              </p:cNvSpPr>
              <p:nvPr/>
            </p:nvSpPr>
            <p:spPr bwMode="auto">
              <a:xfrm>
                <a:off x="162" y="382"/>
                <a:ext cx="12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06" name="Line 514"/>
              <p:cNvSpPr>
                <a:spLocks noChangeShapeType="1"/>
              </p:cNvSpPr>
              <p:nvPr/>
            </p:nvSpPr>
            <p:spPr bwMode="auto">
              <a:xfrm flipV="1">
                <a:off x="221" y="348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07" name="Arc 515"/>
              <p:cNvSpPr>
                <a:spLocks/>
              </p:cNvSpPr>
              <p:nvPr/>
            </p:nvSpPr>
            <p:spPr bwMode="auto">
              <a:xfrm>
                <a:off x="9" y="276"/>
                <a:ext cx="111" cy="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08" name="Line 516"/>
              <p:cNvSpPr>
                <a:spLocks noChangeShapeType="1"/>
              </p:cNvSpPr>
              <p:nvPr/>
            </p:nvSpPr>
            <p:spPr bwMode="auto">
              <a:xfrm flipV="1">
                <a:off x="124" y="307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09" name="Line 517"/>
              <p:cNvSpPr>
                <a:spLocks noChangeShapeType="1"/>
              </p:cNvSpPr>
              <p:nvPr/>
            </p:nvSpPr>
            <p:spPr bwMode="auto">
              <a:xfrm flipV="1">
                <a:off x="5" y="307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10" name="Line 518"/>
              <p:cNvSpPr>
                <a:spLocks noChangeShapeType="1"/>
              </p:cNvSpPr>
              <p:nvPr/>
            </p:nvSpPr>
            <p:spPr bwMode="auto">
              <a:xfrm>
                <a:off x="5" y="307"/>
                <a:ext cx="11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11" name="Line 519"/>
              <p:cNvSpPr>
                <a:spLocks noChangeShapeType="1"/>
              </p:cNvSpPr>
              <p:nvPr/>
            </p:nvSpPr>
            <p:spPr bwMode="auto">
              <a:xfrm flipV="1">
                <a:off x="57" y="272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12" name="Arc 520"/>
              <p:cNvSpPr>
                <a:spLocks/>
              </p:cNvSpPr>
              <p:nvPr/>
            </p:nvSpPr>
            <p:spPr bwMode="auto">
              <a:xfrm>
                <a:off x="-155" y="194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4 h 21754"/>
                  <a:gd name="T2" fmla="*/ 43199 w 43200"/>
                  <a:gd name="T3" fmla="*/ 21753 h 21754"/>
                  <a:gd name="T4" fmla="*/ 21600 w 43200"/>
                  <a:gd name="T5" fmla="*/ 21600 h 2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4" fill="none" extrusionOk="0">
                    <a:moveTo>
                      <a:pt x="0" y="21754"/>
                    </a:moveTo>
                    <a:cubicBezTo>
                      <a:pt x="0" y="21702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2"/>
                      <a:pt x="43199" y="21753"/>
                    </a:cubicBezTo>
                  </a:path>
                  <a:path w="43200" h="21754" stroke="0" extrusionOk="0">
                    <a:moveTo>
                      <a:pt x="0" y="21754"/>
                    </a:moveTo>
                    <a:cubicBezTo>
                      <a:pt x="0" y="21702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2"/>
                      <a:pt x="43199" y="2175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13" name="Line 521"/>
              <p:cNvSpPr>
                <a:spLocks noChangeShapeType="1"/>
              </p:cNvSpPr>
              <p:nvPr/>
            </p:nvSpPr>
            <p:spPr bwMode="auto">
              <a:xfrm flipV="1">
                <a:off x="-32" y="224"/>
                <a:ext cx="1" cy="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14" name="Line 522"/>
              <p:cNvSpPr>
                <a:spLocks noChangeShapeType="1"/>
              </p:cNvSpPr>
              <p:nvPr/>
            </p:nvSpPr>
            <p:spPr bwMode="auto">
              <a:xfrm flipV="1">
                <a:off x="-159" y="231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15" name="Line 523"/>
              <p:cNvSpPr>
                <a:spLocks noChangeShapeType="1"/>
              </p:cNvSpPr>
              <p:nvPr/>
            </p:nvSpPr>
            <p:spPr bwMode="auto">
              <a:xfrm>
                <a:off x="-159" y="224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16" name="Line 524"/>
              <p:cNvSpPr>
                <a:spLocks noChangeShapeType="1"/>
              </p:cNvSpPr>
              <p:nvPr/>
            </p:nvSpPr>
            <p:spPr bwMode="auto">
              <a:xfrm flipV="1">
                <a:off x="-99" y="19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17" name="Arc 525"/>
              <p:cNvSpPr>
                <a:spLocks/>
              </p:cNvSpPr>
              <p:nvPr/>
            </p:nvSpPr>
            <p:spPr bwMode="auto">
              <a:xfrm>
                <a:off x="-311" y="119"/>
                <a:ext cx="112" cy="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18" name="Line 526"/>
              <p:cNvSpPr>
                <a:spLocks noChangeShapeType="1"/>
              </p:cNvSpPr>
              <p:nvPr/>
            </p:nvSpPr>
            <p:spPr bwMode="auto">
              <a:xfrm flipV="1">
                <a:off x="-196" y="14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19" name="Line 527"/>
              <p:cNvSpPr>
                <a:spLocks noChangeShapeType="1"/>
              </p:cNvSpPr>
              <p:nvPr/>
            </p:nvSpPr>
            <p:spPr bwMode="auto">
              <a:xfrm flipV="1">
                <a:off x="-316" y="149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20" name="Line 528"/>
              <p:cNvSpPr>
                <a:spLocks noChangeShapeType="1"/>
              </p:cNvSpPr>
              <p:nvPr/>
            </p:nvSpPr>
            <p:spPr bwMode="auto">
              <a:xfrm>
                <a:off x="-316" y="149"/>
                <a:ext cx="12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21" name="Line 529"/>
              <p:cNvSpPr>
                <a:spLocks noChangeShapeType="1"/>
              </p:cNvSpPr>
              <p:nvPr/>
            </p:nvSpPr>
            <p:spPr bwMode="auto">
              <a:xfrm flipV="1">
                <a:off x="-263" y="115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22" name="Arc 530"/>
              <p:cNvSpPr>
                <a:spLocks/>
              </p:cNvSpPr>
              <p:nvPr/>
            </p:nvSpPr>
            <p:spPr bwMode="auto">
              <a:xfrm>
                <a:off x="-476" y="37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23" name="Line 531"/>
              <p:cNvSpPr>
                <a:spLocks noChangeShapeType="1"/>
              </p:cNvSpPr>
              <p:nvPr/>
            </p:nvSpPr>
            <p:spPr bwMode="auto">
              <a:xfrm flipV="1">
                <a:off x="-353" y="7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24" name="Line 532"/>
              <p:cNvSpPr>
                <a:spLocks noChangeShapeType="1"/>
              </p:cNvSpPr>
              <p:nvPr/>
            </p:nvSpPr>
            <p:spPr bwMode="auto">
              <a:xfrm flipV="1">
                <a:off x="-480" y="7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25" name="Line 533"/>
              <p:cNvSpPr>
                <a:spLocks noChangeShapeType="1"/>
              </p:cNvSpPr>
              <p:nvPr/>
            </p:nvSpPr>
            <p:spPr bwMode="auto">
              <a:xfrm>
                <a:off x="-480" y="67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26" name="Line 534"/>
              <p:cNvSpPr>
                <a:spLocks noChangeShapeType="1"/>
              </p:cNvSpPr>
              <p:nvPr/>
            </p:nvSpPr>
            <p:spPr bwMode="auto">
              <a:xfrm flipV="1">
                <a:off x="-420" y="33"/>
                <a:ext cx="1" cy="4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27" name="Arc 535"/>
              <p:cNvSpPr>
                <a:spLocks/>
              </p:cNvSpPr>
              <p:nvPr/>
            </p:nvSpPr>
            <p:spPr bwMode="auto">
              <a:xfrm>
                <a:off x="-632" y="-38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4 h 21754"/>
                  <a:gd name="T2" fmla="*/ 43199 w 43200"/>
                  <a:gd name="T3" fmla="*/ 21753 h 21754"/>
                  <a:gd name="T4" fmla="*/ 21600 w 43200"/>
                  <a:gd name="T5" fmla="*/ 21600 h 2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4" fill="none" extrusionOk="0">
                    <a:moveTo>
                      <a:pt x="0" y="21754"/>
                    </a:moveTo>
                    <a:cubicBezTo>
                      <a:pt x="0" y="21702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2"/>
                      <a:pt x="43199" y="21753"/>
                    </a:cubicBezTo>
                  </a:path>
                  <a:path w="43200" h="21754" stroke="0" extrusionOk="0">
                    <a:moveTo>
                      <a:pt x="0" y="21754"/>
                    </a:moveTo>
                    <a:cubicBezTo>
                      <a:pt x="0" y="21702"/>
                      <a:pt x="0" y="2165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2"/>
                      <a:pt x="43199" y="2175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28" name="Line 536"/>
              <p:cNvSpPr>
                <a:spLocks noChangeShapeType="1"/>
              </p:cNvSpPr>
              <p:nvPr/>
            </p:nvSpPr>
            <p:spPr bwMode="auto">
              <a:xfrm flipV="1">
                <a:off x="-509" y="-8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29" name="Line 537"/>
              <p:cNvSpPr>
                <a:spLocks noChangeShapeType="1"/>
              </p:cNvSpPr>
              <p:nvPr/>
            </p:nvSpPr>
            <p:spPr bwMode="auto">
              <a:xfrm flipV="1">
                <a:off x="-636" y="-8"/>
                <a:ext cx="1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30" name="Line 538"/>
              <p:cNvSpPr>
                <a:spLocks noChangeShapeType="1"/>
              </p:cNvSpPr>
              <p:nvPr/>
            </p:nvSpPr>
            <p:spPr bwMode="auto">
              <a:xfrm>
                <a:off x="-636" y="-8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31" name="Line 539"/>
              <p:cNvSpPr>
                <a:spLocks noChangeShapeType="1"/>
              </p:cNvSpPr>
              <p:nvPr/>
            </p:nvSpPr>
            <p:spPr bwMode="auto">
              <a:xfrm flipV="1">
                <a:off x="-576" y="-4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32" name="Arc 540"/>
              <p:cNvSpPr>
                <a:spLocks/>
              </p:cNvSpPr>
              <p:nvPr/>
            </p:nvSpPr>
            <p:spPr bwMode="auto">
              <a:xfrm>
                <a:off x="-788" y="-120"/>
                <a:ext cx="112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96 h 21697"/>
                  <a:gd name="T2" fmla="*/ 43200 w 43200"/>
                  <a:gd name="T3" fmla="*/ 21697 h 21697"/>
                  <a:gd name="T4" fmla="*/ 21600 w 43200"/>
                  <a:gd name="T5" fmla="*/ 21600 h 21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97" fill="none" extrusionOk="0">
                    <a:moveTo>
                      <a:pt x="0" y="21695"/>
                    </a:moveTo>
                    <a:cubicBezTo>
                      <a:pt x="0" y="21663"/>
                      <a:pt x="0" y="2163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32"/>
                      <a:pt x="43199" y="21664"/>
                      <a:pt x="43199" y="21696"/>
                    </a:cubicBezTo>
                  </a:path>
                  <a:path w="43200" h="21697" stroke="0" extrusionOk="0">
                    <a:moveTo>
                      <a:pt x="0" y="21695"/>
                    </a:moveTo>
                    <a:cubicBezTo>
                      <a:pt x="0" y="21663"/>
                      <a:pt x="0" y="2163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32"/>
                      <a:pt x="43199" y="21664"/>
                      <a:pt x="43199" y="2169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33" name="Line 541"/>
              <p:cNvSpPr>
                <a:spLocks noChangeShapeType="1"/>
              </p:cNvSpPr>
              <p:nvPr/>
            </p:nvSpPr>
            <p:spPr bwMode="auto">
              <a:xfrm flipV="1">
                <a:off x="-673" y="-8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34" name="Line 542"/>
              <p:cNvSpPr>
                <a:spLocks noChangeShapeType="1"/>
              </p:cNvSpPr>
              <p:nvPr/>
            </p:nvSpPr>
            <p:spPr bwMode="auto">
              <a:xfrm flipV="1">
                <a:off x="-793" y="-84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35" name="Line 543"/>
              <p:cNvSpPr>
                <a:spLocks noChangeShapeType="1"/>
              </p:cNvSpPr>
              <p:nvPr/>
            </p:nvSpPr>
            <p:spPr bwMode="auto">
              <a:xfrm>
                <a:off x="-793" y="-84"/>
                <a:ext cx="12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36" name="Line 544"/>
              <p:cNvSpPr>
                <a:spLocks noChangeShapeType="1"/>
              </p:cNvSpPr>
              <p:nvPr/>
            </p:nvSpPr>
            <p:spPr bwMode="auto">
              <a:xfrm flipV="1">
                <a:off x="-740" y="-118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37" name="Freeform 545"/>
              <p:cNvSpPr>
                <a:spLocks/>
              </p:cNvSpPr>
              <p:nvPr/>
            </p:nvSpPr>
            <p:spPr bwMode="auto">
              <a:xfrm>
                <a:off x="-964" y="-200"/>
                <a:ext cx="134" cy="34"/>
              </a:xfrm>
              <a:custGeom>
                <a:avLst/>
                <a:gdLst>
                  <a:gd name="T0" fmla="*/ 17 w 18"/>
                  <a:gd name="T1" fmla="*/ 5 h 5"/>
                  <a:gd name="T2" fmla="*/ 18 w 18"/>
                  <a:gd name="T3" fmla="*/ 5 h 5"/>
                  <a:gd name="T4" fmla="*/ 9 w 18"/>
                  <a:gd name="T5" fmla="*/ 0 h 5"/>
                  <a:gd name="T6" fmla="*/ 1 w 18"/>
                  <a:gd name="T7" fmla="*/ 5 h 5"/>
                  <a:gd name="T8" fmla="*/ 1 w 18"/>
                  <a:gd name="T9" fmla="*/ 5 h 5"/>
                  <a:gd name="T10" fmla="*/ 9 w 18"/>
                  <a:gd name="T11" fmla="*/ 5 h 5"/>
                  <a:gd name="T12" fmla="*/ 17 w 1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">
                    <a:moveTo>
                      <a:pt x="17" y="5"/>
                    </a:moveTo>
                    <a:cubicBezTo>
                      <a:pt x="17" y="5"/>
                      <a:pt x="18" y="5"/>
                      <a:pt x="18" y="5"/>
                    </a:cubicBezTo>
                    <a:cubicBezTo>
                      <a:pt x="18" y="2"/>
                      <a:pt x="14" y="0"/>
                      <a:pt x="9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0" y="5"/>
                      <a:pt x="1" y="5"/>
                      <a:pt x="1" y="5"/>
                    </a:cubicBezTo>
                    <a:lnTo>
                      <a:pt x="9" y="5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38" name="Arc 546"/>
              <p:cNvSpPr>
                <a:spLocks/>
              </p:cNvSpPr>
              <p:nvPr/>
            </p:nvSpPr>
            <p:spPr bwMode="auto">
              <a:xfrm>
                <a:off x="-953" y="-196"/>
                <a:ext cx="119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757 h 21757"/>
                  <a:gd name="T2" fmla="*/ 43199 w 43200"/>
                  <a:gd name="T3" fmla="*/ 21755 h 21757"/>
                  <a:gd name="T4" fmla="*/ 21600 w 43200"/>
                  <a:gd name="T5" fmla="*/ 21600 h 21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57" fill="none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</a:path>
                  <a:path w="43200" h="21757" stroke="0" extrusionOk="0">
                    <a:moveTo>
                      <a:pt x="0" y="21757"/>
                    </a:moveTo>
                    <a:cubicBezTo>
                      <a:pt x="0" y="21704"/>
                      <a:pt x="0" y="2165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51"/>
                      <a:pt x="43199" y="21703"/>
                      <a:pt x="43199" y="2175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39" name="Line 547"/>
              <p:cNvSpPr>
                <a:spLocks noChangeShapeType="1"/>
              </p:cNvSpPr>
              <p:nvPr/>
            </p:nvSpPr>
            <p:spPr bwMode="auto">
              <a:xfrm flipV="1">
                <a:off x="-830" y="-166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40" name="Line 548"/>
              <p:cNvSpPr>
                <a:spLocks noChangeShapeType="1"/>
              </p:cNvSpPr>
              <p:nvPr/>
            </p:nvSpPr>
            <p:spPr bwMode="auto">
              <a:xfrm flipV="1">
                <a:off x="-957" y="-166"/>
                <a:ext cx="1" cy="5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41" name="Line 549"/>
              <p:cNvSpPr>
                <a:spLocks noChangeShapeType="1"/>
              </p:cNvSpPr>
              <p:nvPr/>
            </p:nvSpPr>
            <p:spPr bwMode="auto">
              <a:xfrm>
                <a:off x="-957" y="-166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42" name="Line 550"/>
              <p:cNvSpPr>
                <a:spLocks noChangeShapeType="1"/>
              </p:cNvSpPr>
              <p:nvPr/>
            </p:nvSpPr>
            <p:spPr bwMode="auto">
              <a:xfrm flipV="1">
                <a:off x="-897" y="-200"/>
                <a:ext cx="1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43" name="Line 551"/>
              <p:cNvSpPr>
                <a:spLocks noChangeShapeType="1"/>
              </p:cNvSpPr>
              <p:nvPr/>
            </p:nvSpPr>
            <p:spPr bwMode="auto">
              <a:xfrm>
                <a:off x="-897" y="-200"/>
                <a:ext cx="7008" cy="3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44" name="Freeform 552"/>
              <p:cNvSpPr>
                <a:spLocks/>
              </p:cNvSpPr>
              <p:nvPr/>
            </p:nvSpPr>
            <p:spPr bwMode="auto">
              <a:xfrm>
                <a:off x="1794" y="1306"/>
                <a:ext cx="239" cy="55"/>
              </a:xfrm>
              <a:custGeom>
                <a:avLst/>
                <a:gdLst>
                  <a:gd name="T0" fmla="*/ 239 w 239"/>
                  <a:gd name="T1" fmla="*/ 55 h 55"/>
                  <a:gd name="T2" fmla="*/ 105 w 239"/>
                  <a:gd name="T3" fmla="*/ 55 h 55"/>
                  <a:gd name="T4" fmla="*/ 0 w 239"/>
                  <a:gd name="T5" fmla="*/ 0 h 55"/>
                  <a:gd name="T6" fmla="*/ 127 w 239"/>
                  <a:gd name="T7" fmla="*/ 0 h 55"/>
                  <a:gd name="T8" fmla="*/ 239 w 239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55">
                    <a:moveTo>
                      <a:pt x="239" y="55"/>
                    </a:moveTo>
                    <a:lnTo>
                      <a:pt x="105" y="55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239" y="55"/>
                    </a:lnTo>
                    <a:close/>
                  </a:path>
                </a:pathLst>
              </a:custGeom>
              <a:solidFill>
                <a:srgbClr val="A6A6A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45" name="Freeform 553"/>
              <p:cNvSpPr>
                <a:spLocks/>
              </p:cNvSpPr>
              <p:nvPr/>
            </p:nvSpPr>
            <p:spPr bwMode="auto">
              <a:xfrm>
                <a:off x="1794" y="1306"/>
                <a:ext cx="239" cy="55"/>
              </a:xfrm>
              <a:custGeom>
                <a:avLst/>
                <a:gdLst>
                  <a:gd name="T0" fmla="*/ 239 w 239"/>
                  <a:gd name="T1" fmla="*/ 55 h 55"/>
                  <a:gd name="T2" fmla="*/ 112 w 239"/>
                  <a:gd name="T3" fmla="*/ 55 h 55"/>
                  <a:gd name="T4" fmla="*/ 0 w 239"/>
                  <a:gd name="T5" fmla="*/ 0 h 55"/>
                  <a:gd name="T6" fmla="*/ 127 w 239"/>
                  <a:gd name="T7" fmla="*/ 0 h 55"/>
                  <a:gd name="T8" fmla="*/ 239 w 239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55">
                    <a:moveTo>
                      <a:pt x="239" y="55"/>
                    </a:moveTo>
                    <a:lnTo>
                      <a:pt x="112" y="55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239" y="55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46" name="Freeform 554"/>
              <p:cNvSpPr>
                <a:spLocks/>
              </p:cNvSpPr>
              <p:nvPr/>
            </p:nvSpPr>
            <p:spPr bwMode="auto">
              <a:xfrm>
                <a:off x="1586" y="1320"/>
                <a:ext cx="283" cy="27"/>
              </a:xfrm>
              <a:custGeom>
                <a:avLst/>
                <a:gdLst>
                  <a:gd name="T0" fmla="*/ 283 w 283"/>
                  <a:gd name="T1" fmla="*/ 27 h 27"/>
                  <a:gd name="T2" fmla="*/ 59 w 283"/>
                  <a:gd name="T3" fmla="*/ 27 h 27"/>
                  <a:gd name="T4" fmla="*/ 0 w 283"/>
                  <a:gd name="T5" fmla="*/ 0 h 27"/>
                  <a:gd name="T6" fmla="*/ 231 w 283"/>
                  <a:gd name="T7" fmla="*/ 0 h 27"/>
                  <a:gd name="T8" fmla="*/ 283 w 283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27">
                    <a:moveTo>
                      <a:pt x="283" y="27"/>
                    </a:moveTo>
                    <a:lnTo>
                      <a:pt x="59" y="27"/>
                    </a:lnTo>
                    <a:lnTo>
                      <a:pt x="0" y="0"/>
                    </a:lnTo>
                    <a:lnTo>
                      <a:pt x="231" y="0"/>
                    </a:lnTo>
                    <a:lnTo>
                      <a:pt x="283" y="27"/>
                    </a:lnTo>
                    <a:close/>
                  </a:path>
                </a:pathLst>
              </a:custGeom>
              <a:solidFill>
                <a:srgbClr val="A6A6A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47" name="Freeform 555"/>
              <p:cNvSpPr>
                <a:spLocks/>
              </p:cNvSpPr>
              <p:nvPr/>
            </p:nvSpPr>
            <p:spPr bwMode="auto">
              <a:xfrm>
                <a:off x="1586" y="1320"/>
                <a:ext cx="283" cy="27"/>
              </a:xfrm>
              <a:custGeom>
                <a:avLst/>
                <a:gdLst>
                  <a:gd name="T0" fmla="*/ 283 w 283"/>
                  <a:gd name="T1" fmla="*/ 27 h 27"/>
                  <a:gd name="T2" fmla="*/ 52 w 283"/>
                  <a:gd name="T3" fmla="*/ 27 h 27"/>
                  <a:gd name="T4" fmla="*/ 0 w 283"/>
                  <a:gd name="T5" fmla="*/ 0 h 27"/>
                  <a:gd name="T6" fmla="*/ 231 w 283"/>
                  <a:gd name="T7" fmla="*/ 0 h 27"/>
                  <a:gd name="T8" fmla="*/ 283 w 283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27">
                    <a:moveTo>
                      <a:pt x="283" y="27"/>
                    </a:moveTo>
                    <a:lnTo>
                      <a:pt x="52" y="27"/>
                    </a:lnTo>
                    <a:lnTo>
                      <a:pt x="0" y="0"/>
                    </a:lnTo>
                    <a:lnTo>
                      <a:pt x="231" y="0"/>
                    </a:lnTo>
                    <a:lnTo>
                      <a:pt x="283" y="27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48" name="Freeform 556"/>
              <p:cNvSpPr>
                <a:spLocks/>
              </p:cNvSpPr>
              <p:nvPr/>
            </p:nvSpPr>
            <p:spPr bwMode="auto">
              <a:xfrm>
                <a:off x="1436" y="1306"/>
                <a:ext cx="239" cy="55"/>
              </a:xfrm>
              <a:custGeom>
                <a:avLst/>
                <a:gdLst>
                  <a:gd name="T0" fmla="*/ 239 w 239"/>
                  <a:gd name="T1" fmla="*/ 55 h 55"/>
                  <a:gd name="T2" fmla="*/ 105 w 239"/>
                  <a:gd name="T3" fmla="*/ 55 h 55"/>
                  <a:gd name="T4" fmla="*/ 0 w 239"/>
                  <a:gd name="T5" fmla="*/ 0 h 55"/>
                  <a:gd name="T6" fmla="*/ 127 w 239"/>
                  <a:gd name="T7" fmla="*/ 0 h 55"/>
                  <a:gd name="T8" fmla="*/ 239 w 239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55">
                    <a:moveTo>
                      <a:pt x="239" y="55"/>
                    </a:moveTo>
                    <a:lnTo>
                      <a:pt x="105" y="55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239" y="55"/>
                    </a:lnTo>
                    <a:close/>
                  </a:path>
                </a:pathLst>
              </a:custGeom>
              <a:solidFill>
                <a:srgbClr val="A6A6A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49" name="Freeform 557"/>
              <p:cNvSpPr>
                <a:spLocks/>
              </p:cNvSpPr>
              <p:nvPr/>
            </p:nvSpPr>
            <p:spPr bwMode="auto">
              <a:xfrm>
                <a:off x="1436" y="1306"/>
                <a:ext cx="239" cy="55"/>
              </a:xfrm>
              <a:custGeom>
                <a:avLst/>
                <a:gdLst>
                  <a:gd name="T0" fmla="*/ 239 w 239"/>
                  <a:gd name="T1" fmla="*/ 55 h 55"/>
                  <a:gd name="T2" fmla="*/ 112 w 239"/>
                  <a:gd name="T3" fmla="*/ 55 h 55"/>
                  <a:gd name="T4" fmla="*/ 0 w 239"/>
                  <a:gd name="T5" fmla="*/ 0 h 55"/>
                  <a:gd name="T6" fmla="*/ 127 w 239"/>
                  <a:gd name="T7" fmla="*/ 0 h 55"/>
                  <a:gd name="T8" fmla="*/ 239 w 239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9" h="55">
                    <a:moveTo>
                      <a:pt x="239" y="55"/>
                    </a:moveTo>
                    <a:lnTo>
                      <a:pt x="112" y="55"/>
                    </a:lnTo>
                    <a:lnTo>
                      <a:pt x="0" y="0"/>
                    </a:lnTo>
                    <a:lnTo>
                      <a:pt x="127" y="0"/>
                    </a:lnTo>
                    <a:lnTo>
                      <a:pt x="239" y="55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50" name="Freeform 558"/>
              <p:cNvSpPr>
                <a:spLocks/>
              </p:cNvSpPr>
              <p:nvPr/>
            </p:nvSpPr>
            <p:spPr bwMode="auto">
              <a:xfrm>
                <a:off x="1071" y="1347"/>
                <a:ext cx="470" cy="55"/>
              </a:xfrm>
              <a:custGeom>
                <a:avLst/>
                <a:gdLst>
                  <a:gd name="T0" fmla="*/ 470 w 470"/>
                  <a:gd name="T1" fmla="*/ 55 h 55"/>
                  <a:gd name="T2" fmla="*/ 105 w 470"/>
                  <a:gd name="T3" fmla="*/ 55 h 55"/>
                  <a:gd name="T4" fmla="*/ 0 w 470"/>
                  <a:gd name="T5" fmla="*/ 0 h 55"/>
                  <a:gd name="T6" fmla="*/ 358 w 470"/>
                  <a:gd name="T7" fmla="*/ 0 h 55"/>
                  <a:gd name="T8" fmla="*/ 470 w 470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0" h="55">
                    <a:moveTo>
                      <a:pt x="470" y="55"/>
                    </a:moveTo>
                    <a:lnTo>
                      <a:pt x="105" y="55"/>
                    </a:lnTo>
                    <a:lnTo>
                      <a:pt x="0" y="0"/>
                    </a:lnTo>
                    <a:lnTo>
                      <a:pt x="358" y="0"/>
                    </a:lnTo>
                    <a:lnTo>
                      <a:pt x="470" y="55"/>
                    </a:lnTo>
                    <a:close/>
                  </a:path>
                </a:pathLst>
              </a:custGeom>
              <a:solidFill>
                <a:srgbClr val="A6A6A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51" name="Freeform 559"/>
              <p:cNvSpPr>
                <a:spLocks/>
              </p:cNvSpPr>
              <p:nvPr/>
            </p:nvSpPr>
            <p:spPr bwMode="auto">
              <a:xfrm>
                <a:off x="1071" y="1347"/>
                <a:ext cx="477" cy="55"/>
              </a:xfrm>
              <a:custGeom>
                <a:avLst/>
                <a:gdLst>
                  <a:gd name="T0" fmla="*/ 470 w 477"/>
                  <a:gd name="T1" fmla="*/ 55 h 55"/>
                  <a:gd name="T2" fmla="*/ 112 w 477"/>
                  <a:gd name="T3" fmla="*/ 55 h 55"/>
                  <a:gd name="T4" fmla="*/ 0 w 477"/>
                  <a:gd name="T5" fmla="*/ 0 h 55"/>
                  <a:gd name="T6" fmla="*/ 365 w 477"/>
                  <a:gd name="T7" fmla="*/ 0 h 55"/>
                  <a:gd name="T8" fmla="*/ 477 w 477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55">
                    <a:moveTo>
                      <a:pt x="470" y="55"/>
                    </a:moveTo>
                    <a:lnTo>
                      <a:pt x="112" y="55"/>
                    </a:lnTo>
                    <a:lnTo>
                      <a:pt x="0" y="0"/>
                    </a:lnTo>
                    <a:lnTo>
                      <a:pt x="365" y="0"/>
                    </a:lnTo>
                    <a:lnTo>
                      <a:pt x="477" y="55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52" name="Arc 560"/>
              <p:cNvSpPr>
                <a:spLocks/>
              </p:cNvSpPr>
              <p:nvPr/>
            </p:nvSpPr>
            <p:spPr bwMode="auto">
              <a:xfrm>
                <a:off x="1440" y="1180"/>
                <a:ext cx="53" cy="12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909"/>
                  <a:gd name="T1" fmla="*/ 21600 h 21600"/>
                  <a:gd name="T2" fmla="*/ 21909 w 21909"/>
                  <a:gd name="T3" fmla="*/ 2 h 21600"/>
                  <a:gd name="T4" fmla="*/ 21600 w 2190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90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703" y="0"/>
                      <a:pt x="21806" y="0"/>
                      <a:pt x="21908" y="2"/>
                    </a:cubicBezTo>
                  </a:path>
                  <a:path w="2190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703" y="0"/>
                      <a:pt x="21806" y="0"/>
                      <a:pt x="21908" y="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53" name="Arc 561"/>
              <p:cNvSpPr>
                <a:spLocks/>
              </p:cNvSpPr>
              <p:nvPr/>
            </p:nvSpPr>
            <p:spPr bwMode="auto">
              <a:xfrm>
                <a:off x="1489" y="1180"/>
                <a:ext cx="56" cy="18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54" name="Arc 562"/>
              <p:cNvSpPr>
                <a:spLocks/>
              </p:cNvSpPr>
              <p:nvPr/>
            </p:nvSpPr>
            <p:spPr bwMode="auto">
              <a:xfrm>
                <a:off x="1575" y="1180"/>
                <a:ext cx="48" cy="12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55" name="Arc 563"/>
              <p:cNvSpPr>
                <a:spLocks/>
              </p:cNvSpPr>
              <p:nvPr/>
            </p:nvSpPr>
            <p:spPr bwMode="auto">
              <a:xfrm>
                <a:off x="1619" y="1180"/>
                <a:ext cx="52" cy="181"/>
              </a:xfrm>
              <a:custGeom>
                <a:avLst/>
                <a:gdLst>
                  <a:gd name="G0" fmla="+- 0 0 0"/>
                  <a:gd name="G1" fmla="+- 21596 0 0"/>
                  <a:gd name="G2" fmla="+- 21600 0 0"/>
                  <a:gd name="T0" fmla="*/ 439 w 21600"/>
                  <a:gd name="T1" fmla="*/ 0 h 21596"/>
                  <a:gd name="T2" fmla="*/ 21600 w 21600"/>
                  <a:gd name="T3" fmla="*/ 21596 h 21596"/>
                  <a:gd name="T4" fmla="*/ 0 w 21600"/>
                  <a:gd name="T5" fmla="*/ 21596 h 21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6" fill="none" extrusionOk="0">
                    <a:moveTo>
                      <a:pt x="438" y="0"/>
                    </a:moveTo>
                    <a:cubicBezTo>
                      <a:pt x="12194" y="239"/>
                      <a:pt x="21600" y="9837"/>
                      <a:pt x="21600" y="21596"/>
                    </a:cubicBezTo>
                  </a:path>
                  <a:path w="21600" h="21596" stroke="0" extrusionOk="0">
                    <a:moveTo>
                      <a:pt x="438" y="0"/>
                    </a:moveTo>
                    <a:cubicBezTo>
                      <a:pt x="12194" y="239"/>
                      <a:pt x="21600" y="9837"/>
                      <a:pt x="21600" y="21596"/>
                    </a:cubicBezTo>
                    <a:lnTo>
                      <a:pt x="0" y="2159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56" name="Line 564"/>
              <p:cNvSpPr>
                <a:spLocks noChangeShapeType="1"/>
              </p:cNvSpPr>
              <p:nvPr/>
            </p:nvSpPr>
            <p:spPr bwMode="auto">
              <a:xfrm>
                <a:off x="1123" y="1176"/>
                <a:ext cx="49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57" name="Arc 565"/>
              <p:cNvSpPr>
                <a:spLocks/>
              </p:cNvSpPr>
              <p:nvPr/>
            </p:nvSpPr>
            <p:spPr bwMode="auto">
              <a:xfrm>
                <a:off x="1075" y="1180"/>
                <a:ext cx="49" cy="16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89 h 21689"/>
                  <a:gd name="T2" fmla="*/ 21492 w 21600"/>
                  <a:gd name="T3" fmla="*/ 0 h 21689"/>
                  <a:gd name="T4" fmla="*/ 21600 w 21600"/>
                  <a:gd name="T5" fmla="*/ 21600 h 21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89" fill="none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-1" y="9712"/>
                      <a:pt x="9604" y="59"/>
                      <a:pt x="21492" y="0"/>
                    </a:cubicBezTo>
                  </a:path>
                  <a:path w="21600" h="21689" stroke="0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-1" y="9712"/>
                      <a:pt x="9604" y="59"/>
                      <a:pt x="21492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58" name="Arc 566"/>
              <p:cNvSpPr>
                <a:spLocks/>
              </p:cNvSpPr>
              <p:nvPr/>
            </p:nvSpPr>
            <p:spPr bwMode="auto">
              <a:xfrm>
                <a:off x="1120" y="1181"/>
                <a:ext cx="52" cy="235"/>
              </a:xfrm>
              <a:custGeom>
                <a:avLst/>
                <a:gdLst>
                  <a:gd name="G0" fmla="+- 0 0 0"/>
                  <a:gd name="G1" fmla="+- 21596 0 0"/>
                  <a:gd name="G2" fmla="+- 21600 0 0"/>
                  <a:gd name="T0" fmla="*/ 428 w 21600"/>
                  <a:gd name="T1" fmla="*/ 0 h 21596"/>
                  <a:gd name="T2" fmla="*/ 21600 w 21600"/>
                  <a:gd name="T3" fmla="*/ 21596 h 21596"/>
                  <a:gd name="T4" fmla="*/ 0 w 21600"/>
                  <a:gd name="T5" fmla="*/ 21596 h 21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6" fill="none" extrusionOk="0">
                    <a:moveTo>
                      <a:pt x="427" y="0"/>
                    </a:moveTo>
                    <a:cubicBezTo>
                      <a:pt x="12188" y="233"/>
                      <a:pt x="21600" y="9833"/>
                      <a:pt x="21600" y="21596"/>
                    </a:cubicBezTo>
                  </a:path>
                  <a:path w="21600" h="21596" stroke="0" extrusionOk="0">
                    <a:moveTo>
                      <a:pt x="427" y="0"/>
                    </a:moveTo>
                    <a:cubicBezTo>
                      <a:pt x="12188" y="233"/>
                      <a:pt x="21600" y="9833"/>
                      <a:pt x="21600" y="21596"/>
                    </a:cubicBezTo>
                    <a:lnTo>
                      <a:pt x="0" y="2159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59" name="Rectangle 567"/>
              <p:cNvSpPr>
                <a:spLocks noChangeArrowheads="1"/>
              </p:cNvSpPr>
              <p:nvPr/>
            </p:nvSpPr>
            <p:spPr bwMode="auto">
              <a:xfrm>
                <a:off x="1176" y="1409"/>
                <a:ext cx="14" cy="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60" name="Arc 568"/>
              <p:cNvSpPr>
                <a:spLocks/>
              </p:cNvSpPr>
              <p:nvPr/>
            </p:nvSpPr>
            <p:spPr bwMode="auto">
              <a:xfrm>
                <a:off x="1440" y="1187"/>
                <a:ext cx="49" cy="16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61" name="Arc 569"/>
              <p:cNvSpPr>
                <a:spLocks/>
              </p:cNvSpPr>
              <p:nvPr/>
            </p:nvSpPr>
            <p:spPr bwMode="auto">
              <a:xfrm>
                <a:off x="1489" y="1187"/>
                <a:ext cx="56" cy="23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87"/>
                  <a:gd name="T2" fmla="*/ 21600 w 21600"/>
                  <a:gd name="T3" fmla="*/ 21687 h 21687"/>
                  <a:gd name="T4" fmla="*/ 0 w 21600"/>
                  <a:gd name="T5" fmla="*/ 21600 h 21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87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28"/>
                      <a:pt x="21599" y="21657"/>
                      <a:pt x="21599" y="21686"/>
                    </a:cubicBezTo>
                  </a:path>
                  <a:path w="21600" h="21687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28"/>
                      <a:pt x="21599" y="21657"/>
                      <a:pt x="21599" y="21686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62" name="Rectangle 570"/>
              <p:cNvSpPr>
                <a:spLocks noChangeArrowheads="1"/>
              </p:cNvSpPr>
              <p:nvPr/>
            </p:nvSpPr>
            <p:spPr bwMode="auto">
              <a:xfrm>
                <a:off x="1541" y="1409"/>
                <a:ext cx="22" cy="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63" name="Line 571"/>
              <p:cNvSpPr>
                <a:spLocks noChangeShapeType="1"/>
              </p:cNvSpPr>
              <p:nvPr/>
            </p:nvSpPr>
            <p:spPr bwMode="auto">
              <a:xfrm>
                <a:off x="1615" y="1258"/>
                <a:ext cx="23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64" name="Arc 572"/>
              <p:cNvSpPr>
                <a:spLocks/>
              </p:cNvSpPr>
              <p:nvPr/>
            </p:nvSpPr>
            <p:spPr bwMode="auto">
              <a:xfrm>
                <a:off x="1798" y="1255"/>
                <a:ext cx="49" cy="5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94 h 21694"/>
                  <a:gd name="T2" fmla="*/ 21564 w 21600"/>
                  <a:gd name="T3" fmla="*/ 0 h 21694"/>
                  <a:gd name="T4" fmla="*/ 21600 w 21600"/>
                  <a:gd name="T5" fmla="*/ 21600 h 2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94" fill="none" extrusionOk="0">
                    <a:moveTo>
                      <a:pt x="0" y="21693"/>
                    </a:moveTo>
                    <a:cubicBezTo>
                      <a:pt x="0" y="21662"/>
                      <a:pt x="0" y="21631"/>
                      <a:pt x="0" y="21600"/>
                    </a:cubicBezTo>
                    <a:cubicBezTo>
                      <a:pt x="-1" y="9684"/>
                      <a:pt x="9648" y="19"/>
                      <a:pt x="21564" y="0"/>
                    </a:cubicBezTo>
                  </a:path>
                  <a:path w="21600" h="21694" stroke="0" extrusionOk="0">
                    <a:moveTo>
                      <a:pt x="0" y="21693"/>
                    </a:moveTo>
                    <a:cubicBezTo>
                      <a:pt x="0" y="21662"/>
                      <a:pt x="0" y="21631"/>
                      <a:pt x="0" y="21600"/>
                    </a:cubicBezTo>
                    <a:cubicBezTo>
                      <a:pt x="-1" y="9684"/>
                      <a:pt x="9648" y="19"/>
                      <a:pt x="21564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65" name="Line 573"/>
              <p:cNvSpPr>
                <a:spLocks noChangeShapeType="1"/>
              </p:cNvSpPr>
              <p:nvPr/>
            </p:nvSpPr>
            <p:spPr bwMode="auto">
              <a:xfrm>
                <a:off x="1854" y="1251"/>
                <a:ext cx="1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66" name="Freeform 574"/>
              <p:cNvSpPr>
                <a:spLocks/>
              </p:cNvSpPr>
              <p:nvPr/>
            </p:nvSpPr>
            <p:spPr bwMode="auto">
              <a:xfrm>
                <a:off x="-1650" y="-111"/>
                <a:ext cx="7060" cy="3450"/>
              </a:xfrm>
              <a:custGeom>
                <a:avLst/>
                <a:gdLst>
                  <a:gd name="T0" fmla="*/ 7060 w 7060"/>
                  <a:gd name="T1" fmla="*/ 3450 h 3450"/>
                  <a:gd name="T2" fmla="*/ 4287 w 7060"/>
                  <a:gd name="T3" fmla="*/ 2081 h 3450"/>
                  <a:gd name="T4" fmla="*/ 2788 w 7060"/>
                  <a:gd name="T5" fmla="*/ 1657 h 3450"/>
                  <a:gd name="T6" fmla="*/ 2073 w 7060"/>
                  <a:gd name="T7" fmla="*/ 1301 h 3450"/>
                  <a:gd name="T8" fmla="*/ 1968 w 7060"/>
                  <a:gd name="T9" fmla="*/ 938 h 3450"/>
                  <a:gd name="T10" fmla="*/ 67 w 7060"/>
                  <a:gd name="T11" fmla="*/ 0 h 3450"/>
                  <a:gd name="T12" fmla="*/ 0 w 7060"/>
                  <a:gd name="T13" fmla="*/ 0 h 3450"/>
                  <a:gd name="T14" fmla="*/ 1901 w 7060"/>
                  <a:gd name="T15" fmla="*/ 945 h 3450"/>
                  <a:gd name="T16" fmla="*/ 2013 w 7060"/>
                  <a:gd name="T17" fmla="*/ 1301 h 3450"/>
                  <a:gd name="T18" fmla="*/ 2721 w 7060"/>
                  <a:gd name="T19" fmla="*/ 1664 h 3450"/>
                  <a:gd name="T20" fmla="*/ 4220 w 7060"/>
                  <a:gd name="T21" fmla="*/ 2081 h 3450"/>
                  <a:gd name="T22" fmla="*/ 6993 w 7060"/>
                  <a:gd name="T23" fmla="*/ 3450 h 3450"/>
                  <a:gd name="T24" fmla="*/ 7060 w 7060"/>
                  <a:gd name="T25" fmla="*/ 3450 h 3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60" h="3450">
                    <a:moveTo>
                      <a:pt x="7060" y="3450"/>
                    </a:moveTo>
                    <a:lnTo>
                      <a:pt x="4287" y="2081"/>
                    </a:lnTo>
                    <a:lnTo>
                      <a:pt x="2788" y="1657"/>
                    </a:lnTo>
                    <a:lnTo>
                      <a:pt x="2073" y="1301"/>
                    </a:lnTo>
                    <a:lnTo>
                      <a:pt x="1968" y="938"/>
                    </a:lnTo>
                    <a:lnTo>
                      <a:pt x="67" y="0"/>
                    </a:lnTo>
                    <a:lnTo>
                      <a:pt x="0" y="0"/>
                    </a:lnTo>
                    <a:lnTo>
                      <a:pt x="1901" y="945"/>
                    </a:lnTo>
                    <a:lnTo>
                      <a:pt x="2013" y="1301"/>
                    </a:lnTo>
                    <a:lnTo>
                      <a:pt x="2721" y="1664"/>
                    </a:lnTo>
                    <a:lnTo>
                      <a:pt x="4220" y="2081"/>
                    </a:lnTo>
                    <a:lnTo>
                      <a:pt x="6993" y="3450"/>
                    </a:lnTo>
                    <a:lnTo>
                      <a:pt x="7060" y="3450"/>
                    </a:lnTo>
                    <a:close/>
                  </a:path>
                </a:pathLst>
              </a:custGeom>
              <a:solidFill>
                <a:srgbClr val="A6A6A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67" name="Freeform 575"/>
              <p:cNvSpPr>
                <a:spLocks/>
              </p:cNvSpPr>
              <p:nvPr/>
            </p:nvSpPr>
            <p:spPr bwMode="auto">
              <a:xfrm>
                <a:off x="-1650" y="-111"/>
                <a:ext cx="7060" cy="3450"/>
              </a:xfrm>
              <a:custGeom>
                <a:avLst/>
                <a:gdLst>
                  <a:gd name="T0" fmla="*/ 7060 w 7060"/>
                  <a:gd name="T1" fmla="*/ 3450 h 3450"/>
                  <a:gd name="T2" fmla="*/ 4287 w 7060"/>
                  <a:gd name="T3" fmla="*/ 2081 h 3450"/>
                  <a:gd name="T4" fmla="*/ 2788 w 7060"/>
                  <a:gd name="T5" fmla="*/ 1657 h 3450"/>
                  <a:gd name="T6" fmla="*/ 2073 w 7060"/>
                  <a:gd name="T7" fmla="*/ 1301 h 3450"/>
                  <a:gd name="T8" fmla="*/ 1968 w 7060"/>
                  <a:gd name="T9" fmla="*/ 938 h 3450"/>
                  <a:gd name="T10" fmla="*/ 67 w 7060"/>
                  <a:gd name="T11" fmla="*/ 0 h 3450"/>
                  <a:gd name="T12" fmla="*/ 0 w 7060"/>
                  <a:gd name="T13" fmla="*/ 0 h 3450"/>
                  <a:gd name="T14" fmla="*/ 1901 w 7060"/>
                  <a:gd name="T15" fmla="*/ 945 h 3450"/>
                  <a:gd name="T16" fmla="*/ 2013 w 7060"/>
                  <a:gd name="T17" fmla="*/ 1301 h 3450"/>
                  <a:gd name="T18" fmla="*/ 2721 w 7060"/>
                  <a:gd name="T19" fmla="*/ 1664 h 3450"/>
                  <a:gd name="T20" fmla="*/ 4220 w 7060"/>
                  <a:gd name="T21" fmla="*/ 2081 h 3450"/>
                  <a:gd name="T22" fmla="*/ 6993 w 7060"/>
                  <a:gd name="T23" fmla="*/ 3450 h 3450"/>
                  <a:gd name="T24" fmla="*/ 7060 w 7060"/>
                  <a:gd name="T25" fmla="*/ 3450 h 3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060" h="3450">
                    <a:moveTo>
                      <a:pt x="7060" y="3450"/>
                    </a:moveTo>
                    <a:lnTo>
                      <a:pt x="4287" y="2081"/>
                    </a:lnTo>
                    <a:lnTo>
                      <a:pt x="2788" y="1657"/>
                    </a:lnTo>
                    <a:lnTo>
                      <a:pt x="2073" y="1301"/>
                    </a:lnTo>
                    <a:lnTo>
                      <a:pt x="1968" y="938"/>
                    </a:lnTo>
                    <a:lnTo>
                      <a:pt x="67" y="0"/>
                    </a:lnTo>
                    <a:lnTo>
                      <a:pt x="0" y="0"/>
                    </a:lnTo>
                    <a:lnTo>
                      <a:pt x="1901" y="945"/>
                    </a:lnTo>
                    <a:lnTo>
                      <a:pt x="2013" y="1301"/>
                    </a:lnTo>
                    <a:lnTo>
                      <a:pt x="2721" y="1664"/>
                    </a:lnTo>
                    <a:lnTo>
                      <a:pt x="4220" y="2081"/>
                    </a:lnTo>
                    <a:lnTo>
                      <a:pt x="6993" y="3450"/>
                    </a:lnTo>
                    <a:lnTo>
                      <a:pt x="7060" y="345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68" name="Freeform 576"/>
              <p:cNvSpPr>
                <a:spLocks/>
              </p:cNvSpPr>
              <p:nvPr/>
            </p:nvSpPr>
            <p:spPr bwMode="auto">
              <a:xfrm>
                <a:off x="1697" y="676"/>
                <a:ext cx="90" cy="103"/>
              </a:xfrm>
              <a:custGeom>
                <a:avLst/>
                <a:gdLst>
                  <a:gd name="T0" fmla="*/ 11 w 12"/>
                  <a:gd name="T1" fmla="*/ 15 h 15"/>
                  <a:gd name="T2" fmla="*/ 12 w 12"/>
                  <a:gd name="T3" fmla="*/ 15 h 15"/>
                  <a:gd name="T4" fmla="*/ 0 w 12"/>
                  <a:gd name="T5" fmla="*/ 0 h 15"/>
                  <a:gd name="T6" fmla="*/ 0 w 12"/>
                  <a:gd name="T7" fmla="*/ 15 h 15"/>
                  <a:gd name="T8" fmla="*/ 11 w 12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11" y="15"/>
                    </a:move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6"/>
                      <a:pt x="6" y="0"/>
                      <a:pt x="0" y="0"/>
                    </a:cubicBezTo>
                    <a:lnTo>
                      <a:pt x="0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69" name="Arc 577"/>
              <p:cNvSpPr>
                <a:spLocks/>
              </p:cNvSpPr>
              <p:nvPr/>
            </p:nvSpPr>
            <p:spPr bwMode="auto">
              <a:xfrm>
                <a:off x="1701" y="681"/>
                <a:ext cx="82" cy="103"/>
              </a:xfrm>
              <a:custGeom>
                <a:avLst/>
                <a:gdLst>
                  <a:gd name="G0" fmla="+- 0 0 0"/>
                  <a:gd name="G1" fmla="+- 21599 0 0"/>
                  <a:gd name="G2" fmla="+- 21600 0 0"/>
                  <a:gd name="T0" fmla="*/ 158 w 21600"/>
                  <a:gd name="T1" fmla="*/ 0 h 21692"/>
                  <a:gd name="T2" fmla="*/ 21600 w 21600"/>
                  <a:gd name="T3" fmla="*/ 21692 h 21692"/>
                  <a:gd name="T4" fmla="*/ 0 w 21600"/>
                  <a:gd name="T5" fmla="*/ 21599 h 2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92" fill="none" extrusionOk="0">
                    <a:moveTo>
                      <a:pt x="158" y="-1"/>
                    </a:moveTo>
                    <a:cubicBezTo>
                      <a:pt x="12025" y="86"/>
                      <a:pt x="21600" y="9731"/>
                      <a:pt x="21600" y="21599"/>
                    </a:cubicBezTo>
                    <a:cubicBezTo>
                      <a:pt x="21600" y="21629"/>
                      <a:pt x="21599" y="21660"/>
                      <a:pt x="21599" y="21691"/>
                    </a:cubicBezTo>
                  </a:path>
                  <a:path w="21600" h="21692" stroke="0" extrusionOk="0">
                    <a:moveTo>
                      <a:pt x="158" y="-1"/>
                    </a:moveTo>
                    <a:cubicBezTo>
                      <a:pt x="12025" y="86"/>
                      <a:pt x="21600" y="9731"/>
                      <a:pt x="21600" y="21599"/>
                    </a:cubicBezTo>
                    <a:cubicBezTo>
                      <a:pt x="21600" y="21629"/>
                      <a:pt x="21599" y="21660"/>
                      <a:pt x="21599" y="21691"/>
                    </a:cubicBezTo>
                    <a:lnTo>
                      <a:pt x="0" y="2159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70" name="Freeform 578"/>
              <p:cNvSpPr>
                <a:spLocks/>
              </p:cNvSpPr>
              <p:nvPr/>
            </p:nvSpPr>
            <p:spPr bwMode="auto">
              <a:xfrm>
                <a:off x="1600" y="676"/>
                <a:ext cx="97" cy="103"/>
              </a:xfrm>
              <a:custGeom>
                <a:avLst/>
                <a:gdLst>
                  <a:gd name="T0" fmla="*/ 13 w 13"/>
                  <a:gd name="T1" fmla="*/ 0 h 15"/>
                  <a:gd name="T2" fmla="*/ 13 w 13"/>
                  <a:gd name="T3" fmla="*/ 0 h 15"/>
                  <a:gd name="T4" fmla="*/ 0 w 13"/>
                  <a:gd name="T5" fmla="*/ 15 h 15"/>
                  <a:gd name="T6" fmla="*/ 13 w 13"/>
                  <a:gd name="T7" fmla="*/ 15 h 15"/>
                  <a:gd name="T8" fmla="*/ 13 w 13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5"/>
                    </a:cubicBezTo>
                    <a:lnTo>
                      <a:pt x="13" y="1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71" name="Arc 579"/>
              <p:cNvSpPr>
                <a:spLocks/>
              </p:cNvSpPr>
              <p:nvPr/>
            </p:nvSpPr>
            <p:spPr bwMode="auto">
              <a:xfrm>
                <a:off x="1604" y="680"/>
                <a:ext cx="98" cy="9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30"/>
                  <a:gd name="T1" fmla="*/ 21600 h 21600"/>
                  <a:gd name="T2" fmla="*/ 21730 w 21730"/>
                  <a:gd name="T3" fmla="*/ 0 h 21600"/>
                  <a:gd name="T4" fmla="*/ 21600 w 2173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3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3" y="0"/>
                      <a:pt x="21686" y="0"/>
                      <a:pt x="21729" y="0"/>
                    </a:cubicBezTo>
                  </a:path>
                  <a:path w="2173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3" y="0"/>
                      <a:pt x="21686" y="0"/>
                      <a:pt x="2172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72" name="Freeform 580"/>
              <p:cNvSpPr>
                <a:spLocks/>
              </p:cNvSpPr>
              <p:nvPr/>
            </p:nvSpPr>
            <p:spPr bwMode="auto">
              <a:xfrm>
                <a:off x="4195" y="1936"/>
                <a:ext cx="89" cy="103"/>
              </a:xfrm>
              <a:custGeom>
                <a:avLst/>
                <a:gdLst>
                  <a:gd name="T0" fmla="*/ 11 w 12"/>
                  <a:gd name="T1" fmla="*/ 15 h 15"/>
                  <a:gd name="T2" fmla="*/ 12 w 12"/>
                  <a:gd name="T3" fmla="*/ 15 h 15"/>
                  <a:gd name="T4" fmla="*/ 0 w 12"/>
                  <a:gd name="T5" fmla="*/ 0 h 15"/>
                  <a:gd name="T6" fmla="*/ 0 w 12"/>
                  <a:gd name="T7" fmla="*/ 15 h 15"/>
                  <a:gd name="T8" fmla="*/ 11 w 12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11" y="15"/>
                    </a:move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6"/>
                      <a:pt x="6" y="0"/>
                      <a:pt x="0" y="0"/>
                    </a:cubicBezTo>
                    <a:lnTo>
                      <a:pt x="0" y="15"/>
                    </a:ln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FF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73" name="Arc 581"/>
              <p:cNvSpPr>
                <a:spLocks/>
              </p:cNvSpPr>
              <p:nvPr/>
            </p:nvSpPr>
            <p:spPr bwMode="auto">
              <a:xfrm>
                <a:off x="4195" y="1940"/>
                <a:ext cx="86" cy="10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95"/>
                  <a:gd name="T2" fmla="*/ 21600 w 21600"/>
                  <a:gd name="T3" fmla="*/ 21695 h 21695"/>
                  <a:gd name="T4" fmla="*/ 0 w 21600"/>
                  <a:gd name="T5" fmla="*/ 21600 h 21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95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1"/>
                      <a:pt x="21599" y="21663"/>
                      <a:pt x="21599" y="21694"/>
                    </a:cubicBezTo>
                  </a:path>
                  <a:path w="21600" h="21695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1"/>
                      <a:pt x="21599" y="21663"/>
                      <a:pt x="21599" y="2169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74" name="Freeform 582"/>
              <p:cNvSpPr>
                <a:spLocks/>
              </p:cNvSpPr>
              <p:nvPr/>
            </p:nvSpPr>
            <p:spPr bwMode="auto">
              <a:xfrm>
                <a:off x="4091" y="1936"/>
                <a:ext cx="104" cy="103"/>
              </a:xfrm>
              <a:custGeom>
                <a:avLst/>
                <a:gdLst>
                  <a:gd name="T0" fmla="*/ 13 w 14"/>
                  <a:gd name="T1" fmla="*/ 0 h 15"/>
                  <a:gd name="T2" fmla="*/ 0 w 14"/>
                  <a:gd name="T3" fmla="*/ 14 h 15"/>
                  <a:gd name="T4" fmla="*/ 14 w 14"/>
                  <a:gd name="T5" fmla="*/ 15 h 15"/>
                  <a:gd name="T6" fmla="*/ 13 w 14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13" y="0"/>
                    </a:moveTo>
                    <a:cubicBezTo>
                      <a:pt x="6" y="0"/>
                      <a:pt x="0" y="6"/>
                      <a:pt x="0" y="14"/>
                    </a:cubicBezTo>
                    <a:lnTo>
                      <a:pt x="14" y="1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D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75" name="Arc 583"/>
              <p:cNvSpPr>
                <a:spLocks/>
              </p:cNvSpPr>
              <p:nvPr/>
            </p:nvSpPr>
            <p:spPr bwMode="auto">
              <a:xfrm>
                <a:off x="4095" y="1940"/>
                <a:ext cx="100" cy="99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76" name="Arc 584"/>
              <p:cNvSpPr>
                <a:spLocks/>
              </p:cNvSpPr>
              <p:nvPr/>
            </p:nvSpPr>
            <p:spPr bwMode="auto">
              <a:xfrm>
                <a:off x="1649" y="660"/>
                <a:ext cx="134" cy="1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16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115" y="0"/>
                    </a:moveTo>
                    <a:cubicBezTo>
                      <a:pt x="11999" y="64"/>
                      <a:pt x="21600" y="9715"/>
                      <a:pt x="21600" y="21600"/>
                    </a:cubicBezTo>
                  </a:path>
                  <a:path w="21600" h="21600" stroke="0" extrusionOk="0">
                    <a:moveTo>
                      <a:pt x="115" y="0"/>
                    </a:moveTo>
                    <a:cubicBezTo>
                      <a:pt x="11999" y="64"/>
                      <a:pt x="21600" y="9715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77" name="Arc 585"/>
              <p:cNvSpPr>
                <a:spLocks/>
              </p:cNvSpPr>
              <p:nvPr/>
            </p:nvSpPr>
            <p:spPr bwMode="auto">
              <a:xfrm>
                <a:off x="1455" y="660"/>
                <a:ext cx="195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715"/>
                  <a:gd name="T1" fmla="*/ 21748 h 21748"/>
                  <a:gd name="T2" fmla="*/ 21715 w 21715"/>
                  <a:gd name="T3" fmla="*/ 0 h 21748"/>
                  <a:gd name="T4" fmla="*/ 21600 w 21715"/>
                  <a:gd name="T5" fmla="*/ 21600 h 21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5" h="21748" fill="none" extrusionOk="0">
                    <a:moveTo>
                      <a:pt x="0" y="21748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8" y="-1"/>
                      <a:pt x="21676" y="0"/>
                      <a:pt x="21714" y="0"/>
                    </a:cubicBezTo>
                  </a:path>
                  <a:path w="21715" h="21748" stroke="0" extrusionOk="0">
                    <a:moveTo>
                      <a:pt x="0" y="21748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8" y="-1"/>
                      <a:pt x="21676" y="0"/>
                      <a:pt x="21714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78" name="Arc 586"/>
              <p:cNvSpPr>
                <a:spLocks/>
              </p:cNvSpPr>
              <p:nvPr/>
            </p:nvSpPr>
            <p:spPr bwMode="auto">
              <a:xfrm>
                <a:off x="1798" y="735"/>
                <a:ext cx="134" cy="1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16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115" y="0"/>
                    </a:moveTo>
                    <a:cubicBezTo>
                      <a:pt x="11999" y="64"/>
                      <a:pt x="21600" y="9715"/>
                      <a:pt x="21600" y="21600"/>
                    </a:cubicBezTo>
                  </a:path>
                  <a:path w="21600" h="21600" stroke="0" extrusionOk="0">
                    <a:moveTo>
                      <a:pt x="115" y="0"/>
                    </a:moveTo>
                    <a:cubicBezTo>
                      <a:pt x="11999" y="64"/>
                      <a:pt x="21600" y="9715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79" name="Arc 587"/>
              <p:cNvSpPr>
                <a:spLocks/>
              </p:cNvSpPr>
              <p:nvPr/>
            </p:nvSpPr>
            <p:spPr bwMode="auto">
              <a:xfrm>
                <a:off x="1604" y="735"/>
                <a:ext cx="195" cy="11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715"/>
                  <a:gd name="T1" fmla="*/ 21748 h 21748"/>
                  <a:gd name="T2" fmla="*/ 21715 w 21715"/>
                  <a:gd name="T3" fmla="*/ 0 h 21748"/>
                  <a:gd name="T4" fmla="*/ 21600 w 21715"/>
                  <a:gd name="T5" fmla="*/ 21600 h 21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5" h="21748" fill="none" extrusionOk="0">
                    <a:moveTo>
                      <a:pt x="0" y="21748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8" y="-1"/>
                      <a:pt x="21676" y="0"/>
                      <a:pt x="21714" y="0"/>
                    </a:cubicBezTo>
                  </a:path>
                  <a:path w="21715" h="21748" stroke="0" extrusionOk="0">
                    <a:moveTo>
                      <a:pt x="0" y="21748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8" y="-1"/>
                      <a:pt x="21676" y="0"/>
                      <a:pt x="21714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80" name="Arc 588"/>
              <p:cNvSpPr>
                <a:spLocks/>
              </p:cNvSpPr>
              <p:nvPr/>
            </p:nvSpPr>
            <p:spPr bwMode="auto">
              <a:xfrm>
                <a:off x="2242" y="968"/>
                <a:ext cx="138" cy="11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705"/>
                  <a:gd name="T2" fmla="*/ 21600 w 21600"/>
                  <a:gd name="T3" fmla="*/ 21705 h 21705"/>
                  <a:gd name="T4" fmla="*/ 0 w 21600"/>
                  <a:gd name="T5" fmla="*/ 21600 h 21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05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4"/>
                      <a:pt x="21599" y="21669"/>
                      <a:pt x="21599" y="21704"/>
                    </a:cubicBezTo>
                  </a:path>
                  <a:path w="21600" h="21705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4"/>
                      <a:pt x="21599" y="21669"/>
                      <a:pt x="21599" y="2170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81" name="Arc 589"/>
              <p:cNvSpPr>
                <a:spLocks/>
              </p:cNvSpPr>
              <p:nvPr/>
            </p:nvSpPr>
            <p:spPr bwMode="auto">
              <a:xfrm>
                <a:off x="2052" y="968"/>
                <a:ext cx="194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686"/>
                  <a:gd name="T1" fmla="*/ 21748 h 21748"/>
                  <a:gd name="T2" fmla="*/ 21686 w 21686"/>
                  <a:gd name="T3" fmla="*/ 0 h 21748"/>
                  <a:gd name="T4" fmla="*/ 21600 w 21686"/>
                  <a:gd name="T5" fmla="*/ 21600 h 21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86" h="21748" fill="none" extrusionOk="0">
                    <a:moveTo>
                      <a:pt x="0" y="21748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8" y="-1"/>
                      <a:pt x="21657" y="0"/>
                      <a:pt x="21685" y="0"/>
                    </a:cubicBezTo>
                  </a:path>
                  <a:path w="21686" h="21748" stroke="0" extrusionOk="0">
                    <a:moveTo>
                      <a:pt x="0" y="21748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8" y="-1"/>
                      <a:pt x="21657" y="0"/>
                      <a:pt x="21685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82" name="Arc 590"/>
              <p:cNvSpPr>
                <a:spLocks/>
              </p:cNvSpPr>
              <p:nvPr/>
            </p:nvSpPr>
            <p:spPr bwMode="auto">
              <a:xfrm>
                <a:off x="2395" y="1043"/>
                <a:ext cx="134" cy="11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88 w 21600"/>
                  <a:gd name="T1" fmla="*/ 0 h 21701"/>
                  <a:gd name="T2" fmla="*/ 21600 w 21600"/>
                  <a:gd name="T3" fmla="*/ 21701 h 21701"/>
                  <a:gd name="T4" fmla="*/ 0 w 21600"/>
                  <a:gd name="T5" fmla="*/ 21600 h 2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01" fill="none" extrusionOk="0">
                    <a:moveTo>
                      <a:pt x="87" y="0"/>
                    </a:moveTo>
                    <a:cubicBezTo>
                      <a:pt x="11982" y="48"/>
                      <a:pt x="21600" y="9705"/>
                      <a:pt x="21600" y="21600"/>
                    </a:cubicBezTo>
                    <a:cubicBezTo>
                      <a:pt x="21600" y="21633"/>
                      <a:pt x="21599" y="21667"/>
                      <a:pt x="21599" y="21700"/>
                    </a:cubicBezTo>
                  </a:path>
                  <a:path w="21600" h="21701" stroke="0" extrusionOk="0">
                    <a:moveTo>
                      <a:pt x="87" y="0"/>
                    </a:moveTo>
                    <a:cubicBezTo>
                      <a:pt x="11982" y="48"/>
                      <a:pt x="21600" y="9705"/>
                      <a:pt x="21600" y="21600"/>
                    </a:cubicBezTo>
                    <a:cubicBezTo>
                      <a:pt x="21600" y="21633"/>
                      <a:pt x="21599" y="21667"/>
                      <a:pt x="21599" y="217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83" name="Arc 591"/>
              <p:cNvSpPr>
                <a:spLocks/>
              </p:cNvSpPr>
              <p:nvPr/>
            </p:nvSpPr>
            <p:spPr bwMode="auto">
              <a:xfrm>
                <a:off x="2201" y="1043"/>
                <a:ext cx="194" cy="11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687"/>
                  <a:gd name="T1" fmla="*/ 21747 h 21747"/>
                  <a:gd name="T2" fmla="*/ 21687 w 21687"/>
                  <a:gd name="T3" fmla="*/ 0 h 21747"/>
                  <a:gd name="T4" fmla="*/ 21600 w 21687"/>
                  <a:gd name="T5" fmla="*/ 21600 h 21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87" h="21747" fill="none" extrusionOk="0">
                    <a:moveTo>
                      <a:pt x="0" y="21747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8" y="-1"/>
                      <a:pt x="21657" y="0"/>
                      <a:pt x="21686" y="0"/>
                    </a:cubicBezTo>
                  </a:path>
                  <a:path w="21687" h="21747" stroke="0" extrusionOk="0">
                    <a:moveTo>
                      <a:pt x="0" y="21747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8" y="-1"/>
                      <a:pt x="21657" y="0"/>
                      <a:pt x="2168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84" name="Arc 592"/>
              <p:cNvSpPr>
                <a:spLocks/>
              </p:cNvSpPr>
              <p:nvPr/>
            </p:nvSpPr>
            <p:spPr bwMode="auto">
              <a:xfrm>
                <a:off x="2540" y="1112"/>
                <a:ext cx="138" cy="1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85" name="Arc 593"/>
              <p:cNvSpPr>
                <a:spLocks/>
              </p:cNvSpPr>
              <p:nvPr/>
            </p:nvSpPr>
            <p:spPr bwMode="auto">
              <a:xfrm>
                <a:off x="2350" y="1118"/>
                <a:ext cx="194" cy="11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86"/>
                  <a:gd name="T1" fmla="*/ 21600 h 21600"/>
                  <a:gd name="T2" fmla="*/ 21686 w 21686"/>
                  <a:gd name="T3" fmla="*/ 0 h 21600"/>
                  <a:gd name="T4" fmla="*/ 21600 w 2168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86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8" y="0"/>
                      <a:pt x="21657" y="0"/>
                      <a:pt x="21685" y="0"/>
                    </a:cubicBezTo>
                  </a:path>
                  <a:path w="21686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28" y="0"/>
                      <a:pt x="21657" y="0"/>
                      <a:pt x="21685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86" name="Arc 594"/>
              <p:cNvSpPr>
                <a:spLocks/>
              </p:cNvSpPr>
              <p:nvPr/>
            </p:nvSpPr>
            <p:spPr bwMode="auto">
              <a:xfrm>
                <a:off x="2689" y="1187"/>
                <a:ext cx="138" cy="1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87" name="Arc 595"/>
              <p:cNvSpPr>
                <a:spLocks/>
              </p:cNvSpPr>
              <p:nvPr/>
            </p:nvSpPr>
            <p:spPr bwMode="auto">
              <a:xfrm>
                <a:off x="2499" y="1194"/>
                <a:ext cx="190" cy="11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88" name="Arc 596"/>
              <p:cNvSpPr>
                <a:spLocks/>
              </p:cNvSpPr>
              <p:nvPr/>
            </p:nvSpPr>
            <p:spPr bwMode="auto">
              <a:xfrm>
                <a:off x="2879" y="1283"/>
                <a:ext cx="134" cy="1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16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115" y="0"/>
                    </a:moveTo>
                    <a:cubicBezTo>
                      <a:pt x="11999" y="64"/>
                      <a:pt x="21600" y="9715"/>
                      <a:pt x="21600" y="21600"/>
                    </a:cubicBezTo>
                  </a:path>
                  <a:path w="21600" h="21600" stroke="0" extrusionOk="0">
                    <a:moveTo>
                      <a:pt x="115" y="0"/>
                    </a:moveTo>
                    <a:cubicBezTo>
                      <a:pt x="11999" y="64"/>
                      <a:pt x="21600" y="9715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89" name="Arc 597"/>
              <p:cNvSpPr>
                <a:spLocks/>
              </p:cNvSpPr>
              <p:nvPr/>
            </p:nvSpPr>
            <p:spPr bwMode="auto">
              <a:xfrm>
                <a:off x="2685" y="1283"/>
                <a:ext cx="195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715"/>
                  <a:gd name="T1" fmla="*/ 21748 h 21748"/>
                  <a:gd name="T2" fmla="*/ 21715 w 21715"/>
                  <a:gd name="T3" fmla="*/ 0 h 21748"/>
                  <a:gd name="T4" fmla="*/ 21600 w 21715"/>
                  <a:gd name="T5" fmla="*/ 21600 h 21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5" h="21748" fill="none" extrusionOk="0">
                    <a:moveTo>
                      <a:pt x="0" y="21748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8" y="-1"/>
                      <a:pt x="21676" y="0"/>
                      <a:pt x="21714" y="0"/>
                    </a:cubicBezTo>
                  </a:path>
                  <a:path w="21715" h="21748" stroke="0" extrusionOk="0">
                    <a:moveTo>
                      <a:pt x="0" y="21748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8" y="-1"/>
                      <a:pt x="21676" y="0"/>
                      <a:pt x="21714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90" name="Arc 598"/>
              <p:cNvSpPr>
                <a:spLocks/>
              </p:cNvSpPr>
              <p:nvPr/>
            </p:nvSpPr>
            <p:spPr bwMode="auto">
              <a:xfrm>
                <a:off x="3286" y="1488"/>
                <a:ext cx="138" cy="120"/>
              </a:xfrm>
              <a:custGeom>
                <a:avLst/>
                <a:gdLst>
                  <a:gd name="G0" fmla="+- 29 0 0"/>
                  <a:gd name="G1" fmla="+- 21600 0 0"/>
                  <a:gd name="G2" fmla="+- 21600 0 0"/>
                  <a:gd name="T0" fmla="*/ 0 w 21629"/>
                  <a:gd name="T1" fmla="*/ 0 h 21600"/>
                  <a:gd name="T2" fmla="*/ 21629 w 21629"/>
                  <a:gd name="T3" fmla="*/ 21566 h 21600"/>
                  <a:gd name="T4" fmla="*/ 29 w 2162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9" h="21600" fill="none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45" y="0"/>
                      <a:pt x="21610" y="9649"/>
                      <a:pt x="21628" y="21566"/>
                    </a:cubicBezTo>
                  </a:path>
                  <a:path w="21629" h="21600" stroke="0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45" y="0"/>
                      <a:pt x="21610" y="9649"/>
                      <a:pt x="21628" y="21566"/>
                    </a:cubicBezTo>
                    <a:lnTo>
                      <a:pt x="29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91" name="Arc 599"/>
              <p:cNvSpPr>
                <a:spLocks/>
              </p:cNvSpPr>
              <p:nvPr/>
            </p:nvSpPr>
            <p:spPr bwMode="auto">
              <a:xfrm>
                <a:off x="3096" y="1488"/>
                <a:ext cx="190" cy="11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743 h 21743"/>
                  <a:gd name="T2" fmla="*/ 21571 w 21600"/>
                  <a:gd name="T3" fmla="*/ 0 h 21743"/>
                  <a:gd name="T4" fmla="*/ 21600 w 21600"/>
                  <a:gd name="T5" fmla="*/ 21600 h 21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43" fill="none" extrusionOk="0">
                    <a:moveTo>
                      <a:pt x="0" y="21742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81"/>
                      <a:pt x="9652" y="16"/>
                      <a:pt x="21571" y="0"/>
                    </a:cubicBezTo>
                  </a:path>
                  <a:path w="21600" h="21743" stroke="0" extrusionOk="0">
                    <a:moveTo>
                      <a:pt x="0" y="21742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81"/>
                      <a:pt x="9652" y="16"/>
                      <a:pt x="2157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92" name="Arc 600"/>
              <p:cNvSpPr>
                <a:spLocks/>
              </p:cNvSpPr>
              <p:nvPr/>
            </p:nvSpPr>
            <p:spPr bwMode="auto">
              <a:xfrm>
                <a:off x="3435" y="1570"/>
                <a:ext cx="138" cy="117"/>
              </a:xfrm>
              <a:custGeom>
                <a:avLst/>
                <a:gdLst>
                  <a:gd name="G0" fmla="+- 29 0 0"/>
                  <a:gd name="G1" fmla="+- 21600 0 0"/>
                  <a:gd name="G2" fmla="+- 21600 0 0"/>
                  <a:gd name="T0" fmla="*/ 0 w 21629"/>
                  <a:gd name="T1" fmla="*/ 0 h 21704"/>
                  <a:gd name="T2" fmla="*/ 21629 w 21629"/>
                  <a:gd name="T3" fmla="*/ 21704 h 21704"/>
                  <a:gd name="T4" fmla="*/ 29 w 21629"/>
                  <a:gd name="T5" fmla="*/ 21600 h 2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9" h="21704" fill="none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34"/>
                      <a:pt x="21628" y="21669"/>
                      <a:pt x="21628" y="21703"/>
                    </a:cubicBezTo>
                  </a:path>
                  <a:path w="21629" h="21704" stroke="0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34"/>
                      <a:pt x="21628" y="21669"/>
                      <a:pt x="21628" y="21703"/>
                    </a:cubicBezTo>
                    <a:lnTo>
                      <a:pt x="29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93" name="Arc 601"/>
              <p:cNvSpPr>
                <a:spLocks/>
              </p:cNvSpPr>
              <p:nvPr/>
            </p:nvSpPr>
            <p:spPr bwMode="auto">
              <a:xfrm>
                <a:off x="3245" y="1570"/>
                <a:ext cx="190" cy="11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743 h 21743"/>
                  <a:gd name="T2" fmla="*/ 21571 w 21600"/>
                  <a:gd name="T3" fmla="*/ 0 h 21743"/>
                  <a:gd name="T4" fmla="*/ 21600 w 21600"/>
                  <a:gd name="T5" fmla="*/ 21600 h 21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43" fill="none" extrusionOk="0">
                    <a:moveTo>
                      <a:pt x="0" y="21742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81"/>
                      <a:pt x="9652" y="16"/>
                      <a:pt x="21571" y="0"/>
                    </a:cubicBezTo>
                  </a:path>
                  <a:path w="21600" h="21743" stroke="0" extrusionOk="0">
                    <a:moveTo>
                      <a:pt x="0" y="21742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81"/>
                      <a:pt x="9652" y="16"/>
                      <a:pt x="2157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94" name="Arc 602"/>
              <p:cNvSpPr>
                <a:spLocks/>
              </p:cNvSpPr>
              <p:nvPr/>
            </p:nvSpPr>
            <p:spPr bwMode="auto">
              <a:xfrm>
                <a:off x="3584" y="1639"/>
                <a:ext cx="138" cy="1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95" name="Arc 603"/>
              <p:cNvSpPr>
                <a:spLocks/>
              </p:cNvSpPr>
              <p:nvPr/>
            </p:nvSpPr>
            <p:spPr bwMode="auto">
              <a:xfrm>
                <a:off x="3394" y="1639"/>
                <a:ext cx="190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744 h 21744"/>
                  <a:gd name="T2" fmla="*/ 21600 w 21600"/>
                  <a:gd name="T3" fmla="*/ 0 h 21744"/>
                  <a:gd name="T4" fmla="*/ 21600 w 21600"/>
                  <a:gd name="T5" fmla="*/ 21600 h 21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44" fill="none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744" stroke="0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96" name="Arc 604"/>
              <p:cNvSpPr>
                <a:spLocks/>
              </p:cNvSpPr>
              <p:nvPr/>
            </p:nvSpPr>
            <p:spPr bwMode="auto">
              <a:xfrm>
                <a:off x="3804" y="1755"/>
                <a:ext cx="134" cy="11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88 w 21600"/>
                  <a:gd name="T1" fmla="*/ 0 h 21701"/>
                  <a:gd name="T2" fmla="*/ 21600 w 21600"/>
                  <a:gd name="T3" fmla="*/ 21701 h 21701"/>
                  <a:gd name="T4" fmla="*/ 0 w 21600"/>
                  <a:gd name="T5" fmla="*/ 21600 h 2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01" fill="none" extrusionOk="0">
                    <a:moveTo>
                      <a:pt x="87" y="0"/>
                    </a:moveTo>
                    <a:cubicBezTo>
                      <a:pt x="11982" y="48"/>
                      <a:pt x="21600" y="9705"/>
                      <a:pt x="21600" y="21600"/>
                    </a:cubicBezTo>
                    <a:cubicBezTo>
                      <a:pt x="21600" y="21633"/>
                      <a:pt x="21599" y="21667"/>
                      <a:pt x="21599" y="21700"/>
                    </a:cubicBezTo>
                  </a:path>
                  <a:path w="21600" h="21701" stroke="0" extrusionOk="0">
                    <a:moveTo>
                      <a:pt x="87" y="0"/>
                    </a:moveTo>
                    <a:cubicBezTo>
                      <a:pt x="11982" y="48"/>
                      <a:pt x="21600" y="9705"/>
                      <a:pt x="21600" y="21600"/>
                    </a:cubicBezTo>
                    <a:cubicBezTo>
                      <a:pt x="21600" y="21633"/>
                      <a:pt x="21599" y="21667"/>
                      <a:pt x="21599" y="217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97" name="Arc 605"/>
              <p:cNvSpPr>
                <a:spLocks/>
              </p:cNvSpPr>
              <p:nvPr/>
            </p:nvSpPr>
            <p:spPr bwMode="auto">
              <a:xfrm>
                <a:off x="3617" y="1755"/>
                <a:ext cx="190" cy="11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744 h 21744"/>
                  <a:gd name="T2" fmla="*/ 21600 w 21600"/>
                  <a:gd name="T3" fmla="*/ 0 h 21744"/>
                  <a:gd name="T4" fmla="*/ 21600 w 21600"/>
                  <a:gd name="T5" fmla="*/ 21600 h 21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44" fill="none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744" stroke="0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98" name="Arc 606"/>
              <p:cNvSpPr>
                <a:spLocks/>
              </p:cNvSpPr>
              <p:nvPr/>
            </p:nvSpPr>
            <p:spPr bwMode="auto">
              <a:xfrm>
                <a:off x="4143" y="1926"/>
                <a:ext cx="138" cy="11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704"/>
                  <a:gd name="T2" fmla="*/ 21600 w 21600"/>
                  <a:gd name="T3" fmla="*/ 21704 h 21704"/>
                  <a:gd name="T4" fmla="*/ 0 w 21600"/>
                  <a:gd name="T5" fmla="*/ 21600 h 2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0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4"/>
                      <a:pt x="21599" y="21669"/>
                      <a:pt x="21599" y="21703"/>
                    </a:cubicBezTo>
                  </a:path>
                  <a:path w="21600" h="2170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34"/>
                      <a:pt x="21599" y="21669"/>
                      <a:pt x="21599" y="2170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99" name="Arc 607"/>
              <p:cNvSpPr>
                <a:spLocks/>
              </p:cNvSpPr>
              <p:nvPr/>
            </p:nvSpPr>
            <p:spPr bwMode="auto">
              <a:xfrm>
                <a:off x="3953" y="1926"/>
                <a:ext cx="190" cy="11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744 h 21744"/>
                  <a:gd name="T2" fmla="*/ 21600 w 21600"/>
                  <a:gd name="T3" fmla="*/ 0 h 21744"/>
                  <a:gd name="T4" fmla="*/ 21600 w 21600"/>
                  <a:gd name="T5" fmla="*/ 21600 h 21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44" fill="none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744" stroke="0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00" name="Freeform 608"/>
              <p:cNvSpPr>
                <a:spLocks/>
              </p:cNvSpPr>
              <p:nvPr/>
            </p:nvSpPr>
            <p:spPr bwMode="auto">
              <a:xfrm>
                <a:off x="3979" y="1799"/>
                <a:ext cx="52" cy="116"/>
              </a:xfrm>
              <a:custGeom>
                <a:avLst/>
                <a:gdLst>
                  <a:gd name="T0" fmla="*/ 7 w 7"/>
                  <a:gd name="T1" fmla="*/ 17 h 17"/>
                  <a:gd name="T2" fmla="*/ 0 w 7"/>
                  <a:gd name="T3" fmla="*/ 0 h 17"/>
                  <a:gd name="T4" fmla="*/ 0 w 7"/>
                  <a:gd name="T5" fmla="*/ 17 h 17"/>
                  <a:gd name="T6" fmla="*/ 7 w 7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7">
                    <a:moveTo>
                      <a:pt x="7" y="17"/>
                    </a:moveTo>
                    <a:cubicBezTo>
                      <a:pt x="7" y="7"/>
                      <a:pt x="4" y="0"/>
                      <a:pt x="0" y="0"/>
                    </a:cubicBezTo>
                    <a:lnTo>
                      <a:pt x="0" y="17"/>
                    </a:lnTo>
                    <a:lnTo>
                      <a:pt x="7" y="1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01" name="Arc 609"/>
              <p:cNvSpPr>
                <a:spLocks/>
              </p:cNvSpPr>
              <p:nvPr/>
            </p:nvSpPr>
            <p:spPr bwMode="auto">
              <a:xfrm>
                <a:off x="3983" y="1804"/>
                <a:ext cx="45" cy="112"/>
              </a:xfrm>
              <a:custGeom>
                <a:avLst/>
                <a:gdLst>
                  <a:gd name="G0" fmla="+- 0 0 0"/>
                  <a:gd name="G1" fmla="+- 21599 0 0"/>
                  <a:gd name="G2" fmla="+- 21600 0 0"/>
                  <a:gd name="T0" fmla="*/ 239 w 21600"/>
                  <a:gd name="T1" fmla="*/ 0 h 21599"/>
                  <a:gd name="T2" fmla="*/ 21600 w 21600"/>
                  <a:gd name="T3" fmla="*/ 21570 h 21599"/>
                  <a:gd name="T4" fmla="*/ 0 w 21600"/>
                  <a:gd name="T5" fmla="*/ 21599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238" y="0"/>
                    </a:moveTo>
                    <a:cubicBezTo>
                      <a:pt x="12063" y="131"/>
                      <a:pt x="21584" y="9745"/>
                      <a:pt x="21599" y="21570"/>
                    </a:cubicBezTo>
                  </a:path>
                  <a:path w="21600" h="21599" stroke="0" extrusionOk="0">
                    <a:moveTo>
                      <a:pt x="238" y="0"/>
                    </a:moveTo>
                    <a:cubicBezTo>
                      <a:pt x="12063" y="131"/>
                      <a:pt x="21584" y="9745"/>
                      <a:pt x="21599" y="21570"/>
                    </a:cubicBezTo>
                    <a:lnTo>
                      <a:pt x="0" y="2159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02" name="Freeform 610"/>
              <p:cNvSpPr>
                <a:spLocks/>
              </p:cNvSpPr>
              <p:nvPr/>
            </p:nvSpPr>
            <p:spPr bwMode="auto">
              <a:xfrm>
                <a:off x="3949" y="1799"/>
                <a:ext cx="30" cy="75"/>
              </a:xfrm>
              <a:custGeom>
                <a:avLst/>
                <a:gdLst>
                  <a:gd name="T0" fmla="*/ 4 w 4"/>
                  <a:gd name="T1" fmla="*/ 0 h 11"/>
                  <a:gd name="T2" fmla="*/ 4 w 4"/>
                  <a:gd name="T3" fmla="*/ 0 h 11"/>
                  <a:gd name="T4" fmla="*/ 0 w 4"/>
                  <a:gd name="T5" fmla="*/ 11 h 11"/>
                  <a:gd name="T6" fmla="*/ 4 w 4"/>
                  <a:gd name="T7" fmla="*/ 11 h 11"/>
                  <a:gd name="T8" fmla="*/ 4 w 4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4"/>
                      <a:pt x="0" y="11"/>
                    </a:cubicBezTo>
                    <a:lnTo>
                      <a:pt x="4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03" name="Arc 611"/>
              <p:cNvSpPr>
                <a:spLocks/>
              </p:cNvSpPr>
              <p:nvPr/>
            </p:nvSpPr>
            <p:spPr bwMode="auto">
              <a:xfrm>
                <a:off x="3953" y="1803"/>
                <a:ext cx="30" cy="7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2"/>
                  <a:gd name="T1" fmla="*/ 21572 h 21600"/>
                  <a:gd name="T2" fmla="*/ 21832 w 21832"/>
                  <a:gd name="T3" fmla="*/ 1 h 21600"/>
                  <a:gd name="T4" fmla="*/ 21600 w 2183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2" h="21600" fill="none" extrusionOk="0">
                    <a:moveTo>
                      <a:pt x="0" y="21572"/>
                    </a:moveTo>
                    <a:cubicBezTo>
                      <a:pt x="15" y="9653"/>
                      <a:pt x="9681" y="-1"/>
                      <a:pt x="21600" y="0"/>
                    </a:cubicBezTo>
                    <a:cubicBezTo>
                      <a:pt x="21677" y="0"/>
                      <a:pt x="21754" y="0"/>
                      <a:pt x="21831" y="1"/>
                    </a:cubicBezTo>
                  </a:path>
                  <a:path w="21832" h="21600" stroke="0" extrusionOk="0">
                    <a:moveTo>
                      <a:pt x="0" y="21572"/>
                    </a:moveTo>
                    <a:cubicBezTo>
                      <a:pt x="15" y="9653"/>
                      <a:pt x="9681" y="-1"/>
                      <a:pt x="21600" y="0"/>
                    </a:cubicBezTo>
                    <a:cubicBezTo>
                      <a:pt x="21677" y="0"/>
                      <a:pt x="21754" y="0"/>
                      <a:pt x="21831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04" name="Freeform 612"/>
              <p:cNvSpPr>
                <a:spLocks/>
              </p:cNvSpPr>
              <p:nvPr/>
            </p:nvSpPr>
            <p:spPr bwMode="auto">
              <a:xfrm>
                <a:off x="3956" y="1881"/>
                <a:ext cx="75" cy="48"/>
              </a:xfrm>
              <a:custGeom>
                <a:avLst/>
                <a:gdLst>
                  <a:gd name="T0" fmla="*/ 0 w 75"/>
                  <a:gd name="T1" fmla="*/ 0 h 48"/>
                  <a:gd name="T2" fmla="*/ 75 w 75"/>
                  <a:gd name="T3" fmla="*/ 41 h 48"/>
                  <a:gd name="T4" fmla="*/ 23 w 75"/>
                  <a:gd name="T5" fmla="*/ 48 h 48"/>
                  <a:gd name="T6" fmla="*/ 0 w 75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48">
                    <a:moveTo>
                      <a:pt x="0" y="0"/>
                    </a:moveTo>
                    <a:lnTo>
                      <a:pt x="75" y="41"/>
                    </a:lnTo>
                    <a:lnTo>
                      <a:pt x="23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05" name="Freeform 613"/>
              <p:cNvSpPr>
                <a:spLocks/>
              </p:cNvSpPr>
              <p:nvPr/>
            </p:nvSpPr>
            <p:spPr bwMode="auto">
              <a:xfrm>
                <a:off x="3956" y="1861"/>
                <a:ext cx="38" cy="41"/>
              </a:xfrm>
              <a:custGeom>
                <a:avLst/>
                <a:gdLst>
                  <a:gd name="T0" fmla="*/ 0 w 38"/>
                  <a:gd name="T1" fmla="*/ 20 h 41"/>
                  <a:gd name="T2" fmla="*/ 38 w 38"/>
                  <a:gd name="T3" fmla="*/ 41 h 41"/>
                  <a:gd name="T4" fmla="*/ 38 w 38"/>
                  <a:gd name="T5" fmla="*/ 0 h 41"/>
                  <a:gd name="T6" fmla="*/ 0 w 38"/>
                  <a:gd name="T7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41">
                    <a:moveTo>
                      <a:pt x="0" y="20"/>
                    </a:moveTo>
                    <a:lnTo>
                      <a:pt x="38" y="41"/>
                    </a:lnTo>
                    <a:lnTo>
                      <a:pt x="38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06" name="Freeform 614"/>
              <p:cNvSpPr>
                <a:spLocks/>
              </p:cNvSpPr>
              <p:nvPr/>
            </p:nvSpPr>
            <p:spPr bwMode="auto">
              <a:xfrm>
                <a:off x="3047" y="1327"/>
                <a:ext cx="52" cy="116"/>
              </a:xfrm>
              <a:custGeom>
                <a:avLst/>
                <a:gdLst>
                  <a:gd name="T0" fmla="*/ 7 w 7"/>
                  <a:gd name="T1" fmla="*/ 17 h 17"/>
                  <a:gd name="T2" fmla="*/ 0 w 7"/>
                  <a:gd name="T3" fmla="*/ 0 h 17"/>
                  <a:gd name="T4" fmla="*/ 0 w 7"/>
                  <a:gd name="T5" fmla="*/ 17 h 17"/>
                  <a:gd name="T6" fmla="*/ 7 w 7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7">
                    <a:moveTo>
                      <a:pt x="7" y="17"/>
                    </a:moveTo>
                    <a:cubicBezTo>
                      <a:pt x="7" y="7"/>
                      <a:pt x="4" y="0"/>
                      <a:pt x="0" y="0"/>
                    </a:cubicBezTo>
                    <a:lnTo>
                      <a:pt x="0" y="17"/>
                    </a:lnTo>
                    <a:lnTo>
                      <a:pt x="7" y="1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07" name="Arc 615"/>
              <p:cNvSpPr>
                <a:spLocks/>
              </p:cNvSpPr>
              <p:nvPr/>
            </p:nvSpPr>
            <p:spPr bwMode="auto">
              <a:xfrm>
                <a:off x="3051" y="1331"/>
                <a:ext cx="45" cy="112"/>
              </a:xfrm>
              <a:custGeom>
                <a:avLst/>
                <a:gdLst>
                  <a:gd name="G0" fmla="+- 0 0 0"/>
                  <a:gd name="G1" fmla="+- 21599 0 0"/>
                  <a:gd name="G2" fmla="+- 21600 0 0"/>
                  <a:gd name="T0" fmla="*/ 238 w 21600"/>
                  <a:gd name="T1" fmla="*/ 0 h 21599"/>
                  <a:gd name="T2" fmla="*/ 21600 w 21600"/>
                  <a:gd name="T3" fmla="*/ 21599 h 21599"/>
                  <a:gd name="T4" fmla="*/ 0 w 21600"/>
                  <a:gd name="T5" fmla="*/ 21599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237" y="0"/>
                    </a:moveTo>
                    <a:cubicBezTo>
                      <a:pt x="12073" y="130"/>
                      <a:pt x="21600" y="9762"/>
                      <a:pt x="21600" y="21599"/>
                    </a:cubicBezTo>
                  </a:path>
                  <a:path w="21600" h="21599" stroke="0" extrusionOk="0">
                    <a:moveTo>
                      <a:pt x="237" y="0"/>
                    </a:moveTo>
                    <a:cubicBezTo>
                      <a:pt x="12073" y="130"/>
                      <a:pt x="21600" y="9762"/>
                      <a:pt x="21600" y="21599"/>
                    </a:cubicBezTo>
                    <a:lnTo>
                      <a:pt x="0" y="2159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08" name="Freeform 616"/>
              <p:cNvSpPr>
                <a:spLocks/>
              </p:cNvSpPr>
              <p:nvPr/>
            </p:nvSpPr>
            <p:spPr bwMode="auto">
              <a:xfrm>
                <a:off x="3017" y="1327"/>
                <a:ext cx="30" cy="75"/>
              </a:xfrm>
              <a:custGeom>
                <a:avLst/>
                <a:gdLst>
                  <a:gd name="T0" fmla="*/ 4 w 4"/>
                  <a:gd name="T1" fmla="*/ 0 h 11"/>
                  <a:gd name="T2" fmla="*/ 4 w 4"/>
                  <a:gd name="T3" fmla="*/ 0 h 11"/>
                  <a:gd name="T4" fmla="*/ 0 w 4"/>
                  <a:gd name="T5" fmla="*/ 11 h 11"/>
                  <a:gd name="T6" fmla="*/ 4 w 4"/>
                  <a:gd name="T7" fmla="*/ 11 h 11"/>
                  <a:gd name="T8" fmla="*/ 4 w 4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4"/>
                      <a:pt x="0" y="11"/>
                    </a:cubicBezTo>
                    <a:lnTo>
                      <a:pt x="4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09" name="Arc 617"/>
              <p:cNvSpPr>
                <a:spLocks/>
              </p:cNvSpPr>
              <p:nvPr/>
            </p:nvSpPr>
            <p:spPr bwMode="auto">
              <a:xfrm>
                <a:off x="3021" y="1331"/>
                <a:ext cx="30" cy="7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0"/>
                  <a:gd name="T1" fmla="*/ 21600 h 21600"/>
                  <a:gd name="T2" fmla="*/ 21830 w 21830"/>
                  <a:gd name="T3" fmla="*/ 1 h 21600"/>
                  <a:gd name="T4" fmla="*/ 21600 w 2183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6" y="0"/>
                      <a:pt x="21753" y="0"/>
                      <a:pt x="21829" y="1"/>
                    </a:cubicBezTo>
                  </a:path>
                  <a:path w="2183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6" y="0"/>
                      <a:pt x="21753" y="0"/>
                      <a:pt x="21829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2410" name="Group 618"/>
            <p:cNvGrpSpPr>
              <a:grpSpLocks/>
            </p:cNvGrpSpPr>
            <p:nvPr/>
          </p:nvGrpSpPr>
          <p:grpSpPr bwMode="auto">
            <a:xfrm>
              <a:off x="-1650" y="-152"/>
              <a:ext cx="7664" cy="3491"/>
              <a:chOff x="-1650" y="-152"/>
              <a:chExt cx="7664" cy="3491"/>
            </a:xfrm>
          </p:grpSpPr>
          <p:sp>
            <p:nvSpPr>
              <p:cNvPr id="162411" name="Freeform 619"/>
              <p:cNvSpPr>
                <a:spLocks/>
              </p:cNvSpPr>
              <p:nvPr/>
            </p:nvSpPr>
            <p:spPr bwMode="auto">
              <a:xfrm>
                <a:off x="3024" y="1409"/>
                <a:ext cx="82" cy="48"/>
              </a:xfrm>
              <a:custGeom>
                <a:avLst/>
                <a:gdLst>
                  <a:gd name="T0" fmla="*/ 0 w 82"/>
                  <a:gd name="T1" fmla="*/ 0 h 48"/>
                  <a:gd name="T2" fmla="*/ 82 w 82"/>
                  <a:gd name="T3" fmla="*/ 41 h 48"/>
                  <a:gd name="T4" fmla="*/ 23 w 82"/>
                  <a:gd name="T5" fmla="*/ 48 h 48"/>
                  <a:gd name="T6" fmla="*/ 0 w 82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48">
                    <a:moveTo>
                      <a:pt x="0" y="0"/>
                    </a:moveTo>
                    <a:lnTo>
                      <a:pt x="82" y="41"/>
                    </a:lnTo>
                    <a:lnTo>
                      <a:pt x="23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12" name="Freeform 620"/>
              <p:cNvSpPr>
                <a:spLocks/>
              </p:cNvSpPr>
              <p:nvPr/>
            </p:nvSpPr>
            <p:spPr bwMode="auto">
              <a:xfrm>
                <a:off x="3032" y="1395"/>
                <a:ext cx="37" cy="34"/>
              </a:xfrm>
              <a:custGeom>
                <a:avLst/>
                <a:gdLst>
                  <a:gd name="T0" fmla="*/ 0 w 37"/>
                  <a:gd name="T1" fmla="*/ 14 h 34"/>
                  <a:gd name="T2" fmla="*/ 37 w 37"/>
                  <a:gd name="T3" fmla="*/ 34 h 34"/>
                  <a:gd name="T4" fmla="*/ 37 w 37"/>
                  <a:gd name="T5" fmla="*/ 0 h 34"/>
                  <a:gd name="T6" fmla="*/ 0 w 37"/>
                  <a:gd name="T7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34">
                    <a:moveTo>
                      <a:pt x="0" y="14"/>
                    </a:moveTo>
                    <a:lnTo>
                      <a:pt x="37" y="34"/>
                    </a:lnTo>
                    <a:lnTo>
                      <a:pt x="37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13" name="Arc 621"/>
              <p:cNvSpPr>
                <a:spLocks/>
              </p:cNvSpPr>
              <p:nvPr/>
            </p:nvSpPr>
            <p:spPr bwMode="auto">
              <a:xfrm>
                <a:off x="3890" y="1796"/>
                <a:ext cx="138" cy="117"/>
              </a:xfrm>
              <a:custGeom>
                <a:avLst/>
                <a:gdLst>
                  <a:gd name="G0" fmla="+- 29 0 0"/>
                  <a:gd name="G1" fmla="+- 21600 0 0"/>
                  <a:gd name="G2" fmla="+- 21600 0 0"/>
                  <a:gd name="T0" fmla="*/ 0 w 21629"/>
                  <a:gd name="T1" fmla="*/ 0 h 21704"/>
                  <a:gd name="T2" fmla="*/ 21629 w 21629"/>
                  <a:gd name="T3" fmla="*/ 21704 h 21704"/>
                  <a:gd name="T4" fmla="*/ 29 w 21629"/>
                  <a:gd name="T5" fmla="*/ 21600 h 2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9" h="21704" fill="none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34"/>
                      <a:pt x="21628" y="21669"/>
                      <a:pt x="21628" y="21703"/>
                    </a:cubicBezTo>
                  </a:path>
                  <a:path w="21629" h="21704" stroke="0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34"/>
                      <a:pt x="21628" y="21669"/>
                      <a:pt x="21628" y="21703"/>
                    </a:cubicBezTo>
                    <a:lnTo>
                      <a:pt x="29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14" name="Arc 622"/>
              <p:cNvSpPr>
                <a:spLocks/>
              </p:cNvSpPr>
              <p:nvPr/>
            </p:nvSpPr>
            <p:spPr bwMode="auto">
              <a:xfrm>
                <a:off x="3699" y="1796"/>
                <a:ext cx="190" cy="11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744 h 21744"/>
                  <a:gd name="T2" fmla="*/ 21600 w 21600"/>
                  <a:gd name="T3" fmla="*/ 0 h 21744"/>
                  <a:gd name="T4" fmla="*/ 21600 w 21600"/>
                  <a:gd name="T5" fmla="*/ 21600 h 21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44" fill="none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744" stroke="0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15" name="Arc 623"/>
              <p:cNvSpPr>
                <a:spLocks/>
              </p:cNvSpPr>
              <p:nvPr/>
            </p:nvSpPr>
            <p:spPr bwMode="auto">
              <a:xfrm>
                <a:off x="2958" y="1324"/>
                <a:ext cx="138" cy="119"/>
              </a:xfrm>
              <a:custGeom>
                <a:avLst/>
                <a:gdLst>
                  <a:gd name="G0" fmla="+- 29 0 0"/>
                  <a:gd name="G1" fmla="+- 21600 0 0"/>
                  <a:gd name="G2" fmla="+- 21600 0 0"/>
                  <a:gd name="T0" fmla="*/ 0 w 21629"/>
                  <a:gd name="T1" fmla="*/ 0 h 21600"/>
                  <a:gd name="T2" fmla="*/ 21629 w 21629"/>
                  <a:gd name="T3" fmla="*/ 21600 h 21600"/>
                  <a:gd name="T4" fmla="*/ 29 w 2162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9" h="21600" fill="none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</a:path>
                  <a:path w="21629" h="21600" stroke="0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lnTo>
                      <a:pt x="29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16" name="Arc 624"/>
              <p:cNvSpPr>
                <a:spLocks/>
              </p:cNvSpPr>
              <p:nvPr/>
            </p:nvSpPr>
            <p:spPr bwMode="auto">
              <a:xfrm>
                <a:off x="2767" y="1324"/>
                <a:ext cx="190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744 h 21744"/>
                  <a:gd name="T2" fmla="*/ 21600 w 21600"/>
                  <a:gd name="T3" fmla="*/ 0 h 21744"/>
                  <a:gd name="T4" fmla="*/ 21600 w 21600"/>
                  <a:gd name="T5" fmla="*/ 21600 h 21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44" fill="none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744" stroke="0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17" name="Freeform 625"/>
              <p:cNvSpPr>
                <a:spLocks/>
              </p:cNvSpPr>
              <p:nvPr/>
            </p:nvSpPr>
            <p:spPr bwMode="auto">
              <a:xfrm>
                <a:off x="2100" y="841"/>
                <a:ext cx="45" cy="116"/>
              </a:xfrm>
              <a:custGeom>
                <a:avLst/>
                <a:gdLst>
                  <a:gd name="T0" fmla="*/ 5 w 6"/>
                  <a:gd name="T1" fmla="*/ 17 h 17"/>
                  <a:gd name="T2" fmla="*/ 6 w 6"/>
                  <a:gd name="T3" fmla="*/ 17 h 17"/>
                  <a:gd name="T4" fmla="*/ 0 w 6"/>
                  <a:gd name="T5" fmla="*/ 0 h 17"/>
                  <a:gd name="T6" fmla="*/ 0 w 6"/>
                  <a:gd name="T7" fmla="*/ 17 h 17"/>
                  <a:gd name="T8" fmla="*/ 5 w 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7">
                    <a:moveTo>
                      <a:pt x="5" y="17"/>
                    </a:moveTo>
                    <a:cubicBezTo>
                      <a:pt x="5" y="17"/>
                      <a:pt x="6" y="17"/>
                      <a:pt x="6" y="17"/>
                    </a:cubicBezTo>
                    <a:cubicBezTo>
                      <a:pt x="6" y="7"/>
                      <a:pt x="3" y="0"/>
                      <a:pt x="0" y="0"/>
                    </a:cubicBezTo>
                    <a:lnTo>
                      <a:pt x="0" y="17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18" name="Arc 626"/>
              <p:cNvSpPr>
                <a:spLocks/>
              </p:cNvSpPr>
              <p:nvPr/>
            </p:nvSpPr>
            <p:spPr bwMode="auto">
              <a:xfrm>
                <a:off x="2100" y="845"/>
                <a:ext cx="41" cy="11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88"/>
                  <a:gd name="T2" fmla="*/ 21600 w 21600"/>
                  <a:gd name="T3" fmla="*/ 21688 h 21688"/>
                  <a:gd name="T4" fmla="*/ 0 w 21600"/>
                  <a:gd name="T5" fmla="*/ 21600 h 21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88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29"/>
                      <a:pt x="21599" y="21658"/>
                      <a:pt x="21599" y="21687"/>
                    </a:cubicBezTo>
                  </a:path>
                  <a:path w="21600" h="21688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29"/>
                      <a:pt x="21599" y="21658"/>
                      <a:pt x="21599" y="21687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19" name="Freeform 627"/>
              <p:cNvSpPr>
                <a:spLocks/>
              </p:cNvSpPr>
              <p:nvPr/>
            </p:nvSpPr>
            <p:spPr bwMode="auto">
              <a:xfrm>
                <a:off x="2063" y="841"/>
                <a:ext cx="37" cy="75"/>
              </a:xfrm>
              <a:custGeom>
                <a:avLst/>
                <a:gdLst>
                  <a:gd name="T0" fmla="*/ 4 w 5"/>
                  <a:gd name="T1" fmla="*/ 0 h 11"/>
                  <a:gd name="T2" fmla="*/ 1 w 5"/>
                  <a:gd name="T3" fmla="*/ 11 h 11"/>
                  <a:gd name="T4" fmla="*/ 1 w 5"/>
                  <a:gd name="T5" fmla="*/ 11 h 11"/>
                  <a:gd name="T6" fmla="*/ 5 w 5"/>
                  <a:gd name="T7" fmla="*/ 11 h 11"/>
                  <a:gd name="T8" fmla="*/ 4 w 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1">
                    <a:moveTo>
                      <a:pt x="4" y="0"/>
                    </a:moveTo>
                    <a:cubicBezTo>
                      <a:pt x="2" y="0"/>
                      <a:pt x="1" y="5"/>
                      <a:pt x="1" y="11"/>
                    </a:cubicBezTo>
                    <a:cubicBezTo>
                      <a:pt x="0" y="11"/>
                      <a:pt x="1" y="11"/>
                      <a:pt x="1" y="11"/>
                    </a:cubicBezTo>
                    <a:lnTo>
                      <a:pt x="5" y="1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20" name="Arc 628"/>
              <p:cNvSpPr>
                <a:spLocks/>
              </p:cNvSpPr>
              <p:nvPr/>
            </p:nvSpPr>
            <p:spPr bwMode="auto">
              <a:xfrm>
                <a:off x="2074" y="845"/>
                <a:ext cx="26" cy="7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82 h 21682"/>
                  <a:gd name="T2" fmla="*/ 21600 w 21600"/>
                  <a:gd name="T3" fmla="*/ 0 h 21682"/>
                  <a:gd name="T4" fmla="*/ 21600 w 21600"/>
                  <a:gd name="T5" fmla="*/ 21600 h 21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82" fill="none" extrusionOk="0">
                    <a:moveTo>
                      <a:pt x="0" y="21681"/>
                    </a:moveTo>
                    <a:cubicBezTo>
                      <a:pt x="0" y="21654"/>
                      <a:pt x="0" y="2162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82" stroke="0" extrusionOk="0">
                    <a:moveTo>
                      <a:pt x="0" y="21681"/>
                    </a:moveTo>
                    <a:cubicBezTo>
                      <a:pt x="0" y="21654"/>
                      <a:pt x="0" y="2162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21" name="Freeform 629"/>
              <p:cNvSpPr>
                <a:spLocks/>
              </p:cNvSpPr>
              <p:nvPr/>
            </p:nvSpPr>
            <p:spPr bwMode="auto">
              <a:xfrm>
                <a:off x="2070" y="930"/>
                <a:ext cx="82" cy="47"/>
              </a:xfrm>
              <a:custGeom>
                <a:avLst/>
                <a:gdLst>
                  <a:gd name="T0" fmla="*/ 0 w 82"/>
                  <a:gd name="T1" fmla="*/ 0 h 47"/>
                  <a:gd name="T2" fmla="*/ 82 w 82"/>
                  <a:gd name="T3" fmla="*/ 41 h 47"/>
                  <a:gd name="T4" fmla="*/ 23 w 82"/>
                  <a:gd name="T5" fmla="*/ 47 h 47"/>
                  <a:gd name="T6" fmla="*/ 0 w 82"/>
                  <a:gd name="T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47">
                    <a:moveTo>
                      <a:pt x="0" y="0"/>
                    </a:moveTo>
                    <a:lnTo>
                      <a:pt x="82" y="41"/>
                    </a:lnTo>
                    <a:lnTo>
                      <a:pt x="23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22" name="Freeform 630"/>
              <p:cNvSpPr>
                <a:spLocks/>
              </p:cNvSpPr>
              <p:nvPr/>
            </p:nvSpPr>
            <p:spPr bwMode="auto">
              <a:xfrm>
                <a:off x="2078" y="909"/>
                <a:ext cx="37" cy="41"/>
              </a:xfrm>
              <a:custGeom>
                <a:avLst/>
                <a:gdLst>
                  <a:gd name="T0" fmla="*/ 0 w 37"/>
                  <a:gd name="T1" fmla="*/ 21 h 41"/>
                  <a:gd name="T2" fmla="*/ 37 w 37"/>
                  <a:gd name="T3" fmla="*/ 41 h 41"/>
                  <a:gd name="T4" fmla="*/ 37 w 37"/>
                  <a:gd name="T5" fmla="*/ 0 h 41"/>
                  <a:gd name="T6" fmla="*/ 0 w 37"/>
                  <a:gd name="T7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1">
                    <a:moveTo>
                      <a:pt x="0" y="21"/>
                    </a:moveTo>
                    <a:lnTo>
                      <a:pt x="37" y="41"/>
                    </a:lnTo>
                    <a:lnTo>
                      <a:pt x="37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23" name="Arc 631"/>
              <p:cNvSpPr>
                <a:spLocks/>
              </p:cNvSpPr>
              <p:nvPr/>
            </p:nvSpPr>
            <p:spPr bwMode="auto">
              <a:xfrm>
                <a:off x="2007" y="845"/>
                <a:ext cx="134" cy="11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16 w 21600"/>
                  <a:gd name="T1" fmla="*/ 0 h 21701"/>
                  <a:gd name="T2" fmla="*/ 21600 w 21600"/>
                  <a:gd name="T3" fmla="*/ 21701 h 21701"/>
                  <a:gd name="T4" fmla="*/ 0 w 21600"/>
                  <a:gd name="T5" fmla="*/ 21600 h 2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01" fill="none" extrusionOk="0">
                    <a:moveTo>
                      <a:pt x="115" y="0"/>
                    </a:moveTo>
                    <a:cubicBezTo>
                      <a:pt x="11999" y="64"/>
                      <a:pt x="21600" y="9715"/>
                      <a:pt x="21600" y="21600"/>
                    </a:cubicBezTo>
                    <a:cubicBezTo>
                      <a:pt x="21600" y="21633"/>
                      <a:pt x="21599" y="21667"/>
                      <a:pt x="21599" y="21700"/>
                    </a:cubicBezTo>
                  </a:path>
                  <a:path w="21600" h="21701" stroke="0" extrusionOk="0">
                    <a:moveTo>
                      <a:pt x="115" y="0"/>
                    </a:moveTo>
                    <a:cubicBezTo>
                      <a:pt x="11999" y="64"/>
                      <a:pt x="21600" y="9715"/>
                      <a:pt x="21600" y="21600"/>
                    </a:cubicBezTo>
                    <a:cubicBezTo>
                      <a:pt x="21600" y="21633"/>
                      <a:pt x="21599" y="21667"/>
                      <a:pt x="21599" y="217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24" name="Arc 632"/>
              <p:cNvSpPr>
                <a:spLocks/>
              </p:cNvSpPr>
              <p:nvPr/>
            </p:nvSpPr>
            <p:spPr bwMode="auto">
              <a:xfrm>
                <a:off x="1813" y="845"/>
                <a:ext cx="195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21715"/>
                  <a:gd name="T1" fmla="*/ 21748 h 21748"/>
                  <a:gd name="T2" fmla="*/ 21715 w 21715"/>
                  <a:gd name="T3" fmla="*/ 0 h 21748"/>
                  <a:gd name="T4" fmla="*/ 21600 w 21715"/>
                  <a:gd name="T5" fmla="*/ 21600 h 21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5" h="21748" fill="none" extrusionOk="0">
                    <a:moveTo>
                      <a:pt x="0" y="21748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8" y="-1"/>
                      <a:pt x="21676" y="0"/>
                      <a:pt x="21714" y="0"/>
                    </a:cubicBezTo>
                  </a:path>
                  <a:path w="21715" h="21748" stroke="0" extrusionOk="0">
                    <a:moveTo>
                      <a:pt x="0" y="21748"/>
                    </a:moveTo>
                    <a:cubicBezTo>
                      <a:pt x="0" y="21698"/>
                      <a:pt x="0" y="216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8" y="-1"/>
                      <a:pt x="21676" y="0"/>
                      <a:pt x="21714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25" name="Arc 633"/>
              <p:cNvSpPr>
                <a:spLocks/>
              </p:cNvSpPr>
              <p:nvPr/>
            </p:nvSpPr>
            <p:spPr bwMode="auto">
              <a:xfrm>
                <a:off x="1929" y="804"/>
                <a:ext cx="138" cy="116"/>
              </a:xfrm>
              <a:custGeom>
                <a:avLst/>
                <a:gdLst>
                  <a:gd name="G0" fmla="+- 29 0 0"/>
                  <a:gd name="G1" fmla="+- 21600 0 0"/>
                  <a:gd name="G2" fmla="+- 21600 0 0"/>
                  <a:gd name="T0" fmla="*/ 0 w 21629"/>
                  <a:gd name="T1" fmla="*/ 0 h 21705"/>
                  <a:gd name="T2" fmla="*/ 21629 w 21629"/>
                  <a:gd name="T3" fmla="*/ 21705 h 21705"/>
                  <a:gd name="T4" fmla="*/ 29 w 21629"/>
                  <a:gd name="T5" fmla="*/ 21600 h 21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9" h="21705" fill="none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34"/>
                      <a:pt x="21628" y="21669"/>
                      <a:pt x="21628" y="21704"/>
                    </a:cubicBezTo>
                  </a:path>
                  <a:path w="21629" h="21705" stroke="0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34"/>
                      <a:pt x="21628" y="21669"/>
                      <a:pt x="21628" y="21704"/>
                    </a:cubicBezTo>
                    <a:lnTo>
                      <a:pt x="29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26" name="Arc 634"/>
              <p:cNvSpPr>
                <a:spLocks/>
              </p:cNvSpPr>
              <p:nvPr/>
            </p:nvSpPr>
            <p:spPr bwMode="auto">
              <a:xfrm>
                <a:off x="1739" y="804"/>
                <a:ext cx="190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744 h 21744"/>
                  <a:gd name="T2" fmla="*/ 21571 w 21600"/>
                  <a:gd name="T3" fmla="*/ 0 h 21744"/>
                  <a:gd name="T4" fmla="*/ 21600 w 21600"/>
                  <a:gd name="T5" fmla="*/ 21600 h 21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44" fill="none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81"/>
                      <a:pt x="9652" y="16"/>
                      <a:pt x="21571" y="0"/>
                    </a:cubicBezTo>
                  </a:path>
                  <a:path w="21600" h="21744" stroke="0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81"/>
                      <a:pt x="9652" y="16"/>
                      <a:pt x="2157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27" name="Arc 635"/>
              <p:cNvSpPr>
                <a:spLocks/>
              </p:cNvSpPr>
              <p:nvPr/>
            </p:nvSpPr>
            <p:spPr bwMode="auto">
              <a:xfrm>
                <a:off x="3137" y="1420"/>
                <a:ext cx="138" cy="116"/>
              </a:xfrm>
              <a:custGeom>
                <a:avLst/>
                <a:gdLst>
                  <a:gd name="G0" fmla="+- 29 0 0"/>
                  <a:gd name="G1" fmla="+- 21600 0 0"/>
                  <a:gd name="G2" fmla="+- 21600 0 0"/>
                  <a:gd name="T0" fmla="*/ 0 w 21629"/>
                  <a:gd name="T1" fmla="*/ 0 h 21705"/>
                  <a:gd name="T2" fmla="*/ 21629 w 21629"/>
                  <a:gd name="T3" fmla="*/ 21705 h 21705"/>
                  <a:gd name="T4" fmla="*/ 29 w 21629"/>
                  <a:gd name="T5" fmla="*/ 21600 h 21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29" h="21705" fill="none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34"/>
                      <a:pt x="21628" y="21669"/>
                      <a:pt x="21628" y="21704"/>
                    </a:cubicBezTo>
                  </a:path>
                  <a:path w="21629" h="21705" stroke="0" extrusionOk="0">
                    <a:moveTo>
                      <a:pt x="0" y="0"/>
                    </a:moveTo>
                    <a:cubicBezTo>
                      <a:pt x="9" y="0"/>
                      <a:pt x="19" y="-1"/>
                      <a:pt x="29" y="0"/>
                    </a:cubicBezTo>
                    <a:cubicBezTo>
                      <a:pt x="11958" y="0"/>
                      <a:pt x="21629" y="9670"/>
                      <a:pt x="21629" y="21600"/>
                    </a:cubicBezTo>
                    <a:cubicBezTo>
                      <a:pt x="21629" y="21634"/>
                      <a:pt x="21628" y="21669"/>
                      <a:pt x="21628" y="21704"/>
                    </a:cubicBezTo>
                    <a:lnTo>
                      <a:pt x="29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28" name="Arc 636"/>
              <p:cNvSpPr>
                <a:spLocks/>
              </p:cNvSpPr>
              <p:nvPr/>
            </p:nvSpPr>
            <p:spPr bwMode="auto">
              <a:xfrm>
                <a:off x="2946" y="1420"/>
                <a:ext cx="190" cy="116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744 h 21744"/>
                  <a:gd name="T2" fmla="*/ 21600 w 21600"/>
                  <a:gd name="T3" fmla="*/ 0 h 21744"/>
                  <a:gd name="T4" fmla="*/ 21600 w 21600"/>
                  <a:gd name="T5" fmla="*/ 21600 h 21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44" fill="none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744" stroke="0" extrusionOk="0">
                    <a:moveTo>
                      <a:pt x="0" y="21743"/>
                    </a:moveTo>
                    <a:cubicBezTo>
                      <a:pt x="0" y="21695"/>
                      <a:pt x="0" y="21647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29" name="Freeform 637"/>
              <p:cNvSpPr>
                <a:spLocks/>
              </p:cNvSpPr>
              <p:nvPr/>
            </p:nvSpPr>
            <p:spPr bwMode="auto">
              <a:xfrm>
                <a:off x="3934" y="1956"/>
                <a:ext cx="157" cy="83"/>
              </a:xfrm>
              <a:custGeom>
                <a:avLst/>
                <a:gdLst>
                  <a:gd name="T0" fmla="*/ 37 w 157"/>
                  <a:gd name="T1" fmla="*/ 21 h 83"/>
                  <a:gd name="T2" fmla="*/ 157 w 157"/>
                  <a:gd name="T3" fmla="*/ 21 h 83"/>
                  <a:gd name="T4" fmla="*/ 37 w 157"/>
                  <a:gd name="T5" fmla="*/ 21 h 83"/>
                  <a:gd name="T6" fmla="*/ 37 w 157"/>
                  <a:gd name="T7" fmla="*/ 83 h 83"/>
                  <a:gd name="T8" fmla="*/ 37 w 157"/>
                  <a:gd name="T9" fmla="*/ 21 h 83"/>
                  <a:gd name="T10" fmla="*/ 0 w 157"/>
                  <a:gd name="T11" fmla="*/ 0 h 83"/>
                  <a:gd name="T12" fmla="*/ 0 w 157"/>
                  <a:gd name="T13" fmla="*/ 62 h 83"/>
                  <a:gd name="T14" fmla="*/ 37 w 157"/>
                  <a:gd name="T15" fmla="*/ 83 h 83"/>
                  <a:gd name="T16" fmla="*/ 157 w 157"/>
                  <a:gd name="T17" fmla="*/ 83 h 83"/>
                  <a:gd name="T18" fmla="*/ 157 w 157"/>
                  <a:gd name="T19" fmla="*/ 21 h 83"/>
                  <a:gd name="T20" fmla="*/ 119 w 157"/>
                  <a:gd name="T21" fmla="*/ 0 h 83"/>
                  <a:gd name="T22" fmla="*/ 0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37" y="21"/>
                    </a:moveTo>
                    <a:lnTo>
                      <a:pt x="157" y="21"/>
                    </a:lnTo>
                    <a:lnTo>
                      <a:pt x="37" y="21"/>
                    </a:lnTo>
                    <a:lnTo>
                      <a:pt x="37" y="83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3"/>
                    </a:lnTo>
                    <a:lnTo>
                      <a:pt x="157" y="83"/>
                    </a:lnTo>
                    <a:lnTo>
                      <a:pt x="157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30" name="Freeform 638"/>
              <p:cNvSpPr>
                <a:spLocks/>
              </p:cNvSpPr>
              <p:nvPr/>
            </p:nvSpPr>
            <p:spPr bwMode="auto">
              <a:xfrm>
                <a:off x="3934" y="1956"/>
                <a:ext cx="157" cy="83"/>
              </a:xfrm>
              <a:custGeom>
                <a:avLst/>
                <a:gdLst>
                  <a:gd name="T0" fmla="*/ 37 w 157"/>
                  <a:gd name="T1" fmla="*/ 21 h 83"/>
                  <a:gd name="T2" fmla="*/ 157 w 157"/>
                  <a:gd name="T3" fmla="*/ 21 h 83"/>
                  <a:gd name="T4" fmla="*/ 37 w 157"/>
                  <a:gd name="T5" fmla="*/ 21 h 83"/>
                  <a:gd name="T6" fmla="*/ 37 w 157"/>
                  <a:gd name="T7" fmla="*/ 83 h 83"/>
                  <a:gd name="T8" fmla="*/ 37 w 157"/>
                  <a:gd name="T9" fmla="*/ 21 h 83"/>
                  <a:gd name="T10" fmla="*/ 0 w 157"/>
                  <a:gd name="T11" fmla="*/ 0 h 83"/>
                  <a:gd name="T12" fmla="*/ 0 w 157"/>
                  <a:gd name="T13" fmla="*/ 62 h 83"/>
                  <a:gd name="T14" fmla="*/ 37 w 157"/>
                  <a:gd name="T15" fmla="*/ 83 h 83"/>
                  <a:gd name="T16" fmla="*/ 157 w 157"/>
                  <a:gd name="T17" fmla="*/ 83 h 83"/>
                  <a:gd name="T18" fmla="*/ 157 w 157"/>
                  <a:gd name="T19" fmla="*/ 21 h 83"/>
                  <a:gd name="T20" fmla="*/ 119 w 157"/>
                  <a:gd name="T21" fmla="*/ 0 h 83"/>
                  <a:gd name="T22" fmla="*/ 0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37" y="21"/>
                    </a:moveTo>
                    <a:lnTo>
                      <a:pt x="157" y="21"/>
                    </a:lnTo>
                    <a:lnTo>
                      <a:pt x="37" y="21"/>
                    </a:lnTo>
                    <a:lnTo>
                      <a:pt x="37" y="83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3"/>
                    </a:lnTo>
                    <a:lnTo>
                      <a:pt x="157" y="83"/>
                    </a:lnTo>
                    <a:lnTo>
                      <a:pt x="157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31" name="Freeform 639"/>
              <p:cNvSpPr>
                <a:spLocks/>
              </p:cNvSpPr>
              <p:nvPr/>
            </p:nvSpPr>
            <p:spPr bwMode="auto">
              <a:xfrm>
                <a:off x="3420" y="1696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32" name="Freeform 640"/>
              <p:cNvSpPr>
                <a:spLocks/>
              </p:cNvSpPr>
              <p:nvPr/>
            </p:nvSpPr>
            <p:spPr bwMode="auto">
              <a:xfrm>
                <a:off x="3420" y="1696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33" name="Freeform 641"/>
              <p:cNvSpPr>
                <a:spLocks/>
              </p:cNvSpPr>
              <p:nvPr/>
            </p:nvSpPr>
            <p:spPr bwMode="auto">
              <a:xfrm>
                <a:off x="3375" y="1669"/>
                <a:ext cx="156" cy="82"/>
              </a:xfrm>
              <a:custGeom>
                <a:avLst/>
                <a:gdLst>
                  <a:gd name="T0" fmla="*/ 37 w 156"/>
                  <a:gd name="T1" fmla="*/ 20 h 82"/>
                  <a:gd name="T2" fmla="*/ 156 w 156"/>
                  <a:gd name="T3" fmla="*/ 20 h 82"/>
                  <a:gd name="T4" fmla="*/ 37 w 156"/>
                  <a:gd name="T5" fmla="*/ 20 h 82"/>
                  <a:gd name="T6" fmla="*/ 37 w 156"/>
                  <a:gd name="T7" fmla="*/ 82 h 82"/>
                  <a:gd name="T8" fmla="*/ 37 w 156"/>
                  <a:gd name="T9" fmla="*/ 20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0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0"/>
                    </a:moveTo>
                    <a:lnTo>
                      <a:pt x="156" y="20"/>
                    </a:lnTo>
                    <a:lnTo>
                      <a:pt x="37" y="20"/>
                    </a:lnTo>
                    <a:lnTo>
                      <a:pt x="37" y="82"/>
                    </a:lnTo>
                    <a:lnTo>
                      <a:pt x="37" y="20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34" name="Freeform 642"/>
              <p:cNvSpPr>
                <a:spLocks/>
              </p:cNvSpPr>
              <p:nvPr/>
            </p:nvSpPr>
            <p:spPr bwMode="auto">
              <a:xfrm>
                <a:off x="3375" y="1669"/>
                <a:ext cx="156" cy="82"/>
              </a:xfrm>
              <a:custGeom>
                <a:avLst/>
                <a:gdLst>
                  <a:gd name="T0" fmla="*/ 37 w 156"/>
                  <a:gd name="T1" fmla="*/ 20 h 82"/>
                  <a:gd name="T2" fmla="*/ 156 w 156"/>
                  <a:gd name="T3" fmla="*/ 20 h 82"/>
                  <a:gd name="T4" fmla="*/ 37 w 156"/>
                  <a:gd name="T5" fmla="*/ 20 h 82"/>
                  <a:gd name="T6" fmla="*/ 37 w 156"/>
                  <a:gd name="T7" fmla="*/ 82 h 82"/>
                  <a:gd name="T8" fmla="*/ 37 w 156"/>
                  <a:gd name="T9" fmla="*/ 20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0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0"/>
                    </a:moveTo>
                    <a:lnTo>
                      <a:pt x="156" y="20"/>
                    </a:lnTo>
                    <a:lnTo>
                      <a:pt x="37" y="20"/>
                    </a:lnTo>
                    <a:lnTo>
                      <a:pt x="37" y="82"/>
                    </a:lnTo>
                    <a:lnTo>
                      <a:pt x="37" y="20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35" name="Freeform 643"/>
              <p:cNvSpPr>
                <a:spLocks/>
              </p:cNvSpPr>
              <p:nvPr/>
            </p:nvSpPr>
            <p:spPr bwMode="auto">
              <a:xfrm>
                <a:off x="3323" y="1648"/>
                <a:ext cx="156" cy="83"/>
              </a:xfrm>
              <a:custGeom>
                <a:avLst/>
                <a:gdLst>
                  <a:gd name="T0" fmla="*/ 44 w 156"/>
                  <a:gd name="T1" fmla="*/ 21 h 83"/>
                  <a:gd name="T2" fmla="*/ 156 w 156"/>
                  <a:gd name="T3" fmla="*/ 21 h 83"/>
                  <a:gd name="T4" fmla="*/ 44 w 156"/>
                  <a:gd name="T5" fmla="*/ 21 h 83"/>
                  <a:gd name="T6" fmla="*/ 44 w 156"/>
                  <a:gd name="T7" fmla="*/ 83 h 83"/>
                  <a:gd name="T8" fmla="*/ 44 w 156"/>
                  <a:gd name="T9" fmla="*/ 21 h 83"/>
                  <a:gd name="T10" fmla="*/ 0 w 156"/>
                  <a:gd name="T11" fmla="*/ 0 h 83"/>
                  <a:gd name="T12" fmla="*/ 0 w 156"/>
                  <a:gd name="T13" fmla="*/ 62 h 83"/>
                  <a:gd name="T14" fmla="*/ 44 w 156"/>
                  <a:gd name="T15" fmla="*/ 83 h 83"/>
                  <a:gd name="T16" fmla="*/ 156 w 156"/>
                  <a:gd name="T17" fmla="*/ 83 h 83"/>
                  <a:gd name="T18" fmla="*/ 156 w 156"/>
                  <a:gd name="T19" fmla="*/ 21 h 83"/>
                  <a:gd name="T20" fmla="*/ 119 w 156"/>
                  <a:gd name="T21" fmla="*/ 0 h 83"/>
                  <a:gd name="T22" fmla="*/ 0 w 156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3">
                    <a:moveTo>
                      <a:pt x="44" y="21"/>
                    </a:moveTo>
                    <a:lnTo>
                      <a:pt x="156" y="21"/>
                    </a:lnTo>
                    <a:lnTo>
                      <a:pt x="44" y="21"/>
                    </a:lnTo>
                    <a:lnTo>
                      <a:pt x="44" y="83"/>
                    </a:lnTo>
                    <a:lnTo>
                      <a:pt x="44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44" y="83"/>
                    </a:lnTo>
                    <a:lnTo>
                      <a:pt x="156" y="83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36" name="Freeform 644"/>
              <p:cNvSpPr>
                <a:spLocks/>
              </p:cNvSpPr>
              <p:nvPr/>
            </p:nvSpPr>
            <p:spPr bwMode="auto">
              <a:xfrm>
                <a:off x="3323" y="1648"/>
                <a:ext cx="156" cy="83"/>
              </a:xfrm>
              <a:custGeom>
                <a:avLst/>
                <a:gdLst>
                  <a:gd name="T0" fmla="*/ 37 w 156"/>
                  <a:gd name="T1" fmla="*/ 21 h 83"/>
                  <a:gd name="T2" fmla="*/ 156 w 156"/>
                  <a:gd name="T3" fmla="*/ 21 h 83"/>
                  <a:gd name="T4" fmla="*/ 37 w 156"/>
                  <a:gd name="T5" fmla="*/ 21 h 83"/>
                  <a:gd name="T6" fmla="*/ 37 w 156"/>
                  <a:gd name="T7" fmla="*/ 83 h 83"/>
                  <a:gd name="T8" fmla="*/ 37 w 156"/>
                  <a:gd name="T9" fmla="*/ 21 h 83"/>
                  <a:gd name="T10" fmla="*/ 0 w 156"/>
                  <a:gd name="T11" fmla="*/ 0 h 83"/>
                  <a:gd name="T12" fmla="*/ 0 w 156"/>
                  <a:gd name="T13" fmla="*/ 62 h 83"/>
                  <a:gd name="T14" fmla="*/ 37 w 156"/>
                  <a:gd name="T15" fmla="*/ 83 h 83"/>
                  <a:gd name="T16" fmla="*/ 156 w 156"/>
                  <a:gd name="T17" fmla="*/ 83 h 83"/>
                  <a:gd name="T18" fmla="*/ 156 w 156"/>
                  <a:gd name="T19" fmla="*/ 21 h 83"/>
                  <a:gd name="T20" fmla="*/ 119 w 156"/>
                  <a:gd name="T21" fmla="*/ 0 h 83"/>
                  <a:gd name="T22" fmla="*/ 0 w 156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3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3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3"/>
                    </a:lnTo>
                    <a:lnTo>
                      <a:pt x="156" y="83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37" name="Freeform 645"/>
              <p:cNvSpPr>
                <a:spLocks/>
              </p:cNvSpPr>
              <p:nvPr/>
            </p:nvSpPr>
            <p:spPr bwMode="auto">
              <a:xfrm>
                <a:off x="3278" y="1621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38" name="Freeform 646"/>
              <p:cNvSpPr>
                <a:spLocks/>
              </p:cNvSpPr>
              <p:nvPr/>
            </p:nvSpPr>
            <p:spPr bwMode="auto">
              <a:xfrm>
                <a:off x="3278" y="1621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39" name="Freeform 647"/>
              <p:cNvSpPr>
                <a:spLocks/>
              </p:cNvSpPr>
              <p:nvPr/>
            </p:nvSpPr>
            <p:spPr bwMode="auto">
              <a:xfrm>
                <a:off x="3233" y="1600"/>
                <a:ext cx="157" cy="83"/>
              </a:xfrm>
              <a:custGeom>
                <a:avLst/>
                <a:gdLst>
                  <a:gd name="T0" fmla="*/ 37 w 157"/>
                  <a:gd name="T1" fmla="*/ 21 h 83"/>
                  <a:gd name="T2" fmla="*/ 157 w 157"/>
                  <a:gd name="T3" fmla="*/ 21 h 83"/>
                  <a:gd name="T4" fmla="*/ 37 w 157"/>
                  <a:gd name="T5" fmla="*/ 21 h 83"/>
                  <a:gd name="T6" fmla="*/ 37 w 157"/>
                  <a:gd name="T7" fmla="*/ 83 h 83"/>
                  <a:gd name="T8" fmla="*/ 37 w 157"/>
                  <a:gd name="T9" fmla="*/ 21 h 83"/>
                  <a:gd name="T10" fmla="*/ 0 w 157"/>
                  <a:gd name="T11" fmla="*/ 0 h 83"/>
                  <a:gd name="T12" fmla="*/ 0 w 157"/>
                  <a:gd name="T13" fmla="*/ 62 h 83"/>
                  <a:gd name="T14" fmla="*/ 37 w 157"/>
                  <a:gd name="T15" fmla="*/ 83 h 83"/>
                  <a:gd name="T16" fmla="*/ 157 w 157"/>
                  <a:gd name="T17" fmla="*/ 83 h 83"/>
                  <a:gd name="T18" fmla="*/ 157 w 157"/>
                  <a:gd name="T19" fmla="*/ 21 h 83"/>
                  <a:gd name="T20" fmla="*/ 119 w 157"/>
                  <a:gd name="T21" fmla="*/ 0 h 83"/>
                  <a:gd name="T22" fmla="*/ 0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37" y="21"/>
                    </a:moveTo>
                    <a:lnTo>
                      <a:pt x="157" y="21"/>
                    </a:lnTo>
                    <a:lnTo>
                      <a:pt x="37" y="21"/>
                    </a:lnTo>
                    <a:lnTo>
                      <a:pt x="37" y="83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3"/>
                    </a:lnTo>
                    <a:lnTo>
                      <a:pt x="157" y="83"/>
                    </a:lnTo>
                    <a:lnTo>
                      <a:pt x="157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40" name="Freeform 648"/>
              <p:cNvSpPr>
                <a:spLocks/>
              </p:cNvSpPr>
              <p:nvPr/>
            </p:nvSpPr>
            <p:spPr bwMode="auto">
              <a:xfrm>
                <a:off x="3233" y="1600"/>
                <a:ext cx="157" cy="83"/>
              </a:xfrm>
              <a:custGeom>
                <a:avLst/>
                <a:gdLst>
                  <a:gd name="T0" fmla="*/ 37 w 157"/>
                  <a:gd name="T1" fmla="*/ 21 h 83"/>
                  <a:gd name="T2" fmla="*/ 157 w 157"/>
                  <a:gd name="T3" fmla="*/ 21 h 83"/>
                  <a:gd name="T4" fmla="*/ 37 w 157"/>
                  <a:gd name="T5" fmla="*/ 21 h 83"/>
                  <a:gd name="T6" fmla="*/ 37 w 157"/>
                  <a:gd name="T7" fmla="*/ 83 h 83"/>
                  <a:gd name="T8" fmla="*/ 37 w 157"/>
                  <a:gd name="T9" fmla="*/ 21 h 83"/>
                  <a:gd name="T10" fmla="*/ 0 w 157"/>
                  <a:gd name="T11" fmla="*/ 0 h 83"/>
                  <a:gd name="T12" fmla="*/ 0 w 157"/>
                  <a:gd name="T13" fmla="*/ 62 h 83"/>
                  <a:gd name="T14" fmla="*/ 37 w 157"/>
                  <a:gd name="T15" fmla="*/ 83 h 83"/>
                  <a:gd name="T16" fmla="*/ 157 w 157"/>
                  <a:gd name="T17" fmla="*/ 83 h 83"/>
                  <a:gd name="T18" fmla="*/ 157 w 157"/>
                  <a:gd name="T19" fmla="*/ 21 h 83"/>
                  <a:gd name="T20" fmla="*/ 119 w 157"/>
                  <a:gd name="T21" fmla="*/ 0 h 83"/>
                  <a:gd name="T22" fmla="*/ 0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37" y="21"/>
                    </a:moveTo>
                    <a:lnTo>
                      <a:pt x="157" y="21"/>
                    </a:lnTo>
                    <a:lnTo>
                      <a:pt x="37" y="21"/>
                    </a:lnTo>
                    <a:lnTo>
                      <a:pt x="37" y="83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3"/>
                    </a:lnTo>
                    <a:lnTo>
                      <a:pt x="157" y="83"/>
                    </a:lnTo>
                    <a:lnTo>
                      <a:pt x="157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41" name="Freeform 649"/>
              <p:cNvSpPr>
                <a:spLocks/>
              </p:cNvSpPr>
              <p:nvPr/>
            </p:nvSpPr>
            <p:spPr bwMode="auto">
              <a:xfrm>
                <a:off x="3188" y="1573"/>
                <a:ext cx="157" cy="82"/>
              </a:xfrm>
              <a:custGeom>
                <a:avLst/>
                <a:gdLst>
                  <a:gd name="T0" fmla="*/ 38 w 157"/>
                  <a:gd name="T1" fmla="*/ 21 h 82"/>
                  <a:gd name="T2" fmla="*/ 157 w 157"/>
                  <a:gd name="T3" fmla="*/ 21 h 82"/>
                  <a:gd name="T4" fmla="*/ 38 w 157"/>
                  <a:gd name="T5" fmla="*/ 21 h 82"/>
                  <a:gd name="T6" fmla="*/ 38 w 157"/>
                  <a:gd name="T7" fmla="*/ 82 h 82"/>
                  <a:gd name="T8" fmla="*/ 38 w 157"/>
                  <a:gd name="T9" fmla="*/ 21 h 82"/>
                  <a:gd name="T10" fmla="*/ 0 w 157"/>
                  <a:gd name="T11" fmla="*/ 0 h 82"/>
                  <a:gd name="T12" fmla="*/ 0 w 157"/>
                  <a:gd name="T13" fmla="*/ 62 h 82"/>
                  <a:gd name="T14" fmla="*/ 38 w 157"/>
                  <a:gd name="T15" fmla="*/ 82 h 82"/>
                  <a:gd name="T16" fmla="*/ 157 w 157"/>
                  <a:gd name="T17" fmla="*/ 82 h 82"/>
                  <a:gd name="T18" fmla="*/ 157 w 157"/>
                  <a:gd name="T19" fmla="*/ 21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8" y="21"/>
                    </a:moveTo>
                    <a:lnTo>
                      <a:pt x="157" y="21"/>
                    </a:lnTo>
                    <a:lnTo>
                      <a:pt x="38" y="21"/>
                    </a:lnTo>
                    <a:lnTo>
                      <a:pt x="38" y="82"/>
                    </a:lnTo>
                    <a:lnTo>
                      <a:pt x="38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8" y="82"/>
                    </a:lnTo>
                    <a:lnTo>
                      <a:pt x="157" y="82"/>
                    </a:lnTo>
                    <a:lnTo>
                      <a:pt x="157" y="21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42" name="Freeform 650"/>
              <p:cNvSpPr>
                <a:spLocks/>
              </p:cNvSpPr>
              <p:nvPr/>
            </p:nvSpPr>
            <p:spPr bwMode="auto">
              <a:xfrm>
                <a:off x="3188" y="1573"/>
                <a:ext cx="157" cy="82"/>
              </a:xfrm>
              <a:custGeom>
                <a:avLst/>
                <a:gdLst>
                  <a:gd name="T0" fmla="*/ 38 w 157"/>
                  <a:gd name="T1" fmla="*/ 21 h 82"/>
                  <a:gd name="T2" fmla="*/ 157 w 157"/>
                  <a:gd name="T3" fmla="*/ 21 h 82"/>
                  <a:gd name="T4" fmla="*/ 38 w 157"/>
                  <a:gd name="T5" fmla="*/ 21 h 82"/>
                  <a:gd name="T6" fmla="*/ 38 w 157"/>
                  <a:gd name="T7" fmla="*/ 82 h 82"/>
                  <a:gd name="T8" fmla="*/ 38 w 157"/>
                  <a:gd name="T9" fmla="*/ 21 h 82"/>
                  <a:gd name="T10" fmla="*/ 0 w 157"/>
                  <a:gd name="T11" fmla="*/ 0 h 82"/>
                  <a:gd name="T12" fmla="*/ 0 w 157"/>
                  <a:gd name="T13" fmla="*/ 62 h 82"/>
                  <a:gd name="T14" fmla="*/ 38 w 157"/>
                  <a:gd name="T15" fmla="*/ 82 h 82"/>
                  <a:gd name="T16" fmla="*/ 157 w 157"/>
                  <a:gd name="T17" fmla="*/ 82 h 82"/>
                  <a:gd name="T18" fmla="*/ 157 w 157"/>
                  <a:gd name="T19" fmla="*/ 21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8" y="21"/>
                    </a:moveTo>
                    <a:lnTo>
                      <a:pt x="157" y="21"/>
                    </a:lnTo>
                    <a:lnTo>
                      <a:pt x="38" y="21"/>
                    </a:lnTo>
                    <a:lnTo>
                      <a:pt x="38" y="82"/>
                    </a:lnTo>
                    <a:lnTo>
                      <a:pt x="38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8" y="82"/>
                    </a:lnTo>
                    <a:lnTo>
                      <a:pt x="157" y="82"/>
                    </a:lnTo>
                    <a:lnTo>
                      <a:pt x="157" y="21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43" name="Freeform 651"/>
              <p:cNvSpPr>
                <a:spLocks/>
              </p:cNvSpPr>
              <p:nvPr/>
            </p:nvSpPr>
            <p:spPr bwMode="auto">
              <a:xfrm>
                <a:off x="3136" y="1553"/>
                <a:ext cx="157" cy="82"/>
              </a:xfrm>
              <a:custGeom>
                <a:avLst/>
                <a:gdLst>
                  <a:gd name="T0" fmla="*/ 45 w 157"/>
                  <a:gd name="T1" fmla="*/ 20 h 82"/>
                  <a:gd name="T2" fmla="*/ 157 w 157"/>
                  <a:gd name="T3" fmla="*/ 20 h 82"/>
                  <a:gd name="T4" fmla="*/ 45 w 157"/>
                  <a:gd name="T5" fmla="*/ 20 h 82"/>
                  <a:gd name="T6" fmla="*/ 45 w 157"/>
                  <a:gd name="T7" fmla="*/ 82 h 82"/>
                  <a:gd name="T8" fmla="*/ 45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45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45" y="20"/>
                    </a:moveTo>
                    <a:lnTo>
                      <a:pt x="157" y="20"/>
                    </a:lnTo>
                    <a:lnTo>
                      <a:pt x="45" y="20"/>
                    </a:lnTo>
                    <a:lnTo>
                      <a:pt x="45" y="82"/>
                    </a:lnTo>
                    <a:lnTo>
                      <a:pt x="45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45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44" name="Freeform 652"/>
              <p:cNvSpPr>
                <a:spLocks/>
              </p:cNvSpPr>
              <p:nvPr/>
            </p:nvSpPr>
            <p:spPr bwMode="auto">
              <a:xfrm>
                <a:off x="3136" y="1553"/>
                <a:ext cx="157" cy="82"/>
              </a:xfrm>
              <a:custGeom>
                <a:avLst/>
                <a:gdLst>
                  <a:gd name="T0" fmla="*/ 38 w 157"/>
                  <a:gd name="T1" fmla="*/ 20 h 82"/>
                  <a:gd name="T2" fmla="*/ 157 w 157"/>
                  <a:gd name="T3" fmla="*/ 20 h 82"/>
                  <a:gd name="T4" fmla="*/ 38 w 157"/>
                  <a:gd name="T5" fmla="*/ 20 h 82"/>
                  <a:gd name="T6" fmla="*/ 38 w 157"/>
                  <a:gd name="T7" fmla="*/ 82 h 82"/>
                  <a:gd name="T8" fmla="*/ 38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38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8" y="20"/>
                    </a:moveTo>
                    <a:lnTo>
                      <a:pt x="157" y="20"/>
                    </a:lnTo>
                    <a:lnTo>
                      <a:pt x="38" y="20"/>
                    </a:lnTo>
                    <a:lnTo>
                      <a:pt x="38" y="82"/>
                    </a:lnTo>
                    <a:lnTo>
                      <a:pt x="38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8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45" name="Freeform 653"/>
              <p:cNvSpPr>
                <a:spLocks/>
              </p:cNvSpPr>
              <p:nvPr/>
            </p:nvSpPr>
            <p:spPr bwMode="auto">
              <a:xfrm>
                <a:off x="3092" y="1525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46" name="Freeform 654"/>
              <p:cNvSpPr>
                <a:spLocks/>
              </p:cNvSpPr>
              <p:nvPr/>
            </p:nvSpPr>
            <p:spPr bwMode="auto">
              <a:xfrm>
                <a:off x="3092" y="1525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47" name="Freeform 655"/>
              <p:cNvSpPr>
                <a:spLocks/>
              </p:cNvSpPr>
              <p:nvPr/>
            </p:nvSpPr>
            <p:spPr bwMode="auto">
              <a:xfrm>
                <a:off x="2532" y="1238"/>
                <a:ext cx="157" cy="82"/>
              </a:xfrm>
              <a:custGeom>
                <a:avLst/>
                <a:gdLst>
                  <a:gd name="T0" fmla="*/ 38 w 157"/>
                  <a:gd name="T1" fmla="*/ 20 h 82"/>
                  <a:gd name="T2" fmla="*/ 157 w 157"/>
                  <a:gd name="T3" fmla="*/ 20 h 82"/>
                  <a:gd name="T4" fmla="*/ 38 w 157"/>
                  <a:gd name="T5" fmla="*/ 20 h 82"/>
                  <a:gd name="T6" fmla="*/ 38 w 157"/>
                  <a:gd name="T7" fmla="*/ 82 h 82"/>
                  <a:gd name="T8" fmla="*/ 38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38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8" y="20"/>
                    </a:moveTo>
                    <a:lnTo>
                      <a:pt x="157" y="20"/>
                    </a:lnTo>
                    <a:lnTo>
                      <a:pt x="38" y="20"/>
                    </a:lnTo>
                    <a:lnTo>
                      <a:pt x="38" y="82"/>
                    </a:lnTo>
                    <a:lnTo>
                      <a:pt x="38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8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48" name="Freeform 656"/>
              <p:cNvSpPr>
                <a:spLocks/>
              </p:cNvSpPr>
              <p:nvPr/>
            </p:nvSpPr>
            <p:spPr bwMode="auto">
              <a:xfrm>
                <a:off x="2532" y="1238"/>
                <a:ext cx="157" cy="82"/>
              </a:xfrm>
              <a:custGeom>
                <a:avLst/>
                <a:gdLst>
                  <a:gd name="T0" fmla="*/ 38 w 157"/>
                  <a:gd name="T1" fmla="*/ 20 h 82"/>
                  <a:gd name="T2" fmla="*/ 157 w 157"/>
                  <a:gd name="T3" fmla="*/ 20 h 82"/>
                  <a:gd name="T4" fmla="*/ 38 w 157"/>
                  <a:gd name="T5" fmla="*/ 20 h 82"/>
                  <a:gd name="T6" fmla="*/ 38 w 157"/>
                  <a:gd name="T7" fmla="*/ 82 h 82"/>
                  <a:gd name="T8" fmla="*/ 38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38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8" y="20"/>
                    </a:moveTo>
                    <a:lnTo>
                      <a:pt x="157" y="20"/>
                    </a:lnTo>
                    <a:lnTo>
                      <a:pt x="38" y="20"/>
                    </a:lnTo>
                    <a:lnTo>
                      <a:pt x="38" y="82"/>
                    </a:lnTo>
                    <a:lnTo>
                      <a:pt x="38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8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49" name="Freeform 657"/>
              <p:cNvSpPr>
                <a:spLocks/>
              </p:cNvSpPr>
              <p:nvPr/>
            </p:nvSpPr>
            <p:spPr bwMode="auto">
              <a:xfrm>
                <a:off x="2488" y="1217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1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50" name="Freeform 658"/>
              <p:cNvSpPr>
                <a:spLocks/>
              </p:cNvSpPr>
              <p:nvPr/>
            </p:nvSpPr>
            <p:spPr bwMode="auto">
              <a:xfrm>
                <a:off x="2488" y="1217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51" name="Freeform 659"/>
              <p:cNvSpPr>
                <a:spLocks/>
              </p:cNvSpPr>
              <p:nvPr/>
            </p:nvSpPr>
            <p:spPr bwMode="auto">
              <a:xfrm>
                <a:off x="2435" y="1190"/>
                <a:ext cx="157" cy="82"/>
              </a:xfrm>
              <a:custGeom>
                <a:avLst/>
                <a:gdLst>
                  <a:gd name="T0" fmla="*/ 45 w 157"/>
                  <a:gd name="T1" fmla="*/ 20 h 82"/>
                  <a:gd name="T2" fmla="*/ 157 w 157"/>
                  <a:gd name="T3" fmla="*/ 20 h 82"/>
                  <a:gd name="T4" fmla="*/ 45 w 157"/>
                  <a:gd name="T5" fmla="*/ 20 h 82"/>
                  <a:gd name="T6" fmla="*/ 45 w 157"/>
                  <a:gd name="T7" fmla="*/ 82 h 82"/>
                  <a:gd name="T8" fmla="*/ 45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45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45" y="20"/>
                    </a:moveTo>
                    <a:lnTo>
                      <a:pt x="157" y="20"/>
                    </a:lnTo>
                    <a:lnTo>
                      <a:pt x="45" y="20"/>
                    </a:lnTo>
                    <a:lnTo>
                      <a:pt x="45" y="82"/>
                    </a:lnTo>
                    <a:lnTo>
                      <a:pt x="45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45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52" name="Freeform 660"/>
              <p:cNvSpPr>
                <a:spLocks/>
              </p:cNvSpPr>
              <p:nvPr/>
            </p:nvSpPr>
            <p:spPr bwMode="auto">
              <a:xfrm>
                <a:off x="2435" y="1190"/>
                <a:ext cx="157" cy="82"/>
              </a:xfrm>
              <a:custGeom>
                <a:avLst/>
                <a:gdLst>
                  <a:gd name="T0" fmla="*/ 38 w 157"/>
                  <a:gd name="T1" fmla="*/ 20 h 82"/>
                  <a:gd name="T2" fmla="*/ 157 w 157"/>
                  <a:gd name="T3" fmla="*/ 20 h 82"/>
                  <a:gd name="T4" fmla="*/ 38 w 157"/>
                  <a:gd name="T5" fmla="*/ 20 h 82"/>
                  <a:gd name="T6" fmla="*/ 38 w 157"/>
                  <a:gd name="T7" fmla="*/ 82 h 82"/>
                  <a:gd name="T8" fmla="*/ 38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38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8" y="20"/>
                    </a:moveTo>
                    <a:lnTo>
                      <a:pt x="157" y="20"/>
                    </a:lnTo>
                    <a:lnTo>
                      <a:pt x="38" y="20"/>
                    </a:lnTo>
                    <a:lnTo>
                      <a:pt x="38" y="82"/>
                    </a:lnTo>
                    <a:lnTo>
                      <a:pt x="38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8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53" name="Freeform 661"/>
              <p:cNvSpPr>
                <a:spLocks/>
              </p:cNvSpPr>
              <p:nvPr/>
            </p:nvSpPr>
            <p:spPr bwMode="auto">
              <a:xfrm>
                <a:off x="2391" y="1169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54" name="Freeform 662"/>
              <p:cNvSpPr>
                <a:spLocks/>
              </p:cNvSpPr>
              <p:nvPr/>
            </p:nvSpPr>
            <p:spPr bwMode="auto">
              <a:xfrm>
                <a:off x="2391" y="1169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55" name="Freeform 663"/>
              <p:cNvSpPr>
                <a:spLocks/>
              </p:cNvSpPr>
              <p:nvPr/>
            </p:nvSpPr>
            <p:spPr bwMode="auto">
              <a:xfrm>
                <a:off x="2346" y="1142"/>
                <a:ext cx="157" cy="82"/>
              </a:xfrm>
              <a:custGeom>
                <a:avLst/>
                <a:gdLst>
                  <a:gd name="T0" fmla="*/ 37 w 157"/>
                  <a:gd name="T1" fmla="*/ 20 h 82"/>
                  <a:gd name="T2" fmla="*/ 157 w 157"/>
                  <a:gd name="T3" fmla="*/ 20 h 82"/>
                  <a:gd name="T4" fmla="*/ 37 w 157"/>
                  <a:gd name="T5" fmla="*/ 20 h 82"/>
                  <a:gd name="T6" fmla="*/ 37 w 157"/>
                  <a:gd name="T7" fmla="*/ 82 h 82"/>
                  <a:gd name="T8" fmla="*/ 37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37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19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7" y="20"/>
                    </a:moveTo>
                    <a:lnTo>
                      <a:pt x="157" y="20"/>
                    </a:lnTo>
                    <a:lnTo>
                      <a:pt x="37" y="20"/>
                    </a:lnTo>
                    <a:lnTo>
                      <a:pt x="37" y="82"/>
                    </a:lnTo>
                    <a:lnTo>
                      <a:pt x="37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7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56" name="Freeform 664"/>
              <p:cNvSpPr>
                <a:spLocks/>
              </p:cNvSpPr>
              <p:nvPr/>
            </p:nvSpPr>
            <p:spPr bwMode="auto">
              <a:xfrm>
                <a:off x="2346" y="1142"/>
                <a:ext cx="157" cy="82"/>
              </a:xfrm>
              <a:custGeom>
                <a:avLst/>
                <a:gdLst>
                  <a:gd name="T0" fmla="*/ 37 w 157"/>
                  <a:gd name="T1" fmla="*/ 20 h 82"/>
                  <a:gd name="T2" fmla="*/ 157 w 157"/>
                  <a:gd name="T3" fmla="*/ 20 h 82"/>
                  <a:gd name="T4" fmla="*/ 37 w 157"/>
                  <a:gd name="T5" fmla="*/ 20 h 82"/>
                  <a:gd name="T6" fmla="*/ 37 w 157"/>
                  <a:gd name="T7" fmla="*/ 82 h 82"/>
                  <a:gd name="T8" fmla="*/ 37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37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19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7" y="20"/>
                    </a:moveTo>
                    <a:lnTo>
                      <a:pt x="157" y="20"/>
                    </a:lnTo>
                    <a:lnTo>
                      <a:pt x="37" y="20"/>
                    </a:lnTo>
                    <a:lnTo>
                      <a:pt x="37" y="82"/>
                    </a:lnTo>
                    <a:lnTo>
                      <a:pt x="37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7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57" name="Freeform 665"/>
              <p:cNvSpPr>
                <a:spLocks/>
              </p:cNvSpPr>
              <p:nvPr/>
            </p:nvSpPr>
            <p:spPr bwMode="auto">
              <a:xfrm>
                <a:off x="2301" y="1121"/>
                <a:ext cx="149" cy="82"/>
              </a:xfrm>
              <a:custGeom>
                <a:avLst/>
                <a:gdLst>
                  <a:gd name="T0" fmla="*/ 38 w 149"/>
                  <a:gd name="T1" fmla="*/ 21 h 82"/>
                  <a:gd name="T2" fmla="*/ 149 w 149"/>
                  <a:gd name="T3" fmla="*/ 21 h 82"/>
                  <a:gd name="T4" fmla="*/ 38 w 149"/>
                  <a:gd name="T5" fmla="*/ 21 h 82"/>
                  <a:gd name="T6" fmla="*/ 38 w 149"/>
                  <a:gd name="T7" fmla="*/ 82 h 82"/>
                  <a:gd name="T8" fmla="*/ 38 w 149"/>
                  <a:gd name="T9" fmla="*/ 21 h 82"/>
                  <a:gd name="T10" fmla="*/ 0 w 149"/>
                  <a:gd name="T11" fmla="*/ 0 h 82"/>
                  <a:gd name="T12" fmla="*/ 0 w 149"/>
                  <a:gd name="T13" fmla="*/ 62 h 82"/>
                  <a:gd name="T14" fmla="*/ 38 w 149"/>
                  <a:gd name="T15" fmla="*/ 82 h 82"/>
                  <a:gd name="T16" fmla="*/ 149 w 149"/>
                  <a:gd name="T17" fmla="*/ 82 h 82"/>
                  <a:gd name="T18" fmla="*/ 149 w 149"/>
                  <a:gd name="T19" fmla="*/ 21 h 82"/>
                  <a:gd name="T20" fmla="*/ 112 w 149"/>
                  <a:gd name="T21" fmla="*/ 0 h 82"/>
                  <a:gd name="T22" fmla="*/ 0 w 149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9" h="82">
                    <a:moveTo>
                      <a:pt x="38" y="21"/>
                    </a:moveTo>
                    <a:lnTo>
                      <a:pt x="149" y="21"/>
                    </a:lnTo>
                    <a:lnTo>
                      <a:pt x="38" y="21"/>
                    </a:lnTo>
                    <a:lnTo>
                      <a:pt x="38" y="82"/>
                    </a:lnTo>
                    <a:lnTo>
                      <a:pt x="38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8" y="82"/>
                    </a:lnTo>
                    <a:lnTo>
                      <a:pt x="149" y="82"/>
                    </a:lnTo>
                    <a:lnTo>
                      <a:pt x="149" y="21"/>
                    </a:lnTo>
                    <a:lnTo>
                      <a:pt x="112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58" name="Freeform 666"/>
              <p:cNvSpPr>
                <a:spLocks/>
              </p:cNvSpPr>
              <p:nvPr/>
            </p:nvSpPr>
            <p:spPr bwMode="auto">
              <a:xfrm>
                <a:off x="2301" y="1121"/>
                <a:ext cx="157" cy="82"/>
              </a:xfrm>
              <a:custGeom>
                <a:avLst/>
                <a:gdLst>
                  <a:gd name="T0" fmla="*/ 38 w 157"/>
                  <a:gd name="T1" fmla="*/ 21 h 82"/>
                  <a:gd name="T2" fmla="*/ 157 w 157"/>
                  <a:gd name="T3" fmla="*/ 21 h 82"/>
                  <a:gd name="T4" fmla="*/ 38 w 157"/>
                  <a:gd name="T5" fmla="*/ 21 h 82"/>
                  <a:gd name="T6" fmla="*/ 38 w 157"/>
                  <a:gd name="T7" fmla="*/ 82 h 82"/>
                  <a:gd name="T8" fmla="*/ 38 w 157"/>
                  <a:gd name="T9" fmla="*/ 21 h 82"/>
                  <a:gd name="T10" fmla="*/ 0 w 157"/>
                  <a:gd name="T11" fmla="*/ 0 h 82"/>
                  <a:gd name="T12" fmla="*/ 0 w 157"/>
                  <a:gd name="T13" fmla="*/ 62 h 82"/>
                  <a:gd name="T14" fmla="*/ 38 w 157"/>
                  <a:gd name="T15" fmla="*/ 82 h 82"/>
                  <a:gd name="T16" fmla="*/ 157 w 157"/>
                  <a:gd name="T17" fmla="*/ 82 h 82"/>
                  <a:gd name="T18" fmla="*/ 157 w 157"/>
                  <a:gd name="T19" fmla="*/ 21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8" y="21"/>
                    </a:moveTo>
                    <a:lnTo>
                      <a:pt x="157" y="21"/>
                    </a:lnTo>
                    <a:lnTo>
                      <a:pt x="38" y="21"/>
                    </a:lnTo>
                    <a:lnTo>
                      <a:pt x="38" y="82"/>
                    </a:lnTo>
                    <a:lnTo>
                      <a:pt x="38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8" y="82"/>
                    </a:lnTo>
                    <a:lnTo>
                      <a:pt x="157" y="82"/>
                    </a:lnTo>
                    <a:lnTo>
                      <a:pt x="157" y="21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59" name="Freeform 667"/>
              <p:cNvSpPr>
                <a:spLocks/>
              </p:cNvSpPr>
              <p:nvPr/>
            </p:nvSpPr>
            <p:spPr bwMode="auto">
              <a:xfrm>
                <a:off x="2249" y="1094"/>
                <a:ext cx="157" cy="82"/>
              </a:xfrm>
              <a:custGeom>
                <a:avLst/>
                <a:gdLst>
                  <a:gd name="T0" fmla="*/ 45 w 157"/>
                  <a:gd name="T1" fmla="*/ 20 h 82"/>
                  <a:gd name="T2" fmla="*/ 157 w 157"/>
                  <a:gd name="T3" fmla="*/ 20 h 82"/>
                  <a:gd name="T4" fmla="*/ 45 w 157"/>
                  <a:gd name="T5" fmla="*/ 20 h 82"/>
                  <a:gd name="T6" fmla="*/ 45 w 157"/>
                  <a:gd name="T7" fmla="*/ 82 h 82"/>
                  <a:gd name="T8" fmla="*/ 45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45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19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45" y="20"/>
                    </a:moveTo>
                    <a:lnTo>
                      <a:pt x="157" y="20"/>
                    </a:lnTo>
                    <a:lnTo>
                      <a:pt x="45" y="20"/>
                    </a:lnTo>
                    <a:lnTo>
                      <a:pt x="45" y="82"/>
                    </a:lnTo>
                    <a:lnTo>
                      <a:pt x="45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45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60" name="Freeform 668"/>
              <p:cNvSpPr>
                <a:spLocks/>
              </p:cNvSpPr>
              <p:nvPr/>
            </p:nvSpPr>
            <p:spPr bwMode="auto">
              <a:xfrm>
                <a:off x="2249" y="1094"/>
                <a:ext cx="157" cy="82"/>
              </a:xfrm>
              <a:custGeom>
                <a:avLst/>
                <a:gdLst>
                  <a:gd name="T0" fmla="*/ 37 w 157"/>
                  <a:gd name="T1" fmla="*/ 20 h 82"/>
                  <a:gd name="T2" fmla="*/ 157 w 157"/>
                  <a:gd name="T3" fmla="*/ 20 h 82"/>
                  <a:gd name="T4" fmla="*/ 37 w 157"/>
                  <a:gd name="T5" fmla="*/ 20 h 82"/>
                  <a:gd name="T6" fmla="*/ 37 w 157"/>
                  <a:gd name="T7" fmla="*/ 82 h 82"/>
                  <a:gd name="T8" fmla="*/ 37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37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19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7" y="20"/>
                    </a:moveTo>
                    <a:lnTo>
                      <a:pt x="157" y="20"/>
                    </a:lnTo>
                    <a:lnTo>
                      <a:pt x="37" y="20"/>
                    </a:lnTo>
                    <a:lnTo>
                      <a:pt x="37" y="82"/>
                    </a:lnTo>
                    <a:lnTo>
                      <a:pt x="37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7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61" name="Freeform 669"/>
              <p:cNvSpPr>
                <a:spLocks/>
              </p:cNvSpPr>
              <p:nvPr/>
            </p:nvSpPr>
            <p:spPr bwMode="auto">
              <a:xfrm>
                <a:off x="2204" y="1073"/>
                <a:ext cx="157" cy="82"/>
              </a:xfrm>
              <a:custGeom>
                <a:avLst/>
                <a:gdLst>
                  <a:gd name="T0" fmla="*/ 38 w 157"/>
                  <a:gd name="T1" fmla="*/ 21 h 82"/>
                  <a:gd name="T2" fmla="*/ 157 w 157"/>
                  <a:gd name="T3" fmla="*/ 21 h 82"/>
                  <a:gd name="T4" fmla="*/ 38 w 157"/>
                  <a:gd name="T5" fmla="*/ 21 h 82"/>
                  <a:gd name="T6" fmla="*/ 38 w 157"/>
                  <a:gd name="T7" fmla="*/ 82 h 82"/>
                  <a:gd name="T8" fmla="*/ 38 w 157"/>
                  <a:gd name="T9" fmla="*/ 21 h 82"/>
                  <a:gd name="T10" fmla="*/ 0 w 157"/>
                  <a:gd name="T11" fmla="*/ 0 h 82"/>
                  <a:gd name="T12" fmla="*/ 0 w 157"/>
                  <a:gd name="T13" fmla="*/ 62 h 82"/>
                  <a:gd name="T14" fmla="*/ 38 w 157"/>
                  <a:gd name="T15" fmla="*/ 82 h 82"/>
                  <a:gd name="T16" fmla="*/ 157 w 157"/>
                  <a:gd name="T17" fmla="*/ 82 h 82"/>
                  <a:gd name="T18" fmla="*/ 157 w 157"/>
                  <a:gd name="T19" fmla="*/ 21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8" y="21"/>
                    </a:moveTo>
                    <a:lnTo>
                      <a:pt x="157" y="21"/>
                    </a:lnTo>
                    <a:lnTo>
                      <a:pt x="38" y="21"/>
                    </a:lnTo>
                    <a:lnTo>
                      <a:pt x="38" y="82"/>
                    </a:lnTo>
                    <a:lnTo>
                      <a:pt x="38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8" y="82"/>
                    </a:lnTo>
                    <a:lnTo>
                      <a:pt x="157" y="82"/>
                    </a:lnTo>
                    <a:lnTo>
                      <a:pt x="157" y="21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62" name="Freeform 670"/>
              <p:cNvSpPr>
                <a:spLocks/>
              </p:cNvSpPr>
              <p:nvPr/>
            </p:nvSpPr>
            <p:spPr bwMode="auto">
              <a:xfrm>
                <a:off x="2204" y="1073"/>
                <a:ext cx="157" cy="82"/>
              </a:xfrm>
              <a:custGeom>
                <a:avLst/>
                <a:gdLst>
                  <a:gd name="T0" fmla="*/ 38 w 157"/>
                  <a:gd name="T1" fmla="*/ 21 h 82"/>
                  <a:gd name="T2" fmla="*/ 157 w 157"/>
                  <a:gd name="T3" fmla="*/ 21 h 82"/>
                  <a:gd name="T4" fmla="*/ 38 w 157"/>
                  <a:gd name="T5" fmla="*/ 21 h 82"/>
                  <a:gd name="T6" fmla="*/ 38 w 157"/>
                  <a:gd name="T7" fmla="*/ 82 h 82"/>
                  <a:gd name="T8" fmla="*/ 38 w 157"/>
                  <a:gd name="T9" fmla="*/ 21 h 82"/>
                  <a:gd name="T10" fmla="*/ 0 w 157"/>
                  <a:gd name="T11" fmla="*/ 0 h 82"/>
                  <a:gd name="T12" fmla="*/ 0 w 157"/>
                  <a:gd name="T13" fmla="*/ 62 h 82"/>
                  <a:gd name="T14" fmla="*/ 38 w 157"/>
                  <a:gd name="T15" fmla="*/ 82 h 82"/>
                  <a:gd name="T16" fmla="*/ 157 w 157"/>
                  <a:gd name="T17" fmla="*/ 82 h 82"/>
                  <a:gd name="T18" fmla="*/ 157 w 157"/>
                  <a:gd name="T19" fmla="*/ 21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8" y="21"/>
                    </a:moveTo>
                    <a:lnTo>
                      <a:pt x="157" y="21"/>
                    </a:lnTo>
                    <a:lnTo>
                      <a:pt x="38" y="21"/>
                    </a:lnTo>
                    <a:lnTo>
                      <a:pt x="38" y="82"/>
                    </a:lnTo>
                    <a:lnTo>
                      <a:pt x="38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8" y="82"/>
                    </a:lnTo>
                    <a:lnTo>
                      <a:pt x="157" y="82"/>
                    </a:lnTo>
                    <a:lnTo>
                      <a:pt x="157" y="21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63" name="Freeform 671"/>
              <p:cNvSpPr>
                <a:spLocks/>
              </p:cNvSpPr>
              <p:nvPr/>
            </p:nvSpPr>
            <p:spPr bwMode="auto">
              <a:xfrm>
                <a:off x="2160" y="1046"/>
                <a:ext cx="156" cy="82"/>
              </a:xfrm>
              <a:custGeom>
                <a:avLst/>
                <a:gdLst>
                  <a:gd name="T0" fmla="*/ 37 w 156"/>
                  <a:gd name="T1" fmla="*/ 20 h 82"/>
                  <a:gd name="T2" fmla="*/ 156 w 156"/>
                  <a:gd name="T3" fmla="*/ 20 h 82"/>
                  <a:gd name="T4" fmla="*/ 37 w 156"/>
                  <a:gd name="T5" fmla="*/ 20 h 82"/>
                  <a:gd name="T6" fmla="*/ 37 w 156"/>
                  <a:gd name="T7" fmla="*/ 82 h 82"/>
                  <a:gd name="T8" fmla="*/ 37 w 156"/>
                  <a:gd name="T9" fmla="*/ 20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0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0"/>
                    </a:moveTo>
                    <a:lnTo>
                      <a:pt x="156" y="20"/>
                    </a:lnTo>
                    <a:lnTo>
                      <a:pt x="37" y="20"/>
                    </a:lnTo>
                    <a:lnTo>
                      <a:pt x="37" y="82"/>
                    </a:lnTo>
                    <a:lnTo>
                      <a:pt x="37" y="20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64" name="Freeform 672"/>
              <p:cNvSpPr>
                <a:spLocks/>
              </p:cNvSpPr>
              <p:nvPr/>
            </p:nvSpPr>
            <p:spPr bwMode="auto">
              <a:xfrm>
                <a:off x="2160" y="1046"/>
                <a:ext cx="156" cy="82"/>
              </a:xfrm>
              <a:custGeom>
                <a:avLst/>
                <a:gdLst>
                  <a:gd name="T0" fmla="*/ 37 w 156"/>
                  <a:gd name="T1" fmla="*/ 20 h 82"/>
                  <a:gd name="T2" fmla="*/ 156 w 156"/>
                  <a:gd name="T3" fmla="*/ 20 h 82"/>
                  <a:gd name="T4" fmla="*/ 37 w 156"/>
                  <a:gd name="T5" fmla="*/ 20 h 82"/>
                  <a:gd name="T6" fmla="*/ 37 w 156"/>
                  <a:gd name="T7" fmla="*/ 82 h 82"/>
                  <a:gd name="T8" fmla="*/ 37 w 156"/>
                  <a:gd name="T9" fmla="*/ 20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0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0"/>
                    </a:moveTo>
                    <a:lnTo>
                      <a:pt x="156" y="20"/>
                    </a:lnTo>
                    <a:lnTo>
                      <a:pt x="37" y="20"/>
                    </a:lnTo>
                    <a:lnTo>
                      <a:pt x="37" y="82"/>
                    </a:lnTo>
                    <a:lnTo>
                      <a:pt x="37" y="20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65" name="Freeform 673"/>
              <p:cNvSpPr>
                <a:spLocks/>
              </p:cNvSpPr>
              <p:nvPr/>
            </p:nvSpPr>
            <p:spPr bwMode="auto">
              <a:xfrm>
                <a:off x="2107" y="1025"/>
                <a:ext cx="157" cy="83"/>
              </a:xfrm>
              <a:custGeom>
                <a:avLst/>
                <a:gdLst>
                  <a:gd name="T0" fmla="*/ 45 w 157"/>
                  <a:gd name="T1" fmla="*/ 21 h 83"/>
                  <a:gd name="T2" fmla="*/ 157 w 157"/>
                  <a:gd name="T3" fmla="*/ 21 h 83"/>
                  <a:gd name="T4" fmla="*/ 45 w 157"/>
                  <a:gd name="T5" fmla="*/ 21 h 83"/>
                  <a:gd name="T6" fmla="*/ 45 w 157"/>
                  <a:gd name="T7" fmla="*/ 83 h 83"/>
                  <a:gd name="T8" fmla="*/ 45 w 157"/>
                  <a:gd name="T9" fmla="*/ 21 h 83"/>
                  <a:gd name="T10" fmla="*/ 0 w 157"/>
                  <a:gd name="T11" fmla="*/ 0 h 83"/>
                  <a:gd name="T12" fmla="*/ 0 w 157"/>
                  <a:gd name="T13" fmla="*/ 62 h 83"/>
                  <a:gd name="T14" fmla="*/ 45 w 157"/>
                  <a:gd name="T15" fmla="*/ 83 h 83"/>
                  <a:gd name="T16" fmla="*/ 157 w 157"/>
                  <a:gd name="T17" fmla="*/ 83 h 83"/>
                  <a:gd name="T18" fmla="*/ 157 w 157"/>
                  <a:gd name="T19" fmla="*/ 21 h 83"/>
                  <a:gd name="T20" fmla="*/ 120 w 157"/>
                  <a:gd name="T21" fmla="*/ 0 h 83"/>
                  <a:gd name="T22" fmla="*/ 0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45" y="21"/>
                    </a:moveTo>
                    <a:lnTo>
                      <a:pt x="157" y="21"/>
                    </a:lnTo>
                    <a:lnTo>
                      <a:pt x="45" y="21"/>
                    </a:lnTo>
                    <a:lnTo>
                      <a:pt x="45" y="83"/>
                    </a:lnTo>
                    <a:lnTo>
                      <a:pt x="45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45" y="83"/>
                    </a:lnTo>
                    <a:lnTo>
                      <a:pt x="157" y="83"/>
                    </a:lnTo>
                    <a:lnTo>
                      <a:pt x="157" y="21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66" name="Freeform 674"/>
              <p:cNvSpPr>
                <a:spLocks/>
              </p:cNvSpPr>
              <p:nvPr/>
            </p:nvSpPr>
            <p:spPr bwMode="auto">
              <a:xfrm>
                <a:off x="2107" y="1025"/>
                <a:ext cx="157" cy="83"/>
              </a:xfrm>
              <a:custGeom>
                <a:avLst/>
                <a:gdLst>
                  <a:gd name="T0" fmla="*/ 38 w 157"/>
                  <a:gd name="T1" fmla="*/ 21 h 83"/>
                  <a:gd name="T2" fmla="*/ 157 w 157"/>
                  <a:gd name="T3" fmla="*/ 21 h 83"/>
                  <a:gd name="T4" fmla="*/ 38 w 157"/>
                  <a:gd name="T5" fmla="*/ 21 h 83"/>
                  <a:gd name="T6" fmla="*/ 38 w 157"/>
                  <a:gd name="T7" fmla="*/ 83 h 83"/>
                  <a:gd name="T8" fmla="*/ 38 w 157"/>
                  <a:gd name="T9" fmla="*/ 21 h 83"/>
                  <a:gd name="T10" fmla="*/ 0 w 157"/>
                  <a:gd name="T11" fmla="*/ 0 h 83"/>
                  <a:gd name="T12" fmla="*/ 0 w 157"/>
                  <a:gd name="T13" fmla="*/ 62 h 83"/>
                  <a:gd name="T14" fmla="*/ 38 w 157"/>
                  <a:gd name="T15" fmla="*/ 83 h 83"/>
                  <a:gd name="T16" fmla="*/ 157 w 157"/>
                  <a:gd name="T17" fmla="*/ 83 h 83"/>
                  <a:gd name="T18" fmla="*/ 157 w 157"/>
                  <a:gd name="T19" fmla="*/ 21 h 83"/>
                  <a:gd name="T20" fmla="*/ 120 w 157"/>
                  <a:gd name="T21" fmla="*/ 0 h 83"/>
                  <a:gd name="T22" fmla="*/ 0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38" y="21"/>
                    </a:moveTo>
                    <a:lnTo>
                      <a:pt x="157" y="21"/>
                    </a:lnTo>
                    <a:lnTo>
                      <a:pt x="38" y="21"/>
                    </a:lnTo>
                    <a:lnTo>
                      <a:pt x="38" y="83"/>
                    </a:lnTo>
                    <a:lnTo>
                      <a:pt x="38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8" y="83"/>
                    </a:lnTo>
                    <a:lnTo>
                      <a:pt x="157" y="83"/>
                    </a:lnTo>
                    <a:lnTo>
                      <a:pt x="157" y="21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67" name="Freeform 675"/>
              <p:cNvSpPr>
                <a:spLocks/>
              </p:cNvSpPr>
              <p:nvPr/>
            </p:nvSpPr>
            <p:spPr bwMode="auto">
              <a:xfrm>
                <a:off x="2063" y="998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68" name="Freeform 676"/>
              <p:cNvSpPr>
                <a:spLocks/>
              </p:cNvSpPr>
              <p:nvPr/>
            </p:nvSpPr>
            <p:spPr bwMode="auto">
              <a:xfrm>
                <a:off x="2063" y="998"/>
                <a:ext cx="156" cy="82"/>
              </a:xfrm>
              <a:custGeom>
                <a:avLst/>
                <a:gdLst>
                  <a:gd name="T0" fmla="*/ 37 w 156"/>
                  <a:gd name="T1" fmla="*/ 21 h 82"/>
                  <a:gd name="T2" fmla="*/ 156 w 156"/>
                  <a:gd name="T3" fmla="*/ 21 h 82"/>
                  <a:gd name="T4" fmla="*/ 37 w 156"/>
                  <a:gd name="T5" fmla="*/ 21 h 82"/>
                  <a:gd name="T6" fmla="*/ 37 w 156"/>
                  <a:gd name="T7" fmla="*/ 82 h 82"/>
                  <a:gd name="T8" fmla="*/ 37 w 156"/>
                  <a:gd name="T9" fmla="*/ 21 h 82"/>
                  <a:gd name="T10" fmla="*/ 0 w 156"/>
                  <a:gd name="T11" fmla="*/ 0 h 82"/>
                  <a:gd name="T12" fmla="*/ 0 w 156"/>
                  <a:gd name="T13" fmla="*/ 62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1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2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69" name="Freeform 677"/>
              <p:cNvSpPr>
                <a:spLocks/>
              </p:cNvSpPr>
              <p:nvPr/>
            </p:nvSpPr>
            <p:spPr bwMode="auto">
              <a:xfrm>
                <a:off x="1690" y="806"/>
                <a:ext cx="156" cy="83"/>
              </a:xfrm>
              <a:custGeom>
                <a:avLst/>
                <a:gdLst>
                  <a:gd name="T0" fmla="*/ 37 w 156"/>
                  <a:gd name="T1" fmla="*/ 21 h 83"/>
                  <a:gd name="T2" fmla="*/ 156 w 156"/>
                  <a:gd name="T3" fmla="*/ 21 h 83"/>
                  <a:gd name="T4" fmla="*/ 37 w 156"/>
                  <a:gd name="T5" fmla="*/ 21 h 83"/>
                  <a:gd name="T6" fmla="*/ 37 w 156"/>
                  <a:gd name="T7" fmla="*/ 83 h 83"/>
                  <a:gd name="T8" fmla="*/ 37 w 156"/>
                  <a:gd name="T9" fmla="*/ 21 h 83"/>
                  <a:gd name="T10" fmla="*/ 0 w 156"/>
                  <a:gd name="T11" fmla="*/ 0 h 83"/>
                  <a:gd name="T12" fmla="*/ 0 w 156"/>
                  <a:gd name="T13" fmla="*/ 62 h 83"/>
                  <a:gd name="T14" fmla="*/ 37 w 156"/>
                  <a:gd name="T15" fmla="*/ 83 h 83"/>
                  <a:gd name="T16" fmla="*/ 156 w 156"/>
                  <a:gd name="T17" fmla="*/ 83 h 83"/>
                  <a:gd name="T18" fmla="*/ 156 w 156"/>
                  <a:gd name="T19" fmla="*/ 21 h 83"/>
                  <a:gd name="T20" fmla="*/ 119 w 156"/>
                  <a:gd name="T21" fmla="*/ 0 h 83"/>
                  <a:gd name="T22" fmla="*/ 0 w 156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3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3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3"/>
                    </a:lnTo>
                    <a:lnTo>
                      <a:pt x="156" y="83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70" name="Freeform 678"/>
              <p:cNvSpPr>
                <a:spLocks/>
              </p:cNvSpPr>
              <p:nvPr/>
            </p:nvSpPr>
            <p:spPr bwMode="auto">
              <a:xfrm>
                <a:off x="1690" y="806"/>
                <a:ext cx="156" cy="83"/>
              </a:xfrm>
              <a:custGeom>
                <a:avLst/>
                <a:gdLst>
                  <a:gd name="T0" fmla="*/ 37 w 156"/>
                  <a:gd name="T1" fmla="*/ 21 h 83"/>
                  <a:gd name="T2" fmla="*/ 156 w 156"/>
                  <a:gd name="T3" fmla="*/ 21 h 83"/>
                  <a:gd name="T4" fmla="*/ 37 w 156"/>
                  <a:gd name="T5" fmla="*/ 21 h 83"/>
                  <a:gd name="T6" fmla="*/ 37 w 156"/>
                  <a:gd name="T7" fmla="*/ 83 h 83"/>
                  <a:gd name="T8" fmla="*/ 37 w 156"/>
                  <a:gd name="T9" fmla="*/ 21 h 83"/>
                  <a:gd name="T10" fmla="*/ 0 w 156"/>
                  <a:gd name="T11" fmla="*/ 0 h 83"/>
                  <a:gd name="T12" fmla="*/ 0 w 156"/>
                  <a:gd name="T13" fmla="*/ 62 h 83"/>
                  <a:gd name="T14" fmla="*/ 37 w 156"/>
                  <a:gd name="T15" fmla="*/ 83 h 83"/>
                  <a:gd name="T16" fmla="*/ 156 w 156"/>
                  <a:gd name="T17" fmla="*/ 83 h 83"/>
                  <a:gd name="T18" fmla="*/ 156 w 156"/>
                  <a:gd name="T19" fmla="*/ 21 h 83"/>
                  <a:gd name="T20" fmla="*/ 119 w 156"/>
                  <a:gd name="T21" fmla="*/ 0 h 83"/>
                  <a:gd name="T22" fmla="*/ 0 w 156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3">
                    <a:moveTo>
                      <a:pt x="37" y="21"/>
                    </a:moveTo>
                    <a:lnTo>
                      <a:pt x="156" y="21"/>
                    </a:lnTo>
                    <a:lnTo>
                      <a:pt x="37" y="21"/>
                    </a:lnTo>
                    <a:lnTo>
                      <a:pt x="37" y="83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3"/>
                    </a:lnTo>
                    <a:lnTo>
                      <a:pt x="156" y="83"/>
                    </a:lnTo>
                    <a:lnTo>
                      <a:pt x="156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71" name="Freeform 679"/>
              <p:cNvSpPr>
                <a:spLocks/>
              </p:cNvSpPr>
              <p:nvPr/>
            </p:nvSpPr>
            <p:spPr bwMode="auto">
              <a:xfrm>
                <a:off x="1645" y="786"/>
                <a:ext cx="157" cy="82"/>
              </a:xfrm>
              <a:custGeom>
                <a:avLst/>
                <a:gdLst>
                  <a:gd name="T0" fmla="*/ 37 w 157"/>
                  <a:gd name="T1" fmla="*/ 20 h 82"/>
                  <a:gd name="T2" fmla="*/ 157 w 157"/>
                  <a:gd name="T3" fmla="*/ 20 h 82"/>
                  <a:gd name="T4" fmla="*/ 37 w 157"/>
                  <a:gd name="T5" fmla="*/ 20 h 82"/>
                  <a:gd name="T6" fmla="*/ 37 w 157"/>
                  <a:gd name="T7" fmla="*/ 82 h 82"/>
                  <a:gd name="T8" fmla="*/ 37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37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19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7" y="20"/>
                    </a:moveTo>
                    <a:lnTo>
                      <a:pt x="157" y="20"/>
                    </a:lnTo>
                    <a:lnTo>
                      <a:pt x="37" y="20"/>
                    </a:lnTo>
                    <a:lnTo>
                      <a:pt x="37" y="82"/>
                    </a:lnTo>
                    <a:lnTo>
                      <a:pt x="37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7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72" name="Freeform 680"/>
              <p:cNvSpPr>
                <a:spLocks/>
              </p:cNvSpPr>
              <p:nvPr/>
            </p:nvSpPr>
            <p:spPr bwMode="auto">
              <a:xfrm>
                <a:off x="1645" y="786"/>
                <a:ext cx="157" cy="82"/>
              </a:xfrm>
              <a:custGeom>
                <a:avLst/>
                <a:gdLst>
                  <a:gd name="T0" fmla="*/ 37 w 157"/>
                  <a:gd name="T1" fmla="*/ 20 h 82"/>
                  <a:gd name="T2" fmla="*/ 157 w 157"/>
                  <a:gd name="T3" fmla="*/ 20 h 82"/>
                  <a:gd name="T4" fmla="*/ 37 w 157"/>
                  <a:gd name="T5" fmla="*/ 20 h 82"/>
                  <a:gd name="T6" fmla="*/ 37 w 157"/>
                  <a:gd name="T7" fmla="*/ 82 h 82"/>
                  <a:gd name="T8" fmla="*/ 37 w 157"/>
                  <a:gd name="T9" fmla="*/ 20 h 82"/>
                  <a:gd name="T10" fmla="*/ 0 w 157"/>
                  <a:gd name="T11" fmla="*/ 0 h 82"/>
                  <a:gd name="T12" fmla="*/ 0 w 157"/>
                  <a:gd name="T13" fmla="*/ 61 h 82"/>
                  <a:gd name="T14" fmla="*/ 37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19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7" y="20"/>
                    </a:moveTo>
                    <a:lnTo>
                      <a:pt x="157" y="20"/>
                    </a:lnTo>
                    <a:lnTo>
                      <a:pt x="37" y="20"/>
                    </a:lnTo>
                    <a:lnTo>
                      <a:pt x="37" y="82"/>
                    </a:lnTo>
                    <a:lnTo>
                      <a:pt x="37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7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73" name="Freeform 681"/>
              <p:cNvSpPr>
                <a:spLocks/>
              </p:cNvSpPr>
              <p:nvPr/>
            </p:nvSpPr>
            <p:spPr bwMode="auto">
              <a:xfrm>
                <a:off x="1593" y="758"/>
                <a:ext cx="157" cy="83"/>
              </a:xfrm>
              <a:custGeom>
                <a:avLst/>
                <a:gdLst>
                  <a:gd name="T0" fmla="*/ 45 w 157"/>
                  <a:gd name="T1" fmla="*/ 21 h 83"/>
                  <a:gd name="T2" fmla="*/ 157 w 157"/>
                  <a:gd name="T3" fmla="*/ 21 h 83"/>
                  <a:gd name="T4" fmla="*/ 45 w 157"/>
                  <a:gd name="T5" fmla="*/ 21 h 83"/>
                  <a:gd name="T6" fmla="*/ 45 w 157"/>
                  <a:gd name="T7" fmla="*/ 83 h 83"/>
                  <a:gd name="T8" fmla="*/ 45 w 157"/>
                  <a:gd name="T9" fmla="*/ 21 h 83"/>
                  <a:gd name="T10" fmla="*/ 0 w 157"/>
                  <a:gd name="T11" fmla="*/ 0 h 83"/>
                  <a:gd name="T12" fmla="*/ 0 w 157"/>
                  <a:gd name="T13" fmla="*/ 62 h 83"/>
                  <a:gd name="T14" fmla="*/ 45 w 157"/>
                  <a:gd name="T15" fmla="*/ 83 h 83"/>
                  <a:gd name="T16" fmla="*/ 157 w 157"/>
                  <a:gd name="T17" fmla="*/ 83 h 83"/>
                  <a:gd name="T18" fmla="*/ 157 w 157"/>
                  <a:gd name="T19" fmla="*/ 21 h 83"/>
                  <a:gd name="T20" fmla="*/ 119 w 157"/>
                  <a:gd name="T21" fmla="*/ 0 h 83"/>
                  <a:gd name="T22" fmla="*/ 0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45" y="21"/>
                    </a:moveTo>
                    <a:lnTo>
                      <a:pt x="157" y="21"/>
                    </a:lnTo>
                    <a:lnTo>
                      <a:pt x="45" y="21"/>
                    </a:lnTo>
                    <a:lnTo>
                      <a:pt x="45" y="83"/>
                    </a:lnTo>
                    <a:lnTo>
                      <a:pt x="45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45" y="83"/>
                    </a:lnTo>
                    <a:lnTo>
                      <a:pt x="157" y="83"/>
                    </a:lnTo>
                    <a:lnTo>
                      <a:pt x="157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74" name="Freeform 682"/>
              <p:cNvSpPr>
                <a:spLocks/>
              </p:cNvSpPr>
              <p:nvPr/>
            </p:nvSpPr>
            <p:spPr bwMode="auto">
              <a:xfrm>
                <a:off x="1593" y="758"/>
                <a:ext cx="157" cy="83"/>
              </a:xfrm>
              <a:custGeom>
                <a:avLst/>
                <a:gdLst>
                  <a:gd name="T0" fmla="*/ 37 w 157"/>
                  <a:gd name="T1" fmla="*/ 21 h 83"/>
                  <a:gd name="T2" fmla="*/ 157 w 157"/>
                  <a:gd name="T3" fmla="*/ 21 h 83"/>
                  <a:gd name="T4" fmla="*/ 37 w 157"/>
                  <a:gd name="T5" fmla="*/ 21 h 83"/>
                  <a:gd name="T6" fmla="*/ 37 w 157"/>
                  <a:gd name="T7" fmla="*/ 83 h 83"/>
                  <a:gd name="T8" fmla="*/ 37 w 157"/>
                  <a:gd name="T9" fmla="*/ 21 h 83"/>
                  <a:gd name="T10" fmla="*/ 0 w 157"/>
                  <a:gd name="T11" fmla="*/ 0 h 83"/>
                  <a:gd name="T12" fmla="*/ 0 w 157"/>
                  <a:gd name="T13" fmla="*/ 62 h 83"/>
                  <a:gd name="T14" fmla="*/ 37 w 157"/>
                  <a:gd name="T15" fmla="*/ 83 h 83"/>
                  <a:gd name="T16" fmla="*/ 157 w 157"/>
                  <a:gd name="T17" fmla="*/ 83 h 83"/>
                  <a:gd name="T18" fmla="*/ 157 w 157"/>
                  <a:gd name="T19" fmla="*/ 21 h 83"/>
                  <a:gd name="T20" fmla="*/ 119 w 157"/>
                  <a:gd name="T21" fmla="*/ 0 h 83"/>
                  <a:gd name="T22" fmla="*/ 0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37" y="21"/>
                    </a:moveTo>
                    <a:lnTo>
                      <a:pt x="157" y="21"/>
                    </a:lnTo>
                    <a:lnTo>
                      <a:pt x="37" y="21"/>
                    </a:lnTo>
                    <a:lnTo>
                      <a:pt x="37" y="83"/>
                    </a:lnTo>
                    <a:lnTo>
                      <a:pt x="37" y="21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7" y="83"/>
                    </a:lnTo>
                    <a:lnTo>
                      <a:pt x="157" y="83"/>
                    </a:lnTo>
                    <a:lnTo>
                      <a:pt x="157" y="21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75" name="Freeform 683"/>
              <p:cNvSpPr>
                <a:spLocks/>
              </p:cNvSpPr>
              <p:nvPr/>
            </p:nvSpPr>
            <p:spPr bwMode="auto">
              <a:xfrm>
                <a:off x="1548" y="738"/>
                <a:ext cx="157" cy="82"/>
              </a:xfrm>
              <a:custGeom>
                <a:avLst/>
                <a:gdLst>
                  <a:gd name="T0" fmla="*/ 45 w 157"/>
                  <a:gd name="T1" fmla="*/ 20 h 82"/>
                  <a:gd name="T2" fmla="*/ 157 w 157"/>
                  <a:gd name="T3" fmla="*/ 20 h 82"/>
                  <a:gd name="T4" fmla="*/ 45 w 157"/>
                  <a:gd name="T5" fmla="*/ 20 h 82"/>
                  <a:gd name="T6" fmla="*/ 45 w 157"/>
                  <a:gd name="T7" fmla="*/ 82 h 82"/>
                  <a:gd name="T8" fmla="*/ 45 w 157"/>
                  <a:gd name="T9" fmla="*/ 20 h 82"/>
                  <a:gd name="T10" fmla="*/ 0 w 157"/>
                  <a:gd name="T11" fmla="*/ 0 h 82"/>
                  <a:gd name="T12" fmla="*/ 0 w 157"/>
                  <a:gd name="T13" fmla="*/ 62 h 82"/>
                  <a:gd name="T14" fmla="*/ 45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45" y="20"/>
                    </a:moveTo>
                    <a:lnTo>
                      <a:pt x="157" y="20"/>
                    </a:lnTo>
                    <a:lnTo>
                      <a:pt x="45" y="20"/>
                    </a:lnTo>
                    <a:lnTo>
                      <a:pt x="45" y="82"/>
                    </a:lnTo>
                    <a:lnTo>
                      <a:pt x="45" y="20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45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76" name="Freeform 684"/>
              <p:cNvSpPr>
                <a:spLocks/>
              </p:cNvSpPr>
              <p:nvPr/>
            </p:nvSpPr>
            <p:spPr bwMode="auto">
              <a:xfrm>
                <a:off x="1548" y="738"/>
                <a:ext cx="157" cy="82"/>
              </a:xfrm>
              <a:custGeom>
                <a:avLst/>
                <a:gdLst>
                  <a:gd name="T0" fmla="*/ 38 w 157"/>
                  <a:gd name="T1" fmla="*/ 20 h 82"/>
                  <a:gd name="T2" fmla="*/ 157 w 157"/>
                  <a:gd name="T3" fmla="*/ 20 h 82"/>
                  <a:gd name="T4" fmla="*/ 38 w 157"/>
                  <a:gd name="T5" fmla="*/ 20 h 82"/>
                  <a:gd name="T6" fmla="*/ 38 w 157"/>
                  <a:gd name="T7" fmla="*/ 82 h 82"/>
                  <a:gd name="T8" fmla="*/ 38 w 157"/>
                  <a:gd name="T9" fmla="*/ 20 h 82"/>
                  <a:gd name="T10" fmla="*/ 0 w 157"/>
                  <a:gd name="T11" fmla="*/ 0 h 82"/>
                  <a:gd name="T12" fmla="*/ 0 w 157"/>
                  <a:gd name="T13" fmla="*/ 62 h 82"/>
                  <a:gd name="T14" fmla="*/ 38 w 157"/>
                  <a:gd name="T15" fmla="*/ 82 h 82"/>
                  <a:gd name="T16" fmla="*/ 157 w 157"/>
                  <a:gd name="T17" fmla="*/ 82 h 82"/>
                  <a:gd name="T18" fmla="*/ 157 w 157"/>
                  <a:gd name="T19" fmla="*/ 20 h 82"/>
                  <a:gd name="T20" fmla="*/ 120 w 157"/>
                  <a:gd name="T21" fmla="*/ 0 h 82"/>
                  <a:gd name="T22" fmla="*/ 0 w 157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2">
                    <a:moveTo>
                      <a:pt x="38" y="20"/>
                    </a:moveTo>
                    <a:lnTo>
                      <a:pt x="157" y="20"/>
                    </a:lnTo>
                    <a:lnTo>
                      <a:pt x="38" y="20"/>
                    </a:lnTo>
                    <a:lnTo>
                      <a:pt x="38" y="82"/>
                    </a:lnTo>
                    <a:lnTo>
                      <a:pt x="38" y="20"/>
                    </a:lnTo>
                    <a:lnTo>
                      <a:pt x="0" y="0"/>
                    </a:lnTo>
                    <a:lnTo>
                      <a:pt x="0" y="62"/>
                    </a:lnTo>
                    <a:lnTo>
                      <a:pt x="38" y="82"/>
                    </a:lnTo>
                    <a:lnTo>
                      <a:pt x="157" y="82"/>
                    </a:lnTo>
                    <a:lnTo>
                      <a:pt x="157" y="20"/>
                    </a:lnTo>
                    <a:lnTo>
                      <a:pt x="120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77" name="Freeform 685"/>
              <p:cNvSpPr>
                <a:spLocks/>
              </p:cNvSpPr>
              <p:nvPr/>
            </p:nvSpPr>
            <p:spPr bwMode="auto">
              <a:xfrm>
                <a:off x="1504" y="711"/>
                <a:ext cx="156" cy="82"/>
              </a:xfrm>
              <a:custGeom>
                <a:avLst/>
                <a:gdLst>
                  <a:gd name="T0" fmla="*/ 37 w 156"/>
                  <a:gd name="T1" fmla="*/ 20 h 82"/>
                  <a:gd name="T2" fmla="*/ 156 w 156"/>
                  <a:gd name="T3" fmla="*/ 20 h 82"/>
                  <a:gd name="T4" fmla="*/ 37 w 156"/>
                  <a:gd name="T5" fmla="*/ 20 h 82"/>
                  <a:gd name="T6" fmla="*/ 37 w 156"/>
                  <a:gd name="T7" fmla="*/ 82 h 82"/>
                  <a:gd name="T8" fmla="*/ 37 w 156"/>
                  <a:gd name="T9" fmla="*/ 20 h 82"/>
                  <a:gd name="T10" fmla="*/ 0 w 156"/>
                  <a:gd name="T11" fmla="*/ 0 h 82"/>
                  <a:gd name="T12" fmla="*/ 0 w 156"/>
                  <a:gd name="T13" fmla="*/ 61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0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0"/>
                    </a:moveTo>
                    <a:lnTo>
                      <a:pt x="156" y="20"/>
                    </a:lnTo>
                    <a:lnTo>
                      <a:pt x="37" y="20"/>
                    </a:lnTo>
                    <a:lnTo>
                      <a:pt x="37" y="82"/>
                    </a:lnTo>
                    <a:lnTo>
                      <a:pt x="37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78" name="Freeform 686"/>
              <p:cNvSpPr>
                <a:spLocks/>
              </p:cNvSpPr>
              <p:nvPr/>
            </p:nvSpPr>
            <p:spPr bwMode="auto">
              <a:xfrm>
                <a:off x="1504" y="711"/>
                <a:ext cx="156" cy="82"/>
              </a:xfrm>
              <a:custGeom>
                <a:avLst/>
                <a:gdLst>
                  <a:gd name="T0" fmla="*/ 37 w 156"/>
                  <a:gd name="T1" fmla="*/ 20 h 82"/>
                  <a:gd name="T2" fmla="*/ 156 w 156"/>
                  <a:gd name="T3" fmla="*/ 20 h 82"/>
                  <a:gd name="T4" fmla="*/ 37 w 156"/>
                  <a:gd name="T5" fmla="*/ 20 h 82"/>
                  <a:gd name="T6" fmla="*/ 37 w 156"/>
                  <a:gd name="T7" fmla="*/ 82 h 82"/>
                  <a:gd name="T8" fmla="*/ 37 w 156"/>
                  <a:gd name="T9" fmla="*/ 20 h 82"/>
                  <a:gd name="T10" fmla="*/ 0 w 156"/>
                  <a:gd name="T11" fmla="*/ 0 h 82"/>
                  <a:gd name="T12" fmla="*/ 0 w 156"/>
                  <a:gd name="T13" fmla="*/ 61 h 82"/>
                  <a:gd name="T14" fmla="*/ 37 w 156"/>
                  <a:gd name="T15" fmla="*/ 82 h 82"/>
                  <a:gd name="T16" fmla="*/ 156 w 156"/>
                  <a:gd name="T17" fmla="*/ 82 h 82"/>
                  <a:gd name="T18" fmla="*/ 156 w 156"/>
                  <a:gd name="T19" fmla="*/ 20 h 82"/>
                  <a:gd name="T20" fmla="*/ 119 w 156"/>
                  <a:gd name="T21" fmla="*/ 0 h 82"/>
                  <a:gd name="T22" fmla="*/ 0 w 156"/>
                  <a:gd name="T23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6" h="82">
                    <a:moveTo>
                      <a:pt x="37" y="20"/>
                    </a:moveTo>
                    <a:lnTo>
                      <a:pt x="156" y="20"/>
                    </a:lnTo>
                    <a:lnTo>
                      <a:pt x="37" y="20"/>
                    </a:lnTo>
                    <a:lnTo>
                      <a:pt x="37" y="82"/>
                    </a:lnTo>
                    <a:lnTo>
                      <a:pt x="37" y="2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37" y="82"/>
                    </a:lnTo>
                    <a:lnTo>
                      <a:pt x="156" y="82"/>
                    </a:lnTo>
                    <a:lnTo>
                      <a:pt x="156" y="20"/>
                    </a:lnTo>
                    <a:lnTo>
                      <a:pt x="11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79" name="Freeform 687"/>
              <p:cNvSpPr>
                <a:spLocks/>
              </p:cNvSpPr>
              <p:nvPr/>
            </p:nvSpPr>
            <p:spPr bwMode="auto">
              <a:xfrm>
                <a:off x="1914" y="1251"/>
                <a:ext cx="59" cy="55"/>
              </a:xfrm>
              <a:custGeom>
                <a:avLst/>
                <a:gdLst>
                  <a:gd name="T0" fmla="*/ 7 w 8"/>
                  <a:gd name="T1" fmla="*/ 0 h 8"/>
                  <a:gd name="T2" fmla="*/ 1 w 8"/>
                  <a:gd name="T3" fmla="*/ 8 h 8"/>
                  <a:gd name="T4" fmla="*/ 1 w 8"/>
                  <a:gd name="T5" fmla="*/ 8 h 8"/>
                  <a:gd name="T6" fmla="*/ 8 w 8"/>
                  <a:gd name="T7" fmla="*/ 8 h 8"/>
                  <a:gd name="T8" fmla="*/ 7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0"/>
                    </a:moveTo>
                    <a:cubicBezTo>
                      <a:pt x="4" y="0"/>
                      <a:pt x="1" y="3"/>
                      <a:pt x="1" y="8"/>
                    </a:cubicBezTo>
                    <a:cubicBezTo>
                      <a:pt x="0" y="8"/>
                      <a:pt x="1" y="8"/>
                      <a:pt x="1" y="8"/>
                    </a:cubicBezTo>
                    <a:lnTo>
                      <a:pt x="8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80" name="Arc 688"/>
              <p:cNvSpPr>
                <a:spLocks/>
              </p:cNvSpPr>
              <p:nvPr/>
            </p:nvSpPr>
            <p:spPr bwMode="auto">
              <a:xfrm>
                <a:off x="1925" y="1255"/>
                <a:ext cx="48" cy="5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93 h 21693"/>
                  <a:gd name="T2" fmla="*/ 21600 w 21600"/>
                  <a:gd name="T3" fmla="*/ 0 h 21693"/>
                  <a:gd name="T4" fmla="*/ 21600 w 21600"/>
                  <a:gd name="T5" fmla="*/ 21600 h 21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93" fill="none" extrusionOk="0">
                    <a:moveTo>
                      <a:pt x="0" y="21692"/>
                    </a:moveTo>
                    <a:cubicBezTo>
                      <a:pt x="0" y="21661"/>
                      <a:pt x="0" y="21630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93" stroke="0" extrusionOk="0">
                    <a:moveTo>
                      <a:pt x="0" y="21692"/>
                    </a:moveTo>
                    <a:cubicBezTo>
                      <a:pt x="0" y="21661"/>
                      <a:pt x="0" y="21630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81" name="Freeform 689"/>
              <p:cNvSpPr>
                <a:spLocks/>
              </p:cNvSpPr>
              <p:nvPr/>
            </p:nvSpPr>
            <p:spPr bwMode="auto">
              <a:xfrm>
                <a:off x="1973" y="1251"/>
                <a:ext cx="52" cy="110"/>
              </a:xfrm>
              <a:custGeom>
                <a:avLst/>
                <a:gdLst>
                  <a:gd name="T0" fmla="*/ 7 w 7"/>
                  <a:gd name="T1" fmla="*/ 16 h 16"/>
                  <a:gd name="T2" fmla="*/ 0 w 7"/>
                  <a:gd name="T3" fmla="*/ 0 h 16"/>
                  <a:gd name="T4" fmla="*/ 0 w 7"/>
                  <a:gd name="T5" fmla="*/ 16 h 16"/>
                  <a:gd name="T6" fmla="*/ 7 w 7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6">
                    <a:moveTo>
                      <a:pt x="7" y="16"/>
                    </a:moveTo>
                    <a:cubicBezTo>
                      <a:pt x="7" y="7"/>
                      <a:pt x="3" y="0"/>
                      <a:pt x="0" y="0"/>
                    </a:cubicBezTo>
                    <a:lnTo>
                      <a:pt x="0" y="16"/>
                    </a:lnTo>
                    <a:lnTo>
                      <a:pt x="7" y="1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82" name="Arc 690"/>
              <p:cNvSpPr>
                <a:spLocks/>
              </p:cNvSpPr>
              <p:nvPr/>
            </p:nvSpPr>
            <p:spPr bwMode="auto">
              <a:xfrm>
                <a:off x="1973" y="1255"/>
                <a:ext cx="48" cy="10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83" name="Freeform 691"/>
              <p:cNvSpPr>
                <a:spLocks/>
              </p:cNvSpPr>
              <p:nvPr/>
            </p:nvSpPr>
            <p:spPr bwMode="auto">
              <a:xfrm>
                <a:off x="1928" y="1313"/>
                <a:ext cx="105" cy="55"/>
              </a:xfrm>
              <a:custGeom>
                <a:avLst/>
                <a:gdLst>
                  <a:gd name="T0" fmla="*/ 105 w 105"/>
                  <a:gd name="T1" fmla="*/ 55 h 55"/>
                  <a:gd name="T2" fmla="*/ 0 w 105"/>
                  <a:gd name="T3" fmla="*/ 0 h 55"/>
                  <a:gd name="T4" fmla="*/ 53 w 105"/>
                  <a:gd name="T5" fmla="*/ 55 h 55"/>
                  <a:gd name="T6" fmla="*/ 105 w 105"/>
                  <a:gd name="T7" fmla="*/ 55 h 55"/>
                  <a:gd name="T8" fmla="*/ 105 w 105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5">
                    <a:moveTo>
                      <a:pt x="105" y="55"/>
                    </a:moveTo>
                    <a:lnTo>
                      <a:pt x="0" y="0"/>
                    </a:lnTo>
                    <a:lnTo>
                      <a:pt x="53" y="55"/>
                    </a:lnTo>
                    <a:lnTo>
                      <a:pt x="105" y="55"/>
                    </a:lnTo>
                    <a:lnTo>
                      <a:pt x="105" y="55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84" name="Freeform 692"/>
              <p:cNvSpPr>
                <a:spLocks/>
              </p:cNvSpPr>
              <p:nvPr/>
            </p:nvSpPr>
            <p:spPr bwMode="auto">
              <a:xfrm>
                <a:off x="1928" y="1313"/>
                <a:ext cx="60" cy="27"/>
              </a:xfrm>
              <a:custGeom>
                <a:avLst/>
                <a:gdLst>
                  <a:gd name="T0" fmla="*/ 0 w 60"/>
                  <a:gd name="T1" fmla="*/ 0 h 27"/>
                  <a:gd name="T2" fmla="*/ 53 w 60"/>
                  <a:gd name="T3" fmla="*/ 27 h 27"/>
                  <a:gd name="T4" fmla="*/ 60 w 60"/>
                  <a:gd name="T5" fmla="*/ 0 h 27"/>
                  <a:gd name="T6" fmla="*/ 0 w 60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27">
                    <a:moveTo>
                      <a:pt x="0" y="0"/>
                    </a:moveTo>
                    <a:lnTo>
                      <a:pt x="53" y="27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85" name="Freeform 693"/>
              <p:cNvSpPr>
                <a:spLocks/>
              </p:cNvSpPr>
              <p:nvPr/>
            </p:nvSpPr>
            <p:spPr bwMode="auto">
              <a:xfrm>
                <a:off x="1869" y="1251"/>
                <a:ext cx="59" cy="55"/>
              </a:xfrm>
              <a:custGeom>
                <a:avLst/>
                <a:gdLst>
                  <a:gd name="T0" fmla="*/ 8 w 8"/>
                  <a:gd name="T1" fmla="*/ 0 h 8"/>
                  <a:gd name="T2" fmla="*/ 8 w 8"/>
                  <a:gd name="T3" fmla="*/ 0 h 8"/>
                  <a:gd name="T4" fmla="*/ 1 w 8"/>
                  <a:gd name="T5" fmla="*/ 8 h 8"/>
                  <a:gd name="T6" fmla="*/ 1 w 8"/>
                  <a:gd name="T7" fmla="*/ 8 h 8"/>
                  <a:gd name="T8" fmla="*/ 8 w 8"/>
                  <a:gd name="T9" fmla="*/ 8 h 8"/>
                  <a:gd name="T10" fmla="*/ 8 w 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3"/>
                      <a:pt x="1" y="8"/>
                    </a:cubicBezTo>
                    <a:cubicBezTo>
                      <a:pt x="0" y="8"/>
                      <a:pt x="1" y="8"/>
                      <a:pt x="1" y="8"/>
                    </a:cubicBezTo>
                    <a:lnTo>
                      <a:pt x="8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86" name="Arc 694"/>
              <p:cNvSpPr>
                <a:spLocks/>
              </p:cNvSpPr>
              <p:nvPr/>
            </p:nvSpPr>
            <p:spPr bwMode="auto">
              <a:xfrm>
                <a:off x="1880" y="1255"/>
                <a:ext cx="52" cy="5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34"/>
                  <a:gd name="T1" fmla="*/ 21695 h 21695"/>
                  <a:gd name="T2" fmla="*/ 21734 w 21734"/>
                  <a:gd name="T3" fmla="*/ 0 h 21695"/>
                  <a:gd name="T4" fmla="*/ 21600 w 21734"/>
                  <a:gd name="T5" fmla="*/ 21600 h 21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34" h="21695" fill="none" extrusionOk="0">
                    <a:moveTo>
                      <a:pt x="0" y="21694"/>
                    </a:moveTo>
                    <a:cubicBezTo>
                      <a:pt x="0" y="21663"/>
                      <a:pt x="0" y="2163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4" y="-1"/>
                      <a:pt x="21689" y="0"/>
                      <a:pt x="21733" y="0"/>
                    </a:cubicBezTo>
                  </a:path>
                  <a:path w="21734" h="21695" stroke="0" extrusionOk="0">
                    <a:moveTo>
                      <a:pt x="0" y="21694"/>
                    </a:moveTo>
                    <a:cubicBezTo>
                      <a:pt x="0" y="21663"/>
                      <a:pt x="0" y="21631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4" y="-1"/>
                      <a:pt x="21689" y="0"/>
                      <a:pt x="21733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87" name="Freeform 695"/>
              <p:cNvSpPr>
                <a:spLocks/>
              </p:cNvSpPr>
              <p:nvPr/>
            </p:nvSpPr>
            <p:spPr bwMode="auto">
              <a:xfrm>
                <a:off x="1928" y="1251"/>
                <a:ext cx="60" cy="110"/>
              </a:xfrm>
              <a:custGeom>
                <a:avLst/>
                <a:gdLst>
                  <a:gd name="T0" fmla="*/ 8 w 8"/>
                  <a:gd name="T1" fmla="*/ 16 h 16"/>
                  <a:gd name="T2" fmla="*/ 0 w 8"/>
                  <a:gd name="T3" fmla="*/ 0 h 16"/>
                  <a:gd name="T4" fmla="*/ 0 w 8"/>
                  <a:gd name="T5" fmla="*/ 16 h 16"/>
                  <a:gd name="T6" fmla="*/ 8 w 8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6">
                    <a:moveTo>
                      <a:pt x="8" y="16"/>
                    </a:moveTo>
                    <a:cubicBezTo>
                      <a:pt x="8" y="7"/>
                      <a:pt x="4" y="0"/>
                      <a:pt x="0" y="0"/>
                    </a:cubicBezTo>
                    <a:lnTo>
                      <a:pt x="0" y="16"/>
                    </a:lnTo>
                    <a:lnTo>
                      <a:pt x="8" y="1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88" name="Arc 696"/>
              <p:cNvSpPr>
                <a:spLocks/>
              </p:cNvSpPr>
              <p:nvPr/>
            </p:nvSpPr>
            <p:spPr bwMode="auto">
              <a:xfrm>
                <a:off x="1932" y="1256"/>
                <a:ext cx="52" cy="105"/>
              </a:xfrm>
              <a:custGeom>
                <a:avLst/>
                <a:gdLst>
                  <a:gd name="G0" fmla="+- 0 0 0"/>
                  <a:gd name="G1" fmla="+- 21598 0 0"/>
                  <a:gd name="G2" fmla="+- 21600 0 0"/>
                  <a:gd name="T0" fmla="*/ 256 w 21600"/>
                  <a:gd name="T1" fmla="*/ 0 h 21598"/>
                  <a:gd name="T2" fmla="*/ 21600 w 21600"/>
                  <a:gd name="T3" fmla="*/ 21598 h 21598"/>
                  <a:gd name="T4" fmla="*/ 0 w 21600"/>
                  <a:gd name="T5" fmla="*/ 21598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8" fill="none" extrusionOk="0">
                    <a:moveTo>
                      <a:pt x="256" y="-1"/>
                    </a:moveTo>
                    <a:cubicBezTo>
                      <a:pt x="12084" y="139"/>
                      <a:pt x="21600" y="9768"/>
                      <a:pt x="21600" y="21598"/>
                    </a:cubicBezTo>
                  </a:path>
                  <a:path w="21600" h="21598" stroke="0" extrusionOk="0">
                    <a:moveTo>
                      <a:pt x="256" y="-1"/>
                    </a:moveTo>
                    <a:cubicBezTo>
                      <a:pt x="12084" y="139"/>
                      <a:pt x="21600" y="9768"/>
                      <a:pt x="21600" y="21598"/>
                    </a:cubicBezTo>
                    <a:lnTo>
                      <a:pt x="0" y="2159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89" name="Freeform 697"/>
              <p:cNvSpPr>
                <a:spLocks/>
              </p:cNvSpPr>
              <p:nvPr/>
            </p:nvSpPr>
            <p:spPr bwMode="auto">
              <a:xfrm>
                <a:off x="1884" y="1313"/>
                <a:ext cx="112" cy="55"/>
              </a:xfrm>
              <a:custGeom>
                <a:avLst/>
                <a:gdLst>
                  <a:gd name="T0" fmla="*/ 112 w 112"/>
                  <a:gd name="T1" fmla="*/ 55 h 55"/>
                  <a:gd name="T2" fmla="*/ 0 w 112"/>
                  <a:gd name="T3" fmla="*/ 0 h 55"/>
                  <a:gd name="T4" fmla="*/ 52 w 112"/>
                  <a:gd name="T5" fmla="*/ 55 h 55"/>
                  <a:gd name="T6" fmla="*/ 112 w 112"/>
                  <a:gd name="T7" fmla="*/ 55 h 55"/>
                  <a:gd name="T8" fmla="*/ 112 w 112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55">
                    <a:moveTo>
                      <a:pt x="112" y="55"/>
                    </a:moveTo>
                    <a:lnTo>
                      <a:pt x="0" y="0"/>
                    </a:lnTo>
                    <a:lnTo>
                      <a:pt x="52" y="55"/>
                    </a:lnTo>
                    <a:lnTo>
                      <a:pt x="112" y="55"/>
                    </a:lnTo>
                    <a:lnTo>
                      <a:pt x="112" y="55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90" name="Freeform 698"/>
              <p:cNvSpPr>
                <a:spLocks/>
              </p:cNvSpPr>
              <p:nvPr/>
            </p:nvSpPr>
            <p:spPr bwMode="auto">
              <a:xfrm>
                <a:off x="1884" y="1313"/>
                <a:ext cx="59" cy="27"/>
              </a:xfrm>
              <a:custGeom>
                <a:avLst/>
                <a:gdLst>
                  <a:gd name="T0" fmla="*/ 0 w 59"/>
                  <a:gd name="T1" fmla="*/ 0 h 27"/>
                  <a:gd name="T2" fmla="*/ 59 w 59"/>
                  <a:gd name="T3" fmla="*/ 27 h 27"/>
                  <a:gd name="T4" fmla="*/ 59 w 59"/>
                  <a:gd name="T5" fmla="*/ 0 h 27"/>
                  <a:gd name="T6" fmla="*/ 0 w 59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27">
                    <a:moveTo>
                      <a:pt x="0" y="0"/>
                    </a:moveTo>
                    <a:lnTo>
                      <a:pt x="59" y="27"/>
                    </a:lnTo>
                    <a:lnTo>
                      <a:pt x="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91" name="Freeform 699"/>
              <p:cNvSpPr>
                <a:spLocks/>
              </p:cNvSpPr>
              <p:nvPr/>
            </p:nvSpPr>
            <p:spPr bwMode="auto">
              <a:xfrm>
                <a:off x="1817" y="1258"/>
                <a:ext cx="22" cy="62"/>
              </a:xfrm>
              <a:custGeom>
                <a:avLst/>
                <a:gdLst>
                  <a:gd name="T0" fmla="*/ 3 w 3"/>
                  <a:gd name="T1" fmla="*/ 0 h 9"/>
                  <a:gd name="T2" fmla="*/ 3 w 3"/>
                  <a:gd name="T3" fmla="*/ 0 h 9"/>
                  <a:gd name="T4" fmla="*/ 0 w 3"/>
                  <a:gd name="T5" fmla="*/ 9 h 9"/>
                  <a:gd name="T6" fmla="*/ 3 w 3"/>
                  <a:gd name="T7" fmla="*/ 9 h 9"/>
                  <a:gd name="T8" fmla="*/ 3 w 3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0" y="9"/>
                    </a:cubicBezTo>
                    <a:lnTo>
                      <a:pt x="3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92" name="Arc 700"/>
              <p:cNvSpPr>
                <a:spLocks/>
              </p:cNvSpPr>
              <p:nvPr/>
            </p:nvSpPr>
            <p:spPr bwMode="auto">
              <a:xfrm>
                <a:off x="1821" y="1262"/>
                <a:ext cx="22" cy="5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50"/>
                  <a:gd name="T1" fmla="*/ 21600 h 21600"/>
                  <a:gd name="T2" fmla="*/ 21850 w 21850"/>
                  <a:gd name="T3" fmla="*/ 1 h 21600"/>
                  <a:gd name="T4" fmla="*/ 21600 w 2185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5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83" y="0"/>
                      <a:pt x="21766" y="0"/>
                      <a:pt x="21849" y="1"/>
                    </a:cubicBezTo>
                  </a:path>
                  <a:path w="2185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83" y="0"/>
                      <a:pt x="21766" y="0"/>
                      <a:pt x="21849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93" name="Freeform 701"/>
              <p:cNvSpPr>
                <a:spLocks/>
              </p:cNvSpPr>
              <p:nvPr/>
            </p:nvSpPr>
            <p:spPr bwMode="auto">
              <a:xfrm>
                <a:off x="1839" y="1258"/>
                <a:ext cx="30" cy="82"/>
              </a:xfrm>
              <a:custGeom>
                <a:avLst/>
                <a:gdLst>
                  <a:gd name="T0" fmla="*/ 3 w 4"/>
                  <a:gd name="T1" fmla="*/ 12 h 12"/>
                  <a:gd name="T2" fmla="*/ 4 w 4"/>
                  <a:gd name="T3" fmla="*/ 12 h 12"/>
                  <a:gd name="T4" fmla="*/ 0 w 4"/>
                  <a:gd name="T5" fmla="*/ 0 h 12"/>
                  <a:gd name="T6" fmla="*/ 0 w 4"/>
                  <a:gd name="T7" fmla="*/ 12 h 12"/>
                  <a:gd name="T8" fmla="*/ 3 w 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2">
                    <a:moveTo>
                      <a:pt x="3" y="12"/>
                    </a:moveTo>
                    <a:cubicBezTo>
                      <a:pt x="3" y="12"/>
                      <a:pt x="4" y="12"/>
                      <a:pt x="4" y="12"/>
                    </a:cubicBezTo>
                    <a:cubicBezTo>
                      <a:pt x="4" y="5"/>
                      <a:pt x="2" y="0"/>
                      <a:pt x="0" y="0"/>
                    </a:cubicBezTo>
                    <a:lnTo>
                      <a:pt x="0" y="12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94" name="Arc 702"/>
              <p:cNvSpPr>
                <a:spLocks/>
              </p:cNvSpPr>
              <p:nvPr/>
            </p:nvSpPr>
            <p:spPr bwMode="auto">
              <a:xfrm>
                <a:off x="1843" y="1263"/>
                <a:ext cx="22" cy="82"/>
              </a:xfrm>
              <a:custGeom>
                <a:avLst/>
                <a:gdLst>
                  <a:gd name="G0" fmla="+- 0 0 0"/>
                  <a:gd name="G1" fmla="+- 21597 0 0"/>
                  <a:gd name="G2" fmla="+- 21600 0 0"/>
                  <a:gd name="T0" fmla="*/ 352 w 21600"/>
                  <a:gd name="T1" fmla="*/ 0 h 21674"/>
                  <a:gd name="T2" fmla="*/ 21600 w 21600"/>
                  <a:gd name="T3" fmla="*/ 21674 h 21674"/>
                  <a:gd name="T4" fmla="*/ 0 w 21600"/>
                  <a:gd name="T5" fmla="*/ 21597 h 21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4" fill="none" extrusionOk="0">
                    <a:moveTo>
                      <a:pt x="352" y="-1"/>
                    </a:moveTo>
                    <a:cubicBezTo>
                      <a:pt x="12142" y="192"/>
                      <a:pt x="21600" y="9804"/>
                      <a:pt x="21600" y="21597"/>
                    </a:cubicBezTo>
                    <a:cubicBezTo>
                      <a:pt x="21600" y="21622"/>
                      <a:pt x="21599" y="21648"/>
                      <a:pt x="21599" y="21673"/>
                    </a:cubicBezTo>
                  </a:path>
                  <a:path w="21600" h="21674" stroke="0" extrusionOk="0">
                    <a:moveTo>
                      <a:pt x="352" y="-1"/>
                    </a:moveTo>
                    <a:cubicBezTo>
                      <a:pt x="12142" y="192"/>
                      <a:pt x="21600" y="9804"/>
                      <a:pt x="21600" y="21597"/>
                    </a:cubicBezTo>
                    <a:cubicBezTo>
                      <a:pt x="21600" y="21622"/>
                      <a:pt x="21599" y="21648"/>
                      <a:pt x="21599" y="21673"/>
                    </a:cubicBezTo>
                    <a:lnTo>
                      <a:pt x="0" y="21597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95" name="Freeform 703"/>
              <p:cNvSpPr>
                <a:spLocks/>
              </p:cNvSpPr>
              <p:nvPr/>
            </p:nvSpPr>
            <p:spPr bwMode="auto">
              <a:xfrm>
                <a:off x="1824" y="1320"/>
                <a:ext cx="30" cy="20"/>
              </a:xfrm>
              <a:custGeom>
                <a:avLst/>
                <a:gdLst>
                  <a:gd name="T0" fmla="*/ 0 w 30"/>
                  <a:gd name="T1" fmla="*/ 7 h 20"/>
                  <a:gd name="T2" fmla="*/ 30 w 30"/>
                  <a:gd name="T3" fmla="*/ 20 h 20"/>
                  <a:gd name="T4" fmla="*/ 30 w 30"/>
                  <a:gd name="T5" fmla="*/ 0 h 20"/>
                  <a:gd name="T6" fmla="*/ 0 w 30"/>
                  <a:gd name="T7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0">
                    <a:moveTo>
                      <a:pt x="0" y="7"/>
                    </a:moveTo>
                    <a:lnTo>
                      <a:pt x="30" y="20"/>
                    </a:lnTo>
                    <a:lnTo>
                      <a:pt x="3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96" name="Freeform 704"/>
              <p:cNvSpPr>
                <a:spLocks/>
              </p:cNvSpPr>
              <p:nvPr/>
            </p:nvSpPr>
            <p:spPr bwMode="auto">
              <a:xfrm>
                <a:off x="1824" y="1327"/>
                <a:ext cx="52" cy="27"/>
              </a:xfrm>
              <a:custGeom>
                <a:avLst/>
                <a:gdLst>
                  <a:gd name="T0" fmla="*/ 0 w 52"/>
                  <a:gd name="T1" fmla="*/ 0 h 27"/>
                  <a:gd name="T2" fmla="*/ 52 w 52"/>
                  <a:gd name="T3" fmla="*/ 27 h 27"/>
                  <a:gd name="T4" fmla="*/ 15 w 52"/>
                  <a:gd name="T5" fmla="*/ 27 h 27"/>
                  <a:gd name="T6" fmla="*/ 0 w 52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27">
                    <a:moveTo>
                      <a:pt x="0" y="0"/>
                    </a:moveTo>
                    <a:lnTo>
                      <a:pt x="52" y="27"/>
                    </a:lnTo>
                    <a:lnTo>
                      <a:pt x="15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97" name="Freeform 705"/>
              <p:cNvSpPr>
                <a:spLocks/>
              </p:cNvSpPr>
              <p:nvPr/>
            </p:nvSpPr>
            <p:spPr bwMode="auto">
              <a:xfrm>
                <a:off x="1593" y="1258"/>
                <a:ext cx="22" cy="62"/>
              </a:xfrm>
              <a:custGeom>
                <a:avLst/>
                <a:gdLst>
                  <a:gd name="T0" fmla="*/ 3 w 3"/>
                  <a:gd name="T1" fmla="*/ 0 h 9"/>
                  <a:gd name="T2" fmla="*/ 3 w 3"/>
                  <a:gd name="T3" fmla="*/ 0 h 9"/>
                  <a:gd name="T4" fmla="*/ 0 w 3"/>
                  <a:gd name="T5" fmla="*/ 9 h 9"/>
                  <a:gd name="T6" fmla="*/ 3 w 3"/>
                  <a:gd name="T7" fmla="*/ 9 h 9"/>
                  <a:gd name="T8" fmla="*/ 3 w 3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0" y="9"/>
                    </a:cubicBezTo>
                    <a:lnTo>
                      <a:pt x="3" y="9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98" name="Arc 706"/>
              <p:cNvSpPr>
                <a:spLocks/>
              </p:cNvSpPr>
              <p:nvPr/>
            </p:nvSpPr>
            <p:spPr bwMode="auto">
              <a:xfrm>
                <a:off x="1597" y="1262"/>
                <a:ext cx="22" cy="5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933"/>
                  <a:gd name="T1" fmla="*/ 21600 h 21600"/>
                  <a:gd name="T2" fmla="*/ 21933 w 21933"/>
                  <a:gd name="T3" fmla="*/ 3 h 21600"/>
                  <a:gd name="T4" fmla="*/ 21600 w 2193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933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711" y="0"/>
                      <a:pt x="21822" y="0"/>
                      <a:pt x="21933" y="2"/>
                    </a:cubicBezTo>
                  </a:path>
                  <a:path w="21933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711" y="0"/>
                      <a:pt x="21822" y="0"/>
                      <a:pt x="21933" y="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99" name="Freeform 707"/>
              <p:cNvSpPr>
                <a:spLocks/>
              </p:cNvSpPr>
              <p:nvPr/>
            </p:nvSpPr>
            <p:spPr bwMode="auto">
              <a:xfrm>
                <a:off x="1615" y="1258"/>
                <a:ext cx="30" cy="82"/>
              </a:xfrm>
              <a:custGeom>
                <a:avLst/>
                <a:gdLst>
                  <a:gd name="T0" fmla="*/ 3 w 4"/>
                  <a:gd name="T1" fmla="*/ 12 h 12"/>
                  <a:gd name="T2" fmla="*/ 4 w 4"/>
                  <a:gd name="T3" fmla="*/ 12 h 12"/>
                  <a:gd name="T4" fmla="*/ 0 w 4"/>
                  <a:gd name="T5" fmla="*/ 0 h 12"/>
                  <a:gd name="T6" fmla="*/ 0 w 4"/>
                  <a:gd name="T7" fmla="*/ 12 h 12"/>
                  <a:gd name="T8" fmla="*/ 3 w 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2">
                    <a:moveTo>
                      <a:pt x="3" y="12"/>
                    </a:moveTo>
                    <a:cubicBezTo>
                      <a:pt x="3" y="12"/>
                      <a:pt x="4" y="12"/>
                      <a:pt x="4" y="12"/>
                    </a:cubicBezTo>
                    <a:cubicBezTo>
                      <a:pt x="4" y="5"/>
                      <a:pt x="2" y="0"/>
                      <a:pt x="0" y="0"/>
                    </a:cubicBezTo>
                    <a:lnTo>
                      <a:pt x="0" y="12"/>
                    </a:lnTo>
                    <a:lnTo>
                      <a:pt x="3" y="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00" name="Arc 708"/>
              <p:cNvSpPr>
                <a:spLocks/>
              </p:cNvSpPr>
              <p:nvPr/>
            </p:nvSpPr>
            <p:spPr bwMode="auto">
              <a:xfrm>
                <a:off x="1616" y="1262"/>
                <a:ext cx="26" cy="82"/>
              </a:xfrm>
              <a:custGeom>
                <a:avLst/>
                <a:gdLst>
                  <a:gd name="G0" fmla="+- 101 0 0"/>
                  <a:gd name="G1" fmla="+- 21600 0 0"/>
                  <a:gd name="G2" fmla="+- 21600 0 0"/>
                  <a:gd name="T0" fmla="*/ 0 w 21701"/>
                  <a:gd name="T1" fmla="*/ 0 h 21680"/>
                  <a:gd name="T2" fmla="*/ 21701 w 21701"/>
                  <a:gd name="T3" fmla="*/ 21680 h 21680"/>
                  <a:gd name="T4" fmla="*/ 101 w 21701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01" h="21680" fill="none" extrusionOk="0">
                    <a:moveTo>
                      <a:pt x="0" y="0"/>
                    </a:moveTo>
                    <a:cubicBezTo>
                      <a:pt x="33" y="0"/>
                      <a:pt x="67" y="-1"/>
                      <a:pt x="101" y="0"/>
                    </a:cubicBezTo>
                    <a:cubicBezTo>
                      <a:pt x="12030" y="0"/>
                      <a:pt x="21701" y="9670"/>
                      <a:pt x="21701" y="21600"/>
                    </a:cubicBezTo>
                    <a:cubicBezTo>
                      <a:pt x="21701" y="21626"/>
                      <a:pt x="21700" y="21653"/>
                      <a:pt x="21700" y="21679"/>
                    </a:cubicBezTo>
                  </a:path>
                  <a:path w="21701" h="21680" stroke="0" extrusionOk="0">
                    <a:moveTo>
                      <a:pt x="0" y="0"/>
                    </a:moveTo>
                    <a:cubicBezTo>
                      <a:pt x="33" y="0"/>
                      <a:pt x="67" y="-1"/>
                      <a:pt x="101" y="0"/>
                    </a:cubicBezTo>
                    <a:cubicBezTo>
                      <a:pt x="12030" y="0"/>
                      <a:pt x="21701" y="9670"/>
                      <a:pt x="21701" y="21600"/>
                    </a:cubicBezTo>
                    <a:cubicBezTo>
                      <a:pt x="21701" y="21626"/>
                      <a:pt x="21700" y="21653"/>
                      <a:pt x="21700" y="21679"/>
                    </a:cubicBezTo>
                    <a:lnTo>
                      <a:pt x="101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01" name="Freeform 709"/>
              <p:cNvSpPr>
                <a:spLocks/>
              </p:cNvSpPr>
              <p:nvPr/>
            </p:nvSpPr>
            <p:spPr bwMode="auto">
              <a:xfrm>
                <a:off x="1600" y="1320"/>
                <a:ext cx="30" cy="20"/>
              </a:xfrm>
              <a:custGeom>
                <a:avLst/>
                <a:gdLst>
                  <a:gd name="T0" fmla="*/ 0 w 30"/>
                  <a:gd name="T1" fmla="*/ 7 h 20"/>
                  <a:gd name="T2" fmla="*/ 23 w 30"/>
                  <a:gd name="T3" fmla="*/ 20 h 20"/>
                  <a:gd name="T4" fmla="*/ 30 w 30"/>
                  <a:gd name="T5" fmla="*/ 0 h 20"/>
                  <a:gd name="T6" fmla="*/ 0 w 30"/>
                  <a:gd name="T7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0">
                    <a:moveTo>
                      <a:pt x="0" y="7"/>
                    </a:moveTo>
                    <a:lnTo>
                      <a:pt x="23" y="20"/>
                    </a:lnTo>
                    <a:lnTo>
                      <a:pt x="3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02" name="Freeform 710"/>
              <p:cNvSpPr>
                <a:spLocks/>
              </p:cNvSpPr>
              <p:nvPr/>
            </p:nvSpPr>
            <p:spPr bwMode="auto">
              <a:xfrm>
                <a:off x="1600" y="1327"/>
                <a:ext cx="53" cy="27"/>
              </a:xfrm>
              <a:custGeom>
                <a:avLst/>
                <a:gdLst>
                  <a:gd name="T0" fmla="*/ 0 w 53"/>
                  <a:gd name="T1" fmla="*/ 0 h 27"/>
                  <a:gd name="T2" fmla="*/ 53 w 53"/>
                  <a:gd name="T3" fmla="*/ 27 h 27"/>
                  <a:gd name="T4" fmla="*/ 15 w 53"/>
                  <a:gd name="T5" fmla="*/ 27 h 27"/>
                  <a:gd name="T6" fmla="*/ 0 w 53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27">
                    <a:moveTo>
                      <a:pt x="0" y="0"/>
                    </a:moveTo>
                    <a:lnTo>
                      <a:pt x="53" y="27"/>
                    </a:lnTo>
                    <a:lnTo>
                      <a:pt x="15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03" name="Arc 711"/>
              <p:cNvSpPr>
                <a:spLocks/>
              </p:cNvSpPr>
              <p:nvPr/>
            </p:nvSpPr>
            <p:spPr bwMode="auto">
              <a:xfrm>
                <a:off x="1843" y="1256"/>
                <a:ext cx="52" cy="105"/>
              </a:xfrm>
              <a:custGeom>
                <a:avLst/>
                <a:gdLst>
                  <a:gd name="G0" fmla="+- 0 0 0"/>
                  <a:gd name="G1" fmla="+- 21599 0 0"/>
                  <a:gd name="G2" fmla="+- 21600 0 0"/>
                  <a:gd name="T0" fmla="*/ 192 w 21600"/>
                  <a:gd name="T1" fmla="*/ 0 h 21599"/>
                  <a:gd name="T2" fmla="*/ 21600 w 21600"/>
                  <a:gd name="T3" fmla="*/ 21599 h 21599"/>
                  <a:gd name="T4" fmla="*/ 0 w 21600"/>
                  <a:gd name="T5" fmla="*/ 21599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9" fill="none" extrusionOk="0">
                    <a:moveTo>
                      <a:pt x="192" y="-1"/>
                    </a:moveTo>
                    <a:cubicBezTo>
                      <a:pt x="12045" y="105"/>
                      <a:pt x="21600" y="9744"/>
                      <a:pt x="21600" y="21599"/>
                    </a:cubicBezTo>
                  </a:path>
                  <a:path w="21600" h="21599" stroke="0" extrusionOk="0">
                    <a:moveTo>
                      <a:pt x="192" y="-1"/>
                    </a:moveTo>
                    <a:cubicBezTo>
                      <a:pt x="12045" y="105"/>
                      <a:pt x="21600" y="9744"/>
                      <a:pt x="21600" y="21599"/>
                    </a:cubicBezTo>
                    <a:lnTo>
                      <a:pt x="0" y="21599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04" name="Arc 712"/>
              <p:cNvSpPr>
                <a:spLocks/>
              </p:cNvSpPr>
              <p:nvPr/>
            </p:nvSpPr>
            <p:spPr bwMode="auto">
              <a:xfrm>
                <a:off x="5384" y="3302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05" name="Arc 713"/>
              <p:cNvSpPr>
                <a:spLocks/>
              </p:cNvSpPr>
              <p:nvPr/>
            </p:nvSpPr>
            <p:spPr bwMode="auto">
              <a:xfrm>
                <a:off x="5153" y="3206"/>
                <a:ext cx="59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570 h 21600"/>
                  <a:gd name="T2" fmla="*/ 43199 w 43199"/>
                  <a:gd name="T3" fmla="*/ 21391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570"/>
                    </a:moveTo>
                    <a:cubicBezTo>
                      <a:pt x="16" y="9652"/>
                      <a:pt x="9682" y="-1"/>
                      <a:pt x="21600" y="0"/>
                    </a:cubicBezTo>
                    <a:cubicBezTo>
                      <a:pt x="33447" y="0"/>
                      <a:pt x="43084" y="9543"/>
                      <a:pt x="43198" y="21391"/>
                    </a:cubicBezTo>
                  </a:path>
                  <a:path w="43199" h="21600" stroke="0" extrusionOk="0">
                    <a:moveTo>
                      <a:pt x="0" y="21570"/>
                    </a:moveTo>
                    <a:cubicBezTo>
                      <a:pt x="16" y="9652"/>
                      <a:pt x="9682" y="-1"/>
                      <a:pt x="21600" y="0"/>
                    </a:cubicBezTo>
                    <a:cubicBezTo>
                      <a:pt x="33447" y="0"/>
                      <a:pt x="43084" y="9543"/>
                      <a:pt x="43198" y="2139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06" name="Arc 714"/>
              <p:cNvSpPr>
                <a:spLocks/>
              </p:cNvSpPr>
              <p:nvPr/>
            </p:nvSpPr>
            <p:spPr bwMode="auto">
              <a:xfrm>
                <a:off x="5056" y="3158"/>
                <a:ext cx="52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3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8" y="0"/>
                      <a:pt x="43085" y="9544"/>
                      <a:pt x="43199" y="21392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8" y="0"/>
                      <a:pt x="43085" y="9544"/>
                      <a:pt x="43199" y="2139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07" name="Arc 715"/>
              <p:cNvSpPr>
                <a:spLocks/>
              </p:cNvSpPr>
              <p:nvPr/>
            </p:nvSpPr>
            <p:spPr bwMode="auto">
              <a:xfrm>
                <a:off x="4959" y="3111"/>
                <a:ext cx="59" cy="4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61 h 21661"/>
                  <a:gd name="T2" fmla="*/ 43200 w 43200"/>
                  <a:gd name="T3" fmla="*/ 21480 h 21661"/>
                  <a:gd name="T4" fmla="*/ 21600 w 43200"/>
                  <a:gd name="T5" fmla="*/ 21600 h 21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61" fill="none" extrusionOk="0">
                    <a:moveTo>
                      <a:pt x="0" y="21660"/>
                    </a:moveTo>
                    <a:cubicBezTo>
                      <a:pt x="0" y="21640"/>
                      <a:pt x="0" y="2162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2" y="-1"/>
                      <a:pt x="43133" y="9597"/>
                      <a:pt x="43199" y="21480"/>
                    </a:cubicBezTo>
                  </a:path>
                  <a:path w="43200" h="21661" stroke="0" extrusionOk="0">
                    <a:moveTo>
                      <a:pt x="0" y="21660"/>
                    </a:moveTo>
                    <a:cubicBezTo>
                      <a:pt x="0" y="21640"/>
                      <a:pt x="0" y="2162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2" y="-1"/>
                      <a:pt x="43133" y="9597"/>
                      <a:pt x="43199" y="2148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08" name="Arc 716"/>
              <p:cNvSpPr>
                <a:spLocks/>
              </p:cNvSpPr>
              <p:nvPr/>
            </p:nvSpPr>
            <p:spPr bwMode="auto">
              <a:xfrm>
                <a:off x="4870" y="3063"/>
                <a:ext cx="52" cy="4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89 h 21689"/>
                  <a:gd name="T2" fmla="*/ 43200 w 43200"/>
                  <a:gd name="T3" fmla="*/ 21482 h 21689"/>
                  <a:gd name="T4" fmla="*/ 21600 w 43200"/>
                  <a:gd name="T5" fmla="*/ 21600 h 21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89" fill="none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3" y="-1"/>
                      <a:pt x="43134" y="9598"/>
                      <a:pt x="43199" y="21482"/>
                    </a:cubicBezTo>
                  </a:path>
                  <a:path w="43200" h="21689" stroke="0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3" y="-1"/>
                      <a:pt x="43134" y="9598"/>
                      <a:pt x="43199" y="2148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09" name="Arc 717"/>
              <p:cNvSpPr>
                <a:spLocks/>
              </p:cNvSpPr>
              <p:nvPr/>
            </p:nvSpPr>
            <p:spPr bwMode="auto">
              <a:xfrm>
                <a:off x="4773" y="3022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10" name="Arc 718"/>
              <p:cNvSpPr>
                <a:spLocks/>
              </p:cNvSpPr>
              <p:nvPr/>
            </p:nvSpPr>
            <p:spPr bwMode="auto">
              <a:xfrm>
                <a:off x="4676" y="2974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11" name="Arc 719"/>
              <p:cNvSpPr>
                <a:spLocks/>
              </p:cNvSpPr>
              <p:nvPr/>
            </p:nvSpPr>
            <p:spPr bwMode="auto">
              <a:xfrm>
                <a:off x="4579" y="2926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12" name="Arc 720"/>
              <p:cNvSpPr>
                <a:spLocks/>
              </p:cNvSpPr>
              <p:nvPr/>
            </p:nvSpPr>
            <p:spPr bwMode="auto">
              <a:xfrm>
                <a:off x="4393" y="2830"/>
                <a:ext cx="51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4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8" y="0"/>
                      <a:pt x="43086" y="9545"/>
                      <a:pt x="43199" y="21393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8" y="0"/>
                      <a:pt x="43086" y="9545"/>
                      <a:pt x="43199" y="2139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13" name="Arc 721"/>
              <p:cNvSpPr>
                <a:spLocks/>
              </p:cNvSpPr>
              <p:nvPr/>
            </p:nvSpPr>
            <p:spPr bwMode="auto">
              <a:xfrm>
                <a:off x="4296" y="2782"/>
                <a:ext cx="59" cy="4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91 h 21691"/>
                  <a:gd name="T2" fmla="*/ 43200 w 43200"/>
                  <a:gd name="T3" fmla="*/ 21480 h 21691"/>
                  <a:gd name="T4" fmla="*/ 21600 w 43200"/>
                  <a:gd name="T5" fmla="*/ 21600 h 21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91" fill="none" extrusionOk="0">
                    <a:moveTo>
                      <a:pt x="0" y="21690"/>
                    </a:moveTo>
                    <a:cubicBezTo>
                      <a:pt x="0" y="21660"/>
                      <a:pt x="0" y="2163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2" y="-1"/>
                      <a:pt x="43133" y="9597"/>
                      <a:pt x="43199" y="21480"/>
                    </a:cubicBezTo>
                  </a:path>
                  <a:path w="43200" h="21691" stroke="0" extrusionOk="0">
                    <a:moveTo>
                      <a:pt x="0" y="21690"/>
                    </a:moveTo>
                    <a:cubicBezTo>
                      <a:pt x="0" y="21660"/>
                      <a:pt x="0" y="2163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2" y="-1"/>
                      <a:pt x="43133" y="9597"/>
                      <a:pt x="43199" y="2148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14" name="Arc 722"/>
              <p:cNvSpPr>
                <a:spLocks/>
              </p:cNvSpPr>
              <p:nvPr/>
            </p:nvSpPr>
            <p:spPr bwMode="auto">
              <a:xfrm>
                <a:off x="4199" y="2741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15" name="Arc 723"/>
              <p:cNvSpPr>
                <a:spLocks/>
              </p:cNvSpPr>
              <p:nvPr/>
            </p:nvSpPr>
            <p:spPr bwMode="auto">
              <a:xfrm>
                <a:off x="4109" y="2693"/>
                <a:ext cx="52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0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3"/>
                      <a:pt x="43198" y="21390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3"/>
                      <a:pt x="43198" y="2139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16" name="Arc 724"/>
              <p:cNvSpPr>
                <a:spLocks/>
              </p:cNvSpPr>
              <p:nvPr/>
            </p:nvSpPr>
            <p:spPr bwMode="auto">
              <a:xfrm>
                <a:off x="4013" y="2645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8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6" y="0"/>
                      <a:pt x="43082" y="9541"/>
                      <a:pt x="43198" y="21388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6" y="0"/>
                      <a:pt x="43082" y="9541"/>
                      <a:pt x="43198" y="2138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17" name="Arc 725"/>
              <p:cNvSpPr>
                <a:spLocks/>
              </p:cNvSpPr>
              <p:nvPr/>
            </p:nvSpPr>
            <p:spPr bwMode="auto">
              <a:xfrm>
                <a:off x="3916" y="2597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8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6" y="0"/>
                      <a:pt x="43082" y="9541"/>
                      <a:pt x="43198" y="21388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6" y="0"/>
                      <a:pt x="43082" y="9541"/>
                      <a:pt x="43198" y="2138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18" name="Arc 726"/>
              <p:cNvSpPr>
                <a:spLocks/>
              </p:cNvSpPr>
              <p:nvPr/>
            </p:nvSpPr>
            <p:spPr bwMode="auto">
              <a:xfrm>
                <a:off x="3826" y="2549"/>
                <a:ext cx="52" cy="4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89 h 21689"/>
                  <a:gd name="T2" fmla="*/ 43200 w 43200"/>
                  <a:gd name="T3" fmla="*/ 21482 h 21689"/>
                  <a:gd name="T4" fmla="*/ 21600 w 43200"/>
                  <a:gd name="T5" fmla="*/ 21600 h 21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89" fill="none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3" y="-1"/>
                      <a:pt x="43134" y="9598"/>
                      <a:pt x="43199" y="21482"/>
                    </a:cubicBezTo>
                  </a:path>
                  <a:path w="43200" h="21689" stroke="0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3" y="-1"/>
                      <a:pt x="43134" y="9598"/>
                      <a:pt x="43199" y="2148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19" name="Arc 727"/>
              <p:cNvSpPr>
                <a:spLocks/>
              </p:cNvSpPr>
              <p:nvPr/>
            </p:nvSpPr>
            <p:spPr bwMode="auto">
              <a:xfrm>
                <a:off x="3729" y="2508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20" name="Arc 728"/>
              <p:cNvSpPr>
                <a:spLocks/>
              </p:cNvSpPr>
              <p:nvPr/>
            </p:nvSpPr>
            <p:spPr bwMode="auto">
              <a:xfrm>
                <a:off x="3640" y="2460"/>
                <a:ext cx="51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4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8" y="0"/>
                      <a:pt x="43086" y="9545"/>
                      <a:pt x="43199" y="21393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8" y="0"/>
                      <a:pt x="43086" y="9545"/>
                      <a:pt x="43199" y="2139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21" name="Arc 729"/>
              <p:cNvSpPr>
                <a:spLocks/>
              </p:cNvSpPr>
              <p:nvPr/>
            </p:nvSpPr>
            <p:spPr bwMode="auto">
              <a:xfrm>
                <a:off x="3535" y="2412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22" name="Arc 730"/>
              <p:cNvSpPr>
                <a:spLocks/>
              </p:cNvSpPr>
              <p:nvPr/>
            </p:nvSpPr>
            <p:spPr bwMode="auto">
              <a:xfrm>
                <a:off x="3446" y="2364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41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58" y="0"/>
                      <a:pt x="43099" y="9560"/>
                      <a:pt x="43199" y="21418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58" y="0"/>
                      <a:pt x="43099" y="9560"/>
                      <a:pt x="43199" y="2141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23" name="Arc 731"/>
              <p:cNvSpPr>
                <a:spLocks/>
              </p:cNvSpPr>
              <p:nvPr/>
            </p:nvSpPr>
            <p:spPr bwMode="auto">
              <a:xfrm>
                <a:off x="3356" y="2316"/>
                <a:ext cx="52" cy="4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89 h 21689"/>
                  <a:gd name="T2" fmla="*/ 43200 w 43200"/>
                  <a:gd name="T3" fmla="*/ 21482 h 21689"/>
                  <a:gd name="T4" fmla="*/ 21600 w 43200"/>
                  <a:gd name="T5" fmla="*/ 21600 h 21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89" fill="none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3" y="-1"/>
                      <a:pt x="43134" y="9598"/>
                      <a:pt x="43199" y="21482"/>
                    </a:cubicBezTo>
                  </a:path>
                  <a:path w="43200" h="21689" stroke="0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3" y="-1"/>
                      <a:pt x="43134" y="9598"/>
                      <a:pt x="43199" y="2148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24" name="Arc 732"/>
              <p:cNvSpPr>
                <a:spLocks/>
              </p:cNvSpPr>
              <p:nvPr/>
            </p:nvSpPr>
            <p:spPr bwMode="auto">
              <a:xfrm>
                <a:off x="3260" y="2275"/>
                <a:ext cx="51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423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60" y="0"/>
                      <a:pt x="43102" y="9563"/>
                      <a:pt x="43199" y="21422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60" y="0"/>
                      <a:pt x="43102" y="9563"/>
                      <a:pt x="43199" y="2142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25" name="Arc 733"/>
              <p:cNvSpPr>
                <a:spLocks/>
              </p:cNvSpPr>
              <p:nvPr/>
            </p:nvSpPr>
            <p:spPr bwMode="auto">
              <a:xfrm>
                <a:off x="3163" y="2227"/>
                <a:ext cx="59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1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4" y="9543"/>
                      <a:pt x="43198" y="21391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4" y="9543"/>
                      <a:pt x="43198" y="2139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26" name="Arc 734"/>
              <p:cNvSpPr>
                <a:spLocks/>
              </p:cNvSpPr>
              <p:nvPr/>
            </p:nvSpPr>
            <p:spPr bwMode="auto">
              <a:xfrm>
                <a:off x="3066" y="2180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27" name="Arc 735"/>
              <p:cNvSpPr>
                <a:spLocks/>
              </p:cNvSpPr>
              <p:nvPr/>
            </p:nvSpPr>
            <p:spPr bwMode="auto">
              <a:xfrm>
                <a:off x="2969" y="2132"/>
                <a:ext cx="51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4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8" y="0"/>
                      <a:pt x="43086" y="9545"/>
                      <a:pt x="43199" y="21393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8" y="0"/>
                      <a:pt x="43086" y="9545"/>
                      <a:pt x="43199" y="2139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28" name="Arc 736"/>
              <p:cNvSpPr>
                <a:spLocks/>
              </p:cNvSpPr>
              <p:nvPr/>
            </p:nvSpPr>
            <p:spPr bwMode="auto">
              <a:xfrm>
                <a:off x="2872" y="2084"/>
                <a:ext cx="51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4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8" y="0"/>
                      <a:pt x="43086" y="9545"/>
                      <a:pt x="43199" y="21393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8" y="0"/>
                      <a:pt x="43086" y="9545"/>
                      <a:pt x="43199" y="2139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29" name="Arc 737"/>
              <p:cNvSpPr>
                <a:spLocks/>
              </p:cNvSpPr>
              <p:nvPr/>
            </p:nvSpPr>
            <p:spPr bwMode="auto">
              <a:xfrm>
                <a:off x="2767" y="2029"/>
                <a:ext cx="60" cy="4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93 h 21693"/>
                  <a:gd name="T2" fmla="*/ 43200 w 43200"/>
                  <a:gd name="T3" fmla="*/ 21478 h 21693"/>
                  <a:gd name="T4" fmla="*/ 21600 w 43200"/>
                  <a:gd name="T5" fmla="*/ 21600 h 216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93" fill="none" extrusionOk="0">
                    <a:moveTo>
                      <a:pt x="0" y="21692"/>
                    </a:moveTo>
                    <a:cubicBezTo>
                      <a:pt x="0" y="21661"/>
                      <a:pt x="0" y="2163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1" y="-1"/>
                      <a:pt x="43132" y="9596"/>
                      <a:pt x="43199" y="21478"/>
                    </a:cubicBezTo>
                  </a:path>
                  <a:path w="43200" h="21693" stroke="0" extrusionOk="0">
                    <a:moveTo>
                      <a:pt x="0" y="21692"/>
                    </a:moveTo>
                    <a:cubicBezTo>
                      <a:pt x="0" y="21661"/>
                      <a:pt x="0" y="2163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1" y="-1"/>
                      <a:pt x="43132" y="9596"/>
                      <a:pt x="43199" y="2147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30" name="Arc 738"/>
              <p:cNvSpPr>
                <a:spLocks/>
              </p:cNvSpPr>
              <p:nvPr/>
            </p:nvSpPr>
            <p:spPr bwMode="auto">
              <a:xfrm>
                <a:off x="2678" y="1981"/>
                <a:ext cx="52" cy="4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89 h 21689"/>
                  <a:gd name="T2" fmla="*/ 43200 w 43200"/>
                  <a:gd name="T3" fmla="*/ 21482 h 21689"/>
                  <a:gd name="T4" fmla="*/ 21600 w 43200"/>
                  <a:gd name="T5" fmla="*/ 21600 h 216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89" fill="none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3" y="-1"/>
                      <a:pt x="43134" y="9598"/>
                      <a:pt x="43199" y="21482"/>
                    </a:cubicBezTo>
                  </a:path>
                  <a:path w="43200" h="21689" stroke="0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3" y="-1"/>
                      <a:pt x="43134" y="9598"/>
                      <a:pt x="43199" y="2148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31" name="Arc 739"/>
              <p:cNvSpPr>
                <a:spLocks/>
              </p:cNvSpPr>
              <p:nvPr/>
            </p:nvSpPr>
            <p:spPr bwMode="auto">
              <a:xfrm>
                <a:off x="2574" y="1933"/>
                <a:ext cx="59" cy="4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91 h 21691"/>
                  <a:gd name="T2" fmla="*/ 43200 w 43200"/>
                  <a:gd name="T3" fmla="*/ 21480 h 21691"/>
                  <a:gd name="T4" fmla="*/ 21600 w 43200"/>
                  <a:gd name="T5" fmla="*/ 21600 h 21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91" fill="none" extrusionOk="0">
                    <a:moveTo>
                      <a:pt x="0" y="21690"/>
                    </a:moveTo>
                    <a:cubicBezTo>
                      <a:pt x="0" y="21660"/>
                      <a:pt x="0" y="2163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2" y="-1"/>
                      <a:pt x="43133" y="9597"/>
                      <a:pt x="43199" y="21480"/>
                    </a:cubicBezTo>
                  </a:path>
                  <a:path w="43200" h="21691" stroke="0" extrusionOk="0">
                    <a:moveTo>
                      <a:pt x="0" y="21690"/>
                    </a:moveTo>
                    <a:cubicBezTo>
                      <a:pt x="0" y="21660"/>
                      <a:pt x="0" y="2163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2" y="-1"/>
                      <a:pt x="43133" y="9597"/>
                      <a:pt x="43199" y="2148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32" name="Arc 740"/>
              <p:cNvSpPr>
                <a:spLocks/>
              </p:cNvSpPr>
              <p:nvPr/>
            </p:nvSpPr>
            <p:spPr bwMode="auto">
              <a:xfrm>
                <a:off x="673" y="1303"/>
                <a:ext cx="51" cy="4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87 h 21687"/>
                  <a:gd name="T2" fmla="*/ 43200 w 43200"/>
                  <a:gd name="T3" fmla="*/ 21484 h 21687"/>
                  <a:gd name="T4" fmla="*/ 21600 w 43200"/>
                  <a:gd name="T5" fmla="*/ 21600 h 21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87" fill="none" extrusionOk="0">
                    <a:moveTo>
                      <a:pt x="0" y="21686"/>
                    </a:moveTo>
                    <a:cubicBezTo>
                      <a:pt x="0" y="21657"/>
                      <a:pt x="0" y="2162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4" y="-1"/>
                      <a:pt x="43135" y="9600"/>
                      <a:pt x="43199" y="21484"/>
                    </a:cubicBezTo>
                  </a:path>
                  <a:path w="43200" h="21687" stroke="0" extrusionOk="0">
                    <a:moveTo>
                      <a:pt x="0" y="21686"/>
                    </a:moveTo>
                    <a:cubicBezTo>
                      <a:pt x="0" y="21657"/>
                      <a:pt x="0" y="2162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4" y="-1"/>
                      <a:pt x="43135" y="9600"/>
                      <a:pt x="43199" y="2148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33" name="Arc 741"/>
              <p:cNvSpPr>
                <a:spLocks/>
              </p:cNvSpPr>
              <p:nvPr/>
            </p:nvSpPr>
            <p:spPr bwMode="auto">
              <a:xfrm>
                <a:off x="568" y="1255"/>
                <a:ext cx="52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420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59" y="0"/>
                      <a:pt x="43100" y="9561"/>
                      <a:pt x="43199" y="2141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59" y="0"/>
                      <a:pt x="43100" y="9561"/>
                      <a:pt x="43199" y="2141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34" name="Arc 742"/>
              <p:cNvSpPr>
                <a:spLocks/>
              </p:cNvSpPr>
              <p:nvPr/>
            </p:nvSpPr>
            <p:spPr bwMode="auto">
              <a:xfrm>
                <a:off x="464" y="1201"/>
                <a:ext cx="59" cy="4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61 h 21661"/>
                  <a:gd name="T2" fmla="*/ 43200 w 43200"/>
                  <a:gd name="T3" fmla="*/ 21480 h 21661"/>
                  <a:gd name="T4" fmla="*/ 21600 w 43200"/>
                  <a:gd name="T5" fmla="*/ 21600 h 21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61" fill="none" extrusionOk="0">
                    <a:moveTo>
                      <a:pt x="0" y="21660"/>
                    </a:moveTo>
                    <a:cubicBezTo>
                      <a:pt x="0" y="21640"/>
                      <a:pt x="0" y="2162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2" y="-1"/>
                      <a:pt x="43133" y="9597"/>
                      <a:pt x="43199" y="21480"/>
                    </a:cubicBezTo>
                  </a:path>
                  <a:path w="43200" h="21661" stroke="0" extrusionOk="0">
                    <a:moveTo>
                      <a:pt x="0" y="21660"/>
                    </a:moveTo>
                    <a:cubicBezTo>
                      <a:pt x="0" y="21640"/>
                      <a:pt x="0" y="21620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2" y="-1"/>
                      <a:pt x="43133" y="9597"/>
                      <a:pt x="43199" y="2148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35" name="Arc 743"/>
              <p:cNvSpPr>
                <a:spLocks/>
              </p:cNvSpPr>
              <p:nvPr/>
            </p:nvSpPr>
            <p:spPr bwMode="auto">
              <a:xfrm>
                <a:off x="367" y="1153"/>
                <a:ext cx="52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0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3"/>
                      <a:pt x="43198" y="21390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3"/>
                      <a:pt x="43198" y="2139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36" name="Arc 744"/>
              <p:cNvSpPr>
                <a:spLocks/>
              </p:cNvSpPr>
              <p:nvPr/>
            </p:nvSpPr>
            <p:spPr bwMode="auto">
              <a:xfrm>
                <a:off x="76" y="708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37" name="Arc 745"/>
              <p:cNvSpPr>
                <a:spLocks/>
              </p:cNvSpPr>
              <p:nvPr/>
            </p:nvSpPr>
            <p:spPr bwMode="auto">
              <a:xfrm>
                <a:off x="-50" y="639"/>
                <a:ext cx="52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0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3"/>
                      <a:pt x="43198" y="21390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3"/>
                      <a:pt x="43198" y="2139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38" name="Arc 746"/>
              <p:cNvSpPr>
                <a:spLocks/>
              </p:cNvSpPr>
              <p:nvPr/>
            </p:nvSpPr>
            <p:spPr bwMode="auto">
              <a:xfrm>
                <a:off x="-162" y="584"/>
                <a:ext cx="51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7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50" y="0"/>
                      <a:pt x="43087" y="9547"/>
                      <a:pt x="43199" y="21396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50" y="0"/>
                      <a:pt x="43087" y="9547"/>
                      <a:pt x="43199" y="2139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39" name="Arc 747"/>
              <p:cNvSpPr>
                <a:spLocks/>
              </p:cNvSpPr>
              <p:nvPr/>
            </p:nvSpPr>
            <p:spPr bwMode="auto">
              <a:xfrm>
                <a:off x="-274" y="530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40" name="Arc 748"/>
              <p:cNvSpPr>
                <a:spLocks/>
              </p:cNvSpPr>
              <p:nvPr/>
            </p:nvSpPr>
            <p:spPr bwMode="auto">
              <a:xfrm>
                <a:off x="-401" y="468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41" name="Arc 749"/>
              <p:cNvSpPr>
                <a:spLocks/>
              </p:cNvSpPr>
              <p:nvPr/>
            </p:nvSpPr>
            <p:spPr bwMode="auto">
              <a:xfrm>
                <a:off x="-625" y="359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42" name="Arc 750"/>
              <p:cNvSpPr>
                <a:spLocks/>
              </p:cNvSpPr>
              <p:nvPr/>
            </p:nvSpPr>
            <p:spPr bwMode="auto">
              <a:xfrm>
                <a:off x="-744" y="297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43" name="Arc 751"/>
              <p:cNvSpPr>
                <a:spLocks/>
              </p:cNvSpPr>
              <p:nvPr/>
            </p:nvSpPr>
            <p:spPr bwMode="auto">
              <a:xfrm>
                <a:off x="-863" y="242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44" name="Arc 752"/>
              <p:cNvSpPr>
                <a:spLocks/>
              </p:cNvSpPr>
              <p:nvPr/>
            </p:nvSpPr>
            <p:spPr bwMode="auto">
              <a:xfrm>
                <a:off x="-975" y="187"/>
                <a:ext cx="59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570 h 21600"/>
                  <a:gd name="T2" fmla="*/ 43199 w 43199"/>
                  <a:gd name="T3" fmla="*/ 21391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570"/>
                    </a:moveTo>
                    <a:cubicBezTo>
                      <a:pt x="16" y="9652"/>
                      <a:pt x="9682" y="-1"/>
                      <a:pt x="21600" y="0"/>
                    </a:cubicBezTo>
                    <a:cubicBezTo>
                      <a:pt x="33447" y="0"/>
                      <a:pt x="43084" y="9543"/>
                      <a:pt x="43198" y="21391"/>
                    </a:cubicBezTo>
                  </a:path>
                  <a:path w="43199" h="21600" stroke="0" extrusionOk="0">
                    <a:moveTo>
                      <a:pt x="0" y="21570"/>
                    </a:moveTo>
                    <a:cubicBezTo>
                      <a:pt x="16" y="9652"/>
                      <a:pt x="9682" y="-1"/>
                      <a:pt x="21600" y="0"/>
                    </a:cubicBezTo>
                    <a:cubicBezTo>
                      <a:pt x="33447" y="0"/>
                      <a:pt x="43084" y="9543"/>
                      <a:pt x="43198" y="2139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45" name="Arc 753"/>
              <p:cNvSpPr>
                <a:spLocks/>
              </p:cNvSpPr>
              <p:nvPr/>
            </p:nvSpPr>
            <p:spPr bwMode="auto">
              <a:xfrm>
                <a:off x="-1109" y="119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46" name="Arc 754"/>
              <p:cNvSpPr>
                <a:spLocks/>
              </p:cNvSpPr>
              <p:nvPr/>
            </p:nvSpPr>
            <p:spPr bwMode="auto">
              <a:xfrm>
                <a:off x="-1220" y="64"/>
                <a:ext cx="52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0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3"/>
                      <a:pt x="43198" y="21390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3"/>
                      <a:pt x="43198" y="2139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47" name="Arc 755"/>
              <p:cNvSpPr>
                <a:spLocks/>
              </p:cNvSpPr>
              <p:nvPr/>
            </p:nvSpPr>
            <p:spPr bwMode="auto">
              <a:xfrm>
                <a:off x="-1422" y="-39"/>
                <a:ext cx="51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7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50" y="0"/>
                      <a:pt x="43087" y="9547"/>
                      <a:pt x="43199" y="21396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50" y="0"/>
                      <a:pt x="43087" y="9547"/>
                      <a:pt x="43199" y="2139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48" name="Arc 756"/>
              <p:cNvSpPr>
                <a:spLocks/>
              </p:cNvSpPr>
              <p:nvPr/>
            </p:nvSpPr>
            <p:spPr bwMode="auto">
              <a:xfrm>
                <a:off x="-1556" y="-99"/>
                <a:ext cx="60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569 h 21600"/>
                  <a:gd name="T2" fmla="*/ 43199 w 43199"/>
                  <a:gd name="T3" fmla="*/ 21354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569"/>
                    </a:moveTo>
                    <a:cubicBezTo>
                      <a:pt x="17" y="9651"/>
                      <a:pt x="9682" y="-1"/>
                      <a:pt x="21600" y="0"/>
                    </a:cubicBezTo>
                    <a:cubicBezTo>
                      <a:pt x="33433" y="0"/>
                      <a:pt x="43063" y="9521"/>
                      <a:pt x="43198" y="21354"/>
                    </a:cubicBezTo>
                  </a:path>
                  <a:path w="43199" h="21600" stroke="0" extrusionOk="0">
                    <a:moveTo>
                      <a:pt x="0" y="21569"/>
                    </a:moveTo>
                    <a:cubicBezTo>
                      <a:pt x="17" y="9651"/>
                      <a:pt x="9682" y="-1"/>
                      <a:pt x="21600" y="0"/>
                    </a:cubicBezTo>
                    <a:cubicBezTo>
                      <a:pt x="33433" y="0"/>
                      <a:pt x="43063" y="9521"/>
                      <a:pt x="43198" y="2135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49" name="Freeform 757"/>
              <p:cNvSpPr>
                <a:spLocks/>
              </p:cNvSpPr>
              <p:nvPr/>
            </p:nvSpPr>
            <p:spPr bwMode="auto">
              <a:xfrm>
                <a:off x="-1650" y="-152"/>
                <a:ext cx="60" cy="41"/>
              </a:xfrm>
              <a:custGeom>
                <a:avLst/>
                <a:gdLst>
                  <a:gd name="T0" fmla="*/ 8 w 8"/>
                  <a:gd name="T1" fmla="*/ 5 h 6"/>
                  <a:gd name="T2" fmla="*/ 4 w 8"/>
                  <a:gd name="T3" fmla="*/ 0 h 6"/>
                  <a:gd name="T4" fmla="*/ 0 w 8"/>
                  <a:gd name="T5" fmla="*/ 6 h 6"/>
                  <a:gd name="T6" fmla="*/ 4 w 8"/>
                  <a:gd name="T7" fmla="*/ 6 h 6"/>
                  <a:gd name="T8" fmla="*/ 8 w 8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6">
                    <a:moveTo>
                      <a:pt x="8" y="5"/>
                    </a:moveTo>
                    <a:cubicBezTo>
                      <a:pt x="8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6"/>
                    </a:cubicBezTo>
                    <a:lnTo>
                      <a:pt x="4" y="6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50" name="Arc 758"/>
              <p:cNvSpPr>
                <a:spLocks/>
              </p:cNvSpPr>
              <p:nvPr/>
            </p:nvSpPr>
            <p:spPr bwMode="auto">
              <a:xfrm>
                <a:off x="-1646" y="-147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569 h 21600"/>
                  <a:gd name="T2" fmla="*/ 43199 w 43199"/>
                  <a:gd name="T3" fmla="*/ 21358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569"/>
                    </a:moveTo>
                    <a:cubicBezTo>
                      <a:pt x="17" y="9651"/>
                      <a:pt x="9682" y="-1"/>
                      <a:pt x="21600" y="0"/>
                    </a:cubicBezTo>
                    <a:cubicBezTo>
                      <a:pt x="33434" y="0"/>
                      <a:pt x="43066" y="9523"/>
                      <a:pt x="43198" y="21358"/>
                    </a:cubicBezTo>
                  </a:path>
                  <a:path w="43199" h="21600" stroke="0" extrusionOk="0">
                    <a:moveTo>
                      <a:pt x="0" y="21569"/>
                    </a:moveTo>
                    <a:cubicBezTo>
                      <a:pt x="17" y="9651"/>
                      <a:pt x="9682" y="-1"/>
                      <a:pt x="21600" y="0"/>
                    </a:cubicBezTo>
                    <a:cubicBezTo>
                      <a:pt x="33434" y="0"/>
                      <a:pt x="43066" y="9523"/>
                      <a:pt x="43198" y="2135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51" name="Arc 759"/>
              <p:cNvSpPr>
                <a:spLocks/>
              </p:cNvSpPr>
              <p:nvPr/>
            </p:nvSpPr>
            <p:spPr bwMode="auto">
              <a:xfrm>
                <a:off x="315" y="893"/>
                <a:ext cx="30" cy="3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19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118" y="0"/>
                    </a:moveTo>
                    <a:cubicBezTo>
                      <a:pt x="12001" y="65"/>
                      <a:pt x="21600" y="9717"/>
                      <a:pt x="21600" y="21600"/>
                    </a:cubicBezTo>
                  </a:path>
                  <a:path w="21600" h="21600" stroke="0" extrusionOk="0">
                    <a:moveTo>
                      <a:pt x="118" y="0"/>
                    </a:moveTo>
                    <a:cubicBezTo>
                      <a:pt x="12001" y="65"/>
                      <a:pt x="21600" y="9717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52" name="Arc 760"/>
              <p:cNvSpPr>
                <a:spLocks/>
              </p:cNvSpPr>
              <p:nvPr/>
            </p:nvSpPr>
            <p:spPr bwMode="auto">
              <a:xfrm>
                <a:off x="285" y="893"/>
                <a:ext cx="30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20"/>
                  <a:gd name="T1" fmla="*/ 21600 h 21600"/>
                  <a:gd name="T2" fmla="*/ 21720 w 21720"/>
                  <a:gd name="T3" fmla="*/ 0 h 21600"/>
                  <a:gd name="T4" fmla="*/ 21600 w 2172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2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9" y="0"/>
                      <a:pt x="21679" y="0"/>
                      <a:pt x="21719" y="0"/>
                    </a:cubicBezTo>
                  </a:path>
                  <a:path w="2172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39" y="0"/>
                      <a:pt x="21679" y="0"/>
                      <a:pt x="2171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53" name="Arc 761"/>
              <p:cNvSpPr>
                <a:spLocks/>
              </p:cNvSpPr>
              <p:nvPr/>
            </p:nvSpPr>
            <p:spPr bwMode="auto">
              <a:xfrm>
                <a:off x="341" y="988"/>
                <a:ext cx="26" cy="37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54" name="Arc 762"/>
              <p:cNvSpPr>
                <a:spLocks/>
              </p:cNvSpPr>
              <p:nvPr/>
            </p:nvSpPr>
            <p:spPr bwMode="auto">
              <a:xfrm>
                <a:off x="315" y="988"/>
                <a:ext cx="26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55" name="Arc 763"/>
              <p:cNvSpPr>
                <a:spLocks/>
              </p:cNvSpPr>
              <p:nvPr/>
            </p:nvSpPr>
            <p:spPr bwMode="auto">
              <a:xfrm>
                <a:off x="367" y="1070"/>
                <a:ext cx="30" cy="3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12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119" y="0"/>
                    </a:moveTo>
                    <a:cubicBezTo>
                      <a:pt x="12002" y="66"/>
                      <a:pt x="21600" y="9717"/>
                      <a:pt x="21600" y="21600"/>
                    </a:cubicBezTo>
                  </a:path>
                  <a:path w="21600" h="21600" stroke="0" extrusionOk="0">
                    <a:moveTo>
                      <a:pt x="119" y="0"/>
                    </a:moveTo>
                    <a:cubicBezTo>
                      <a:pt x="12002" y="66"/>
                      <a:pt x="21600" y="9717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56" name="Arc 764"/>
              <p:cNvSpPr>
                <a:spLocks/>
              </p:cNvSpPr>
              <p:nvPr/>
            </p:nvSpPr>
            <p:spPr bwMode="auto">
              <a:xfrm>
                <a:off x="337" y="1070"/>
                <a:ext cx="30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21"/>
                  <a:gd name="T1" fmla="*/ 21600 h 21600"/>
                  <a:gd name="T2" fmla="*/ 21721 w 21721"/>
                  <a:gd name="T3" fmla="*/ 0 h 21600"/>
                  <a:gd name="T4" fmla="*/ 21600 w 2172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21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0" y="0"/>
                      <a:pt x="21680" y="0"/>
                      <a:pt x="21720" y="0"/>
                    </a:cubicBezTo>
                  </a:path>
                  <a:path w="21721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40" y="0"/>
                      <a:pt x="21680" y="0"/>
                      <a:pt x="2172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57" name="Line 765"/>
              <p:cNvSpPr>
                <a:spLocks noChangeShapeType="1"/>
              </p:cNvSpPr>
              <p:nvPr/>
            </p:nvSpPr>
            <p:spPr bwMode="auto">
              <a:xfrm>
                <a:off x="266" y="800"/>
                <a:ext cx="112" cy="3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58" name="Arc 766"/>
              <p:cNvSpPr>
                <a:spLocks/>
              </p:cNvSpPr>
              <p:nvPr/>
            </p:nvSpPr>
            <p:spPr bwMode="auto">
              <a:xfrm>
                <a:off x="1284" y="1570"/>
                <a:ext cx="44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07"/>
                  <a:gd name="T1" fmla="*/ 21600 h 21600"/>
                  <a:gd name="T2" fmla="*/ 43007 w 43007"/>
                  <a:gd name="T3" fmla="*/ 18721 h 21600"/>
                  <a:gd name="T4" fmla="*/ 21600 w 4300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07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16" y="0"/>
                      <a:pt x="41565" y="8000"/>
                      <a:pt x="43007" y="18720"/>
                    </a:cubicBezTo>
                  </a:path>
                  <a:path w="43007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16" y="0"/>
                      <a:pt x="41565" y="8000"/>
                      <a:pt x="43007" y="1872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59" name="Arc 767"/>
              <p:cNvSpPr>
                <a:spLocks/>
              </p:cNvSpPr>
              <p:nvPr/>
            </p:nvSpPr>
            <p:spPr bwMode="auto">
              <a:xfrm>
                <a:off x="1396" y="1604"/>
                <a:ext cx="44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09"/>
                  <a:gd name="T1" fmla="*/ 21600 h 21600"/>
                  <a:gd name="T2" fmla="*/ 43009 w 43009"/>
                  <a:gd name="T3" fmla="*/ 18732 h 21600"/>
                  <a:gd name="T4" fmla="*/ 21600 w 4300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0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20" y="0"/>
                      <a:pt x="41571" y="8006"/>
                      <a:pt x="43008" y="18732"/>
                    </a:cubicBezTo>
                  </a:path>
                  <a:path w="4300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20" y="0"/>
                      <a:pt x="41571" y="8006"/>
                      <a:pt x="43008" y="1873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60" name="Arc 768"/>
              <p:cNvSpPr>
                <a:spLocks/>
              </p:cNvSpPr>
              <p:nvPr/>
            </p:nvSpPr>
            <p:spPr bwMode="auto">
              <a:xfrm>
                <a:off x="1508" y="1639"/>
                <a:ext cx="36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29"/>
                  <a:gd name="T1" fmla="*/ 21682 h 21682"/>
                  <a:gd name="T2" fmla="*/ 43029 w 43029"/>
                  <a:gd name="T3" fmla="*/ 18891 h 21682"/>
                  <a:gd name="T4" fmla="*/ 21600 w 43029"/>
                  <a:gd name="T5" fmla="*/ 21600 h 21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29" h="21682" fill="none" extrusionOk="0">
                    <a:moveTo>
                      <a:pt x="0" y="21681"/>
                    </a:moveTo>
                    <a:cubicBezTo>
                      <a:pt x="0" y="21654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81" y="-1"/>
                      <a:pt x="41664" y="8094"/>
                      <a:pt x="43029" y="18890"/>
                    </a:cubicBezTo>
                  </a:path>
                  <a:path w="43029" h="21682" stroke="0" extrusionOk="0">
                    <a:moveTo>
                      <a:pt x="0" y="21681"/>
                    </a:moveTo>
                    <a:cubicBezTo>
                      <a:pt x="0" y="21654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81" y="-1"/>
                      <a:pt x="41664" y="8094"/>
                      <a:pt x="43029" y="1889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61" name="Arc 769"/>
              <p:cNvSpPr>
                <a:spLocks/>
              </p:cNvSpPr>
              <p:nvPr/>
            </p:nvSpPr>
            <p:spPr bwMode="auto">
              <a:xfrm>
                <a:off x="1619" y="1666"/>
                <a:ext cx="37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11"/>
                  <a:gd name="T1" fmla="*/ 21600 h 21600"/>
                  <a:gd name="T2" fmla="*/ 43011 w 43011"/>
                  <a:gd name="T3" fmla="*/ 18751 h 21600"/>
                  <a:gd name="T4" fmla="*/ 21600 w 4301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11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28" y="0"/>
                      <a:pt x="41583" y="8017"/>
                      <a:pt x="43011" y="18750"/>
                    </a:cubicBezTo>
                  </a:path>
                  <a:path w="43011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28" y="0"/>
                      <a:pt x="41583" y="8017"/>
                      <a:pt x="43011" y="1875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62" name="Arc 770"/>
              <p:cNvSpPr>
                <a:spLocks/>
              </p:cNvSpPr>
              <p:nvPr/>
            </p:nvSpPr>
            <p:spPr bwMode="auto">
              <a:xfrm>
                <a:off x="1731" y="1700"/>
                <a:ext cx="37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15"/>
                  <a:gd name="T1" fmla="*/ 21600 h 21600"/>
                  <a:gd name="T2" fmla="*/ 43015 w 43015"/>
                  <a:gd name="T3" fmla="*/ 18778 h 21600"/>
                  <a:gd name="T4" fmla="*/ 21600 w 4301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15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38" y="0"/>
                      <a:pt x="41598" y="8032"/>
                      <a:pt x="43014" y="18778"/>
                    </a:cubicBezTo>
                  </a:path>
                  <a:path w="43015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38" y="0"/>
                      <a:pt x="41598" y="8032"/>
                      <a:pt x="43014" y="1877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63" name="Arc 771"/>
              <p:cNvSpPr>
                <a:spLocks/>
              </p:cNvSpPr>
              <p:nvPr/>
            </p:nvSpPr>
            <p:spPr bwMode="auto">
              <a:xfrm>
                <a:off x="1843" y="1728"/>
                <a:ext cx="37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11"/>
                  <a:gd name="T1" fmla="*/ 21600 h 21600"/>
                  <a:gd name="T2" fmla="*/ 43011 w 43011"/>
                  <a:gd name="T3" fmla="*/ 18751 h 21600"/>
                  <a:gd name="T4" fmla="*/ 21600 w 4301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11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28" y="0"/>
                      <a:pt x="41583" y="8017"/>
                      <a:pt x="43011" y="18750"/>
                    </a:cubicBezTo>
                  </a:path>
                  <a:path w="43011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28" y="0"/>
                      <a:pt x="41583" y="8017"/>
                      <a:pt x="43011" y="1875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64" name="Arc 772"/>
              <p:cNvSpPr>
                <a:spLocks/>
              </p:cNvSpPr>
              <p:nvPr/>
            </p:nvSpPr>
            <p:spPr bwMode="auto">
              <a:xfrm>
                <a:off x="1955" y="1762"/>
                <a:ext cx="37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11"/>
                  <a:gd name="T1" fmla="*/ 21600 h 21600"/>
                  <a:gd name="T2" fmla="*/ 43011 w 43011"/>
                  <a:gd name="T3" fmla="*/ 18751 h 21600"/>
                  <a:gd name="T4" fmla="*/ 21600 w 4301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11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28" y="0"/>
                      <a:pt x="41583" y="8017"/>
                      <a:pt x="43011" y="18750"/>
                    </a:cubicBezTo>
                  </a:path>
                  <a:path w="43011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28" y="0"/>
                      <a:pt x="41583" y="8017"/>
                      <a:pt x="43011" y="1875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65" name="Arc 773"/>
              <p:cNvSpPr>
                <a:spLocks/>
              </p:cNvSpPr>
              <p:nvPr/>
            </p:nvSpPr>
            <p:spPr bwMode="auto">
              <a:xfrm>
                <a:off x="2067" y="1796"/>
                <a:ext cx="44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11"/>
                  <a:gd name="T1" fmla="*/ 21687 h 21687"/>
                  <a:gd name="T2" fmla="*/ 43011 w 43011"/>
                  <a:gd name="T3" fmla="*/ 18747 h 21687"/>
                  <a:gd name="T4" fmla="*/ 21600 w 43011"/>
                  <a:gd name="T5" fmla="*/ 21600 h 21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11" h="21687" fill="none" extrusionOk="0">
                    <a:moveTo>
                      <a:pt x="0" y="21686"/>
                    </a:moveTo>
                    <a:cubicBezTo>
                      <a:pt x="0" y="21657"/>
                      <a:pt x="0" y="2162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26" y="-1"/>
                      <a:pt x="41580" y="8015"/>
                      <a:pt x="43010" y="18747"/>
                    </a:cubicBezTo>
                  </a:path>
                  <a:path w="43011" h="21687" stroke="0" extrusionOk="0">
                    <a:moveTo>
                      <a:pt x="0" y="21686"/>
                    </a:moveTo>
                    <a:cubicBezTo>
                      <a:pt x="0" y="21657"/>
                      <a:pt x="0" y="2162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26" y="-1"/>
                      <a:pt x="41580" y="8015"/>
                      <a:pt x="43010" y="1874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66" name="Arc 774"/>
              <p:cNvSpPr>
                <a:spLocks/>
              </p:cNvSpPr>
              <p:nvPr/>
            </p:nvSpPr>
            <p:spPr bwMode="auto">
              <a:xfrm>
                <a:off x="2179" y="1824"/>
                <a:ext cx="44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04"/>
                  <a:gd name="T1" fmla="*/ 21600 h 21600"/>
                  <a:gd name="T2" fmla="*/ 43004 w 43004"/>
                  <a:gd name="T3" fmla="*/ 18694 h 21600"/>
                  <a:gd name="T4" fmla="*/ 21600 w 4300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04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06" y="0"/>
                      <a:pt x="41549" y="7985"/>
                      <a:pt x="43003" y="18694"/>
                    </a:cubicBezTo>
                  </a:path>
                  <a:path w="43004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06" y="0"/>
                      <a:pt x="41549" y="7985"/>
                      <a:pt x="43003" y="1869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67" name="Arc 775"/>
              <p:cNvSpPr>
                <a:spLocks/>
              </p:cNvSpPr>
              <p:nvPr/>
            </p:nvSpPr>
            <p:spPr bwMode="auto">
              <a:xfrm>
                <a:off x="2290" y="1858"/>
                <a:ext cx="45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2994"/>
                  <a:gd name="T1" fmla="*/ 21600 h 21600"/>
                  <a:gd name="T2" fmla="*/ 42994 w 42994"/>
                  <a:gd name="T3" fmla="*/ 18622 h 21600"/>
                  <a:gd name="T4" fmla="*/ 21600 w 4299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994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378" y="0"/>
                      <a:pt x="41507" y="7946"/>
                      <a:pt x="42993" y="18622"/>
                    </a:cubicBezTo>
                  </a:path>
                  <a:path w="42994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2378" y="0"/>
                      <a:pt x="41507" y="7946"/>
                      <a:pt x="42993" y="1862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68" name="Arc 776"/>
              <p:cNvSpPr>
                <a:spLocks/>
              </p:cNvSpPr>
              <p:nvPr/>
            </p:nvSpPr>
            <p:spPr bwMode="auto">
              <a:xfrm>
                <a:off x="2402" y="1892"/>
                <a:ext cx="44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08"/>
                  <a:gd name="T1" fmla="*/ 21687 h 21687"/>
                  <a:gd name="T2" fmla="*/ 43008 w 43008"/>
                  <a:gd name="T3" fmla="*/ 18725 h 21687"/>
                  <a:gd name="T4" fmla="*/ 21600 w 43008"/>
                  <a:gd name="T5" fmla="*/ 21600 h 21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08" h="21687" fill="none" extrusionOk="0">
                    <a:moveTo>
                      <a:pt x="0" y="21686"/>
                    </a:moveTo>
                    <a:cubicBezTo>
                      <a:pt x="0" y="21657"/>
                      <a:pt x="0" y="2162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18" y="-1"/>
                      <a:pt x="41567" y="8003"/>
                      <a:pt x="43007" y="18725"/>
                    </a:cubicBezTo>
                  </a:path>
                  <a:path w="43008" h="21687" stroke="0" extrusionOk="0">
                    <a:moveTo>
                      <a:pt x="0" y="21686"/>
                    </a:moveTo>
                    <a:cubicBezTo>
                      <a:pt x="0" y="21657"/>
                      <a:pt x="0" y="2162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18" y="-1"/>
                      <a:pt x="41567" y="8003"/>
                      <a:pt x="43007" y="1872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69" name="Line 777"/>
              <p:cNvSpPr>
                <a:spLocks noChangeShapeType="1"/>
              </p:cNvSpPr>
              <p:nvPr/>
            </p:nvSpPr>
            <p:spPr bwMode="auto">
              <a:xfrm>
                <a:off x="1094" y="1511"/>
                <a:ext cx="1491" cy="4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70" name="Line 778"/>
              <p:cNvSpPr>
                <a:spLocks noChangeShapeType="1"/>
              </p:cNvSpPr>
              <p:nvPr/>
            </p:nvSpPr>
            <p:spPr bwMode="auto">
              <a:xfrm>
                <a:off x="1101" y="1511"/>
                <a:ext cx="1498" cy="4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71" name="Freeform 779"/>
              <p:cNvSpPr>
                <a:spLocks/>
              </p:cNvSpPr>
              <p:nvPr/>
            </p:nvSpPr>
            <p:spPr bwMode="auto">
              <a:xfrm>
                <a:off x="3598" y="2449"/>
                <a:ext cx="664" cy="14"/>
              </a:xfrm>
              <a:custGeom>
                <a:avLst/>
                <a:gdLst>
                  <a:gd name="T0" fmla="*/ 0 w 664"/>
                  <a:gd name="T1" fmla="*/ 0 h 14"/>
                  <a:gd name="T2" fmla="*/ 634 w 664"/>
                  <a:gd name="T3" fmla="*/ 0 h 14"/>
                  <a:gd name="T4" fmla="*/ 664 w 664"/>
                  <a:gd name="T5" fmla="*/ 14 h 14"/>
                  <a:gd name="T6" fmla="*/ 30 w 664"/>
                  <a:gd name="T7" fmla="*/ 14 h 14"/>
                  <a:gd name="T8" fmla="*/ 0 w 66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4">
                    <a:moveTo>
                      <a:pt x="0" y="0"/>
                    </a:moveTo>
                    <a:lnTo>
                      <a:pt x="634" y="0"/>
                    </a:lnTo>
                    <a:lnTo>
                      <a:pt x="664" y="14"/>
                    </a:lnTo>
                    <a:lnTo>
                      <a:pt x="3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72" name="Freeform 780"/>
              <p:cNvSpPr>
                <a:spLocks/>
              </p:cNvSpPr>
              <p:nvPr/>
            </p:nvSpPr>
            <p:spPr bwMode="auto">
              <a:xfrm>
                <a:off x="3598" y="2449"/>
                <a:ext cx="664" cy="14"/>
              </a:xfrm>
              <a:custGeom>
                <a:avLst/>
                <a:gdLst>
                  <a:gd name="T0" fmla="*/ 0 w 664"/>
                  <a:gd name="T1" fmla="*/ 0 h 14"/>
                  <a:gd name="T2" fmla="*/ 634 w 664"/>
                  <a:gd name="T3" fmla="*/ 0 h 14"/>
                  <a:gd name="T4" fmla="*/ 664 w 664"/>
                  <a:gd name="T5" fmla="*/ 14 h 14"/>
                  <a:gd name="T6" fmla="*/ 30 w 664"/>
                  <a:gd name="T7" fmla="*/ 14 h 14"/>
                  <a:gd name="T8" fmla="*/ 0 w 66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4">
                    <a:moveTo>
                      <a:pt x="0" y="0"/>
                    </a:moveTo>
                    <a:lnTo>
                      <a:pt x="634" y="0"/>
                    </a:lnTo>
                    <a:lnTo>
                      <a:pt x="664" y="14"/>
                    </a:lnTo>
                    <a:lnTo>
                      <a:pt x="30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73" name="Freeform 781"/>
              <p:cNvSpPr>
                <a:spLocks/>
              </p:cNvSpPr>
              <p:nvPr/>
            </p:nvSpPr>
            <p:spPr bwMode="auto">
              <a:xfrm>
                <a:off x="4225" y="2415"/>
                <a:ext cx="22" cy="27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4 h 4"/>
                  <a:gd name="T4" fmla="*/ 1 w 3"/>
                  <a:gd name="T5" fmla="*/ 4 h 4"/>
                  <a:gd name="T6" fmla="*/ 3 w 3"/>
                  <a:gd name="T7" fmla="*/ 4 h 4"/>
                  <a:gd name="T8" fmla="*/ 2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0"/>
                      <a:pt x="1" y="2"/>
                      <a:pt x="1" y="4"/>
                    </a:cubicBezTo>
                    <a:cubicBezTo>
                      <a:pt x="0" y="4"/>
                      <a:pt x="1" y="4"/>
                      <a:pt x="1" y="4"/>
                    </a:cubicBezTo>
                    <a:lnTo>
                      <a:pt x="3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74" name="Arc 782"/>
              <p:cNvSpPr>
                <a:spLocks/>
              </p:cNvSpPr>
              <p:nvPr/>
            </p:nvSpPr>
            <p:spPr bwMode="auto">
              <a:xfrm>
                <a:off x="4236" y="2419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600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75" name="Freeform 783"/>
              <p:cNvSpPr>
                <a:spLocks/>
              </p:cNvSpPr>
              <p:nvPr/>
            </p:nvSpPr>
            <p:spPr bwMode="auto">
              <a:xfrm>
                <a:off x="4247" y="2415"/>
                <a:ext cx="15" cy="48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0 w 2"/>
                  <a:gd name="T5" fmla="*/ 7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cubicBezTo>
                      <a:pt x="2" y="3"/>
                      <a:pt x="1" y="0"/>
                      <a:pt x="0" y="0"/>
                    </a:cubicBezTo>
                    <a:lnTo>
                      <a:pt x="0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76" name="Arc 784"/>
              <p:cNvSpPr>
                <a:spLocks/>
              </p:cNvSpPr>
              <p:nvPr/>
            </p:nvSpPr>
            <p:spPr bwMode="auto">
              <a:xfrm>
                <a:off x="4247" y="2419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77" name="Freeform 785"/>
              <p:cNvSpPr>
                <a:spLocks/>
              </p:cNvSpPr>
              <p:nvPr/>
            </p:nvSpPr>
            <p:spPr bwMode="auto">
              <a:xfrm>
                <a:off x="4240" y="2449"/>
                <a:ext cx="22" cy="14"/>
              </a:xfrm>
              <a:custGeom>
                <a:avLst/>
                <a:gdLst>
                  <a:gd name="T0" fmla="*/ 0 w 22"/>
                  <a:gd name="T1" fmla="*/ 7 h 14"/>
                  <a:gd name="T2" fmla="*/ 22 w 22"/>
                  <a:gd name="T3" fmla="*/ 14 h 14"/>
                  <a:gd name="T4" fmla="*/ 15 w 22"/>
                  <a:gd name="T5" fmla="*/ 0 h 14"/>
                  <a:gd name="T6" fmla="*/ 0 w 22"/>
                  <a:gd name="T7" fmla="*/ 0 h 14"/>
                  <a:gd name="T8" fmla="*/ 0 w 22"/>
                  <a:gd name="T9" fmla="*/ 0 h 14"/>
                  <a:gd name="T10" fmla="*/ 0 w 22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0" y="7"/>
                    </a:moveTo>
                    <a:lnTo>
                      <a:pt x="22" y="14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78" name="Freeform 786"/>
              <p:cNvSpPr>
                <a:spLocks/>
              </p:cNvSpPr>
              <p:nvPr/>
            </p:nvSpPr>
            <p:spPr bwMode="auto">
              <a:xfrm>
                <a:off x="4232" y="2456"/>
                <a:ext cx="37" cy="14"/>
              </a:xfrm>
              <a:custGeom>
                <a:avLst/>
                <a:gdLst>
                  <a:gd name="T0" fmla="*/ 0 w 37"/>
                  <a:gd name="T1" fmla="*/ 0 h 14"/>
                  <a:gd name="T2" fmla="*/ 37 w 37"/>
                  <a:gd name="T3" fmla="*/ 14 h 14"/>
                  <a:gd name="T4" fmla="*/ 15 w 37"/>
                  <a:gd name="T5" fmla="*/ 14 h 14"/>
                  <a:gd name="T6" fmla="*/ 0 w 37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4">
                    <a:moveTo>
                      <a:pt x="0" y="0"/>
                    </a:moveTo>
                    <a:lnTo>
                      <a:pt x="37" y="14"/>
                    </a:lnTo>
                    <a:lnTo>
                      <a:pt x="15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79" name="Freeform 787"/>
              <p:cNvSpPr>
                <a:spLocks/>
              </p:cNvSpPr>
              <p:nvPr/>
            </p:nvSpPr>
            <p:spPr bwMode="auto">
              <a:xfrm>
                <a:off x="4158" y="2415"/>
                <a:ext cx="22" cy="27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4 h 4"/>
                  <a:gd name="T4" fmla="*/ 1 w 3"/>
                  <a:gd name="T5" fmla="*/ 4 h 4"/>
                  <a:gd name="T6" fmla="*/ 3 w 3"/>
                  <a:gd name="T7" fmla="*/ 4 h 4"/>
                  <a:gd name="T8" fmla="*/ 2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0"/>
                      <a:pt x="1" y="2"/>
                      <a:pt x="1" y="4"/>
                    </a:cubicBezTo>
                    <a:cubicBezTo>
                      <a:pt x="0" y="4"/>
                      <a:pt x="1" y="4"/>
                      <a:pt x="1" y="4"/>
                    </a:cubicBezTo>
                    <a:lnTo>
                      <a:pt x="3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80" name="Arc 788"/>
              <p:cNvSpPr>
                <a:spLocks/>
              </p:cNvSpPr>
              <p:nvPr/>
            </p:nvSpPr>
            <p:spPr bwMode="auto">
              <a:xfrm>
                <a:off x="4169" y="2419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600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81" name="Freeform 789"/>
              <p:cNvSpPr>
                <a:spLocks/>
              </p:cNvSpPr>
              <p:nvPr/>
            </p:nvSpPr>
            <p:spPr bwMode="auto">
              <a:xfrm>
                <a:off x="4180" y="2415"/>
                <a:ext cx="15" cy="48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0 w 2"/>
                  <a:gd name="T5" fmla="*/ 7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cubicBezTo>
                      <a:pt x="2" y="3"/>
                      <a:pt x="1" y="0"/>
                      <a:pt x="0" y="0"/>
                    </a:cubicBezTo>
                    <a:lnTo>
                      <a:pt x="0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82" name="Arc 790"/>
              <p:cNvSpPr>
                <a:spLocks/>
              </p:cNvSpPr>
              <p:nvPr/>
            </p:nvSpPr>
            <p:spPr bwMode="auto">
              <a:xfrm>
                <a:off x="4180" y="2419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83" name="Freeform 791"/>
              <p:cNvSpPr>
                <a:spLocks/>
              </p:cNvSpPr>
              <p:nvPr/>
            </p:nvSpPr>
            <p:spPr bwMode="auto">
              <a:xfrm>
                <a:off x="4173" y="2449"/>
                <a:ext cx="22" cy="14"/>
              </a:xfrm>
              <a:custGeom>
                <a:avLst/>
                <a:gdLst>
                  <a:gd name="T0" fmla="*/ 0 w 22"/>
                  <a:gd name="T1" fmla="*/ 7 h 14"/>
                  <a:gd name="T2" fmla="*/ 22 w 22"/>
                  <a:gd name="T3" fmla="*/ 14 h 14"/>
                  <a:gd name="T4" fmla="*/ 22 w 22"/>
                  <a:gd name="T5" fmla="*/ 0 h 14"/>
                  <a:gd name="T6" fmla="*/ 0 w 22"/>
                  <a:gd name="T7" fmla="*/ 7 h 14"/>
                  <a:gd name="T8" fmla="*/ 0 w 22"/>
                  <a:gd name="T9" fmla="*/ 0 h 14"/>
                  <a:gd name="T10" fmla="*/ 0 w 22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0" y="7"/>
                    </a:moveTo>
                    <a:lnTo>
                      <a:pt x="22" y="14"/>
                    </a:lnTo>
                    <a:lnTo>
                      <a:pt x="22" y="0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84" name="Freeform 792"/>
              <p:cNvSpPr>
                <a:spLocks/>
              </p:cNvSpPr>
              <p:nvPr/>
            </p:nvSpPr>
            <p:spPr bwMode="auto">
              <a:xfrm>
                <a:off x="4173" y="2456"/>
                <a:ext cx="29" cy="14"/>
              </a:xfrm>
              <a:custGeom>
                <a:avLst/>
                <a:gdLst>
                  <a:gd name="T0" fmla="*/ 0 w 29"/>
                  <a:gd name="T1" fmla="*/ 0 h 14"/>
                  <a:gd name="T2" fmla="*/ 29 w 29"/>
                  <a:gd name="T3" fmla="*/ 14 h 14"/>
                  <a:gd name="T4" fmla="*/ 14 w 29"/>
                  <a:gd name="T5" fmla="*/ 14 h 14"/>
                  <a:gd name="T6" fmla="*/ 0 w 29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4">
                    <a:moveTo>
                      <a:pt x="0" y="0"/>
                    </a:moveTo>
                    <a:lnTo>
                      <a:pt x="29" y="14"/>
                    </a:lnTo>
                    <a:lnTo>
                      <a:pt x="1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85" name="Arc 793"/>
              <p:cNvSpPr>
                <a:spLocks/>
              </p:cNvSpPr>
              <p:nvPr/>
            </p:nvSpPr>
            <p:spPr bwMode="auto">
              <a:xfrm>
                <a:off x="4102" y="2419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86" name="Arc 794"/>
              <p:cNvSpPr>
                <a:spLocks/>
              </p:cNvSpPr>
              <p:nvPr/>
            </p:nvSpPr>
            <p:spPr bwMode="auto">
              <a:xfrm>
                <a:off x="4113" y="2419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87" name="Arc 795"/>
              <p:cNvSpPr>
                <a:spLocks/>
              </p:cNvSpPr>
              <p:nvPr/>
            </p:nvSpPr>
            <p:spPr bwMode="auto">
              <a:xfrm>
                <a:off x="4042" y="2419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600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88" name="Arc 796"/>
              <p:cNvSpPr>
                <a:spLocks/>
              </p:cNvSpPr>
              <p:nvPr/>
            </p:nvSpPr>
            <p:spPr bwMode="auto">
              <a:xfrm>
                <a:off x="4053" y="2419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89" name="Arc 797"/>
              <p:cNvSpPr>
                <a:spLocks/>
              </p:cNvSpPr>
              <p:nvPr/>
            </p:nvSpPr>
            <p:spPr bwMode="auto">
              <a:xfrm>
                <a:off x="3975" y="2419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600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90" name="Arc 798"/>
              <p:cNvSpPr>
                <a:spLocks/>
              </p:cNvSpPr>
              <p:nvPr/>
            </p:nvSpPr>
            <p:spPr bwMode="auto">
              <a:xfrm>
                <a:off x="3986" y="2419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91" name="Arc 799"/>
              <p:cNvSpPr>
                <a:spLocks/>
              </p:cNvSpPr>
              <p:nvPr/>
            </p:nvSpPr>
            <p:spPr bwMode="auto">
              <a:xfrm>
                <a:off x="3908" y="2419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92" name="Arc 800"/>
              <p:cNvSpPr>
                <a:spLocks/>
              </p:cNvSpPr>
              <p:nvPr/>
            </p:nvSpPr>
            <p:spPr bwMode="auto">
              <a:xfrm>
                <a:off x="3927" y="2419"/>
                <a:ext cx="11" cy="44"/>
              </a:xfrm>
              <a:custGeom>
                <a:avLst/>
                <a:gdLst>
                  <a:gd name="G0" fmla="+- 132 0 0"/>
                  <a:gd name="G1" fmla="+- 21600 0 0"/>
                  <a:gd name="G2" fmla="+- 21600 0 0"/>
                  <a:gd name="T0" fmla="*/ 0 w 21732"/>
                  <a:gd name="T1" fmla="*/ 0 h 21600"/>
                  <a:gd name="T2" fmla="*/ 21732 w 21732"/>
                  <a:gd name="T3" fmla="*/ 21600 h 21600"/>
                  <a:gd name="T4" fmla="*/ 132 w 2173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32" h="21600" fill="none" extrusionOk="0">
                    <a:moveTo>
                      <a:pt x="0" y="0"/>
                    </a:moveTo>
                    <a:cubicBezTo>
                      <a:pt x="44" y="0"/>
                      <a:pt x="88" y="-1"/>
                      <a:pt x="132" y="0"/>
                    </a:cubicBezTo>
                    <a:cubicBezTo>
                      <a:pt x="12061" y="0"/>
                      <a:pt x="21732" y="9670"/>
                      <a:pt x="21732" y="21600"/>
                    </a:cubicBezTo>
                  </a:path>
                  <a:path w="21732" h="21600" stroke="0" extrusionOk="0">
                    <a:moveTo>
                      <a:pt x="0" y="0"/>
                    </a:moveTo>
                    <a:cubicBezTo>
                      <a:pt x="44" y="0"/>
                      <a:pt x="88" y="-1"/>
                      <a:pt x="132" y="0"/>
                    </a:cubicBezTo>
                    <a:cubicBezTo>
                      <a:pt x="12061" y="0"/>
                      <a:pt x="21732" y="9670"/>
                      <a:pt x="21732" y="21600"/>
                    </a:cubicBezTo>
                    <a:lnTo>
                      <a:pt x="132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93" name="Arc 801"/>
              <p:cNvSpPr>
                <a:spLocks/>
              </p:cNvSpPr>
              <p:nvPr/>
            </p:nvSpPr>
            <p:spPr bwMode="auto">
              <a:xfrm>
                <a:off x="3848" y="2419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600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94" name="Arc 802"/>
              <p:cNvSpPr>
                <a:spLocks/>
              </p:cNvSpPr>
              <p:nvPr/>
            </p:nvSpPr>
            <p:spPr bwMode="auto">
              <a:xfrm>
                <a:off x="3859" y="2419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95" name="Arc 803"/>
              <p:cNvSpPr>
                <a:spLocks/>
              </p:cNvSpPr>
              <p:nvPr/>
            </p:nvSpPr>
            <p:spPr bwMode="auto">
              <a:xfrm>
                <a:off x="3781" y="2419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1"/>
                  <a:gd name="T1" fmla="*/ 21683 h 21683"/>
                  <a:gd name="T2" fmla="*/ 21831 w 21831"/>
                  <a:gd name="T3" fmla="*/ 1 h 21683"/>
                  <a:gd name="T4" fmla="*/ 21600 w 21831"/>
                  <a:gd name="T5" fmla="*/ 21600 h 21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1" h="21683" fill="none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</a:path>
                  <a:path w="21831" h="21683" stroke="0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96" name="Arc 804"/>
              <p:cNvSpPr>
                <a:spLocks/>
              </p:cNvSpPr>
              <p:nvPr/>
            </p:nvSpPr>
            <p:spPr bwMode="auto">
              <a:xfrm>
                <a:off x="3792" y="2419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97" name="Arc 805"/>
              <p:cNvSpPr>
                <a:spLocks/>
              </p:cNvSpPr>
              <p:nvPr/>
            </p:nvSpPr>
            <p:spPr bwMode="auto">
              <a:xfrm>
                <a:off x="3714" y="2419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1"/>
                  <a:gd name="T1" fmla="*/ 21683 h 21683"/>
                  <a:gd name="T2" fmla="*/ 21831 w 21831"/>
                  <a:gd name="T3" fmla="*/ 1 h 21683"/>
                  <a:gd name="T4" fmla="*/ 21600 w 21831"/>
                  <a:gd name="T5" fmla="*/ 21600 h 21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1" h="21683" fill="none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</a:path>
                  <a:path w="21831" h="21683" stroke="0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98" name="Arc 806"/>
              <p:cNvSpPr>
                <a:spLocks/>
              </p:cNvSpPr>
              <p:nvPr/>
            </p:nvSpPr>
            <p:spPr bwMode="auto">
              <a:xfrm>
                <a:off x="3733" y="2419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99" name="Arc 807"/>
              <p:cNvSpPr>
                <a:spLocks/>
              </p:cNvSpPr>
              <p:nvPr/>
            </p:nvSpPr>
            <p:spPr bwMode="auto">
              <a:xfrm>
                <a:off x="3655" y="2419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69 h 21669"/>
                  <a:gd name="T2" fmla="*/ 21600 w 21600"/>
                  <a:gd name="T3" fmla="*/ 0 h 21669"/>
                  <a:gd name="T4" fmla="*/ 21600 w 21600"/>
                  <a:gd name="T5" fmla="*/ 21600 h 21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69" fill="none" extrusionOk="0">
                    <a:moveTo>
                      <a:pt x="0" y="21668"/>
                    </a:moveTo>
                    <a:cubicBezTo>
                      <a:pt x="0" y="21645"/>
                      <a:pt x="0" y="21622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69" stroke="0" extrusionOk="0">
                    <a:moveTo>
                      <a:pt x="0" y="21668"/>
                    </a:moveTo>
                    <a:cubicBezTo>
                      <a:pt x="0" y="21645"/>
                      <a:pt x="0" y="21622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00" name="Arc 808"/>
              <p:cNvSpPr>
                <a:spLocks/>
              </p:cNvSpPr>
              <p:nvPr/>
            </p:nvSpPr>
            <p:spPr bwMode="auto">
              <a:xfrm>
                <a:off x="3666" y="2419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01" name="Freeform 809"/>
              <p:cNvSpPr>
                <a:spLocks/>
              </p:cNvSpPr>
              <p:nvPr/>
            </p:nvSpPr>
            <p:spPr bwMode="auto">
              <a:xfrm>
                <a:off x="3591" y="2415"/>
                <a:ext cx="22" cy="27"/>
              </a:xfrm>
              <a:custGeom>
                <a:avLst/>
                <a:gdLst>
                  <a:gd name="T0" fmla="*/ 3 w 3"/>
                  <a:gd name="T1" fmla="*/ 0 h 4"/>
                  <a:gd name="T2" fmla="*/ 3 w 3"/>
                  <a:gd name="T3" fmla="*/ 0 h 4"/>
                  <a:gd name="T4" fmla="*/ 1 w 3"/>
                  <a:gd name="T5" fmla="*/ 4 h 4"/>
                  <a:gd name="T6" fmla="*/ 1 w 3"/>
                  <a:gd name="T7" fmla="*/ 4 h 4"/>
                  <a:gd name="T8" fmla="*/ 3 w 3"/>
                  <a:gd name="T9" fmla="*/ 4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2"/>
                      <a:pt x="1" y="4"/>
                    </a:cubicBezTo>
                    <a:cubicBezTo>
                      <a:pt x="0" y="4"/>
                      <a:pt x="1" y="4"/>
                      <a:pt x="1" y="4"/>
                    </a:cubicBezTo>
                    <a:lnTo>
                      <a:pt x="3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02" name="Arc 810"/>
              <p:cNvSpPr>
                <a:spLocks/>
              </p:cNvSpPr>
              <p:nvPr/>
            </p:nvSpPr>
            <p:spPr bwMode="auto">
              <a:xfrm>
                <a:off x="3602" y="2419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1"/>
                  <a:gd name="T1" fmla="*/ 21683 h 21683"/>
                  <a:gd name="T2" fmla="*/ 21831 w 21831"/>
                  <a:gd name="T3" fmla="*/ 1 h 21683"/>
                  <a:gd name="T4" fmla="*/ 21600 w 21831"/>
                  <a:gd name="T5" fmla="*/ 21600 h 21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1" h="21683" fill="none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</a:path>
                  <a:path w="21831" h="21683" stroke="0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03" name="Freeform 811"/>
              <p:cNvSpPr>
                <a:spLocks/>
              </p:cNvSpPr>
              <p:nvPr/>
            </p:nvSpPr>
            <p:spPr bwMode="auto">
              <a:xfrm>
                <a:off x="3613" y="2415"/>
                <a:ext cx="15" cy="48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0 w 2"/>
                  <a:gd name="T5" fmla="*/ 7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cubicBezTo>
                      <a:pt x="2" y="3"/>
                      <a:pt x="1" y="0"/>
                      <a:pt x="0" y="0"/>
                    </a:cubicBezTo>
                    <a:lnTo>
                      <a:pt x="0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04" name="Arc 812"/>
              <p:cNvSpPr>
                <a:spLocks/>
              </p:cNvSpPr>
              <p:nvPr/>
            </p:nvSpPr>
            <p:spPr bwMode="auto">
              <a:xfrm>
                <a:off x="3613" y="2419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05" name="Freeform 813"/>
              <p:cNvSpPr>
                <a:spLocks/>
              </p:cNvSpPr>
              <p:nvPr/>
            </p:nvSpPr>
            <p:spPr bwMode="auto">
              <a:xfrm>
                <a:off x="3606" y="2449"/>
                <a:ext cx="22" cy="14"/>
              </a:xfrm>
              <a:custGeom>
                <a:avLst/>
                <a:gdLst>
                  <a:gd name="T0" fmla="*/ 0 w 22"/>
                  <a:gd name="T1" fmla="*/ 7 h 14"/>
                  <a:gd name="T2" fmla="*/ 22 w 22"/>
                  <a:gd name="T3" fmla="*/ 14 h 14"/>
                  <a:gd name="T4" fmla="*/ 22 w 22"/>
                  <a:gd name="T5" fmla="*/ 0 h 14"/>
                  <a:gd name="T6" fmla="*/ 0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0" y="7"/>
                    </a:moveTo>
                    <a:lnTo>
                      <a:pt x="22" y="14"/>
                    </a:lnTo>
                    <a:lnTo>
                      <a:pt x="22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06" name="Freeform 814"/>
              <p:cNvSpPr>
                <a:spLocks/>
              </p:cNvSpPr>
              <p:nvPr/>
            </p:nvSpPr>
            <p:spPr bwMode="auto">
              <a:xfrm>
                <a:off x="3606" y="2456"/>
                <a:ext cx="30" cy="14"/>
              </a:xfrm>
              <a:custGeom>
                <a:avLst/>
                <a:gdLst>
                  <a:gd name="T0" fmla="*/ 0 w 30"/>
                  <a:gd name="T1" fmla="*/ 0 h 14"/>
                  <a:gd name="T2" fmla="*/ 30 w 30"/>
                  <a:gd name="T3" fmla="*/ 14 h 14"/>
                  <a:gd name="T4" fmla="*/ 15 w 30"/>
                  <a:gd name="T5" fmla="*/ 14 h 14"/>
                  <a:gd name="T6" fmla="*/ 0 w 30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0" y="0"/>
                    </a:moveTo>
                    <a:lnTo>
                      <a:pt x="30" y="14"/>
                    </a:lnTo>
                    <a:lnTo>
                      <a:pt x="15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07" name="Line 815"/>
              <p:cNvSpPr>
                <a:spLocks noChangeShapeType="1"/>
              </p:cNvSpPr>
              <p:nvPr/>
            </p:nvSpPr>
            <p:spPr bwMode="auto">
              <a:xfrm>
                <a:off x="3613" y="2415"/>
                <a:ext cx="63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08" name="Line 816"/>
              <p:cNvSpPr>
                <a:spLocks noChangeShapeType="1"/>
              </p:cNvSpPr>
              <p:nvPr/>
            </p:nvSpPr>
            <p:spPr bwMode="auto">
              <a:xfrm>
                <a:off x="3628" y="2429"/>
                <a:ext cx="6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09" name="Freeform 817"/>
              <p:cNvSpPr>
                <a:spLocks/>
              </p:cNvSpPr>
              <p:nvPr/>
            </p:nvSpPr>
            <p:spPr bwMode="auto">
              <a:xfrm>
                <a:off x="5350" y="3312"/>
                <a:ext cx="664" cy="14"/>
              </a:xfrm>
              <a:custGeom>
                <a:avLst/>
                <a:gdLst>
                  <a:gd name="T0" fmla="*/ 0 w 664"/>
                  <a:gd name="T1" fmla="*/ 0 h 14"/>
                  <a:gd name="T2" fmla="*/ 634 w 664"/>
                  <a:gd name="T3" fmla="*/ 0 h 14"/>
                  <a:gd name="T4" fmla="*/ 664 w 664"/>
                  <a:gd name="T5" fmla="*/ 14 h 14"/>
                  <a:gd name="T6" fmla="*/ 38 w 664"/>
                  <a:gd name="T7" fmla="*/ 14 h 14"/>
                  <a:gd name="T8" fmla="*/ 0 w 66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4">
                    <a:moveTo>
                      <a:pt x="0" y="0"/>
                    </a:moveTo>
                    <a:lnTo>
                      <a:pt x="634" y="0"/>
                    </a:lnTo>
                    <a:lnTo>
                      <a:pt x="664" y="14"/>
                    </a:lnTo>
                    <a:lnTo>
                      <a:pt x="38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10" name="Freeform 818"/>
              <p:cNvSpPr>
                <a:spLocks/>
              </p:cNvSpPr>
              <p:nvPr/>
            </p:nvSpPr>
            <p:spPr bwMode="auto">
              <a:xfrm>
                <a:off x="5350" y="3312"/>
                <a:ext cx="664" cy="14"/>
              </a:xfrm>
              <a:custGeom>
                <a:avLst/>
                <a:gdLst>
                  <a:gd name="T0" fmla="*/ 0 w 664"/>
                  <a:gd name="T1" fmla="*/ 0 h 14"/>
                  <a:gd name="T2" fmla="*/ 634 w 664"/>
                  <a:gd name="T3" fmla="*/ 0 h 14"/>
                  <a:gd name="T4" fmla="*/ 664 w 664"/>
                  <a:gd name="T5" fmla="*/ 14 h 14"/>
                  <a:gd name="T6" fmla="*/ 30 w 664"/>
                  <a:gd name="T7" fmla="*/ 14 h 14"/>
                  <a:gd name="T8" fmla="*/ 0 w 66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4">
                    <a:moveTo>
                      <a:pt x="0" y="0"/>
                    </a:moveTo>
                    <a:lnTo>
                      <a:pt x="634" y="0"/>
                    </a:lnTo>
                    <a:lnTo>
                      <a:pt x="664" y="14"/>
                    </a:lnTo>
                    <a:lnTo>
                      <a:pt x="30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2611" name="Freeform 819"/>
            <p:cNvSpPr>
              <a:spLocks/>
            </p:cNvSpPr>
            <p:nvPr/>
          </p:nvSpPr>
          <p:spPr bwMode="auto">
            <a:xfrm>
              <a:off x="5977" y="3278"/>
              <a:ext cx="22" cy="27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4 h 4"/>
                <a:gd name="T4" fmla="*/ 1 w 3"/>
                <a:gd name="T5" fmla="*/ 4 h 4"/>
                <a:gd name="T6" fmla="*/ 3 w 3"/>
                <a:gd name="T7" fmla="*/ 4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2"/>
                    <a:pt x="1" y="4"/>
                  </a:cubicBezTo>
                  <a:cubicBezTo>
                    <a:pt x="0" y="4"/>
                    <a:pt x="1" y="4"/>
                    <a:pt x="1" y="4"/>
                  </a:cubicBezTo>
                  <a:lnTo>
                    <a:pt x="3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12" name="Arc 820"/>
            <p:cNvSpPr>
              <a:spLocks/>
            </p:cNvSpPr>
            <p:nvPr/>
          </p:nvSpPr>
          <p:spPr bwMode="auto">
            <a:xfrm>
              <a:off x="5988" y="3282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4 h 21674"/>
                <a:gd name="T2" fmla="*/ 21600 w 21600"/>
                <a:gd name="T3" fmla="*/ 0 h 21674"/>
                <a:gd name="T4" fmla="*/ 21600 w 21600"/>
                <a:gd name="T5" fmla="*/ 21600 h 2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4" fill="none" extrusionOk="0">
                  <a:moveTo>
                    <a:pt x="0" y="21673"/>
                  </a:moveTo>
                  <a:cubicBezTo>
                    <a:pt x="0" y="21649"/>
                    <a:pt x="0" y="21624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74" stroke="0" extrusionOk="0">
                  <a:moveTo>
                    <a:pt x="0" y="21673"/>
                  </a:moveTo>
                  <a:cubicBezTo>
                    <a:pt x="0" y="21649"/>
                    <a:pt x="0" y="21624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13" name="Freeform 821"/>
            <p:cNvSpPr>
              <a:spLocks/>
            </p:cNvSpPr>
            <p:nvPr/>
          </p:nvSpPr>
          <p:spPr bwMode="auto">
            <a:xfrm>
              <a:off x="5999" y="3278"/>
              <a:ext cx="15" cy="48"/>
            </a:xfrm>
            <a:custGeom>
              <a:avLst/>
              <a:gdLst>
                <a:gd name="T0" fmla="*/ 2 w 2"/>
                <a:gd name="T1" fmla="*/ 7 h 7"/>
                <a:gd name="T2" fmla="*/ 0 w 2"/>
                <a:gd name="T3" fmla="*/ 0 h 7"/>
                <a:gd name="T4" fmla="*/ 0 w 2"/>
                <a:gd name="T5" fmla="*/ 7 h 7"/>
                <a:gd name="T6" fmla="*/ 2 w 2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2" y="3"/>
                    <a:pt x="1" y="0"/>
                    <a:pt x="0" y="0"/>
                  </a:cubicBez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14" name="Arc 822"/>
            <p:cNvSpPr>
              <a:spLocks/>
            </p:cNvSpPr>
            <p:nvPr/>
          </p:nvSpPr>
          <p:spPr bwMode="auto">
            <a:xfrm>
              <a:off x="5999" y="3282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15" name="Freeform 823"/>
            <p:cNvSpPr>
              <a:spLocks/>
            </p:cNvSpPr>
            <p:nvPr/>
          </p:nvSpPr>
          <p:spPr bwMode="auto">
            <a:xfrm>
              <a:off x="5992" y="3312"/>
              <a:ext cx="22" cy="14"/>
            </a:xfrm>
            <a:custGeom>
              <a:avLst/>
              <a:gdLst>
                <a:gd name="T0" fmla="*/ 0 w 22"/>
                <a:gd name="T1" fmla="*/ 7 h 14"/>
                <a:gd name="T2" fmla="*/ 22 w 22"/>
                <a:gd name="T3" fmla="*/ 14 h 14"/>
                <a:gd name="T4" fmla="*/ 15 w 22"/>
                <a:gd name="T5" fmla="*/ 0 h 14"/>
                <a:gd name="T6" fmla="*/ 0 w 22"/>
                <a:gd name="T7" fmla="*/ 7 h 14"/>
                <a:gd name="T8" fmla="*/ 0 w 22"/>
                <a:gd name="T9" fmla="*/ 7 h 14"/>
                <a:gd name="T10" fmla="*/ 0 w 22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0" y="7"/>
                  </a:moveTo>
                  <a:lnTo>
                    <a:pt x="22" y="14"/>
                  </a:lnTo>
                  <a:lnTo>
                    <a:pt x="15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16" name="Freeform 824"/>
            <p:cNvSpPr>
              <a:spLocks/>
            </p:cNvSpPr>
            <p:nvPr/>
          </p:nvSpPr>
          <p:spPr bwMode="auto">
            <a:xfrm>
              <a:off x="5992" y="3319"/>
              <a:ext cx="29" cy="13"/>
            </a:xfrm>
            <a:custGeom>
              <a:avLst/>
              <a:gdLst>
                <a:gd name="T0" fmla="*/ 0 w 29"/>
                <a:gd name="T1" fmla="*/ 0 h 13"/>
                <a:gd name="T2" fmla="*/ 29 w 29"/>
                <a:gd name="T3" fmla="*/ 13 h 13"/>
                <a:gd name="T4" fmla="*/ 15 w 29"/>
                <a:gd name="T5" fmla="*/ 13 h 13"/>
                <a:gd name="T6" fmla="*/ 0 w 29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3">
                  <a:moveTo>
                    <a:pt x="0" y="0"/>
                  </a:moveTo>
                  <a:lnTo>
                    <a:pt x="29" y="13"/>
                  </a:lnTo>
                  <a:lnTo>
                    <a:pt x="1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17" name="Freeform 825"/>
            <p:cNvSpPr>
              <a:spLocks/>
            </p:cNvSpPr>
            <p:nvPr/>
          </p:nvSpPr>
          <p:spPr bwMode="auto">
            <a:xfrm>
              <a:off x="5910" y="3278"/>
              <a:ext cx="22" cy="27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1 w 3"/>
                <a:gd name="T5" fmla="*/ 4 h 4"/>
                <a:gd name="T6" fmla="*/ 1 w 3"/>
                <a:gd name="T7" fmla="*/ 4 h 4"/>
                <a:gd name="T8" fmla="*/ 3 w 3"/>
                <a:gd name="T9" fmla="*/ 4 h 4"/>
                <a:gd name="T10" fmla="*/ 3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1" y="4"/>
                    <a:pt x="1" y="4"/>
                  </a:cubicBez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18" name="Arc 826"/>
            <p:cNvSpPr>
              <a:spLocks/>
            </p:cNvSpPr>
            <p:nvPr/>
          </p:nvSpPr>
          <p:spPr bwMode="auto">
            <a:xfrm>
              <a:off x="5921" y="3282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5"/>
                <a:gd name="T1" fmla="*/ 21681 h 21681"/>
                <a:gd name="T2" fmla="*/ 21775 w 21775"/>
                <a:gd name="T3" fmla="*/ 1 h 21681"/>
                <a:gd name="T4" fmla="*/ 21600 w 21775"/>
                <a:gd name="T5" fmla="*/ 21600 h 2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5" h="21681" fill="none" extrusionOk="0">
                  <a:moveTo>
                    <a:pt x="0" y="21680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8" y="-1"/>
                    <a:pt x="21716" y="0"/>
                    <a:pt x="21775" y="0"/>
                  </a:cubicBezTo>
                </a:path>
                <a:path w="21775" h="21681" stroke="0" extrusionOk="0">
                  <a:moveTo>
                    <a:pt x="0" y="21680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8" y="-1"/>
                    <a:pt x="21716" y="0"/>
                    <a:pt x="21775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19" name="Freeform 827"/>
            <p:cNvSpPr>
              <a:spLocks/>
            </p:cNvSpPr>
            <p:nvPr/>
          </p:nvSpPr>
          <p:spPr bwMode="auto">
            <a:xfrm>
              <a:off x="5932" y="3278"/>
              <a:ext cx="15" cy="48"/>
            </a:xfrm>
            <a:custGeom>
              <a:avLst/>
              <a:gdLst>
                <a:gd name="T0" fmla="*/ 2 w 2"/>
                <a:gd name="T1" fmla="*/ 7 h 7"/>
                <a:gd name="T2" fmla="*/ 0 w 2"/>
                <a:gd name="T3" fmla="*/ 0 h 7"/>
                <a:gd name="T4" fmla="*/ 0 w 2"/>
                <a:gd name="T5" fmla="*/ 7 h 7"/>
                <a:gd name="T6" fmla="*/ 2 w 2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2" y="3"/>
                    <a:pt x="1" y="0"/>
                    <a:pt x="0" y="0"/>
                  </a:cubicBez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20" name="Arc 828"/>
            <p:cNvSpPr>
              <a:spLocks/>
            </p:cNvSpPr>
            <p:nvPr/>
          </p:nvSpPr>
          <p:spPr bwMode="auto">
            <a:xfrm>
              <a:off x="5932" y="3282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21" name="Freeform 829"/>
            <p:cNvSpPr>
              <a:spLocks/>
            </p:cNvSpPr>
            <p:nvPr/>
          </p:nvSpPr>
          <p:spPr bwMode="auto">
            <a:xfrm>
              <a:off x="5925" y="3312"/>
              <a:ext cx="22" cy="14"/>
            </a:xfrm>
            <a:custGeom>
              <a:avLst/>
              <a:gdLst>
                <a:gd name="T0" fmla="*/ 0 w 22"/>
                <a:gd name="T1" fmla="*/ 7 h 14"/>
                <a:gd name="T2" fmla="*/ 22 w 22"/>
                <a:gd name="T3" fmla="*/ 14 h 14"/>
                <a:gd name="T4" fmla="*/ 22 w 22"/>
                <a:gd name="T5" fmla="*/ 0 h 14"/>
                <a:gd name="T6" fmla="*/ 0 w 22"/>
                <a:gd name="T7" fmla="*/ 7 h 14"/>
                <a:gd name="T8" fmla="*/ 0 w 22"/>
                <a:gd name="T9" fmla="*/ 7 h 14"/>
                <a:gd name="T10" fmla="*/ 0 w 22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0" y="7"/>
                  </a:moveTo>
                  <a:lnTo>
                    <a:pt x="22" y="14"/>
                  </a:lnTo>
                  <a:lnTo>
                    <a:pt x="2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22" name="Freeform 830"/>
            <p:cNvSpPr>
              <a:spLocks/>
            </p:cNvSpPr>
            <p:nvPr/>
          </p:nvSpPr>
          <p:spPr bwMode="auto">
            <a:xfrm>
              <a:off x="5925" y="3319"/>
              <a:ext cx="29" cy="13"/>
            </a:xfrm>
            <a:custGeom>
              <a:avLst/>
              <a:gdLst>
                <a:gd name="T0" fmla="*/ 0 w 29"/>
                <a:gd name="T1" fmla="*/ 0 h 13"/>
                <a:gd name="T2" fmla="*/ 29 w 29"/>
                <a:gd name="T3" fmla="*/ 13 h 13"/>
                <a:gd name="T4" fmla="*/ 14 w 29"/>
                <a:gd name="T5" fmla="*/ 13 h 13"/>
                <a:gd name="T6" fmla="*/ 0 w 29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3">
                  <a:moveTo>
                    <a:pt x="0" y="0"/>
                  </a:moveTo>
                  <a:lnTo>
                    <a:pt x="29" y="13"/>
                  </a:lnTo>
                  <a:lnTo>
                    <a:pt x="1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23" name="Arc 831"/>
            <p:cNvSpPr>
              <a:spLocks/>
            </p:cNvSpPr>
            <p:nvPr/>
          </p:nvSpPr>
          <p:spPr bwMode="auto">
            <a:xfrm>
              <a:off x="5861" y="3282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4 h 21674"/>
                <a:gd name="T2" fmla="*/ 21600 w 21600"/>
                <a:gd name="T3" fmla="*/ 0 h 21674"/>
                <a:gd name="T4" fmla="*/ 21600 w 21600"/>
                <a:gd name="T5" fmla="*/ 21600 h 2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4" fill="none" extrusionOk="0">
                  <a:moveTo>
                    <a:pt x="0" y="21673"/>
                  </a:moveTo>
                  <a:cubicBezTo>
                    <a:pt x="0" y="21649"/>
                    <a:pt x="0" y="21624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74" stroke="0" extrusionOk="0">
                  <a:moveTo>
                    <a:pt x="0" y="21673"/>
                  </a:moveTo>
                  <a:cubicBezTo>
                    <a:pt x="0" y="21649"/>
                    <a:pt x="0" y="21624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24" name="Arc 832"/>
            <p:cNvSpPr>
              <a:spLocks/>
            </p:cNvSpPr>
            <p:nvPr/>
          </p:nvSpPr>
          <p:spPr bwMode="auto">
            <a:xfrm>
              <a:off x="5872" y="3282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25" name="Arc 833"/>
            <p:cNvSpPr>
              <a:spLocks/>
            </p:cNvSpPr>
            <p:nvPr/>
          </p:nvSpPr>
          <p:spPr bwMode="auto">
            <a:xfrm>
              <a:off x="5794" y="3282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4 h 21674"/>
                <a:gd name="T2" fmla="*/ 21600 w 21600"/>
                <a:gd name="T3" fmla="*/ 0 h 21674"/>
                <a:gd name="T4" fmla="*/ 21600 w 21600"/>
                <a:gd name="T5" fmla="*/ 21600 h 2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4" fill="none" extrusionOk="0">
                  <a:moveTo>
                    <a:pt x="0" y="21673"/>
                  </a:moveTo>
                  <a:cubicBezTo>
                    <a:pt x="0" y="21649"/>
                    <a:pt x="0" y="21624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74" stroke="0" extrusionOk="0">
                  <a:moveTo>
                    <a:pt x="0" y="21673"/>
                  </a:moveTo>
                  <a:cubicBezTo>
                    <a:pt x="0" y="21649"/>
                    <a:pt x="0" y="21624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26" name="Arc 834"/>
            <p:cNvSpPr>
              <a:spLocks/>
            </p:cNvSpPr>
            <p:nvPr/>
          </p:nvSpPr>
          <p:spPr bwMode="auto">
            <a:xfrm>
              <a:off x="5805" y="3282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27" name="Arc 835"/>
            <p:cNvSpPr>
              <a:spLocks/>
            </p:cNvSpPr>
            <p:nvPr/>
          </p:nvSpPr>
          <p:spPr bwMode="auto">
            <a:xfrm>
              <a:off x="5727" y="3282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834"/>
                <a:gd name="T1" fmla="*/ 21681 h 21681"/>
                <a:gd name="T2" fmla="*/ 21834 w 21834"/>
                <a:gd name="T3" fmla="*/ 1 h 21681"/>
                <a:gd name="T4" fmla="*/ 21600 w 21834"/>
                <a:gd name="T5" fmla="*/ 21600 h 2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34" h="21681" fill="none" extrusionOk="0">
                  <a:moveTo>
                    <a:pt x="0" y="21680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8" y="-1"/>
                    <a:pt x="21756" y="0"/>
                    <a:pt x="21833" y="1"/>
                  </a:cubicBezTo>
                </a:path>
                <a:path w="21834" h="21681" stroke="0" extrusionOk="0">
                  <a:moveTo>
                    <a:pt x="0" y="21680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8" y="-1"/>
                    <a:pt x="21756" y="0"/>
                    <a:pt x="21833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28" name="Arc 836"/>
            <p:cNvSpPr>
              <a:spLocks/>
            </p:cNvSpPr>
            <p:nvPr/>
          </p:nvSpPr>
          <p:spPr bwMode="auto">
            <a:xfrm>
              <a:off x="5738" y="3282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29" name="Arc 837"/>
            <p:cNvSpPr>
              <a:spLocks/>
            </p:cNvSpPr>
            <p:nvPr/>
          </p:nvSpPr>
          <p:spPr bwMode="auto">
            <a:xfrm>
              <a:off x="5668" y="3282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0 h 21670"/>
                <a:gd name="T2" fmla="*/ 21519 w 21600"/>
                <a:gd name="T3" fmla="*/ 0 h 21670"/>
                <a:gd name="T4" fmla="*/ 21600 w 21600"/>
                <a:gd name="T5" fmla="*/ 21600 h 2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0" fill="none" extrusionOk="0">
                  <a:moveTo>
                    <a:pt x="0" y="21669"/>
                  </a:moveTo>
                  <a:cubicBezTo>
                    <a:pt x="0" y="21646"/>
                    <a:pt x="0" y="21623"/>
                    <a:pt x="0" y="21600"/>
                  </a:cubicBezTo>
                  <a:cubicBezTo>
                    <a:pt x="-1" y="9702"/>
                    <a:pt x="9621" y="44"/>
                    <a:pt x="21519" y="0"/>
                  </a:cubicBezTo>
                </a:path>
                <a:path w="21600" h="21670" stroke="0" extrusionOk="0">
                  <a:moveTo>
                    <a:pt x="0" y="21669"/>
                  </a:moveTo>
                  <a:cubicBezTo>
                    <a:pt x="0" y="21646"/>
                    <a:pt x="0" y="21623"/>
                    <a:pt x="0" y="21600"/>
                  </a:cubicBezTo>
                  <a:cubicBezTo>
                    <a:pt x="-1" y="9702"/>
                    <a:pt x="9621" y="44"/>
                    <a:pt x="2151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30" name="Arc 838"/>
            <p:cNvSpPr>
              <a:spLocks/>
            </p:cNvSpPr>
            <p:nvPr/>
          </p:nvSpPr>
          <p:spPr bwMode="auto">
            <a:xfrm>
              <a:off x="5679" y="3282"/>
              <a:ext cx="11" cy="44"/>
            </a:xfrm>
            <a:custGeom>
              <a:avLst/>
              <a:gdLst>
                <a:gd name="G0" fmla="+- 132 0 0"/>
                <a:gd name="G1" fmla="+- 21600 0 0"/>
                <a:gd name="G2" fmla="+- 21600 0 0"/>
                <a:gd name="T0" fmla="*/ 0 w 21732"/>
                <a:gd name="T1" fmla="*/ 0 h 21600"/>
                <a:gd name="T2" fmla="*/ 21732 w 21732"/>
                <a:gd name="T3" fmla="*/ 21600 h 21600"/>
                <a:gd name="T4" fmla="*/ 132 w 2173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32" h="21600" fill="none" extrusionOk="0">
                  <a:moveTo>
                    <a:pt x="0" y="0"/>
                  </a:moveTo>
                  <a:cubicBezTo>
                    <a:pt x="44" y="0"/>
                    <a:pt x="88" y="-1"/>
                    <a:pt x="132" y="0"/>
                  </a:cubicBezTo>
                  <a:cubicBezTo>
                    <a:pt x="12061" y="0"/>
                    <a:pt x="21732" y="9670"/>
                    <a:pt x="21732" y="21600"/>
                  </a:cubicBezTo>
                </a:path>
                <a:path w="21732" h="21600" stroke="0" extrusionOk="0">
                  <a:moveTo>
                    <a:pt x="0" y="0"/>
                  </a:moveTo>
                  <a:cubicBezTo>
                    <a:pt x="44" y="0"/>
                    <a:pt x="88" y="-1"/>
                    <a:pt x="132" y="0"/>
                  </a:cubicBezTo>
                  <a:cubicBezTo>
                    <a:pt x="12061" y="0"/>
                    <a:pt x="21732" y="9670"/>
                    <a:pt x="21732" y="21600"/>
                  </a:cubicBezTo>
                  <a:lnTo>
                    <a:pt x="132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31" name="Arc 839"/>
            <p:cNvSpPr>
              <a:spLocks/>
            </p:cNvSpPr>
            <p:nvPr/>
          </p:nvSpPr>
          <p:spPr bwMode="auto">
            <a:xfrm>
              <a:off x="5600" y="3282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4 h 21674"/>
                <a:gd name="T2" fmla="*/ 21600 w 21600"/>
                <a:gd name="T3" fmla="*/ 0 h 21674"/>
                <a:gd name="T4" fmla="*/ 21600 w 21600"/>
                <a:gd name="T5" fmla="*/ 21600 h 2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4" fill="none" extrusionOk="0">
                  <a:moveTo>
                    <a:pt x="0" y="21673"/>
                  </a:moveTo>
                  <a:cubicBezTo>
                    <a:pt x="0" y="21649"/>
                    <a:pt x="0" y="21624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74" stroke="0" extrusionOk="0">
                  <a:moveTo>
                    <a:pt x="0" y="21673"/>
                  </a:moveTo>
                  <a:cubicBezTo>
                    <a:pt x="0" y="21649"/>
                    <a:pt x="0" y="21624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32" name="Arc 840"/>
            <p:cNvSpPr>
              <a:spLocks/>
            </p:cNvSpPr>
            <p:nvPr/>
          </p:nvSpPr>
          <p:spPr bwMode="auto">
            <a:xfrm>
              <a:off x="5611" y="3282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33" name="Arc 841"/>
            <p:cNvSpPr>
              <a:spLocks/>
            </p:cNvSpPr>
            <p:nvPr/>
          </p:nvSpPr>
          <p:spPr bwMode="auto">
            <a:xfrm>
              <a:off x="5533" y="3282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826"/>
                <a:gd name="T1" fmla="*/ 21684 h 21684"/>
                <a:gd name="T2" fmla="*/ 21826 w 21826"/>
                <a:gd name="T3" fmla="*/ 1 h 21684"/>
                <a:gd name="T4" fmla="*/ 21600 w 21826"/>
                <a:gd name="T5" fmla="*/ 21600 h 21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26" h="21684" fill="none" extrusionOk="0">
                  <a:moveTo>
                    <a:pt x="0" y="21683"/>
                  </a:moveTo>
                  <a:cubicBezTo>
                    <a:pt x="0" y="21655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5" y="-1"/>
                    <a:pt x="21750" y="0"/>
                    <a:pt x="21825" y="1"/>
                  </a:cubicBezTo>
                </a:path>
                <a:path w="21826" h="21684" stroke="0" extrusionOk="0">
                  <a:moveTo>
                    <a:pt x="0" y="21683"/>
                  </a:moveTo>
                  <a:cubicBezTo>
                    <a:pt x="0" y="21655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5" y="-1"/>
                    <a:pt x="21750" y="0"/>
                    <a:pt x="21825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34" name="Arc 842"/>
            <p:cNvSpPr>
              <a:spLocks/>
            </p:cNvSpPr>
            <p:nvPr/>
          </p:nvSpPr>
          <p:spPr bwMode="auto">
            <a:xfrm>
              <a:off x="5552" y="3282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35" name="Arc 843"/>
            <p:cNvSpPr>
              <a:spLocks/>
            </p:cNvSpPr>
            <p:nvPr/>
          </p:nvSpPr>
          <p:spPr bwMode="auto">
            <a:xfrm>
              <a:off x="5474" y="3282"/>
              <a:ext cx="11" cy="3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00 h 21600"/>
                <a:gd name="T2" fmla="*/ 21600 w 21600"/>
                <a:gd name="T3" fmla="*/ 0 h 21600"/>
                <a:gd name="T4" fmla="*/ 2160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36" name="Arc 844"/>
            <p:cNvSpPr>
              <a:spLocks/>
            </p:cNvSpPr>
            <p:nvPr/>
          </p:nvSpPr>
          <p:spPr bwMode="auto">
            <a:xfrm>
              <a:off x="5485" y="3282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37" name="Arc 845"/>
            <p:cNvSpPr>
              <a:spLocks/>
            </p:cNvSpPr>
            <p:nvPr/>
          </p:nvSpPr>
          <p:spPr bwMode="auto">
            <a:xfrm>
              <a:off x="5407" y="3282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5"/>
                <a:gd name="T1" fmla="*/ 21681 h 21681"/>
                <a:gd name="T2" fmla="*/ 21775 w 21775"/>
                <a:gd name="T3" fmla="*/ 1 h 21681"/>
                <a:gd name="T4" fmla="*/ 21600 w 21775"/>
                <a:gd name="T5" fmla="*/ 21600 h 2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5" h="21681" fill="none" extrusionOk="0">
                  <a:moveTo>
                    <a:pt x="0" y="21680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8" y="-1"/>
                    <a:pt x="21716" y="0"/>
                    <a:pt x="21775" y="0"/>
                  </a:cubicBezTo>
                </a:path>
                <a:path w="21775" h="21681" stroke="0" extrusionOk="0">
                  <a:moveTo>
                    <a:pt x="0" y="21680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8" y="-1"/>
                    <a:pt x="21716" y="0"/>
                    <a:pt x="21775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38" name="Arc 846"/>
            <p:cNvSpPr>
              <a:spLocks/>
            </p:cNvSpPr>
            <p:nvPr/>
          </p:nvSpPr>
          <p:spPr bwMode="auto">
            <a:xfrm>
              <a:off x="5418" y="3282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39" name="Freeform 847"/>
            <p:cNvSpPr>
              <a:spLocks/>
            </p:cNvSpPr>
            <p:nvPr/>
          </p:nvSpPr>
          <p:spPr bwMode="auto">
            <a:xfrm>
              <a:off x="5350" y="3278"/>
              <a:ext cx="15" cy="34"/>
            </a:xfrm>
            <a:custGeom>
              <a:avLst/>
              <a:gdLst>
                <a:gd name="T0" fmla="*/ 2 w 2"/>
                <a:gd name="T1" fmla="*/ 0 h 5"/>
                <a:gd name="T2" fmla="*/ 2 w 2"/>
                <a:gd name="T3" fmla="*/ 0 h 5"/>
                <a:gd name="T4" fmla="*/ 0 w 2"/>
                <a:gd name="T5" fmla="*/ 5 h 5"/>
                <a:gd name="T6" fmla="*/ 2 w 2"/>
                <a:gd name="T7" fmla="*/ 5 h 5"/>
                <a:gd name="T8" fmla="*/ 2 w 2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lnTo>
                    <a:pt x="2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40" name="Arc 848"/>
            <p:cNvSpPr>
              <a:spLocks/>
            </p:cNvSpPr>
            <p:nvPr/>
          </p:nvSpPr>
          <p:spPr bwMode="auto">
            <a:xfrm>
              <a:off x="5354" y="3282"/>
              <a:ext cx="15" cy="3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855"/>
                <a:gd name="T1" fmla="*/ 21600 h 21600"/>
                <a:gd name="T2" fmla="*/ 21855 w 21855"/>
                <a:gd name="T3" fmla="*/ 2 h 21600"/>
                <a:gd name="T4" fmla="*/ 21600 w 2185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55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21685" y="0"/>
                    <a:pt x="21770" y="0"/>
                    <a:pt x="21855" y="1"/>
                  </a:cubicBezTo>
                </a:path>
                <a:path w="21855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21685" y="0"/>
                    <a:pt x="21770" y="0"/>
                    <a:pt x="21855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41" name="Freeform 849"/>
            <p:cNvSpPr>
              <a:spLocks/>
            </p:cNvSpPr>
            <p:nvPr/>
          </p:nvSpPr>
          <p:spPr bwMode="auto">
            <a:xfrm>
              <a:off x="5373" y="3278"/>
              <a:ext cx="15" cy="48"/>
            </a:xfrm>
            <a:custGeom>
              <a:avLst/>
              <a:gdLst>
                <a:gd name="T0" fmla="*/ 2 w 2"/>
                <a:gd name="T1" fmla="*/ 7 h 7"/>
                <a:gd name="T2" fmla="*/ 0 w 2"/>
                <a:gd name="T3" fmla="*/ 0 h 7"/>
                <a:gd name="T4" fmla="*/ 0 w 2"/>
                <a:gd name="T5" fmla="*/ 7 h 7"/>
                <a:gd name="T6" fmla="*/ 2 w 2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2" y="3"/>
                    <a:pt x="1" y="0"/>
                    <a:pt x="0" y="0"/>
                  </a:cubicBez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42" name="Arc 850"/>
            <p:cNvSpPr>
              <a:spLocks/>
            </p:cNvSpPr>
            <p:nvPr/>
          </p:nvSpPr>
          <p:spPr bwMode="auto">
            <a:xfrm>
              <a:off x="5373" y="3282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43" name="Freeform 851"/>
            <p:cNvSpPr>
              <a:spLocks/>
            </p:cNvSpPr>
            <p:nvPr/>
          </p:nvSpPr>
          <p:spPr bwMode="auto">
            <a:xfrm>
              <a:off x="5358" y="3312"/>
              <a:ext cx="22" cy="14"/>
            </a:xfrm>
            <a:custGeom>
              <a:avLst/>
              <a:gdLst>
                <a:gd name="T0" fmla="*/ 0 w 22"/>
                <a:gd name="T1" fmla="*/ 7 h 14"/>
                <a:gd name="T2" fmla="*/ 22 w 22"/>
                <a:gd name="T3" fmla="*/ 14 h 14"/>
                <a:gd name="T4" fmla="*/ 22 w 22"/>
                <a:gd name="T5" fmla="*/ 0 h 14"/>
                <a:gd name="T6" fmla="*/ 0 w 22"/>
                <a:gd name="T7" fmla="*/ 7 h 14"/>
                <a:gd name="T8" fmla="*/ 0 w 22"/>
                <a:gd name="T9" fmla="*/ 7 h 14"/>
                <a:gd name="T10" fmla="*/ 0 w 22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0" y="7"/>
                  </a:moveTo>
                  <a:lnTo>
                    <a:pt x="22" y="14"/>
                  </a:lnTo>
                  <a:lnTo>
                    <a:pt x="2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44" name="Freeform 852"/>
            <p:cNvSpPr>
              <a:spLocks/>
            </p:cNvSpPr>
            <p:nvPr/>
          </p:nvSpPr>
          <p:spPr bwMode="auto">
            <a:xfrm>
              <a:off x="5358" y="3319"/>
              <a:ext cx="30" cy="13"/>
            </a:xfrm>
            <a:custGeom>
              <a:avLst/>
              <a:gdLst>
                <a:gd name="T0" fmla="*/ 0 w 30"/>
                <a:gd name="T1" fmla="*/ 0 h 13"/>
                <a:gd name="T2" fmla="*/ 30 w 30"/>
                <a:gd name="T3" fmla="*/ 13 h 13"/>
                <a:gd name="T4" fmla="*/ 15 w 30"/>
                <a:gd name="T5" fmla="*/ 13 h 13"/>
                <a:gd name="T6" fmla="*/ 0 w 3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3">
                  <a:moveTo>
                    <a:pt x="0" y="0"/>
                  </a:moveTo>
                  <a:lnTo>
                    <a:pt x="30" y="13"/>
                  </a:lnTo>
                  <a:lnTo>
                    <a:pt x="1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45" name="Line 853"/>
            <p:cNvSpPr>
              <a:spLocks noChangeShapeType="1"/>
            </p:cNvSpPr>
            <p:nvPr/>
          </p:nvSpPr>
          <p:spPr bwMode="auto">
            <a:xfrm>
              <a:off x="5373" y="3278"/>
              <a:ext cx="62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46" name="Line 854"/>
            <p:cNvSpPr>
              <a:spLocks noChangeShapeType="1"/>
            </p:cNvSpPr>
            <p:nvPr/>
          </p:nvSpPr>
          <p:spPr bwMode="auto">
            <a:xfrm>
              <a:off x="5380" y="3291"/>
              <a:ext cx="63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47" name="Arc 855"/>
            <p:cNvSpPr>
              <a:spLocks/>
            </p:cNvSpPr>
            <p:nvPr/>
          </p:nvSpPr>
          <p:spPr bwMode="auto">
            <a:xfrm>
              <a:off x="5347" y="3302"/>
              <a:ext cx="52" cy="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199"/>
                <a:gd name="T1" fmla="*/ 21600 h 21600"/>
                <a:gd name="T2" fmla="*/ 43199 w 43199"/>
                <a:gd name="T3" fmla="*/ 21390 h 21600"/>
                <a:gd name="T4" fmla="*/ 21600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3"/>
                    <a:pt x="43198" y="21390"/>
                  </a:cubicBezTo>
                </a:path>
                <a:path w="43199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3"/>
                    <a:pt x="43198" y="2139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C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48" name="Arc 856"/>
            <p:cNvSpPr>
              <a:spLocks/>
            </p:cNvSpPr>
            <p:nvPr/>
          </p:nvSpPr>
          <p:spPr bwMode="auto">
            <a:xfrm>
              <a:off x="4482" y="2878"/>
              <a:ext cx="59" cy="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199"/>
                <a:gd name="T1" fmla="*/ 21600 h 21600"/>
                <a:gd name="T2" fmla="*/ 43199 w 43199"/>
                <a:gd name="T3" fmla="*/ 21389 h 21600"/>
                <a:gd name="T4" fmla="*/ 21600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2"/>
                    <a:pt x="43198" y="21389"/>
                  </a:cubicBezTo>
                </a:path>
                <a:path w="43199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2"/>
                    <a:pt x="43198" y="2138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49" name="Line 857"/>
            <p:cNvSpPr>
              <a:spLocks noChangeShapeType="1"/>
            </p:cNvSpPr>
            <p:nvPr/>
          </p:nvSpPr>
          <p:spPr bwMode="auto">
            <a:xfrm>
              <a:off x="2607" y="1929"/>
              <a:ext cx="2766" cy="13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50" name="Line 858"/>
            <p:cNvSpPr>
              <a:spLocks noChangeShapeType="1"/>
            </p:cNvSpPr>
            <p:nvPr/>
          </p:nvSpPr>
          <p:spPr bwMode="auto">
            <a:xfrm>
              <a:off x="2585" y="1936"/>
              <a:ext cx="2765" cy="13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51" name="Freeform 859"/>
            <p:cNvSpPr>
              <a:spLocks/>
            </p:cNvSpPr>
            <p:nvPr/>
          </p:nvSpPr>
          <p:spPr bwMode="auto">
            <a:xfrm>
              <a:off x="-554" y="396"/>
              <a:ext cx="663" cy="20"/>
            </a:xfrm>
            <a:custGeom>
              <a:avLst/>
              <a:gdLst>
                <a:gd name="T0" fmla="*/ 0 w 663"/>
                <a:gd name="T1" fmla="*/ 0 h 20"/>
                <a:gd name="T2" fmla="*/ 626 w 663"/>
                <a:gd name="T3" fmla="*/ 0 h 20"/>
                <a:gd name="T4" fmla="*/ 663 w 663"/>
                <a:gd name="T5" fmla="*/ 20 h 20"/>
                <a:gd name="T6" fmla="*/ 30 w 663"/>
                <a:gd name="T7" fmla="*/ 20 h 20"/>
                <a:gd name="T8" fmla="*/ 0 w 66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20">
                  <a:moveTo>
                    <a:pt x="0" y="0"/>
                  </a:moveTo>
                  <a:lnTo>
                    <a:pt x="626" y="0"/>
                  </a:lnTo>
                  <a:lnTo>
                    <a:pt x="663" y="20"/>
                  </a:lnTo>
                  <a:lnTo>
                    <a:pt x="3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652" name="Freeform 860"/>
            <p:cNvSpPr>
              <a:spLocks/>
            </p:cNvSpPr>
            <p:nvPr/>
          </p:nvSpPr>
          <p:spPr bwMode="auto">
            <a:xfrm>
              <a:off x="-554" y="396"/>
              <a:ext cx="663" cy="13"/>
            </a:xfrm>
            <a:custGeom>
              <a:avLst/>
              <a:gdLst>
                <a:gd name="T0" fmla="*/ 0 w 663"/>
                <a:gd name="T1" fmla="*/ 0 h 13"/>
                <a:gd name="T2" fmla="*/ 634 w 663"/>
                <a:gd name="T3" fmla="*/ 0 h 13"/>
                <a:gd name="T4" fmla="*/ 663 w 663"/>
                <a:gd name="T5" fmla="*/ 13 h 13"/>
                <a:gd name="T6" fmla="*/ 30 w 663"/>
                <a:gd name="T7" fmla="*/ 13 h 13"/>
                <a:gd name="T8" fmla="*/ 0 w 66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3">
                  <a:moveTo>
                    <a:pt x="0" y="0"/>
                  </a:moveTo>
                  <a:lnTo>
                    <a:pt x="634" y="0"/>
                  </a:lnTo>
                  <a:lnTo>
                    <a:pt x="663" y="13"/>
                  </a:lnTo>
                  <a:lnTo>
                    <a:pt x="30" y="1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53" name="Freeform 861"/>
            <p:cNvSpPr>
              <a:spLocks/>
            </p:cNvSpPr>
            <p:nvPr/>
          </p:nvSpPr>
          <p:spPr bwMode="auto">
            <a:xfrm>
              <a:off x="65" y="368"/>
              <a:ext cx="22" cy="28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1 w 3"/>
                <a:gd name="T5" fmla="*/ 4 h 4"/>
                <a:gd name="T6" fmla="*/ 1 w 3"/>
                <a:gd name="T7" fmla="*/ 4 h 4"/>
                <a:gd name="T8" fmla="*/ 3 w 3"/>
                <a:gd name="T9" fmla="*/ 4 h 4"/>
                <a:gd name="T10" fmla="*/ 3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1" y="4"/>
                    <a:pt x="1" y="4"/>
                  </a:cubicBez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54" name="Arc 862"/>
            <p:cNvSpPr>
              <a:spLocks/>
            </p:cNvSpPr>
            <p:nvPr/>
          </p:nvSpPr>
          <p:spPr bwMode="auto">
            <a:xfrm>
              <a:off x="76" y="372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839"/>
                <a:gd name="T1" fmla="*/ 21680 h 21680"/>
                <a:gd name="T2" fmla="*/ 21839 w 21839"/>
                <a:gd name="T3" fmla="*/ 1 h 21680"/>
                <a:gd name="T4" fmla="*/ 21600 w 2183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3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9" y="-1"/>
                    <a:pt x="21759" y="0"/>
                    <a:pt x="21838" y="1"/>
                  </a:cubicBezTo>
                </a:path>
                <a:path w="2183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9" y="-1"/>
                    <a:pt x="21759" y="0"/>
                    <a:pt x="21838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55" name="Freeform 863"/>
            <p:cNvSpPr>
              <a:spLocks/>
            </p:cNvSpPr>
            <p:nvPr/>
          </p:nvSpPr>
          <p:spPr bwMode="auto">
            <a:xfrm>
              <a:off x="95" y="368"/>
              <a:ext cx="14" cy="41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6 h 6"/>
                <a:gd name="T4" fmla="*/ 0 w 2"/>
                <a:gd name="T5" fmla="*/ 0 h 6"/>
                <a:gd name="T6" fmla="*/ 0 w 2"/>
                <a:gd name="T7" fmla="*/ 6 h 6"/>
                <a:gd name="T8" fmla="*/ 1 w 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1" y="6"/>
                    <a:pt x="2" y="6"/>
                    <a:pt x="2" y="6"/>
                  </a:cubicBezTo>
                  <a:cubicBezTo>
                    <a:pt x="2" y="2"/>
                    <a:pt x="1" y="0"/>
                    <a:pt x="0" y="0"/>
                  </a:cubicBezTo>
                  <a:lnTo>
                    <a:pt x="0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56" name="Arc 864"/>
            <p:cNvSpPr>
              <a:spLocks/>
            </p:cNvSpPr>
            <p:nvPr/>
          </p:nvSpPr>
          <p:spPr bwMode="auto">
            <a:xfrm>
              <a:off x="95" y="372"/>
              <a:ext cx="11" cy="4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65"/>
                <a:gd name="T2" fmla="*/ 21600 w 21600"/>
                <a:gd name="T3" fmla="*/ 21665 h 21665"/>
                <a:gd name="T4" fmla="*/ 0 w 21600"/>
                <a:gd name="T5" fmla="*/ 21600 h 2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6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21"/>
                    <a:pt x="21599" y="21643"/>
                    <a:pt x="21599" y="21664"/>
                  </a:cubicBezTo>
                </a:path>
                <a:path w="21600" h="2166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21"/>
                    <a:pt x="21599" y="21643"/>
                    <a:pt x="21599" y="2166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57" name="Freeform 865"/>
            <p:cNvSpPr>
              <a:spLocks/>
            </p:cNvSpPr>
            <p:nvPr/>
          </p:nvSpPr>
          <p:spPr bwMode="auto">
            <a:xfrm>
              <a:off x="87" y="396"/>
              <a:ext cx="15" cy="20"/>
            </a:xfrm>
            <a:custGeom>
              <a:avLst/>
              <a:gdLst>
                <a:gd name="T0" fmla="*/ 0 w 15"/>
                <a:gd name="T1" fmla="*/ 6 h 20"/>
                <a:gd name="T2" fmla="*/ 15 w 15"/>
                <a:gd name="T3" fmla="*/ 20 h 20"/>
                <a:gd name="T4" fmla="*/ 15 w 15"/>
                <a:gd name="T5" fmla="*/ 0 h 20"/>
                <a:gd name="T6" fmla="*/ 0 w 15"/>
                <a:gd name="T7" fmla="*/ 6 h 20"/>
                <a:gd name="T8" fmla="*/ 0 w 15"/>
                <a:gd name="T9" fmla="*/ 6 h 20"/>
                <a:gd name="T10" fmla="*/ 0 w 15"/>
                <a:gd name="T11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0">
                  <a:moveTo>
                    <a:pt x="0" y="6"/>
                  </a:moveTo>
                  <a:lnTo>
                    <a:pt x="15" y="20"/>
                  </a:lnTo>
                  <a:lnTo>
                    <a:pt x="15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58" name="Freeform 866"/>
            <p:cNvSpPr>
              <a:spLocks/>
            </p:cNvSpPr>
            <p:nvPr/>
          </p:nvSpPr>
          <p:spPr bwMode="auto">
            <a:xfrm>
              <a:off x="80" y="402"/>
              <a:ext cx="37" cy="14"/>
            </a:xfrm>
            <a:custGeom>
              <a:avLst/>
              <a:gdLst>
                <a:gd name="T0" fmla="*/ 0 w 37"/>
                <a:gd name="T1" fmla="*/ 0 h 14"/>
                <a:gd name="T2" fmla="*/ 37 w 37"/>
                <a:gd name="T3" fmla="*/ 14 h 14"/>
                <a:gd name="T4" fmla="*/ 15 w 37"/>
                <a:gd name="T5" fmla="*/ 14 h 14"/>
                <a:gd name="T6" fmla="*/ 0 w 37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14">
                  <a:moveTo>
                    <a:pt x="0" y="0"/>
                  </a:moveTo>
                  <a:lnTo>
                    <a:pt x="37" y="14"/>
                  </a:lnTo>
                  <a:lnTo>
                    <a:pt x="15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59" name="Freeform 867"/>
            <p:cNvSpPr>
              <a:spLocks/>
            </p:cNvSpPr>
            <p:nvPr/>
          </p:nvSpPr>
          <p:spPr bwMode="auto">
            <a:xfrm>
              <a:off x="5" y="368"/>
              <a:ext cx="22" cy="28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4 h 4"/>
                <a:gd name="T4" fmla="*/ 1 w 3"/>
                <a:gd name="T5" fmla="*/ 4 h 4"/>
                <a:gd name="T6" fmla="*/ 3 w 3"/>
                <a:gd name="T7" fmla="*/ 4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2"/>
                    <a:pt x="1" y="4"/>
                  </a:cubicBezTo>
                  <a:cubicBezTo>
                    <a:pt x="0" y="4"/>
                    <a:pt x="1" y="4"/>
                    <a:pt x="1" y="4"/>
                  </a:cubicBezTo>
                  <a:lnTo>
                    <a:pt x="3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60" name="Arc 868"/>
            <p:cNvSpPr>
              <a:spLocks/>
            </p:cNvSpPr>
            <p:nvPr/>
          </p:nvSpPr>
          <p:spPr bwMode="auto">
            <a:xfrm>
              <a:off x="16" y="372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2 h 21672"/>
                <a:gd name="T2" fmla="*/ 21600 w 21600"/>
                <a:gd name="T3" fmla="*/ 0 h 21672"/>
                <a:gd name="T4" fmla="*/ 21600 w 21600"/>
                <a:gd name="T5" fmla="*/ 21600 h 2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2" fill="none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72" stroke="0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61" name="Freeform 869"/>
            <p:cNvSpPr>
              <a:spLocks/>
            </p:cNvSpPr>
            <p:nvPr/>
          </p:nvSpPr>
          <p:spPr bwMode="auto">
            <a:xfrm>
              <a:off x="27" y="368"/>
              <a:ext cx="15" cy="41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6 h 6"/>
                <a:gd name="T4" fmla="*/ 0 w 2"/>
                <a:gd name="T5" fmla="*/ 0 h 6"/>
                <a:gd name="T6" fmla="*/ 0 w 2"/>
                <a:gd name="T7" fmla="*/ 6 h 6"/>
                <a:gd name="T8" fmla="*/ 1 w 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1" y="6"/>
                    <a:pt x="2" y="6"/>
                    <a:pt x="2" y="6"/>
                  </a:cubicBezTo>
                  <a:cubicBezTo>
                    <a:pt x="2" y="2"/>
                    <a:pt x="1" y="0"/>
                    <a:pt x="0" y="0"/>
                  </a:cubicBezTo>
                  <a:lnTo>
                    <a:pt x="0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62" name="Arc 870"/>
            <p:cNvSpPr>
              <a:spLocks/>
            </p:cNvSpPr>
            <p:nvPr/>
          </p:nvSpPr>
          <p:spPr bwMode="auto">
            <a:xfrm>
              <a:off x="27" y="372"/>
              <a:ext cx="11" cy="4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67"/>
                <a:gd name="T2" fmla="*/ 21600 w 21600"/>
                <a:gd name="T3" fmla="*/ 21667 h 21667"/>
                <a:gd name="T4" fmla="*/ 0 w 21600"/>
                <a:gd name="T5" fmla="*/ 21600 h 21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67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22"/>
                    <a:pt x="21599" y="21644"/>
                    <a:pt x="21599" y="21666"/>
                  </a:cubicBezTo>
                </a:path>
                <a:path w="21600" h="21667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22"/>
                    <a:pt x="21599" y="21644"/>
                    <a:pt x="21599" y="2166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63" name="Freeform 871"/>
            <p:cNvSpPr>
              <a:spLocks/>
            </p:cNvSpPr>
            <p:nvPr/>
          </p:nvSpPr>
          <p:spPr bwMode="auto">
            <a:xfrm>
              <a:off x="20" y="396"/>
              <a:ext cx="22" cy="20"/>
            </a:xfrm>
            <a:custGeom>
              <a:avLst/>
              <a:gdLst>
                <a:gd name="T0" fmla="*/ 0 w 22"/>
                <a:gd name="T1" fmla="*/ 6 h 20"/>
                <a:gd name="T2" fmla="*/ 22 w 22"/>
                <a:gd name="T3" fmla="*/ 20 h 20"/>
                <a:gd name="T4" fmla="*/ 15 w 22"/>
                <a:gd name="T5" fmla="*/ 0 h 20"/>
                <a:gd name="T6" fmla="*/ 0 w 22"/>
                <a:gd name="T7" fmla="*/ 6 h 20"/>
                <a:gd name="T8" fmla="*/ 0 w 22"/>
                <a:gd name="T9" fmla="*/ 6 h 20"/>
                <a:gd name="T10" fmla="*/ 0 w 22"/>
                <a:gd name="T11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0">
                  <a:moveTo>
                    <a:pt x="0" y="6"/>
                  </a:moveTo>
                  <a:lnTo>
                    <a:pt x="22" y="20"/>
                  </a:lnTo>
                  <a:lnTo>
                    <a:pt x="15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64" name="Freeform 872"/>
            <p:cNvSpPr>
              <a:spLocks/>
            </p:cNvSpPr>
            <p:nvPr/>
          </p:nvSpPr>
          <p:spPr bwMode="auto">
            <a:xfrm>
              <a:off x="20" y="402"/>
              <a:ext cx="30" cy="21"/>
            </a:xfrm>
            <a:custGeom>
              <a:avLst/>
              <a:gdLst>
                <a:gd name="T0" fmla="*/ 0 w 30"/>
                <a:gd name="T1" fmla="*/ 0 h 21"/>
                <a:gd name="T2" fmla="*/ 30 w 30"/>
                <a:gd name="T3" fmla="*/ 21 h 21"/>
                <a:gd name="T4" fmla="*/ 7 w 30"/>
                <a:gd name="T5" fmla="*/ 21 h 21"/>
                <a:gd name="T6" fmla="*/ 0 w 30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1">
                  <a:moveTo>
                    <a:pt x="0" y="0"/>
                  </a:moveTo>
                  <a:lnTo>
                    <a:pt x="30" y="21"/>
                  </a:lnTo>
                  <a:lnTo>
                    <a:pt x="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65" name="Arc 873"/>
            <p:cNvSpPr>
              <a:spLocks/>
            </p:cNvSpPr>
            <p:nvPr/>
          </p:nvSpPr>
          <p:spPr bwMode="auto">
            <a:xfrm>
              <a:off x="-50" y="372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3"/>
                <a:gd name="T1" fmla="*/ 21682 h 21682"/>
                <a:gd name="T2" fmla="*/ 21773 w 21773"/>
                <a:gd name="T3" fmla="*/ 1 h 21682"/>
                <a:gd name="T4" fmla="*/ 21600 w 21773"/>
                <a:gd name="T5" fmla="*/ 21600 h 21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3" h="21682" fill="none" extrusionOk="0">
                  <a:moveTo>
                    <a:pt x="0" y="21681"/>
                  </a:moveTo>
                  <a:cubicBezTo>
                    <a:pt x="0" y="21654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7" y="-1"/>
                    <a:pt x="21715" y="0"/>
                    <a:pt x="21773" y="0"/>
                  </a:cubicBezTo>
                </a:path>
                <a:path w="21773" h="21682" stroke="0" extrusionOk="0">
                  <a:moveTo>
                    <a:pt x="0" y="21681"/>
                  </a:moveTo>
                  <a:cubicBezTo>
                    <a:pt x="0" y="21654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7" y="-1"/>
                    <a:pt x="21715" y="0"/>
                    <a:pt x="2177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66" name="Arc 874"/>
            <p:cNvSpPr>
              <a:spLocks/>
            </p:cNvSpPr>
            <p:nvPr/>
          </p:nvSpPr>
          <p:spPr bwMode="auto">
            <a:xfrm>
              <a:off x="-39" y="372"/>
              <a:ext cx="11" cy="41"/>
            </a:xfrm>
            <a:custGeom>
              <a:avLst/>
              <a:gdLst>
                <a:gd name="G0" fmla="+- 117 0 0"/>
                <a:gd name="G1" fmla="+- 21600 0 0"/>
                <a:gd name="G2" fmla="+- 21600 0 0"/>
                <a:gd name="T0" fmla="*/ 0 w 21717"/>
                <a:gd name="T1" fmla="*/ 0 h 21668"/>
                <a:gd name="T2" fmla="*/ 21717 w 21717"/>
                <a:gd name="T3" fmla="*/ 21668 h 21668"/>
                <a:gd name="T4" fmla="*/ 117 w 21717"/>
                <a:gd name="T5" fmla="*/ 21600 h 2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17" h="21668" fill="none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</a:path>
                <a:path w="21717" h="21668" stroke="0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  <a:lnTo>
                    <a:pt x="117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67" name="Arc 875"/>
            <p:cNvSpPr>
              <a:spLocks/>
            </p:cNvSpPr>
            <p:nvPr/>
          </p:nvSpPr>
          <p:spPr bwMode="auto">
            <a:xfrm>
              <a:off x="-117" y="372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3"/>
                <a:gd name="T1" fmla="*/ 21682 h 21682"/>
                <a:gd name="T2" fmla="*/ 21773 w 21773"/>
                <a:gd name="T3" fmla="*/ 1 h 21682"/>
                <a:gd name="T4" fmla="*/ 21600 w 21773"/>
                <a:gd name="T5" fmla="*/ 21600 h 21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3" h="21682" fill="none" extrusionOk="0">
                  <a:moveTo>
                    <a:pt x="0" y="21681"/>
                  </a:moveTo>
                  <a:cubicBezTo>
                    <a:pt x="0" y="21654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7" y="-1"/>
                    <a:pt x="21715" y="0"/>
                    <a:pt x="21773" y="0"/>
                  </a:cubicBezTo>
                </a:path>
                <a:path w="21773" h="21682" stroke="0" extrusionOk="0">
                  <a:moveTo>
                    <a:pt x="0" y="21681"/>
                  </a:moveTo>
                  <a:cubicBezTo>
                    <a:pt x="0" y="21654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7" y="-1"/>
                    <a:pt x="21715" y="0"/>
                    <a:pt x="2177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68" name="Arc 876"/>
            <p:cNvSpPr>
              <a:spLocks/>
            </p:cNvSpPr>
            <p:nvPr/>
          </p:nvSpPr>
          <p:spPr bwMode="auto">
            <a:xfrm>
              <a:off x="-98" y="372"/>
              <a:ext cx="11" cy="41"/>
            </a:xfrm>
            <a:custGeom>
              <a:avLst/>
              <a:gdLst>
                <a:gd name="G0" fmla="+- 117 0 0"/>
                <a:gd name="G1" fmla="+- 21600 0 0"/>
                <a:gd name="G2" fmla="+- 21600 0 0"/>
                <a:gd name="T0" fmla="*/ 0 w 21717"/>
                <a:gd name="T1" fmla="*/ 0 h 21668"/>
                <a:gd name="T2" fmla="*/ 21717 w 21717"/>
                <a:gd name="T3" fmla="*/ 21668 h 21668"/>
                <a:gd name="T4" fmla="*/ 117 w 21717"/>
                <a:gd name="T5" fmla="*/ 21600 h 2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17" h="21668" fill="none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</a:path>
                <a:path w="21717" h="21668" stroke="0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  <a:lnTo>
                    <a:pt x="117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69" name="Arc 877"/>
            <p:cNvSpPr>
              <a:spLocks/>
            </p:cNvSpPr>
            <p:nvPr/>
          </p:nvSpPr>
          <p:spPr bwMode="auto">
            <a:xfrm>
              <a:off x="-177" y="372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69 h 21669"/>
                <a:gd name="T2" fmla="*/ 21600 w 21600"/>
                <a:gd name="T3" fmla="*/ 0 h 21669"/>
                <a:gd name="T4" fmla="*/ 21600 w 21600"/>
                <a:gd name="T5" fmla="*/ 21600 h 2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69" fill="none" extrusionOk="0">
                  <a:moveTo>
                    <a:pt x="0" y="21668"/>
                  </a:moveTo>
                  <a:cubicBezTo>
                    <a:pt x="0" y="21645"/>
                    <a:pt x="0" y="21622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69" stroke="0" extrusionOk="0">
                  <a:moveTo>
                    <a:pt x="0" y="21668"/>
                  </a:moveTo>
                  <a:cubicBezTo>
                    <a:pt x="0" y="21645"/>
                    <a:pt x="0" y="21622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70" name="Arc 878"/>
            <p:cNvSpPr>
              <a:spLocks/>
            </p:cNvSpPr>
            <p:nvPr/>
          </p:nvSpPr>
          <p:spPr bwMode="auto">
            <a:xfrm>
              <a:off x="-166" y="372"/>
              <a:ext cx="11" cy="4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64"/>
                <a:gd name="T2" fmla="*/ 21600 w 21600"/>
                <a:gd name="T3" fmla="*/ 21664 h 21664"/>
                <a:gd name="T4" fmla="*/ 0 w 21600"/>
                <a:gd name="T5" fmla="*/ 21600 h 21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6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21"/>
                    <a:pt x="21599" y="21642"/>
                    <a:pt x="21599" y="21663"/>
                  </a:cubicBezTo>
                </a:path>
                <a:path w="21600" h="2166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21"/>
                    <a:pt x="21599" y="21642"/>
                    <a:pt x="21599" y="2166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71" name="Arc 879"/>
            <p:cNvSpPr>
              <a:spLocks/>
            </p:cNvSpPr>
            <p:nvPr/>
          </p:nvSpPr>
          <p:spPr bwMode="auto">
            <a:xfrm>
              <a:off x="-244" y="372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9"/>
                <a:gd name="T1" fmla="*/ 21680 h 21680"/>
                <a:gd name="T2" fmla="*/ 21779 w 21779"/>
                <a:gd name="T3" fmla="*/ 1 h 21680"/>
                <a:gd name="T4" fmla="*/ 21600 w 2177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</a:path>
                <a:path w="2177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72" name="Arc 880"/>
            <p:cNvSpPr>
              <a:spLocks/>
            </p:cNvSpPr>
            <p:nvPr/>
          </p:nvSpPr>
          <p:spPr bwMode="auto">
            <a:xfrm>
              <a:off x="-233" y="372"/>
              <a:ext cx="11" cy="41"/>
            </a:xfrm>
            <a:custGeom>
              <a:avLst/>
              <a:gdLst>
                <a:gd name="G0" fmla="+- 122 0 0"/>
                <a:gd name="G1" fmla="+- 21600 0 0"/>
                <a:gd name="G2" fmla="+- 21600 0 0"/>
                <a:gd name="T0" fmla="*/ 0 w 21722"/>
                <a:gd name="T1" fmla="*/ 0 h 21665"/>
                <a:gd name="T2" fmla="*/ 21722 w 21722"/>
                <a:gd name="T3" fmla="*/ 21665 h 21665"/>
                <a:gd name="T4" fmla="*/ 122 w 21722"/>
                <a:gd name="T5" fmla="*/ 21600 h 2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22" h="21665" fill="none" extrusionOk="0">
                  <a:moveTo>
                    <a:pt x="0" y="0"/>
                  </a:moveTo>
                  <a:cubicBezTo>
                    <a:pt x="40" y="0"/>
                    <a:pt x="81" y="-1"/>
                    <a:pt x="122" y="0"/>
                  </a:cubicBezTo>
                  <a:cubicBezTo>
                    <a:pt x="12051" y="0"/>
                    <a:pt x="21722" y="9670"/>
                    <a:pt x="21722" y="21600"/>
                  </a:cubicBezTo>
                  <a:cubicBezTo>
                    <a:pt x="21722" y="21621"/>
                    <a:pt x="21721" y="21643"/>
                    <a:pt x="21721" y="21664"/>
                  </a:cubicBezTo>
                </a:path>
                <a:path w="21722" h="21665" stroke="0" extrusionOk="0">
                  <a:moveTo>
                    <a:pt x="0" y="0"/>
                  </a:moveTo>
                  <a:cubicBezTo>
                    <a:pt x="40" y="0"/>
                    <a:pt x="81" y="-1"/>
                    <a:pt x="122" y="0"/>
                  </a:cubicBezTo>
                  <a:cubicBezTo>
                    <a:pt x="12051" y="0"/>
                    <a:pt x="21722" y="9670"/>
                    <a:pt x="21722" y="21600"/>
                  </a:cubicBezTo>
                  <a:cubicBezTo>
                    <a:pt x="21722" y="21621"/>
                    <a:pt x="21721" y="21643"/>
                    <a:pt x="21721" y="21664"/>
                  </a:cubicBezTo>
                  <a:lnTo>
                    <a:pt x="122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73" name="Arc 881"/>
            <p:cNvSpPr>
              <a:spLocks/>
            </p:cNvSpPr>
            <p:nvPr/>
          </p:nvSpPr>
          <p:spPr bwMode="auto">
            <a:xfrm>
              <a:off x="-311" y="372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3"/>
                <a:gd name="T1" fmla="*/ 21682 h 21682"/>
                <a:gd name="T2" fmla="*/ 21773 w 21773"/>
                <a:gd name="T3" fmla="*/ 1 h 21682"/>
                <a:gd name="T4" fmla="*/ 21600 w 21773"/>
                <a:gd name="T5" fmla="*/ 21600 h 21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3" h="21682" fill="none" extrusionOk="0">
                  <a:moveTo>
                    <a:pt x="0" y="21681"/>
                  </a:moveTo>
                  <a:cubicBezTo>
                    <a:pt x="0" y="21654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7" y="-1"/>
                    <a:pt x="21715" y="0"/>
                    <a:pt x="21773" y="0"/>
                  </a:cubicBezTo>
                </a:path>
                <a:path w="21773" h="21682" stroke="0" extrusionOk="0">
                  <a:moveTo>
                    <a:pt x="0" y="21681"/>
                  </a:moveTo>
                  <a:cubicBezTo>
                    <a:pt x="0" y="21654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7" y="-1"/>
                    <a:pt x="21715" y="0"/>
                    <a:pt x="21773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74" name="Arc 882"/>
            <p:cNvSpPr>
              <a:spLocks/>
            </p:cNvSpPr>
            <p:nvPr/>
          </p:nvSpPr>
          <p:spPr bwMode="auto">
            <a:xfrm>
              <a:off x="-292" y="372"/>
              <a:ext cx="11" cy="41"/>
            </a:xfrm>
            <a:custGeom>
              <a:avLst/>
              <a:gdLst>
                <a:gd name="G0" fmla="+- 117 0 0"/>
                <a:gd name="G1" fmla="+- 21600 0 0"/>
                <a:gd name="G2" fmla="+- 21600 0 0"/>
                <a:gd name="T0" fmla="*/ 0 w 21717"/>
                <a:gd name="T1" fmla="*/ 0 h 21668"/>
                <a:gd name="T2" fmla="*/ 21717 w 21717"/>
                <a:gd name="T3" fmla="*/ 21668 h 21668"/>
                <a:gd name="T4" fmla="*/ 117 w 21717"/>
                <a:gd name="T5" fmla="*/ 21600 h 2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17" h="21668" fill="none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</a:path>
                <a:path w="21717" h="21668" stroke="0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  <a:lnTo>
                    <a:pt x="117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75" name="Arc 883"/>
            <p:cNvSpPr>
              <a:spLocks/>
            </p:cNvSpPr>
            <p:nvPr/>
          </p:nvSpPr>
          <p:spPr bwMode="auto">
            <a:xfrm>
              <a:off x="-370" y="372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2 h 21672"/>
                <a:gd name="T2" fmla="*/ 21521 w 21600"/>
                <a:gd name="T3" fmla="*/ 0 h 21672"/>
                <a:gd name="T4" fmla="*/ 21600 w 21600"/>
                <a:gd name="T5" fmla="*/ 21600 h 2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2" fill="none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701"/>
                    <a:pt x="9622" y="43"/>
                    <a:pt x="21521" y="0"/>
                  </a:cubicBezTo>
                </a:path>
                <a:path w="21600" h="21672" stroke="0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701"/>
                    <a:pt x="9622" y="43"/>
                    <a:pt x="21521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76" name="Arc 884"/>
            <p:cNvSpPr>
              <a:spLocks/>
            </p:cNvSpPr>
            <p:nvPr/>
          </p:nvSpPr>
          <p:spPr bwMode="auto">
            <a:xfrm>
              <a:off x="-359" y="372"/>
              <a:ext cx="11" cy="41"/>
            </a:xfrm>
            <a:custGeom>
              <a:avLst/>
              <a:gdLst>
                <a:gd name="G0" fmla="+- 117 0 0"/>
                <a:gd name="G1" fmla="+- 21600 0 0"/>
                <a:gd name="G2" fmla="+- 21600 0 0"/>
                <a:gd name="T0" fmla="*/ 0 w 21717"/>
                <a:gd name="T1" fmla="*/ 0 h 21668"/>
                <a:gd name="T2" fmla="*/ 21717 w 21717"/>
                <a:gd name="T3" fmla="*/ 21668 h 21668"/>
                <a:gd name="T4" fmla="*/ 117 w 21717"/>
                <a:gd name="T5" fmla="*/ 21600 h 2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17" h="21668" fill="none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</a:path>
                <a:path w="21717" h="21668" stroke="0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  <a:lnTo>
                    <a:pt x="117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77" name="Arc 885"/>
            <p:cNvSpPr>
              <a:spLocks/>
            </p:cNvSpPr>
            <p:nvPr/>
          </p:nvSpPr>
          <p:spPr bwMode="auto">
            <a:xfrm>
              <a:off x="-438" y="372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9"/>
                <a:gd name="T1" fmla="*/ 21680 h 21680"/>
                <a:gd name="T2" fmla="*/ 21779 w 21779"/>
                <a:gd name="T3" fmla="*/ 1 h 21680"/>
                <a:gd name="T4" fmla="*/ 21600 w 2177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</a:path>
                <a:path w="2177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78" name="Arc 886"/>
            <p:cNvSpPr>
              <a:spLocks/>
            </p:cNvSpPr>
            <p:nvPr/>
          </p:nvSpPr>
          <p:spPr bwMode="auto">
            <a:xfrm>
              <a:off x="-426" y="372"/>
              <a:ext cx="11" cy="41"/>
            </a:xfrm>
            <a:custGeom>
              <a:avLst/>
              <a:gdLst>
                <a:gd name="G0" fmla="+- 117 0 0"/>
                <a:gd name="G1" fmla="+- 21600 0 0"/>
                <a:gd name="G2" fmla="+- 21600 0 0"/>
                <a:gd name="T0" fmla="*/ 0 w 21717"/>
                <a:gd name="T1" fmla="*/ 0 h 21668"/>
                <a:gd name="T2" fmla="*/ 21717 w 21717"/>
                <a:gd name="T3" fmla="*/ 21668 h 21668"/>
                <a:gd name="T4" fmla="*/ 117 w 21717"/>
                <a:gd name="T5" fmla="*/ 21600 h 2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17" h="21668" fill="none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</a:path>
                <a:path w="21717" h="21668" stroke="0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  <a:lnTo>
                    <a:pt x="117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79" name="Arc 887"/>
            <p:cNvSpPr>
              <a:spLocks/>
            </p:cNvSpPr>
            <p:nvPr/>
          </p:nvSpPr>
          <p:spPr bwMode="auto">
            <a:xfrm>
              <a:off x="-497" y="372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2 h 21672"/>
                <a:gd name="T2" fmla="*/ 21521 w 21600"/>
                <a:gd name="T3" fmla="*/ 0 h 21672"/>
                <a:gd name="T4" fmla="*/ 21600 w 21600"/>
                <a:gd name="T5" fmla="*/ 21600 h 2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2" fill="none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701"/>
                    <a:pt x="9622" y="43"/>
                    <a:pt x="21521" y="0"/>
                  </a:cubicBezTo>
                </a:path>
                <a:path w="21600" h="21672" stroke="0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701"/>
                    <a:pt x="9622" y="43"/>
                    <a:pt x="21521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80" name="Arc 888"/>
            <p:cNvSpPr>
              <a:spLocks/>
            </p:cNvSpPr>
            <p:nvPr/>
          </p:nvSpPr>
          <p:spPr bwMode="auto">
            <a:xfrm>
              <a:off x="-486" y="372"/>
              <a:ext cx="11" cy="41"/>
            </a:xfrm>
            <a:custGeom>
              <a:avLst/>
              <a:gdLst>
                <a:gd name="G0" fmla="+- 117 0 0"/>
                <a:gd name="G1" fmla="+- 21600 0 0"/>
                <a:gd name="G2" fmla="+- 21600 0 0"/>
                <a:gd name="T0" fmla="*/ 0 w 21717"/>
                <a:gd name="T1" fmla="*/ 0 h 21668"/>
                <a:gd name="T2" fmla="*/ 21717 w 21717"/>
                <a:gd name="T3" fmla="*/ 21668 h 21668"/>
                <a:gd name="T4" fmla="*/ 117 w 21717"/>
                <a:gd name="T5" fmla="*/ 21600 h 2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17" h="21668" fill="none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</a:path>
                <a:path w="21717" h="21668" stroke="0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  <a:lnTo>
                    <a:pt x="117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81" name="Freeform 889"/>
            <p:cNvSpPr>
              <a:spLocks/>
            </p:cNvSpPr>
            <p:nvPr/>
          </p:nvSpPr>
          <p:spPr bwMode="auto">
            <a:xfrm>
              <a:off x="-562" y="368"/>
              <a:ext cx="23" cy="28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4 h 4"/>
                <a:gd name="T4" fmla="*/ 1 w 3"/>
                <a:gd name="T5" fmla="*/ 4 h 4"/>
                <a:gd name="T6" fmla="*/ 3 w 3"/>
                <a:gd name="T7" fmla="*/ 4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2"/>
                    <a:pt x="1" y="4"/>
                  </a:cubicBezTo>
                  <a:cubicBezTo>
                    <a:pt x="0" y="4"/>
                    <a:pt x="1" y="4"/>
                    <a:pt x="1" y="4"/>
                  </a:cubicBezTo>
                  <a:lnTo>
                    <a:pt x="3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82" name="Arc 890"/>
            <p:cNvSpPr>
              <a:spLocks/>
            </p:cNvSpPr>
            <p:nvPr/>
          </p:nvSpPr>
          <p:spPr bwMode="auto">
            <a:xfrm>
              <a:off x="-549" y="372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2 h 21672"/>
                <a:gd name="T2" fmla="*/ 21521 w 21600"/>
                <a:gd name="T3" fmla="*/ 0 h 21672"/>
                <a:gd name="T4" fmla="*/ 21600 w 21600"/>
                <a:gd name="T5" fmla="*/ 21600 h 2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2" fill="none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701"/>
                    <a:pt x="9622" y="43"/>
                    <a:pt x="21521" y="0"/>
                  </a:cubicBezTo>
                </a:path>
                <a:path w="21600" h="21672" stroke="0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701"/>
                    <a:pt x="9622" y="43"/>
                    <a:pt x="21521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83" name="Freeform 891"/>
            <p:cNvSpPr>
              <a:spLocks/>
            </p:cNvSpPr>
            <p:nvPr/>
          </p:nvSpPr>
          <p:spPr bwMode="auto">
            <a:xfrm>
              <a:off x="-539" y="368"/>
              <a:ext cx="15" cy="41"/>
            </a:xfrm>
            <a:custGeom>
              <a:avLst/>
              <a:gdLst>
                <a:gd name="T0" fmla="*/ 1 w 2"/>
                <a:gd name="T1" fmla="*/ 6 h 6"/>
                <a:gd name="T2" fmla="*/ 2 w 2"/>
                <a:gd name="T3" fmla="*/ 6 h 6"/>
                <a:gd name="T4" fmla="*/ 0 w 2"/>
                <a:gd name="T5" fmla="*/ 0 h 6"/>
                <a:gd name="T6" fmla="*/ 0 w 2"/>
                <a:gd name="T7" fmla="*/ 6 h 6"/>
                <a:gd name="T8" fmla="*/ 1 w 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6">
                  <a:moveTo>
                    <a:pt x="1" y="6"/>
                  </a:moveTo>
                  <a:cubicBezTo>
                    <a:pt x="1" y="6"/>
                    <a:pt x="2" y="6"/>
                    <a:pt x="2" y="6"/>
                  </a:cubicBezTo>
                  <a:cubicBezTo>
                    <a:pt x="2" y="2"/>
                    <a:pt x="1" y="0"/>
                    <a:pt x="0" y="0"/>
                  </a:cubicBezTo>
                  <a:lnTo>
                    <a:pt x="0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84" name="Arc 892"/>
            <p:cNvSpPr>
              <a:spLocks/>
            </p:cNvSpPr>
            <p:nvPr/>
          </p:nvSpPr>
          <p:spPr bwMode="auto">
            <a:xfrm>
              <a:off x="-538" y="372"/>
              <a:ext cx="11" cy="41"/>
            </a:xfrm>
            <a:custGeom>
              <a:avLst/>
              <a:gdLst>
                <a:gd name="G0" fmla="+- 117 0 0"/>
                <a:gd name="G1" fmla="+- 21600 0 0"/>
                <a:gd name="G2" fmla="+- 21600 0 0"/>
                <a:gd name="T0" fmla="*/ 0 w 21717"/>
                <a:gd name="T1" fmla="*/ 0 h 21668"/>
                <a:gd name="T2" fmla="*/ 21717 w 21717"/>
                <a:gd name="T3" fmla="*/ 21668 h 21668"/>
                <a:gd name="T4" fmla="*/ 117 w 21717"/>
                <a:gd name="T5" fmla="*/ 21600 h 21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17" h="21668" fill="none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</a:path>
                <a:path w="21717" h="21668" stroke="0" extrusionOk="0">
                  <a:moveTo>
                    <a:pt x="0" y="0"/>
                  </a:moveTo>
                  <a:cubicBezTo>
                    <a:pt x="39" y="0"/>
                    <a:pt x="78" y="-1"/>
                    <a:pt x="117" y="0"/>
                  </a:cubicBezTo>
                  <a:cubicBezTo>
                    <a:pt x="12046" y="0"/>
                    <a:pt x="21717" y="9670"/>
                    <a:pt x="21717" y="21600"/>
                  </a:cubicBezTo>
                  <a:cubicBezTo>
                    <a:pt x="21717" y="21622"/>
                    <a:pt x="21716" y="21645"/>
                    <a:pt x="21716" y="21667"/>
                  </a:cubicBezTo>
                  <a:lnTo>
                    <a:pt x="117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85" name="Freeform 893"/>
            <p:cNvSpPr>
              <a:spLocks/>
            </p:cNvSpPr>
            <p:nvPr/>
          </p:nvSpPr>
          <p:spPr bwMode="auto">
            <a:xfrm>
              <a:off x="-547" y="396"/>
              <a:ext cx="23" cy="20"/>
            </a:xfrm>
            <a:custGeom>
              <a:avLst/>
              <a:gdLst>
                <a:gd name="T0" fmla="*/ 0 w 23"/>
                <a:gd name="T1" fmla="*/ 6 h 20"/>
                <a:gd name="T2" fmla="*/ 23 w 23"/>
                <a:gd name="T3" fmla="*/ 20 h 20"/>
                <a:gd name="T4" fmla="*/ 15 w 23"/>
                <a:gd name="T5" fmla="*/ 0 h 20"/>
                <a:gd name="T6" fmla="*/ 0 w 23"/>
                <a:gd name="T7" fmla="*/ 6 h 20"/>
                <a:gd name="T8" fmla="*/ 0 w 23"/>
                <a:gd name="T9" fmla="*/ 6 h 20"/>
                <a:gd name="T10" fmla="*/ 0 w 23"/>
                <a:gd name="T11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0">
                  <a:moveTo>
                    <a:pt x="0" y="6"/>
                  </a:moveTo>
                  <a:lnTo>
                    <a:pt x="23" y="20"/>
                  </a:lnTo>
                  <a:lnTo>
                    <a:pt x="15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86" name="Freeform 894"/>
            <p:cNvSpPr>
              <a:spLocks/>
            </p:cNvSpPr>
            <p:nvPr/>
          </p:nvSpPr>
          <p:spPr bwMode="auto">
            <a:xfrm>
              <a:off x="-547" y="402"/>
              <a:ext cx="30" cy="21"/>
            </a:xfrm>
            <a:custGeom>
              <a:avLst/>
              <a:gdLst>
                <a:gd name="T0" fmla="*/ 0 w 30"/>
                <a:gd name="T1" fmla="*/ 0 h 21"/>
                <a:gd name="T2" fmla="*/ 30 w 30"/>
                <a:gd name="T3" fmla="*/ 21 h 21"/>
                <a:gd name="T4" fmla="*/ 15 w 30"/>
                <a:gd name="T5" fmla="*/ 21 h 21"/>
                <a:gd name="T6" fmla="*/ 0 w 30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1">
                  <a:moveTo>
                    <a:pt x="0" y="0"/>
                  </a:moveTo>
                  <a:lnTo>
                    <a:pt x="30" y="21"/>
                  </a:lnTo>
                  <a:lnTo>
                    <a:pt x="15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87" name="Line 895"/>
            <p:cNvSpPr>
              <a:spLocks noChangeShapeType="1"/>
            </p:cNvSpPr>
            <p:nvPr/>
          </p:nvSpPr>
          <p:spPr bwMode="auto">
            <a:xfrm>
              <a:off x="-539" y="368"/>
              <a:ext cx="63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88" name="Line 896"/>
            <p:cNvSpPr>
              <a:spLocks noChangeShapeType="1"/>
            </p:cNvSpPr>
            <p:nvPr/>
          </p:nvSpPr>
          <p:spPr bwMode="auto">
            <a:xfrm>
              <a:off x="-532" y="375"/>
              <a:ext cx="63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89" name="Arc 897"/>
            <p:cNvSpPr>
              <a:spLocks/>
            </p:cNvSpPr>
            <p:nvPr/>
          </p:nvSpPr>
          <p:spPr bwMode="auto">
            <a:xfrm>
              <a:off x="255" y="797"/>
              <a:ext cx="59" cy="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199"/>
                <a:gd name="T1" fmla="*/ 21600 h 21600"/>
                <a:gd name="T2" fmla="*/ 43199 w 43199"/>
                <a:gd name="T3" fmla="*/ 21389 h 21600"/>
                <a:gd name="T4" fmla="*/ 21600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2"/>
                    <a:pt x="43198" y="21389"/>
                  </a:cubicBezTo>
                </a:path>
                <a:path w="43199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2"/>
                    <a:pt x="43198" y="2138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90" name="Line 898"/>
            <p:cNvSpPr>
              <a:spLocks noChangeShapeType="1"/>
            </p:cNvSpPr>
            <p:nvPr/>
          </p:nvSpPr>
          <p:spPr bwMode="auto">
            <a:xfrm>
              <a:off x="288" y="793"/>
              <a:ext cx="112" cy="3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91" name="Line 899"/>
            <p:cNvSpPr>
              <a:spLocks noChangeShapeType="1"/>
            </p:cNvSpPr>
            <p:nvPr/>
          </p:nvSpPr>
          <p:spPr bwMode="auto">
            <a:xfrm>
              <a:off x="-1605" y="-152"/>
              <a:ext cx="1871" cy="9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92" name="Line 900"/>
            <p:cNvSpPr>
              <a:spLocks noChangeShapeType="1"/>
            </p:cNvSpPr>
            <p:nvPr/>
          </p:nvSpPr>
          <p:spPr bwMode="auto">
            <a:xfrm>
              <a:off x="-1635" y="-145"/>
              <a:ext cx="1871" cy="9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93" name="Arc 901"/>
            <p:cNvSpPr>
              <a:spLocks/>
            </p:cNvSpPr>
            <p:nvPr/>
          </p:nvSpPr>
          <p:spPr bwMode="auto">
            <a:xfrm>
              <a:off x="-1333" y="9"/>
              <a:ext cx="59" cy="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199"/>
                <a:gd name="T1" fmla="*/ 21570 h 21600"/>
                <a:gd name="T2" fmla="*/ 43199 w 43199"/>
                <a:gd name="T3" fmla="*/ 21391 h 21600"/>
                <a:gd name="T4" fmla="*/ 21600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0" y="21570"/>
                  </a:moveTo>
                  <a:cubicBezTo>
                    <a:pt x="16" y="9652"/>
                    <a:pt x="9682" y="-1"/>
                    <a:pt x="21600" y="0"/>
                  </a:cubicBezTo>
                  <a:cubicBezTo>
                    <a:pt x="33447" y="0"/>
                    <a:pt x="43084" y="9543"/>
                    <a:pt x="43198" y="21391"/>
                  </a:cubicBezTo>
                </a:path>
                <a:path w="43199" h="21600" stroke="0" extrusionOk="0">
                  <a:moveTo>
                    <a:pt x="0" y="21570"/>
                  </a:moveTo>
                  <a:cubicBezTo>
                    <a:pt x="16" y="9652"/>
                    <a:pt x="9682" y="-1"/>
                    <a:pt x="21600" y="0"/>
                  </a:cubicBezTo>
                  <a:cubicBezTo>
                    <a:pt x="33447" y="0"/>
                    <a:pt x="43084" y="9543"/>
                    <a:pt x="43198" y="2139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94" name="Arc 902"/>
            <p:cNvSpPr>
              <a:spLocks/>
            </p:cNvSpPr>
            <p:nvPr/>
          </p:nvSpPr>
          <p:spPr bwMode="auto">
            <a:xfrm>
              <a:off x="-550" y="393"/>
              <a:ext cx="59" cy="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199"/>
                <a:gd name="T1" fmla="*/ 21600 h 21600"/>
                <a:gd name="T2" fmla="*/ 43199 w 43199"/>
                <a:gd name="T3" fmla="*/ 21389 h 21600"/>
                <a:gd name="T4" fmla="*/ 21600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2"/>
                    <a:pt x="43198" y="21389"/>
                  </a:cubicBezTo>
                </a:path>
                <a:path w="43199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2"/>
                    <a:pt x="43198" y="2138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95" name="Arc 903"/>
            <p:cNvSpPr>
              <a:spLocks/>
            </p:cNvSpPr>
            <p:nvPr/>
          </p:nvSpPr>
          <p:spPr bwMode="auto">
            <a:xfrm>
              <a:off x="225" y="776"/>
              <a:ext cx="59" cy="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199"/>
                <a:gd name="T1" fmla="*/ 21600 h 21600"/>
                <a:gd name="T2" fmla="*/ 43199 w 43199"/>
                <a:gd name="T3" fmla="*/ 21389 h 21600"/>
                <a:gd name="T4" fmla="*/ 21600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2"/>
                    <a:pt x="43198" y="21389"/>
                  </a:cubicBezTo>
                </a:path>
                <a:path w="43199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2"/>
                    <a:pt x="43198" y="2138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96" name="Freeform 904"/>
            <p:cNvSpPr>
              <a:spLocks/>
            </p:cNvSpPr>
            <p:nvPr/>
          </p:nvSpPr>
          <p:spPr bwMode="auto">
            <a:xfrm>
              <a:off x="929" y="1450"/>
              <a:ext cx="1439" cy="96"/>
            </a:xfrm>
            <a:custGeom>
              <a:avLst/>
              <a:gdLst>
                <a:gd name="T0" fmla="*/ 0 w 1439"/>
                <a:gd name="T1" fmla="*/ 0 h 96"/>
                <a:gd name="T2" fmla="*/ 53 w 1439"/>
                <a:gd name="T3" fmla="*/ 0 h 96"/>
                <a:gd name="T4" fmla="*/ 165 w 1439"/>
                <a:gd name="T5" fmla="*/ 61 h 96"/>
                <a:gd name="T6" fmla="*/ 1402 w 1439"/>
                <a:gd name="T7" fmla="*/ 61 h 96"/>
                <a:gd name="T8" fmla="*/ 1439 w 1439"/>
                <a:gd name="T9" fmla="*/ 75 h 96"/>
                <a:gd name="T10" fmla="*/ 202 w 1439"/>
                <a:gd name="T11" fmla="*/ 75 h 96"/>
                <a:gd name="T12" fmla="*/ 209 w 1439"/>
                <a:gd name="T13" fmla="*/ 96 h 96"/>
                <a:gd name="T14" fmla="*/ 0 w 1439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9" h="96">
                  <a:moveTo>
                    <a:pt x="0" y="0"/>
                  </a:moveTo>
                  <a:lnTo>
                    <a:pt x="53" y="0"/>
                  </a:lnTo>
                  <a:lnTo>
                    <a:pt x="165" y="61"/>
                  </a:lnTo>
                  <a:lnTo>
                    <a:pt x="1402" y="61"/>
                  </a:lnTo>
                  <a:lnTo>
                    <a:pt x="1439" y="75"/>
                  </a:lnTo>
                  <a:lnTo>
                    <a:pt x="202" y="75"/>
                  </a:lnTo>
                  <a:lnTo>
                    <a:pt x="209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97" name="Freeform 905"/>
            <p:cNvSpPr>
              <a:spLocks/>
            </p:cNvSpPr>
            <p:nvPr/>
          </p:nvSpPr>
          <p:spPr bwMode="auto">
            <a:xfrm>
              <a:off x="929" y="1450"/>
              <a:ext cx="1439" cy="96"/>
            </a:xfrm>
            <a:custGeom>
              <a:avLst/>
              <a:gdLst>
                <a:gd name="T0" fmla="*/ 0 w 1439"/>
                <a:gd name="T1" fmla="*/ 0 h 96"/>
                <a:gd name="T2" fmla="*/ 53 w 1439"/>
                <a:gd name="T3" fmla="*/ 0 h 96"/>
                <a:gd name="T4" fmla="*/ 165 w 1439"/>
                <a:gd name="T5" fmla="*/ 61 h 96"/>
                <a:gd name="T6" fmla="*/ 1402 w 1439"/>
                <a:gd name="T7" fmla="*/ 61 h 96"/>
                <a:gd name="T8" fmla="*/ 1439 w 1439"/>
                <a:gd name="T9" fmla="*/ 75 h 96"/>
                <a:gd name="T10" fmla="*/ 202 w 1439"/>
                <a:gd name="T11" fmla="*/ 75 h 96"/>
                <a:gd name="T12" fmla="*/ 209 w 1439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9" h="96">
                  <a:moveTo>
                    <a:pt x="0" y="0"/>
                  </a:moveTo>
                  <a:lnTo>
                    <a:pt x="53" y="0"/>
                  </a:lnTo>
                  <a:lnTo>
                    <a:pt x="165" y="61"/>
                  </a:lnTo>
                  <a:lnTo>
                    <a:pt x="1402" y="61"/>
                  </a:lnTo>
                  <a:lnTo>
                    <a:pt x="1439" y="75"/>
                  </a:lnTo>
                  <a:lnTo>
                    <a:pt x="202" y="75"/>
                  </a:lnTo>
                  <a:lnTo>
                    <a:pt x="209" y="9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98" name="Freeform 906"/>
            <p:cNvSpPr>
              <a:spLocks/>
            </p:cNvSpPr>
            <p:nvPr/>
          </p:nvSpPr>
          <p:spPr bwMode="auto">
            <a:xfrm>
              <a:off x="929" y="1450"/>
              <a:ext cx="1432" cy="103"/>
            </a:xfrm>
            <a:custGeom>
              <a:avLst/>
              <a:gdLst>
                <a:gd name="T0" fmla="*/ 0 w 1432"/>
                <a:gd name="T1" fmla="*/ 0 h 103"/>
                <a:gd name="T2" fmla="*/ 53 w 1432"/>
                <a:gd name="T3" fmla="*/ 0 h 103"/>
                <a:gd name="T4" fmla="*/ 165 w 1432"/>
                <a:gd name="T5" fmla="*/ 61 h 103"/>
                <a:gd name="T6" fmla="*/ 1402 w 1432"/>
                <a:gd name="T7" fmla="*/ 61 h 103"/>
                <a:gd name="T8" fmla="*/ 1432 w 1432"/>
                <a:gd name="T9" fmla="*/ 82 h 103"/>
                <a:gd name="T10" fmla="*/ 202 w 1432"/>
                <a:gd name="T11" fmla="*/ 82 h 103"/>
                <a:gd name="T12" fmla="*/ 202 w 1432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2" h="103">
                  <a:moveTo>
                    <a:pt x="0" y="0"/>
                  </a:moveTo>
                  <a:lnTo>
                    <a:pt x="53" y="0"/>
                  </a:lnTo>
                  <a:lnTo>
                    <a:pt x="165" y="61"/>
                  </a:lnTo>
                  <a:lnTo>
                    <a:pt x="1402" y="61"/>
                  </a:lnTo>
                  <a:lnTo>
                    <a:pt x="1432" y="82"/>
                  </a:lnTo>
                  <a:lnTo>
                    <a:pt x="202" y="82"/>
                  </a:lnTo>
                  <a:lnTo>
                    <a:pt x="202" y="10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699" name="Freeform 907"/>
            <p:cNvSpPr>
              <a:spLocks/>
            </p:cNvSpPr>
            <p:nvPr/>
          </p:nvSpPr>
          <p:spPr bwMode="auto">
            <a:xfrm>
              <a:off x="2324" y="1477"/>
              <a:ext cx="22" cy="28"/>
            </a:xfrm>
            <a:custGeom>
              <a:avLst/>
              <a:gdLst>
                <a:gd name="T0" fmla="*/ 3 w 3"/>
                <a:gd name="T1" fmla="*/ 0 h 4"/>
                <a:gd name="T2" fmla="*/ 3 w 3"/>
                <a:gd name="T3" fmla="*/ 0 h 4"/>
                <a:gd name="T4" fmla="*/ 1 w 3"/>
                <a:gd name="T5" fmla="*/ 4 h 4"/>
                <a:gd name="T6" fmla="*/ 1 w 3"/>
                <a:gd name="T7" fmla="*/ 4 h 4"/>
                <a:gd name="T8" fmla="*/ 3 w 3"/>
                <a:gd name="T9" fmla="*/ 4 h 4"/>
                <a:gd name="T10" fmla="*/ 3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1" y="4"/>
                    <a:pt x="1" y="4"/>
                  </a:cubicBez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00" name="Arc 908"/>
            <p:cNvSpPr>
              <a:spLocks/>
            </p:cNvSpPr>
            <p:nvPr/>
          </p:nvSpPr>
          <p:spPr bwMode="auto">
            <a:xfrm>
              <a:off x="2335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9"/>
                <a:gd name="T1" fmla="*/ 21680 h 21680"/>
                <a:gd name="T2" fmla="*/ 21779 w 21779"/>
                <a:gd name="T3" fmla="*/ 1 h 21680"/>
                <a:gd name="T4" fmla="*/ 21600 w 2177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</a:path>
                <a:path w="2177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01" name="Freeform 909"/>
            <p:cNvSpPr>
              <a:spLocks/>
            </p:cNvSpPr>
            <p:nvPr/>
          </p:nvSpPr>
          <p:spPr bwMode="auto">
            <a:xfrm>
              <a:off x="2353" y="1477"/>
              <a:ext cx="15" cy="48"/>
            </a:xfrm>
            <a:custGeom>
              <a:avLst/>
              <a:gdLst>
                <a:gd name="T0" fmla="*/ 2 w 2"/>
                <a:gd name="T1" fmla="*/ 7 h 7"/>
                <a:gd name="T2" fmla="*/ 0 w 2"/>
                <a:gd name="T3" fmla="*/ 0 h 7"/>
                <a:gd name="T4" fmla="*/ 0 w 2"/>
                <a:gd name="T5" fmla="*/ 7 h 7"/>
                <a:gd name="T6" fmla="*/ 2 w 2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2" y="3"/>
                    <a:pt x="1" y="0"/>
                    <a:pt x="0" y="0"/>
                  </a:cubicBez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02" name="Arc 910"/>
            <p:cNvSpPr>
              <a:spLocks/>
            </p:cNvSpPr>
            <p:nvPr/>
          </p:nvSpPr>
          <p:spPr bwMode="auto">
            <a:xfrm>
              <a:off x="2354" y="1481"/>
              <a:ext cx="11" cy="44"/>
            </a:xfrm>
            <a:custGeom>
              <a:avLst/>
              <a:gdLst>
                <a:gd name="G0" fmla="+- 132 0 0"/>
                <a:gd name="G1" fmla="+- 21600 0 0"/>
                <a:gd name="G2" fmla="+- 21600 0 0"/>
                <a:gd name="T0" fmla="*/ 0 w 21732"/>
                <a:gd name="T1" fmla="*/ 0 h 21600"/>
                <a:gd name="T2" fmla="*/ 21732 w 21732"/>
                <a:gd name="T3" fmla="*/ 21600 h 21600"/>
                <a:gd name="T4" fmla="*/ 132 w 2173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32" h="21600" fill="none" extrusionOk="0">
                  <a:moveTo>
                    <a:pt x="0" y="0"/>
                  </a:moveTo>
                  <a:cubicBezTo>
                    <a:pt x="44" y="0"/>
                    <a:pt x="88" y="-1"/>
                    <a:pt x="132" y="0"/>
                  </a:cubicBezTo>
                  <a:cubicBezTo>
                    <a:pt x="12061" y="0"/>
                    <a:pt x="21732" y="9670"/>
                    <a:pt x="21732" y="21600"/>
                  </a:cubicBezTo>
                </a:path>
                <a:path w="21732" h="21600" stroke="0" extrusionOk="0">
                  <a:moveTo>
                    <a:pt x="0" y="0"/>
                  </a:moveTo>
                  <a:cubicBezTo>
                    <a:pt x="44" y="0"/>
                    <a:pt x="88" y="-1"/>
                    <a:pt x="132" y="0"/>
                  </a:cubicBezTo>
                  <a:cubicBezTo>
                    <a:pt x="12061" y="0"/>
                    <a:pt x="21732" y="9670"/>
                    <a:pt x="21732" y="21600"/>
                  </a:cubicBezTo>
                  <a:lnTo>
                    <a:pt x="132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03" name="Freeform 911"/>
            <p:cNvSpPr>
              <a:spLocks/>
            </p:cNvSpPr>
            <p:nvPr/>
          </p:nvSpPr>
          <p:spPr bwMode="auto">
            <a:xfrm>
              <a:off x="2339" y="1511"/>
              <a:ext cx="22" cy="14"/>
            </a:xfrm>
            <a:custGeom>
              <a:avLst/>
              <a:gdLst>
                <a:gd name="T0" fmla="*/ 0 w 22"/>
                <a:gd name="T1" fmla="*/ 7 h 14"/>
                <a:gd name="T2" fmla="*/ 22 w 22"/>
                <a:gd name="T3" fmla="*/ 14 h 14"/>
                <a:gd name="T4" fmla="*/ 22 w 22"/>
                <a:gd name="T5" fmla="*/ 0 h 14"/>
                <a:gd name="T6" fmla="*/ 0 w 22"/>
                <a:gd name="T7" fmla="*/ 7 h 14"/>
                <a:gd name="T8" fmla="*/ 0 w 22"/>
                <a:gd name="T9" fmla="*/ 7 h 14"/>
                <a:gd name="T10" fmla="*/ 0 w 22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0" y="7"/>
                  </a:moveTo>
                  <a:lnTo>
                    <a:pt x="22" y="14"/>
                  </a:lnTo>
                  <a:lnTo>
                    <a:pt x="22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04" name="Freeform 912"/>
            <p:cNvSpPr>
              <a:spLocks/>
            </p:cNvSpPr>
            <p:nvPr/>
          </p:nvSpPr>
          <p:spPr bwMode="auto">
            <a:xfrm>
              <a:off x="2339" y="1518"/>
              <a:ext cx="29" cy="14"/>
            </a:xfrm>
            <a:custGeom>
              <a:avLst/>
              <a:gdLst>
                <a:gd name="T0" fmla="*/ 0 w 29"/>
                <a:gd name="T1" fmla="*/ 0 h 14"/>
                <a:gd name="T2" fmla="*/ 29 w 29"/>
                <a:gd name="T3" fmla="*/ 14 h 14"/>
                <a:gd name="T4" fmla="*/ 14 w 29"/>
                <a:gd name="T5" fmla="*/ 14 h 14"/>
                <a:gd name="T6" fmla="*/ 0 w 29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4">
                  <a:moveTo>
                    <a:pt x="0" y="0"/>
                  </a:moveTo>
                  <a:lnTo>
                    <a:pt x="29" y="14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05" name="Freeform 913"/>
            <p:cNvSpPr>
              <a:spLocks/>
            </p:cNvSpPr>
            <p:nvPr/>
          </p:nvSpPr>
          <p:spPr bwMode="auto">
            <a:xfrm>
              <a:off x="2264" y="1477"/>
              <a:ext cx="22" cy="28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4 h 4"/>
                <a:gd name="T4" fmla="*/ 1 w 3"/>
                <a:gd name="T5" fmla="*/ 4 h 4"/>
                <a:gd name="T6" fmla="*/ 3 w 3"/>
                <a:gd name="T7" fmla="*/ 4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2"/>
                    <a:pt x="1" y="4"/>
                  </a:cubicBezTo>
                  <a:cubicBezTo>
                    <a:pt x="0" y="4"/>
                    <a:pt x="1" y="4"/>
                    <a:pt x="1" y="4"/>
                  </a:cubicBezTo>
                  <a:lnTo>
                    <a:pt x="3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06" name="Arc 914"/>
            <p:cNvSpPr>
              <a:spLocks/>
            </p:cNvSpPr>
            <p:nvPr/>
          </p:nvSpPr>
          <p:spPr bwMode="auto">
            <a:xfrm>
              <a:off x="2275" y="1481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2 h 21672"/>
                <a:gd name="T2" fmla="*/ 21600 w 21600"/>
                <a:gd name="T3" fmla="*/ 0 h 21672"/>
                <a:gd name="T4" fmla="*/ 21600 w 21600"/>
                <a:gd name="T5" fmla="*/ 21600 h 2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2" fill="none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72" stroke="0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07" name="Freeform 915"/>
            <p:cNvSpPr>
              <a:spLocks/>
            </p:cNvSpPr>
            <p:nvPr/>
          </p:nvSpPr>
          <p:spPr bwMode="auto">
            <a:xfrm>
              <a:off x="2286" y="1477"/>
              <a:ext cx="15" cy="48"/>
            </a:xfrm>
            <a:custGeom>
              <a:avLst/>
              <a:gdLst>
                <a:gd name="T0" fmla="*/ 2 w 2"/>
                <a:gd name="T1" fmla="*/ 7 h 7"/>
                <a:gd name="T2" fmla="*/ 0 w 2"/>
                <a:gd name="T3" fmla="*/ 0 h 7"/>
                <a:gd name="T4" fmla="*/ 0 w 2"/>
                <a:gd name="T5" fmla="*/ 7 h 7"/>
                <a:gd name="T6" fmla="*/ 2 w 2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2" y="3"/>
                    <a:pt x="1" y="0"/>
                    <a:pt x="0" y="0"/>
                  </a:cubicBez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08" name="Arc 916"/>
            <p:cNvSpPr>
              <a:spLocks/>
            </p:cNvSpPr>
            <p:nvPr/>
          </p:nvSpPr>
          <p:spPr bwMode="auto">
            <a:xfrm>
              <a:off x="2286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09" name="Freeform 917"/>
            <p:cNvSpPr>
              <a:spLocks/>
            </p:cNvSpPr>
            <p:nvPr/>
          </p:nvSpPr>
          <p:spPr bwMode="auto">
            <a:xfrm>
              <a:off x="2279" y="1511"/>
              <a:ext cx="22" cy="14"/>
            </a:xfrm>
            <a:custGeom>
              <a:avLst/>
              <a:gdLst>
                <a:gd name="T0" fmla="*/ 0 w 22"/>
                <a:gd name="T1" fmla="*/ 7 h 14"/>
                <a:gd name="T2" fmla="*/ 22 w 22"/>
                <a:gd name="T3" fmla="*/ 14 h 14"/>
                <a:gd name="T4" fmla="*/ 15 w 22"/>
                <a:gd name="T5" fmla="*/ 0 h 14"/>
                <a:gd name="T6" fmla="*/ 0 w 22"/>
                <a:gd name="T7" fmla="*/ 7 h 14"/>
                <a:gd name="T8" fmla="*/ 0 w 22"/>
                <a:gd name="T9" fmla="*/ 7 h 14"/>
                <a:gd name="T10" fmla="*/ 0 w 22"/>
                <a:gd name="T11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4">
                  <a:moveTo>
                    <a:pt x="0" y="7"/>
                  </a:moveTo>
                  <a:lnTo>
                    <a:pt x="22" y="14"/>
                  </a:lnTo>
                  <a:lnTo>
                    <a:pt x="15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10" name="Freeform 918"/>
            <p:cNvSpPr>
              <a:spLocks/>
            </p:cNvSpPr>
            <p:nvPr/>
          </p:nvSpPr>
          <p:spPr bwMode="auto">
            <a:xfrm>
              <a:off x="2279" y="1518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30 w 30"/>
                <a:gd name="T3" fmla="*/ 14 h 14"/>
                <a:gd name="T4" fmla="*/ 7 w 30"/>
                <a:gd name="T5" fmla="*/ 14 h 14"/>
                <a:gd name="T6" fmla="*/ 0 w 30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4">
                  <a:moveTo>
                    <a:pt x="0" y="0"/>
                  </a:moveTo>
                  <a:lnTo>
                    <a:pt x="30" y="14"/>
                  </a:lnTo>
                  <a:lnTo>
                    <a:pt x="7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11" name="Arc 919"/>
            <p:cNvSpPr>
              <a:spLocks/>
            </p:cNvSpPr>
            <p:nvPr/>
          </p:nvSpPr>
          <p:spPr bwMode="auto">
            <a:xfrm>
              <a:off x="1947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831"/>
                <a:gd name="T1" fmla="*/ 21683 h 21683"/>
                <a:gd name="T2" fmla="*/ 21831 w 21831"/>
                <a:gd name="T3" fmla="*/ 1 h 21683"/>
                <a:gd name="T4" fmla="*/ 21600 w 21831"/>
                <a:gd name="T5" fmla="*/ 21600 h 21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31" h="21683" fill="none" extrusionOk="0">
                  <a:moveTo>
                    <a:pt x="0" y="21682"/>
                  </a:moveTo>
                  <a:cubicBezTo>
                    <a:pt x="0" y="21655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7" y="-1"/>
                    <a:pt x="21754" y="0"/>
                    <a:pt x="21830" y="1"/>
                  </a:cubicBezTo>
                </a:path>
                <a:path w="21831" h="21683" stroke="0" extrusionOk="0">
                  <a:moveTo>
                    <a:pt x="0" y="21682"/>
                  </a:moveTo>
                  <a:cubicBezTo>
                    <a:pt x="0" y="21655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7" y="-1"/>
                    <a:pt x="21754" y="0"/>
                    <a:pt x="21830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12" name="Arc 920"/>
            <p:cNvSpPr>
              <a:spLocks/>
            </p:cNvSpPr>
            <p:nvPr/>
          </p:nvSpPr>
          <p:spPr bwMode="auto">
            <a:xfrm>
              <a:off x="1966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13" name="Arc 921"/>
            <p:cNvSpPr>
              <a:spLocks/>
            </p:cNvSpPr>
            <p:nvPr/>
          </p:nvSpPr>
          <p:spPr bwMode="auto">
            <a:xfrm>
              <a:off x="1888" y="1481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2 h 21672"/>
                <a:gd name="T2" fmla="*/ 21600 w 21600"/>
                <a:gd name="T3" fmla="*/ 0 h 21672"/>
                <a:gd name="T4" fmla="*/ 21600 w 21600"/>
                <a:gd name="T5" fmla="*/ 21600 h 2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2" fill="none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72" stroke="0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14" name="Arc 922"/>
            <p:cNvSpPr>
              <a:spLocks/>
            </p:cNvSpPr>
            <p:nvPr/>
          </p:nvSpPr>
          <p:spPr bwMode="auto">
            <a:xfrm>
              <a:off x="1899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15" name="Arc 923"/>
            <p:cNvSpPr>
              <a:spLocks/>
            </p:cNvSpPr>
            <p:nvPr/>
          </p:nvSpPr>
          <p:spPr bwMode="auto">
            <a:xfrm>
              <a:off x="1821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9"/>
                <a:gd name="T1" fmla="*/ 21680 h 21680"/>
                <a:gd name="T2" fmla="*/ 21779 w 21779"/>
                <a:gd name="T3" fmla="*/ 1 h 21680"/>
                <a:gd name="T4" fmla="*/ 21600 w 2177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</a:path>
                <a:path w="2177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16" name="Arc 924"/>
            <p:cNvSpPr>
              <a:spLocks/>
            </p:cNvSpPr>
            <p:nvPr/>
          </p:nvSpPr>
          <p:spPr bwMode="auto">
            <a:xfrm>
              <a:off x="1832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17" name="Arc 925"/>
            <p:cNvSpPr>
              <a:spLocks/>
            </p:cNvSpPr>
            <p:nvPr/>
          </p:nvSpPr>
          <p:spPr bwMode="auto">
            <a:xfrm>
              <a:off x="1754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9"/>
                <a:gd name="T1" fmla="*/ 21680 h 21680"/>
                <a:gd name="T2" fmla="*/ 21779 w 21779"/>
                <a:gd name="T3" fmla="*/ 1 h 21680"/>
                <a:gd name="T4" fmla="*/ 21600 w 2177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</a:path>
                <a:path w="2177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18" name="Arc 926"/>
            <p:cNvSpPr>
              <a:spLocks/>
            </p:cNvSpPr>
            <p:nvPr/>
          </p:nvSpPr>
          <p:spPr bwMode="auto">
            <a:xfrm>
              <a:off x="1772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19" name="Freeform 927"/>
            <p:cNvSpPr>
              <a:spLocks/>
            </p:cNvSpPr>
            <p:nvPr/>
          </p:nvSpPr>
          <p:spPr bwMode="auto">
            <a:xfrm>
              <a:off x="1094" y="1477"/>
              <a:ext cx="22" cy="28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4 h 4"/>
                <a:gd name="T4" fmla="*/ 1 w 3"/>
                <a:gd name="T5" fmla="*/ 4 h 4"/>
                <a:gd name="T6" fmla="*/ 3 w 3"/>
                <a:gd name="T7" fmla="*/ 4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0"/>
                    <a:pt x="1" y="2"/>
                    <a:pt x="1" y="4"/>
                  </a:cubicBezTo>
                  <a:cubicBezTo>
                    <a:pt x="0" y="4"/>
                    <a:pt x="1" y="4"/>
                    <a:pt x="1" y="4"/>
                  </a:cubicBezTo>
                  <a:lnTo>
                    <a:pt x="3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20" name="Arc 928"/>
            <p:cNvSpPr>
              <a:spLocks/>
            </p:cNvSpPr>
            <p:nvPr/>
          </p:nvSpPr>
          <p:spPr bwMode="auto">
            <a:xfrm>
              <a:off x="1105" y="1481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2 h 21672"/>
                <a:gd name="T2" fmla="*/ 21600 w 21600"/>
                <a:gd name="T3" fmla="*/ 0 h 21672"/>
                <a:gd name="T4" fmla="*/ 21600 w 21600"/>
                <a:gd name="T5" fmla="*/ 21600 h 2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2" fill="none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72" stroke="0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21" name="Freeform 929"/>
            <p:cNvSpPr>
              <a:spLocks/>
            </p:cNvSpPr>
            <p:nvPr/>
          </p:nvSpPr>
          <p:spPr bwMode="auto">
            <a:xfrm>
              <a:off x="1116" y="1477"/>
              <a:ext cx="15" cy="48"/>
            </a:xfrm>
            <a:custGeom>
              <a:avLst/>
              <a:gdLst>
                <a:gd name="T0" fmla="*/ 2 w 2"/>
                <a:gd name="T1" fmla="*/ 7 h 7"/>
                <a:gd name="T2" fmla="*/ 0 w 2"/>
                <a:gd name="T3" fmla="*/ 0 h 7"/>
                <a:gd name="T4" fmla="*/ 0 w 2"/>
                <a:gd name="T5" fmla="*/ 7 h 7"/>
                <a:gd name="T6" fmla="*/ 2 w 2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2" y="3"/>
                    <a:pt x="1" y="0"/>
                    <a:pt x="0" y="0"/>
                  </a:cubicBez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22" name="Arc 930"/>
            <p:cNvSpPr>
              <a:spLocks/>
            </p:cNvSpPr>
            <p:nvPr/>
          </p:nvSpPr>
          <p:spPr bwMode="auto">
            <a:xfrm>
              <a:off x="1116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23" name="Freeform 931"/>
            <p:cNvSpPr>
              <a:spLocks/>
            </p:cNvSpPr>
            <p:nvPr/>
          </p:nvSpPr>
          <p:spPr bwMode="auto">
            <a:xfrm>
              <a:off x="1108" y="1505"/>
              <a:ext cx="23" cy="20"/>
            </a:xfrm>
            <a:custGeom>
              <a:avLst/>
              <a:gdLst>
                <a:gd name="T0" fmla="*/ 0 w 23"/>
                <a:gd name="T1" fmla="*/ 6 h 20"/>
                <a:gd name="T2" fmla="*/ 23 w 23"/>
                <a:gd name="T3" fmla="*/ 20 h 20"/>
                <a:gd name="T4" fmla="*/ 15 w 23"/>
                <a:gd name="T5" fmla="*/ 0 h 20"/>
                <a:gd name="T6" fmla="*/ 0 w 23"/>
                <a:gd name="T7" fmla="*/ 6 h 20"/>
                <a:gd name="T8" fmla="*/ 0 w 23"/>
                <a:gd name="T9" fmla="*/ 6 h 20"/>
                <a:gd name="T10" fmla="*/ 0 w 23"/>
                <a:gd name="T11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0">
                  <a:moveTo>
                    <a:pt x="0" y="6"/>
                  </a:moveTo>
                  <a:lnTo>
                    <a:pt x="23" y="20"/>
                  </a:lnTo>
                  <a:lnTo>
                    <a:pt x="15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24" name="Freeform 932"/>
            <p:cNvSpPr>
              <a:spLocks/>
            </p:cNvSpPr>
            <p:nvPr/>
          </p:nvSpPr>
          <p:spPr bwMode="auto">
            <a:xfrm>
              <a:off x="1108" y="1511"/>
              <a:ext cx="30" cy="21"/>
            </a:xfrm>
            <a:custGeom>
              <a:avLst/>
              <a:gdLst>
                <a:gd name="T0" fmla="*/ 0 w 30"/>
                <a:gd name="T1" fmla="*/ 0 h 21"/>
                <a:gd name="T2" fmla="*/ 30 w 30"/>
                <a:gd name="T3" fmla="*/ 21 h 21"/>
                <a:gd name="T4" fmla="*/ 8 w 30"/>
                <a:gd name="T5" fmla="*/ 21 h 21"/>
                <a:gd name="T6" fmla="*/ 0 w 30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1">
                  <a:moveTo>
                    <a:pt x="0" y="0"/>
                  </a:moveTo>
                  <a:lnTo>
                    <a:pt x="30" y="21"/>
                  </a:lnTo>
                  <a:lnTo>
                    <a:pt x="8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25" name="Arc 933"/>
            <p:cNvSpPr>
              <a:spLocks/>
            </p:cNvSpPr>
            <p:nvPr/>
          </p:nvSpPr>
          <p:spPr bwMode="auto">
            <a:xfrm>
              <a:off x="1075" y="1515"/>
              <a:ext cx="59" cy="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199"/>
                <a:gd name="T1" fmla="*/ 21600 h 21600"/>
                <a:gd name="T2" fmla="*/ 43199 w 43199"/>
                <a:gd name="T3" fmla="*/ 21391 h 21600"/>
                <a:gd name="T4" fmla="*/ 21600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4" y="9543"/>
                    <a:pt x="43198" y="21391"/>
                  </a:cubicBezTo>
                </a:path>
                <a:path w="43199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4" y="9543"/>
                    <a:pt x="43198" y="2139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26" name="Arc 934"/>
            <p:cNvSpPr>
              <a:spLocks/>
            </p:cNvSpPr>
            <p:nvPr/>
          </p:nvSpPr>
          <p:spPr bwMode="auto">
            <a:xfrm>
              <a:off x="971" y="1461"/>
              <a:ext cx="59" cy="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199"/>
                <a:gd name="T1" fmla="*/ 21600 h 21600"/>
                <a:gd name="T2" fmla="*/ 43199 w 43199"/>
                <a:gd name="T3" fmla="*/ 21389 h 21600"/>
                <a:gd name="T4" fmla="*/ 21600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2"/>
                    <a:pt x="43198" y="21389"/>
                  </a:cubicBezTo>
                </a:path>
                <a:path w="43199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7" y="0"/>
                    <a:pt x="43083" y="9542"/>
                    <a:pt x="43198" y="2138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27" name="Arc 935"/>
            <p:cNvSpPr>
              <a:spLocks/>
            </p:cNvSpPr>
            <p:nvPr/>
          </p:nvSpPr>
          <p:spPr bwMode="auto">
            <a:xfrm>
              <a:off x="874" y="1406"/>
              <a:ext cx="51" cy="4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687 h 21687"/>
                <a:gd name="T2" fmla="*/ 43200 w 43200"/>
                <a:gd name="T3" fmla="*/ 21484 h 21687"/>
                <a:gd name="T4" fmla="*/ 21600 w 43200"/>
                <a:gd name="T5" fmla="*/ 21600 h 21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87" fill="none" extrusionOk="0">
                  <a:moveTo>
                    <a:pt x="0" y="21686"/>
                  </a:moveTo>
                  <a:cubicBezTo>
                    <a:pt x="0" y="21657"/>
                    <a:pt x="0" y="2162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484" y="-1"/>
                    <a:pt x="43135" y="9600"/>
                    <a:pt x="43199" y="21484"/>
                  </a:cubicBezTo>
                </a:path>
                <a:path w="43200" h="21687" stroke="0" extrusionOk="0">
                  <a:moveTo>
                    <a:pt x="0" y="21686"/>
                  </a:moveTo>
                  <a:cubicBezTo>
                    <a:pt x="0" y="21657"/>
                    <a:pt x="0" y="2162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484" y="-1"/>
                    <a:pt x="43135" y="9600"/>
                    <a:pt x="43199" y="2148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28" name="Arc 936"/>
            <p:cNvSpPr>
              <a:spLocks/>
            </p:cNvSpPr>
            <p:nvPr/>
          </p:nvSpPr>
          <p:spPr bwMode="auto">
            <a:xfrm>
              <a:off x="769" y="1358"/>
              <a:ext cx="60" cy="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199"/>
                <a:gd name="T1" fmla="*/ 21600 h 21600"/>
                <a:gd name="T2" fmla="*/ 43199 w 43199"/>
                <a:gd name="T3" fmla="*/ 21385 h 21600"/>
                <a:gd name="T4" fmla="*/ 21600 w 4319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9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5" y="0"/>
                    <a:pt x="43081" y="9540"/>
                    <a:pt x="43198" y="21385"/>
                  </a:cubicBezTo>
                </a:path>
                <a:path w="43199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445" y="0"/>
                    <a:pt x="43081" y="9540"/>
                    <a:pt x="43198" y="2138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29" name="Arc 937"/>
            <p:cNvSpPr>
              <a:spLocks/>
            </p:cNvSpPr>
            <p:nvPr/>
          </p:nvSpPr>
          <p:spPr bwMode="auto">
            <a:xfrm>
              <a:off x="1172" y="1543"/>
              <a:ext cx="44" cy="3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007"/>
                <a:gd name="T1" fmla="*/ 21687 h 21687"/>
                <a:gd name="T2" fmla="*/ 43007 w 43007"/>
                <a:gd name="T3" fmla="*/ 18719 h 21687"/>
                <a:gd name="T4" fmla="*/ 21600 w 43007"/>
                <a:gd name="T5" fmla="*/ 21600 h 21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007" h="21687" fill="none" extrusionOk="0">
                  <a:moveTo>
                    <a:pt x="0" y="21686"/>
                  </a:moveTo>
                  <a:cubicBezTo>
                    <a:pt x="0" y="21657"/>
                    <a:pt x="0" y="2162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2415" y="-1"/>
                    <a:pt x="41564" y="7999"/>
                    <a:pt x="43007" y="18718"/>
                  </a:cubicBezTo>
                </a:path>
                <a:path w="43007" h="21687" stroke="0" extrusionOk="0">
                  <a:moveTo>
                    <a:pt x="0" y="21686"/>
                  </a:moveTo>
                  <a:cubicBezTo>
                    <a:pt x="0" y="21657"/>
                    <a:pt x="0" y="21628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2415" y="-1"/>
                    <a:pt x="41564" y="7999"/>
                    <a:pt x="43007" y="18718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30" name="Line 938"/>
            <p:cNvSpPr>
              <a:spLocks noChangeShapeType="1"/>
            </p:cNvSpPr>
            <p:nvPr/>
          </p:nvSpPr>
          <p:spPr bwMode="auto">
            <a:xfrm>
              <a:off x="400" y="1149"/>
              <a:ext cx="716" cy="3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31" name="Line 939"/>
            <p:cNvSpPr>
              <a:spLocks noChangeShapeType="1"/>
            </p:cNvSpPr>
            <p:nvPr/>
          </p:nvSpPr>
          <p:spPr bwMode="auto">
            <a:xfrm>
              <a:off x="378" y="1149"/>
              <a:ext cx="716" cy="3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32" name="Arc 940"/>
            <p:cNvSpPr>
              <a:spLocks/>
            </p:cNvSpPr>
            <p:nvPr/>
          </p:nvSpPr>
          <p:spPr bwMode="auto">
            <a:xfrm>
              <a:off x="1694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9"/>
                <a:gd name="T1" fmla="*/ 21680 h 21680"/>
                <a:gd name="T2" fmla="*/ 21779 w 21779"/>
                <a:gd name="T3" fmla="*/ 1 h 21680"/>
                <a:gd name="T4" fmla="*/ 21600 w 2177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</a:path>
                <a:path w="2177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33" name="Arc 941"/>
            <p:cNvSpPr>
              <a:spLocks/>
            </p:cNvSpPr>
            <p:nvPr/>
          </p:nvSpPr>
          <p:spPr bwMode="auto">
            <a:xfrm>
              <a:off x="1705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34" name="Arc 942"/>
            <p:cNvSpPr>
              <a:spLocks/>
            </p:cNvSpPr>
            <p:nvPr/>
          </p:nvSpPr>
          <p:spPr bwMode="auto">
            <a:xfrm>
              <a:off x="1627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9"/>
                <a:gd name="T1" fmla="*/ 21680 h 21680"/>
                <a:gd name="T2" fmla="*/ 21779 w 21779"/>
                <a:gd name="T3" fmla="*/ 1 h 21680"/>
                <a:gd name="T4" fmla="*/ 21600 w 2177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</a:path>
                <a:path w="2177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35" name="Arc 943"/>
            <p:cNvSpPr>
              <a:spLocks/>
            </p:cNvSpPr>
            <p:nvPr/>
          </p:nvSpPr>
          <p:spPr bwMode="auto">
            <a:xfrm>
              <a:off x="1645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36" name="Arc 944"/>
            <p:cNvSpPr>
              <a:spLocks/>
            </p:cNvSpPr>
            <p:nvPr/>
          </p:nvSpPr>
          <p:spPr bwMode="auto">
            <a:xfrm>
              <a:off x="1567" y="1481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2 h 21672"/>
                <a:gd name="T2" fmla="*/ 21600 w 21600"/>
                <a:gd name="T3" fmla="*/ 0 h 21672"/>
                <a:gd name="T4" fmla="*/ 21600 w 21600"/>
                <a:gd name="T5" fmla="*/ 21600 h 2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2" fill="none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72" stroke="0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37" name="Arc 945"/>
            <p:cNvSpPr>
              <a:spLocks/>
            </p:cNvSpPr>
            <p:nvPr/>
          </p:nvSpPr>
          <p:spPr bwMode="auto">
            <a:xfrm>
              <a:off x="1578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38" name="Arc 946"/>
            <p:cNvSpPr>
              <a:spLocks/>
            </p:cNvSpPr>
            <p:nvPr/>
          </p:nvSpPr>
          <p:spPr bwMode="auto">
            <a:xfrm>
              <a:off x="1500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9"/>
                <a:gd name="T1" fmla="*/ 21680 h 21680"/>
                <a:gd name="T2" fmla="*/ 21779 w 21779"/>
                <a:gd name="T3" fmla="*/ 1 h 21680"/>
                <a:gd name="T4" fmla="*/ 21600 w 2177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</a:path>
                <a:path w="2177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39" name="Arc 947"/>
            <p:cNvSpPr>
              <a:spLocks/>
            </p:cNvSpPr>
            <p:nvPr/>
          </p:nvSpPr>
          <p:spPr bwMode="auto">
            <a:xfrm>
              <a:off x="1511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40" name="Arc 948"/>
            <p:cNvSpPr>
              <a:spLocks/>
            </p:cNvSpPr>
            <p:nvPr/>
          </p:nvSpPr>
          <p:spPr bwMode="auto">
            <a:xfrm>
              <a:off x="1433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9"/>
                <a:gd name="T1" fmla="*/ 21680 h 21680"/>
                <a:gd name="T2" fmla="*/ 21779 w 21779"/>
                <a:gd name="T3" fmla="*/ 1 h 21680"/>
                <a:gd name="T4" fmla="*/ 21600 w 2177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</a:path>
                <a:path w="2177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41" name="Arc 949"/>
            <p:cNvSpPr>
              <a:spLocks/>
            </p:cNvSpPr>
            <p:nvPr/>
          </p:nvSpPr>
          <p:spPr bwMode="auto">
            <a:xfrm>
              <a:off x="1451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42" name="Arc 950"/>
            <p:cNvSpPr>
              <a:spLocks/>
            </p:cNvSpPr>
            <p:nvPr/>
          </p:nvSpPr>
          <p:spPr bwMode="auto">
            <a:xfrm>
              <a:off x="1373" y="1481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72 h 21672"/>
                <a:gd name="T2" fmla="*/ 21600 w 21600"/>
                <a:gd name="T3" fmla="*/ 0 h 21672"/>
                <a:gd name="T4" fmla="*/ 21600 w 21600"/>
                <a:gd name="T5" fmla="*/ 21600 h 2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72" fill="none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72" stroke="0" extrusionOk="0">
                  <a:moveTo>
                    <a:pt x="0" y="21671"/>
                  </a:moveTo>
                  <a:cubicBezTo>
                    <a:pt x="0" y="21647"/>
                    <a:pt x="0" y="21623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43" name="Arc 951"/>
            <p:cNvSpPr>
              <a:spLocks/>
            </p:cNvSpPr>
            <p:nvPr/>
          </p:nvSpPr>
          <p:spPr bwMode="auto">
            <a:xfrm>
              <a:off x="1384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44" name="Arc 952"/>
            <p:cNvSpPr>
              <a:spLocks/>
            </p:cNvSpPr>
            <p:nvPr/>
          </p:nvSpPr>
          <p:spPr bwMode="auto">
            <a:xfrm>
              <a:off x="1306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831"/>
                <a:gd name="T1" fmla="*/ 21683 h 21683"/>
                <a:gd name="T2" fmla="*/ 21831 w 21831"/>
                <a:gd name="T3" fmla="*/ 1 h 21683"/>
                <a:gd name="T4" fmla="*/ 21600 w 21831"/>
                <a:gd name="T5" fmla="*/ 21600 h 21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31" h="21683" fill="none" extrusionOk="0">
                  <a:moveTo>
                    <a:pt x="0" y="21682"/>
                  </a:moveTo>
                  <a:cubicBezTo>
                    <a:pt x="0" y="21655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7" y="-1"/>
                    <a:pt x="21754" y="0"/>
                    <a:pt x="21830" y="1"/>
                  </a:cubicBezTo>
                </a:path>
                <a:path w="21831" h="21683" stroke="0" extrusionOk="0">
                  <a:moveTo>
                    <a:pt x="0" y="21682"/>
                  </a:moveTo>
                  <a:cubicBezTo>
                    <a:pt x="0" y="21655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7" y="-1"/>
                    <a:pt x="21754" y="0"/>
                    <a:pt x="21830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45" name="Arc 953"/>
            <p:cNvSpPr>
              <a:spLocks/>
            </p:cNvSpPr>
            <p:nvPr/>
          </p:nvSpPr>
          <p:spPr bwMode="auto">
            <a:xfrm>
              <a:off x="1317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46" name="Arc 954"/>
            <p:cNvSpPr>
              <a:spLocks/>
            </p:cNvSpPr>
            <p:nvPr/>
          </p:nvSpPr>
          <p:spPr bwMode="auto">
            <a:xfrm>
              <a:off x="1239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839"/>
                <a:gd name="T1" fmla="*/ 21680 h 21680"/>
                <a:gd name="T2" fmla="*/ 21839 w 21839"/>
                <a:gd name="T3" fmla="*/ 1 h 21680"/>
                <a:gd name="T4" fmla="*/ 21600 w 2183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3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9" y="-1"/>
                    <a:pt x="21759" y="0"/>
                    <a:pt x="21838" y="1"/>
                  </a:cubicBezTo>
                </a:path>
                <a:path w="2183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9" y="-1"/>
                    <a:pt x="21759" y="0"/>
                    <a:pt x="21838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47" name="Arc 955"/>
            <p:cNvSpPr>
              <a:spLocks/>
            </p:cNvSpPr>
            <p:nvPr/>
          </p:nvSpPr>
          <p:spPr bwMode="auto">
            <a:xfrm>
              <a:off x="1250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48" name="Arc 956"/>
            <p:cNvSpPr>
              <a:spLocks/>
            </p:cNvSpPr>
            <p:nvPr/>
          </p:nvSpPr>
          <p:spPr bwMode="auto">
            <a:xfrm>
              <a:off x="1180" y="1481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69 h 21669"/>
                <a:gd name="T2" fmla="*/ 21518 w 21600"/>
                <a:gd name="T3" fmla="*/ 0 h 21669"/>
                <a:gd name="T4" fmla="*/ 21600 w 21600"/>
                <a:gd name="T5" fmla="*/ 21600 h 2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69" fill="none" extrusionOk="0">
                  <a:moveTo>
                    <a:pt x="0" y="21668"/>
                  </a:moveTo>
                  <a:cubicBezTo>
                    <a:pt x="0" y="21645"/>
                    <a:pt x="0" y="21622"/>
                    <a:pt x="0" y="21600"/>
                  </a:cubicBezTo>
                  <a:cubicBezTo>
                    <a:pt x="-1" y="9702"/>
                    <a:pt x="9620" y="45"/>
                    <a:pt x="21518" y="0"/>
                  </a:cubicBezTo>
                </a:path>
                <a:path w="21600" h="21669" stroke="0" extrusionOk="0">
                  <a:moveTo>
                    <a:pt x="0" y="21668"/>
                  </a:moveTo>
                  <a:cubicBezTo>
                    <a:pt x="0" y="21645"/>
                    <a:pt x="0" y="21622"/>
                    <a:pt x="0" y="21600"/>
                  </a:cubicBezTo>
                  <a:cubicBezTo>
                    <a:pt x="-1" y="9702"/>
                    <a:pt x="9620" y="45"/>
                    <a:pt x="21518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49" name="Arc 957"/>
            <p:cNvSpPr>
              <a:spLocks/>
            </p:cNvSpPr>
            <p:nvPr/>
          </p:nvSpPr>
          <p:spPr bwMode="auto">
            <a:xfrm>
              <a:off x="1191" y="1481"/>
              <a:ext cx="11" cy="44"/>
            </a:xfrm>
            <a:custGeom>
              <a:avLst/>
              <a:gdLst>
                <a:gd name="G0" fmla="+- 132 0 0"/>
                <a:gd name="G1" fmla="+- 21600 0 0"/>
                <a:gd name="G2" fmla="+- 21600 0 0"/>
                <a:gd name="T0" fmla="*/ 0 w 21732"/>
                <a:gd name="T1" fmla="*/ 0 h 21600"/>
                <a:gd name="T2" fmla="*/ 21732 w 21732"/>
                <a:gd name="T3" fmla="*/ 21600 h 21600"/>
                <a:gd name="T4" fmla="*/ 132 w 2173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32" h="21600" fill="none" extrusionOk="0">
                  <a:moveTo>
                    <a:pt x="0" y="0"/>
                  </a:moveTo>
                  <a:cubicBezTo>
                    <a:pt x="44" y="0"/>
                    <a:pt x="88" y="-1"/>
                    <a:pt x="132" y="0"/>
                  </a:cubicBezTo>
                  <a:cubicBezTo>
                    <a:pt x="12061" y="0"/>
                    <a:pt x="21732" y="9670"/>
                    <a:pt x="21732" y="21600"/>
                  </a:cubicBezTo>
                </a:path>
                <a:path w="21732" h="21600" stroke="0" extrusionOk="0">
                  <a:moveTo>
                    <a:pt x="0" y="0"/>
                  </a:moveTo>
                  <a:cubicBezTo>
                    <a:pt x="44" y="0"/>
                    <a:pt x="88" y="-1"/>
                    <a:pt x="132" y="0"/>
                  </a:cubicBezTo>
                  <a:cubicBezTo>
                    <a:pt x="12061" y="0"/>
                    <a:pt x="21732" y="9670"/>
                    <a:pt x="21732" y="21600"/>
                  </a:cubicBezTo>
                  <a:lnTo>
                    <a:pt x="132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50" name="Freeform 958"/>
            <p:cNvSpPr>
              <a:spLocks/>
            </p:cNvSpPr>
            <p:nvPr/>
          </p:nvSpPr>
          <p:spPr bwMode="auto">
            <a:xfrm>
              <a:off x="1787" y="1347"/>
              <a:ext cx="373" cy="164"/>
            </a:xfrm>
            <a:custGeom>
              <a:avLst/>
              <a:gdLst>
                <a:gd name="T0" fmla="*/ 52 w 373"/>
                <a:gd name="T1" fmla="*/ 0 h 164"/>
                <a:gd name="T2" fmla="*/ 373 w 373"/>
                <a:gd name="T3" fmla="*/ 164 h 164"/>
                <a:gd name="T4" fmla="*/ 328 w 373"/>
                <a:gd name="T5" fmla="*/ 164 h 164"/>
                <a:gd name="T6" fmla="*/ 0 w 373"/>
                <a:gd name="T7" fmla="*/ 0 h 164"/>
                <a:gd name="T8" fmla="*/ 52 w 373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164">
                  <a:moveTo>
                    <a:pt x="52" y="0"/>
                  </a:moveTo>
                  <a:lnTo>
                    <a:pt x="373" y="164"/>
                  </a:lnTo>
                  <a:lnTo>
                    <a:pt x="328" y="164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A6A6A6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751" name="Freeform 959"/>
            <p:cNvSpPr>
              <a:spLocks/>
            </p:cNvSpPr>
            <p:nvPr/>
          </p:nvSpPr>
          <p:spPr bwMode="auto">
            <a:xfrm>
              <a:off x="1787" y="1347"/>
              <a:ext cx="380" cy="164"/>
            </a:xfrm>
            <a:custGeom>
              <a:avLst/>
              <a:gdLst>
                <a:gd name="T0" fmla="*/ 59 w 380"/>
                <a:gd name="T1" fmla="*/ 0 h 164"/>
                <a:gd name="T2" fmla="*/ 380 w 380"/>
                <a:gd name="T3" fmla="*/ 164 h 164"/>
                <a:gd name="T4" fmla="*/ 328 w 380"/>
                <a:gd name="T5" fmla="*/ 164 h 164"/>
                <a:gd name="T6" fmla="*/ 0 w 380"/>
                <a:gd name="T7" fmla="*/ 0 h 164"/>
                <a:gd name="T8" fmla="*/ 59 w 380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164">
                  <a:moveTo>
                    <a:pt x="59" y="0"/>
                  </a:moveTo>
                  <a:lnTo>
                    <a:pt x="380" y="164"/>
                  </a:lnTo>
                  <a:lnTo>
                    <a:pt x="328" y="164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52" name="Freeform 960"/>
            <p:cNvSpPr>
              <a:spLocks/>
            </p:cNvSpPr>
            <p:nvPr/>
          </p:nvSpPr>
          <p:spPr bwMode="auto">
            <a:xfrm>
              <a:off x="1787" y="1306"/>
              <a:ext cx="52" cy="41"/>
            </a:xfrm>
            <a:custGeom>
              <a:avLst/>
              <a:gdLst>
                <a:gd name="T0" fmla="*/ 7 w 7"/>
                <a:gd name="T1" fmla="*/ 6 h 6"/>
                <a:gd name="T2" fmla="*/ 3 w 7"/>
                <a:gd name="T3" fmla="*/ 0 h 6"/>
                <a:gd name="T4" fmla="*/ 0 w 7"/>
                <a:gd name="T5" fmla="*/ 6 h 6"/>
                <a:gd name="T6" fmla="*/ 3 w 7"/>
                <a:gd name="T7" fmla="*/ 6 h 6"/>
                <a:gd name="T8" fmla="*/ 7 w 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6"/>
                  </a:cubicBezTo>
                  <a:lnTo>
                    <a:pt x="3" y="6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53" name="Arc 961"/>
            <p:cNvSpPr>
              <a:spLocks/>
            </p:cNvSpPr>
            <p:nvPr/>
          </p:nvSpPr>
          <p:spPr bwMode="auto">
            <a:xfrm>
              <a:off x="1791" y="1310"/>
              <a:ext cx="44" cy="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600 h 21600"/>
                <a:gd name="T2" fmla="*/ 43200 w 43200"/>
                <a:gd name="T3" fmla="*/ 21600 h 21600"/>
                <a:gd name="T4" fmla="*/ 21600 w 432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</a:path>
                <a:path w="432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54" name="Arc 962"/>
            <p:cNvSpPr>
              <a:spLocks/>
            </p:cNvSpPr>
            <p:nvPr/>
          </p:nvSpPr>
          <p:spPr bwMode="auto">
            <a:xfrm>
              <a:off x="1843" y="1337"/>
              <a:ext cx="52" cy="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600 h 21600"/>
                <a:gd name="T2" fmla="*/ 43200 w 43200"/>
                <a:gd name="T3" fmla="*/ 21600 h 21600"/>
                <a:gd name="T4" fmla="*/ 21600 w 432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</a:path>
                <a:path w="432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55" name="Arc 963"/>
            <p:cNvSpPr>
              <a:spLocks/>
            </p:cNvSpPr>
            <p:nvPr/>
          </p:nvSpPr>
          <p:spPr bwMode="auto">
            <a:xfrm>
              <a:off x="1903" y="1365"/>
              <a:ext cx="44" cy="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600 h 21600"/>
                <a:gd name="T2" fmla="*/ 43200 w 43200"/>
                <a:gd name="T3" fmla="*/ 21600 h 21600"/>
                <a:gd name="T4" fmla="*/ 21600 w 432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</a:path>
                <a:path w="432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56" name="Arc 964"/>
            <p:cNvSpPr>
              <a:spLocks/>
            </p:cNvSpPr>
            <p:nvPr/>
          </p:nvSpPr>
          <p:spPr bwMode="auto">
            <a:xfrm>
              <a:off x="1955" y="1392"/>
              <a:ext cx="52" cy="3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600 h 21600"/>
                <a:gd name="T2" fmla="*/ 43200 w 43200"/>
                <a:gd name="T3" fmla="*/ 21600 h 21600"/>
                <a:gd name="T4" fmla="*/ 21600 w 432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</a:path>
                <a:path w="432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57" name="Arc 965"/>
            <p:cNvSpPr>
              <a:spLocks/>
            </p:cNvSpPr>
            <p:nvPr/>
          </p:nvSpPr>
          <p:spPr bwMode="auto">
            <a:xfrm>
              <a:off x="2015" y="1426"/>
              <a:ext cx="44" cy="3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714 h 21714"/>
                <a:gd name="T2" fmla="*/ 43200 w 43200"/>
                <a:gd name="T3" fmla="*/ 21713 h 21714"/>
                <a:gd name="T4" fmla="*/ 21600 w 43200"/>
                <a:gd name="T5" fmla="*/ 21600 h 21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714" fill="none" extrusionOk="0">
                  <a:moveTo>
                    <a:pt x="0" y="21713"/>
                  </a:moveTo>
                  <a:cubicBezTo>
                    <a:pt x="0" y="21675"/>
                    <a:pt x="0" y="2163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637"/>
                    <a:pt x="43199" y="21675"/>
                    <a:pt x="43199" y="21712"/>
                  </a:cubicBezTo>
                </a:path>
                <a:path w="43200" h="21714" stroke="0" extrusionOk="0">
                  <a:moveTo>
                    <a:pt x="0" y="21713"/>
                  </a:moveTo>
                  <a:cubicBezTo>
                    <a:pt x="0" y="21675"/>
                    <a:pt x="0" y="2163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637"/>
                    <a:pt x="43199" y="21675"/>
                    <a:pt x="43199" y="21712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58" name="Arc 966"/>
            <p:cNvSpPr>
              <a:spLocks/>
            </p:cNvSpPr>
            <p:nvPr/>
          </p:nvSpPr>
          <p:spPr bwMode="auto">
            <a:xfrm>
              <a:off x="2067" y="1454"/>
              <a:ext cx="51" cy="3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689 h 21690"/>
                <a:gd name="T2" fmla="*/ 43200 w 43200"/>
                <a:gd name="T3" fmla="*/ 21690 h 21690"/>
                <a:gd name="T4" fmla="*/ 21600 w 43200"/>
                <a:gd name="T5" fmla="*/ 21600 h 2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90" fill="none" extrusionOk="0">
                  <a:moveTo>
                    <a:pt x="0" y="21688"/>
                  </a:moveTo>
                  <a:cubicBezTo>
                    <a:pt x="0" y="21659"/>
                    <a:pt x="0" y="216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629"/>
                    <a:pt x="43199" y="21659"/>
                    <a:pt x="43199" y="21689"/>
                  </a:cubicBezTo>
                </a:path>
                <a:path w="43200" h="21690" stroke="0" extrusionOk="0">
                  <a:moveTo>
                    <a:pt x="0" y="21688"/>
                  </a:moveTo>
                  <a:cubicBezTo>
                    <a:pt x="0" y="21659"/>
                    <a:pt x="0" y="216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629"/>
                    <a:pt x="43199" y="21659"/>
                    <a:pt x="43199" y="2168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59" name="Line 967"/>
            <p:cNvSpPr>
              <a:spLocks noChangeShapeType="1"/>
            </p:cNvSpPr>
            <p:nvPr/>
          </p:nvSpPr>
          <p:spPr bwMode="auto">
            <a:xfrm>
              <a:off x="1817" y="1306"/>
              <a:ext cx="328" cy="1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60" name="Line 968"/>
            <p:cNvSpPr>
              <a:spLocks noChangeShapeType="1"/>
            </p:cNvSpPr>
            <p:nvPr/>
          </p:nvSpPr>
          <p:spPr bwMode="auto">
            <a:xfrm>
              <a:off x="1802" y="1306"/>
              <a:ext cx="320" cy="1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61" name="Freeform 969"/>
            <p:cNvSpPr>
              <a:spLocks/>
            </p:cNvSpPr>
            <p:nvPr/>
          </p:nvSpPr>
          <p:spPr bwMode="auto">
            <a:xfrm>
              <a:off x="2107" y="1470"/>
              <a:ext cx="53" cy="41"/>
            </a:xfrm>
            <a:custGeom>
              <a:avLst/>
              <a:gdLst>
                <a:gd name="T0" fmla="*/ 7 w 7"/>
                <a:gd name="T1" fmla="*/ 6 h 6"/>
                <a:gd name="T2" fmla="*/ 3 w 7"/>
                <a:gd name="T3" fmla="*/ 0 h 6"/>
                <a:gd name="T4" fmla="*/ 0 w 7"/>
                <a:gd name="T5" fmla="*/ 6 h 6"/>
                <a:gd name="T6" fmla="*/ 3 w 7"/>
                <a:gd name="T7" fmla="*/ 6 h 6"/>
                <a:gd name="T8" fmla="*/ 7 w 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7" y="6"/>
                  </a:move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6"/>
                  </a:cubicBezTo>
                  <a:lnTo>
                    <a:pt x="3" y="6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62" name="Arc 970"/>
            <p:cNvSpPr>
              <a:spLocks/>
            </p:cNvSpPr>
            <p:nvPr/>
          </p:nvSpPr>
          <p:spPr bwMode="auto">
            <a:xfrm>
              <a:off x="2111" y="1474"/>
              <a:ext cx="45" cy="38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43200"/>
                <a:gd name="T1" fmla="*/ 21571 h 21600"/>
                <a:gd name="T2" fmla="*/ 43200 w 43200"/>
                <a:gd name="T3" fmla="*/ 21571 h 21600"/>
                <a:gd name="T4" fmla="*/ 21600 w 432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0" y="21571"/>
                  </a:moveTo>
                  <a:cubicBezTo>
                    <a:pt x="16" y="9652"/>
                    <a:pt x="9681" y="-1"/>
                    <a:pt x="21600" y="0"/>
                  </a:cubicBezTo>
                  <a:cubicBezTo>
                    <a:pt x="33518" y="0"/>
                    <a:pt x="43183" y="9652"/>
                    <a:pt x="43199" y="21571"/>
                  </a:cubicBezTo>
                </a:path>
                <a:path w="43200" h="21600" stroke="0" extrusionOk="0">
                  <a:moveTo>
                    <a:pt x="0" y="21571"/>
                  </a:moveTo>
                  <a:cubicBezTo>
                    <a:pt x="16" y="9652"/>
                    <a:pt x="9681" y="-1"/>
                    <a:pt x="21600" y="0"/>
                  </a:cubicBezTo>
                  <a:cubicBezTo>
                    <a:pt x="33518" y="0"/>
                    <a:pt x="43183" y="9652"/>
                    <a:pt x="43199" y="2157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63" name="Arc 971"/>
            <p:cNvSpPr>
              <a:spLocks/>
            </p:cNvSpPr>
            <p:nvPr/>
          </p:nvSpPr>
          <p:spPr bwMode="auto">
            <a:xfrm>
              <a:off x="2208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831"/>
                <a:gd name="T1" fmla="*/ 21683 h 21683"/>
                <a:gd name="T2" fmla="*/ 21831 w 21831"/>
                <a:gd name="T3" fmla="*/ 1 h 21683"/>
                <a:gd name="T4" fmla="*/ 21600 w 21831"/>
                <a:gd name="T5" fmla="*/ 21600 h 21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31" h="21683" fill="none" extrusionOk="0">
                  <a:moveTo>
                    <a:pt x="0" y="21682"/>
                  </a:moveTo>
                  <a:cubicBezTo>
                    <a:pt x="0" y="21655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7" y="-1"/>
                    <a:pt x="21754" y="0"/>
                    <a:pt x="21830" y="1"/>
                  </a:cubicBezTo>
                </a:path>
                <a:path w="21831" h="21683" stroke="0" extrusionOk="0">
                  <a:moveTo>
                    <a:pt x="0" y="21682"/>
                  </a:moveTo>
                  <a:cubicBezTo>
                    <a:pt x="0" y="21655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7" y="-1"/>
                    <a:pt x="21754" y="0"/>
                    <a:pt x="21830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64" name="Arc 972"/>
            <p:cNvSpPr>
              <a:spLocks/>
            </p:cNvSpPr>
            <p:nvPr/>
          </p:nvSpPr>
          <p:spPr bwMode="auto">
            <a:xfrm>
              <a:off x="2219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65" name="Arc 973"/>
            <p:cNvSpPr>
              <a:spLocks/>
            </p:cNvSpPr>
            <p:nvPr/>
          </p:nvSpPr>
          <p:spPr bwMode="auto">
            <a:xfrm>
              <a:off x="2141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831"/>
                <a:gd name="T1" fmla="*/ 21683 h 21683"/>
                <a:gd name="T2" fmla="*/ 21831 w 21831"/>
                <a:gd name="T3" fmla="*/ 1 h 21683"/>
                <a:gd name="T4" fmla="*/ 21600 w 21831"/>
                <a:gd name="T5" fmla="*/ 21600 h 21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31" h="21683" fill="none" extrusionOk="0">
                  <a:moveTo>
                    <a:pt x="0" y="21682"/>
                  </a:moveTo>
                  <a:cubicBezTo>
                    <a:pt x="0" y="21655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7" y="-1"/>
                    <a:pt x="21754" y="0"/>
                    <a:pt x="21830" y="1"/>
                  </a:cubicBezTo>
                </a:path>
                <a:path w="21831" h="21683" stroke="0" extrusionOk="0">
                  <a:moveTo>
                    <a:pt x="0" y="21682"/>
                  </a:moveTo>
                  <a:cubicBezTo>
                    <a:pt x="0" y="21655"/>
                    <a:pt x="0" y="21627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77" y="-1"/>
                    <a:pt x="21754" y="0"/>
                    <a:pt x="21830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66" name="Arc 974"/>
            <p:cNvSpPr>
              <a:spLocks/>
            </p:cNvSpPr>
            <p:nvPr/>
          </p:nvSpPr>
          <p:spPr bwMode="auto">
            <a:xfrm>
              <a:off x="2160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67" name="Arc 975"/>
            <p:cNvSpPr>
              <a:spLocks/>
            </p:cNvSpPr>
            <p:nvPr/>
          </p:nvSpPr>
          <p:spPr bwMode="auto">
            <a:xfrm>
              <a:off x="2082" y="1481"/>
              <a:ext cx="11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600"/>
                <a:gd name="T1" fmla="*/ 21669 h 21669"/>
                <a:gd name="T2" fmla="*/ 21600 w 21600"/>
                <a:gd name="T3" fmla="*/ 0 h 21669"/>
                <a:gd name="T4" fmla="*/ 21600 w 21600"/>
                <a:gd name="T5" fmla="*/ 21600 h 21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69" fill="none" extrusionOk="0">
                  <a:moveTo>
                    <a:pt x="0" y="21668"/>
                  </a:moveTo>
                  <a:cubicBezTo>
                    <a:pt x="0" y="21645"/>
                    <a:pt x="0" y="21622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21600" h="21669" stroke="0" extrusionOk="0">
                  <a:moveTo>
                    <a:pt x="0" y="21668"/>
                  </a:moveTo>
                  <a:cubicBezTo>
                    <a:pt x="0" y="21645"/>
                    <a:pt x="0" y="21622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68" name="Arc 976"/>
            <p:cNvSpPr>
              <a:spLocks/>
            </p:cNvSpPr>
            <p:nvPr/>
          </p:nvSpPr>
          <p:spPr bwMode="auto">
            <a:xfrm>
              <a:off x="2093" y="1481"/>
              <a:ext cx="11" cy="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69" name="Arc 977"/>
            <p:cNvSpPr>
              <a:spLocks/>
            </p:cNvSpPr>
            <p:nvPr/>
          </p:nvSpPr>
          <p:spPr bwMode="auto">
            <a:xfrm>
              <a:off x="2015" y="1481"/>
              <a:ext cx="15" cy="2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0 w 21779"/>
                <a:gd name="T1" fmla="*/ 21680 h 21680"/>
                <a:gd name="T2" fmla="*/ 21779 w 21779"/>
                <a:gd name="T3" fmla="*/ 1 h 21680"/>
                <a:gd name="T4" fmla="*/ 21600 w 21779"/>
                <a:gd name="T5" fmla="*/ 21600 h 2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79" h="21680" fill="none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</a:path>
                <a:path w="21779" h="21680" stroke="0" extrusionOk="0">
                  <a:moveTo>
                    <a:pt x="0" y="21679"/>
                  </a:moveTo>
                  <a:cubicBezTo>
                    <a:pt x="0" y="21653"/>
                    <a:pt x="0" y="216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59" y="-1"/>
                    <a:pt x="21719" y="0"/>
                    <a:pt x="2177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70" name="Arc 978"/>
            <p:cNvSpPr>
              <a:spLocks/>
            </p:cNvSpPr>
            <p:nvPr/>
          </p:nvSpPr>
          <p:spPr bwMode="auto">
            <a:xfrm>
              <a:off x="2026" y="1481"/>
              <a:ext cx="11" cy="44"/>
            </a:xfrm>
            <a:custGeom>
              <a:avLst/>
              <a:gdLst>
                <a:gd name="G0" fmla="+- 132 0 0"/>
                <a:gd name="G1" fmla="+- 21600 0 0"/>
                <a:gd name="G2" fmla="+- 21600 0 0"/>
                <a:gd name="T0" fmla="*/ 0 w 21732"/>
                <a:gd name="T1" fmla="*/ 0 h 21600"/>
                <a:gd name="T2" fmla="*/ 21732 w 21732"/>
                <a:gd name="T3" fmla="*/ 21600 h 21600"/>
                <a:gd name="T4" fmla="*/ 132 w 2173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32" h="21600" fill="none" extrusionOk="0">
                  <a:moveTo>
                    <a:pt x="0" y="0"/>
                  </a:moveTo>
                  <a:cubicBezTo>
                    <a:pt x="44" y="0"/>
                    <a:pt x="88" y="-1"/>
                    <a:pt x="132" y="0"/>
                  </a:cubicBezTo>
                  <a:cubicBezTo>
                    <a:pt x="12061" y="0"/>
                    <a:pt x="21732" y="9670"/>
                    <a:pt x="21732" y="21600"/>
                  </a:cubicBezTo>
                </a:path>
                <a:path w="21732" h="21600" stroke="0" extrusionOk="0">
                  <a:moveTo>
                    <a:pt x="0" y="0"/>
                  </a:moveTo>
                  <a:cubicBezTo>
                    <a:pt x="44" y="0"/>
                    <a:pt x="88" y="-1"/>
                    <a:pt x="132" y="0"/>
                  </a:cubicBezTo>
                  <a:cubicBezTo>
                    <a:pt x="12061" y="0"/>
                    <a:pt x="21732" y="9670"/>
                    <a:pt x="21732" y="21600"/>
                  </a:cubicBezTo>
                  <a:lnTo>
                    <a:pt x="132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71" name="Line 979"/>
            <p:cNvSpPr>
              <a:spLocks noChangeShapeType="1"/>
            </p:cNvSpPr>
            <p:nvPr/>
          </p:nvSpPr>
          <p:spPr bwMode="auto">
            <a:xfrm>
              <a:off x="1116" y="1477"/>
              <a:ext cx="12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772" name="Line 980"/>
            <p:cNvSpPr>
              <a:spLocks noChangeShapeType="1"/>
            </p:cNvSpPr>
            <p:nvPr/>
          </p:nvSpPr>
          <p:spPr bwMode="auto">
            <a:xfrm>
              <a:off x="1123" y="1491"/>
              <a:ext cx="123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2773" name="Rectangle 981"/>
          <p:cNvSpPr>
            <a:spLocks noChangeArrowheads="1"/>
          </p:cNvSpPr>
          <p:nvPr/>
        </p:nvSpPr>
        <p:spPr bwMode="auto">
          <a:xfrm>
            <a:off x="9855200" y="5497513"/>
            <a:ext cx="6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GB" sz="1800"/>
          </a:p>
        </p:txBody>
      </p:sp>
      <p:sp>
        <p:nvSpPr>
          <p:cNvPr id="162774" name="Text Box 982"/>
          <p:cNvSpPr txBox="1">
            <a:spLocks noChangeArrowheads="1"/>
          </p:cNvSpPr>
          <p:nvPr/>
        </p:nvSpPr>
        <p:spPr bwMode="auto">
          <a:xfrm>
            <a:off x="228600" y="101600"/>
            <a:ext cx="103092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600" b="1">
                <a:latin typeface="Impact" pitchFamily="34" charset="0"/>
              </a:rPr>
              <a:t>Pläne für einen Megatonnen Detektor . . .                                 </a:t>
            </a:r>
            <a:endParaRPr lang="en-GB" sz="3600" b="1">
              <a:latin typeface="Impact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0" y="0"/>
            <a:ext cx="874713" cy="1354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4868" name="Picture 4" descr="lena_wo_tex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2214563"/>
            <a:ext cx="2398713" cy="479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1219200" y="5105400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 eaLnBrk="0" hangingPunct="0"/>
            <a:endParaRPr lang="fr-FR" sz="2400">
              <a:latin typeface="Times" pitchFamily="18" charset="0"/>
              <a:ea typeface="ＭＳ Ｐゴシック" charset="-128"/>
            </a:endParaRP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7156450" y="947738"/>
            <a:ext cx="1987550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de-DE" b="1">
                <a:solidFill>
                  <a:schemeClr val="accent2"/>
                </a:solidFill>
                <a:ea typeface="ＭＳ Ｐゴシック" charset="-128"/>
              </a:rPr>
              <a:t>MEMPHYS</a:t>
            </a:r>
          </a:p>
          <a:p>
            <a:pPr eaLnBrk="0" hangingPunct="0"/>
            <a:r>
              <a:rPr lang="de-DE" sz="2000">
                <a:solidFill>
                  <a:schemeClr val="accent2"/>
                </a:solidFill>
                <a:ea typeface="ＭＳ Ｐゴシック" charset="-128"/>
              </a:rPr>
              <a:t>  700 kton water</a:t>
            </a:r>
          </a:p>
        </p:txBody>
      </p:sp>
      <p:sp>
        <p:nvSpPr>
          <p:cNvPr id="164871" name="Text Box 7"/>
          <p:cNvSpPr txBox="1">
            <a:spLocks noChangeArrowheads="1"/>
          </p:cNvSpPr>
          <p:nvPr/>
        </p:nvSpPr>
        <p:spPr bwMode="auto">
          <a:xfrm>
            <a:off x="5938838" y="5910263"/>
            <a:ext cx="25114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de-DE" b="1">
                <a:solidFill>
                  <a:schemeClr val="accent2"/>
                </a:solidFill>
                <a:ea typeface="ＭＳ Ｐゴシック" charset="-128"/>
              </a:rPr>
              <a:t>GLACIER</a:t>
            </a:r>
          </a:p>
          <a:p>
            <a:pPr eaLnBrk="0" hangingPunct="0"/>
            <a:r>
              <a:rPr lang="de-DE" sz="2000">
                <a:solidFill>
                  <a:schemeClr val="accent2"/>
                </a:solidFill>
                <a:ea typeface="ＭＳ Ｐゴシック" charset="-128"/>
              </a:rPr>
              <a:t>100 kton liquid argon</a:t>
            </a:r>
          </a:p>
        </p:txBody>
      </p:sp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2090738" y="3581400"/>
            <a:ext cx="1909762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de-DE" b="1">
                <a:solidFill>
                  <a:schemeClr val="accent2"/>
                </a:solidFill>
                <a:ea typeface="ＭＳ Ｐゴシック" charset="-128"/>
              </a:rPr>
              <a:t>LENA</a:t>
            </a:r>
          </a:p>
          <a:p>
            <a:pPr eaLnBrk="0" hangingPunct="0"/>
            <a:r>
              <a:rPr lang="de-DE" sz="2000">
                <a:solidFill>
                  <a:schemeClr val="accent2"/>
                </a:solidFill>
                <a:ea typeface="ＭＳ Ｐゴシック" charset="-128"/>
              </a:rPr>
              <a:t>50 kt scintillator</a:t>
            </a:r>
          </a:p>
        </p:txBody>
      </p:sp>
      <p:sp>
        <p:nvSpPr>
          <p:cNvPr id="164873" name="Line 9"/>
          <p:cNvSpPr>
            <a:spLocks noChangeShapeType="1"/>
          </p:cNvSpPr>
          <p:nvPr/>
        </p:nvSpPr>
        <p:spPr bwMode="auto">
          <a:xfrm>
            <a:off x="2698750" y="4492625"/>
            <a:ext cx="20875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3406775" y="4441825"/>
            <a:ext cx="858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de-DE" sz="2400">
                <a:ea typeface="ＭＳ Ｐゴシック" charset="-128"/>
              </a:rPr>
              <a:t>50 m</a:t>
            </a:r>
          </a:p>
        </p:txBody>
      </p:sp>
      <p:graphicFrame>
        <p:nvGraphicFramePr>
          <p:cNvPr id="164875" name="Object 11"/>
          <p:cNvGraphicFramePr>
            <a:graphicFrameLocks noChangeAspect="1"/>
          </p:cNvGraphicFramePr>
          <p:nvPr/>
        </p:nvGraphicFramePr>
        <p:xfrm>
          <a:off x="2243138" y="4922838"/>
          <a:ext cx="3611562" cy="193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60" name="Acrobat Document" r:id="rId5" imgW="6362700" imgH="3409950" progId="AcroExch.Document.7">
                  <p:embed/>
                </p:oleObj>
              </mc:Choice>
              <mc:Fallback>
                <p:oleObj name="Acrobat Document" r:id="rId5" imgW="6362700" imgH="3409950" progId="AcroExch.Document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138" y="4922838"/>
                        <a:ext cx="3611562" cy="193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6" name="WordArt 12"/>
          <p:cNvSpPr>
            <a:spLocks noChangeArrowheads="1" noChangeShapeType="1" noTextEdit="1"/>
          </p:cNvSpPr>
          <p:nvPr/>
        </p:nvSpPr>
        <p:spPr bwMode="auto">
          <a:xfrm>
            <a:off x="6192838" y="239713"/>
            <a:ext cx="2733675" cy="468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LAGUNA</a:t>
            </a:r>
          </a:p>
        </p:txBody>
      </p:sp>
      <p:grpSp>
        <p:nvGrpSpPr>
          <p:cNvPr id="164877" name="Group 13"/>
          <p:cNvGrpSpPr>
            <a:grpSpLocks noChangeAspect="1"/>
          </p:cNvGrpSpPr>
          <p:nvPr/>
        </p:nvGrpSpPr>
        <p:grpSpPr bwMode="auto">
          <a:xfrm>
            <a:off x="-239299750" y="-217647838"/>
            <a:ext cx="249137488" cy="223380301"/>
            <a:chOff x="-150740" y="-137101"/>
            <a:chExt cx="156937" cy="140712"/>
          </a:xfrm>
        </p:grpSpPr>
        <p:sp>
          <p:nvSpPr>
            <p:cNvPr id="164878" name="AutoShape 14"/>
            <p:cNvSpPr>
              <a:spLocks noChangeAspect="1" noChangeArrowheads="1" noTextEdit="1"/>
            </p:cNvSpPr>
            <p:nvPr/>
          </p:nvSpPr>
          <p:spPr bwMode="auto">
            <a:xfrm>
              <a:off x="-1650" y="-200"/>
              <a:ext cx="7847" cy="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4879" name="Group 15"/>
            <p:cNvGrpSpPr>
              <a:grpSpLocks/>
            </p:cNvGrpSpPr>
            <p:nvPr/>
          </p:nvGrpSpPr>
          <p:grpSpPr bwMode="auto">
            <a:xfrm>
              <a:off x="-150740" y="-137101"/>
              <a:ext cx="156925" cy="140618"/>
              <a:chOff x="-150740" y="-137101"/>
              <a:chExt cx="156925" cy="140618"/>
            </a:xfrm>
          </p:grpSpPr>
          <p:grpSp>
            <p:nvGrpSpPr>
              <p:cNvPr id="164880" name="Group 16"/>
              <p:cNvGrpSpPr>
                <a:grpSpLocks/>
              </p:cNvGrpSpPr>
              <p:nvPr/>
            </p:nvGrpSpPr>
            <p:grpSpPr bwMode="auto">
              <a:xfrm>
                <a:off x="-150740" y="-137101"/>
                <a:ext cx="156247" cy="140611"/>
                <a:chOff x="-150740" y="-137101"/>
                <a:chExt cx="156247" cy="140611"/>
              </a:xfrm>
            </p:grpSpPr>
            <p:sp>
              <p:nvSpPr>
                <p:cNvPr id="164881" name="Freeform 17"/>
                <p:cNvSpPr>
                  <a:spLocks/>
                </p:cNvSpPr>
                <p:nvPr/>
              </p:nvSpPr>
              <p:spPr bwMode="auto">
                <a:xfrm>
                  <a:off x="2182" y="622"/>
                  <a:ext cx="1364" cy="1923"/>
                </a:xfrm>
                <a:custGeom>
                  <a:avLst/>
                  <a:gdLst>
                    <a:gd name="T0" fmla="*/ 0 w 1364"/>
                    <a:gd name="T1" fmla="*/ 191 h 1923"/>
                    <a:gd name="T2" fmla="*/ 15 w 1364"/>
                    <a:gd name="T3" fmla="*/ 143 h 1923"/>
                    <a:gd name="T4" fmla="*/ 60 w 1364"/>
                    <a:gd name="T5" fmla="*/ 102 h 1923"/>
                    <a:gd name="T6" fmla="*/ 216 w 1364"/>
                    <a:gd name="T7" fmla="*/ 41 h 1923"/>
                    <a:gd name="T8" fmla="*/ 313 w 1364"/>
                    <a:gd name="T9" fmla="*/ 20 h 1923"/>
                    <a:gd name="T10" fmla="*/ 425 w 1364"/>
                    <a:gd name="T11" fmla="*/ 13 h 1923"/>
                    <a:gd name="T12" fmla="*/ 678 w 1364"/>
                    <a:gd name="T13" fmla="*/ 0 h 1923"/>
                    <a:gd name="T14" fmla="*/ 924 w 1364"/>
                    <a:gd name="T15" fmla="*/ 13 h 1923"/>
                    <a:gd name="T16" fmla="*/ 1148 w 1364"/>
                    <a:gd name="T17" fmla="*/ 41 h 1923"/>
                    <a:gd name="T18" fmla="*/ 1230 w 1364"/>
                    <a:gd name="T19" fmla="*/ 61 h 1923"/>
                    <a:gd name="T20" fmla="*/ 1305 w 1364"/>
                    <a:gd name="T21" fmla="*/ 102 h 1923"/>
                    <a:gd name="T22" fmla="*/ 1342 w 1364"/>
                    <a:gd name="T23" fmla="*/ 143 h 1923"/>
                    <a:gd name="T24" fmla="*/ 1364 w 1364"/>
                    <a:gd name="T25" fmla="*/ 191 h 1923"/>
                    <a:gd name="T26" fmla="*/ 1364 w 1364"/>
                    <a:gd name="T27" fmla="*/ 1731 h 1923"/>
                    <a:gd name="T28" fmla="*/ 1342 w 1364"/>
                    <a:gd name="T29" fmla="*/ 1773 h 1923"/>
                    <a:gd name="T30" fmla="*/ 1305 w 1364"/>
                    <a:gd name="T31" fmla="*/ 1807 h 1923"/>
                    <a:gd name="T32" fmla="*/ 1230 w 1364"/>
                    <a:gd name="T33" fmla="*/ 1841 h 1923"/>
                    <a:gd name="T34" fmla="*/ 1148 w 1364"/>
                    <a:gd name="T35" fmla="*/ 1875 h 1923"/>
                    <a:gd name="T36" fmla="*/ 924 w 1364"/>
                    <a:gd name="T37" fmla="*/ 1909 h 1923"/>
                    <a:gd name="T38" fmla="*/ 678 w 1364"/>
                    <a:gd name="T39" fmla="*/ 1923 h 1923"/>
                    <a:gd name="T40" fmla="*/ 425 w 1364"/>
                    <a:gd name="T41" fmla="*/ 1909 h 1923"/>
                    <a:gd name="T42" fmla="*/ 313 w 1364"/>
                    <a:gd name="T43" fmla="*/ 1896 h 1923"/>
                    <a:gd name="T44" fmla="*/ 216 w 1364"/>
                    <a:gd name="T45" fmla="*/ 1875 h 1923"/>
                    <a:gd name="T46" fmla="*/ 60 w 1364"/>
                    <a:gd name="T47" fmla="*/ 1807 h 1923"/>
                    <a:gd name="T48" fmla="*/ 15 w 1364"/>
                    <a:gd name="T49" fmla="*/ 1773 h 1923"/>
                    <a:gd name="T50" fmla="*/ 0 w 1364"/>
                    <a:gd name="T51" fmla="*/ 1731 h 1923"/>
                    <a:gd name="T52" fmla="*/ 0 w 1364"/>
                    <a:gd name="T53" fmla="*/ 191 h 19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364" h="1923">
                      <a:moveTo>
                        <a:pt x="0" y="191"/>
                      </a:moveTo>
                      <a:lnTo>
                        <a:pt x="15" y="143"/>
                      </a:lnTo>
                      <a:lnTo>
                        <a:pt x="60" y="102"/>
                      </a:lnTo>
                      <a:lnTo>
                        <a:pt x="216" y="41"/>
                      </a:lnTo>
                      <a:lnTo>
                        <a:pt x="313" y="20"/>
                      </a:lnTo>
                      <a:lnTo>
                        <a:pt x="425" y="13"/>
                      </a:lnTo>
                      <a:lnTo>
                        <a:pt x="678" y="0"/>
                      </a:lnTo>
                      <a:lnTo>
                        <a:pt x="924" y="13"/>
                      </a:lnTo>
                      <a:lnTo>
                        <a:pt x="1148" y="41"/>
                      </a:lnTo>
                      <a:lnTo>
                        <a:pt x="1230" y="61"/>
                      </a:lnTo>
                      <a:lnTo>
                        <a:pt x="1305" y="102"/>
                      </a:lnTo>
                      <a:lnTo>
                        <a:pt x="1342" y="143"/>
                      </a:lnTo>
                      <a:lnTo>
                        <a:pt x="1364" y="191"/>
                      </a:lnTo>
                      <a:lnTo>
                        <a:pt x="1364" y="1731"/>
                      </a:lnTo>
                      <a:lnTo>
                        <a:pt x="1342" y="1773"/>
                      </a:lnTo>
                      <a:lnTo>
                        <a:pt x="1305" y="1807"/>
                      </a:lnTo>
                      <a:lnTo>
                        <a:pt x="1230" y="1841"/>
                      </a:lnTo>
                      <a:lnTo>
                        <a:pt x="1148" y="1875"/>
                      </a:lnTo>
                      <a:lnTo>
                        <a:pt x="924" y="1909"/>
                      </a:lnTo>
                      <a:lnTo>
                        <a:pt x="678" y="1923"/>
                      </a:lnTo>
                      <a:lnTo>
                        <a:pt x="425" y="1909"/>
                      </a:lnTo>
                      <a:lnTo>
                        <a:pt x="313" y="1896"/>
                      </a:lnTo>
                      <a:lnTo>
                        <a:pt x="216" y="1875"/>
                      </a:lnTo>
                      <a:lnTo>
                        <a:pt x="60" y="1807"/>
                      </a:lnTo>
                      <a:lnTo>
                        <a:pt x="15" y="1773"/>
                      </a:lnTo>
                      <a:lnTo>
                        <a:pt x="0" y="1731"/>
                      </a:lnTo>
                      <a:lnTo>
                        <a:pt x="0" y="19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82" name="Freeform 18"/>
                <p:cNvSpPr>
                  <a:spLocks/>
                </p:cNvSpPr>
                <p:nvPr/>
              </p:nvSpPr>
              <p:spPr bwMode="auto">
                <a:xfrm>
                  <a:off x="2182" y="622"/>
                  <a:ext cx="1364" cy="1923"/>
                </a:xfrm>
                <a:custGeom>
                  <a:avLst/>
                  <a:gdLst>
                    <a:gd name="T0" fmla="*/ 0 w 1364"/>
                    <a:gd name="T1" fmla="*/ 191 h 1923"/>
                    <a:gd name="T2" fmla="*/ 15 w 1364"/>
                    <a:gd name="T3" fmla="*/ 143 h 1923"/>
                    <a:gd name="T4" fmla="*/ 60 w 1364"/>
                    <a:gd name="T5" fmla="*/ 102 h 1923"/>
                    <a:gd name="T6" fmla="*/ 216 w 1364"/>
                    <a:gd name="T7" fmla="*/ 41 h 1923"/>
                    <a:gd name="T8" fmla="*/ 313 w 1364"/>
                    <a:gd name="T9" fmla="*/ 20 h 1923"/>
                    <a:gd name="T10" fmla="*/ 425 w 1364"/>
                    <a:gd name="T11" fmla="*/ 13 h 1923"/>
                    <a:gd name="T12" fmla="*/ 678 w 1364"/>
                    <a:gd name="T13" fmla="*/ 0 h 1923"/>
                    <a:gd name="T14" fmla="*/ 924 w 1364"/>
                    <a:gd name="T15" fmla="*/ 13 h 1923"/>
                    <a:gd name="T16" fmla="*/ 1148 w 1364"/>
                    <a:gd name="T17" fmla="*/ 41 h 1923"/>
                    <a:gd name="T18" fmla="*/ 1230 w 1364"/>
                    <a:gd name="T19" fmla="*/ 61 h 1923"/>
                    <a:gd name="T20" fmla="*/ 1305 w 1364"/>
                    <a:gd name="T21" fmla="*/ 102 h 1923"/>
                    <a:gd name="T22" fmla="*/ 1342 w 1364"/>
                    <a:gd name="T23" fmla="*/ 143 h 1923"/>
                    <a:gd name="T24" fmla="*/ 1364 w 1364"/>
                    <a:gd name="T25" fmla="*/ 191 h 1923"/>
                    <a:gd name="T26" fmla="*/ 1364 w 1364"/>
                    <a:gd name="T27" fmla="*/ 1731 h 1923"/>
                    <a:gd name="T28" fmla="*/ 1342 w 1364"/>
                    <a:gd name="T29" fmla="*/ 1773 h 1923"/>
                    <a:gd name="T30" fmla="*/ 1305 w 1364"/>
                    <a:gd name="T31" fmla="*/ 1807 h 1923"/>
                    <a:gd name="T32" fmla="*/ 1230 w 1364"/>
                    <a:gd name="T33" fmla="*/ 1841 h 1923"/>
                    <a:gd name="T34" fmla="*/ 1148 w 1364"/>
                    <a:gd name="T35" fmla="*/ 1875 h 1923"/>
                    <a:gd name="T36" fmla="*/ 924 w 1364"/>
                    <a:gd name="T37" fmla="*/ 1909 h 1923"/>
                    <a:gd name="T38" fmla="*/ 678 w 1364"/>
                    <a:gd name="T39" fmla="*/ 1923 h 1923"/>
                    <a:gd name="T40" fmla="*/ 425 w 1364"/>
                    <a:gd name="T41" fmla="*/ 1909 h 1923"/>
                    <a:gd name="T42" fmla="*/ 313 w 1364"/>
                    <a:gd name="T43" fmla="*/ 1896 h 1923"/>
                    <a:gd name="T44" fmla="*/ 216 w 1364"/>
                    <a:gd name="T45" fmla="*/ 1875 h 1923"/>
                    <a:gd name="T46" fmla="*/ 60 w 1364"/>
                    <a:gd name="T47" fmla="*/ 1807 h 1923"/>
                    <a:gd name="T48" fmla="*/ 15 w 1364"/>
                    <a:gd name="T49" fmla="*/ 1773 h 1923"/>
                    <a:gd name="T50" fmla="*/ 0 w 1364"/>
                    <a:gd name="T51" fmla="*/ 1731 h 1923"/>
                    <a:gd name="T52" fmla="*/ 0 w 1364"/>
                    <a:gd name="T53" fmla="*/ 191 h 1923"/>
                    <a:gd name="T54" fmla="*/ 15 w 1364"/>
                    <a:gd name="T55" fmla="*/ 232 h 1923"/>
                    <a:gd name="T56" fmla="*/ 60 w 1364"/>
                    <a:gd name="T57" fmla="*/ 267 h 1923"/>
                    <a:gd name="T58" fmla="*/ 216 w 1364"/>
                    <a:gd name="T59" fmla="*/ 335 h 1923"/>
                    <a:gd name="T60" fmla="*/ 313 w 1364"/>
                    <a:gd name="T61" fmla="*/ 355 h 1923"/>
                    <a:gd name="T62" fmla="*/ 425 w 1364"/>
                    <a:gd name="T63" fmla="*/ 369 h 1923"/>
                    <a:gd name="T64" fmla="*/ 678 w 1364"/>
                    <a:gd name="T65" fmla="*/ 383 h 1923"/>
                    <a:gd name="T66" fmla="*/ 924 w 1364"/>
                    <a:gd name="T67" fmla="*/ 369 h 1923"/>
                    <a:gd name="T68" fmla="*/ 1148 w 1364"/>
                    <a:gd name="T69" fmla="*/ 335 h 1923"/>
                    <a:gd name="T70" fmla="*/ 1230 w 1364"/>
                    <a:gd name="T71" fmla="*/ 301 h 1923"/>
                    <a:gd name="T72" fmla="*/ 1305 w 1364"/>
                    <a:gd name="T73" fmla="*/ 267 h 1923"/>
                    <a:gd name="T74" fmla="*/ 1342 w 1364"/>
                    <a:gd name="T75" fmla="*/ 232 h 1923"/>
                    <a:gd name="T76" fmla="*/ 1364 w 1364"/>
                    <a:gd name="T77" fmla="*/ 191 h 1923"/>
                    <a:gd name="T78" fmla="*/ 1364 w 1364"/>
                    <a:gd name="T79" fmla="*/ 191 h 1923"/>
                    <a:gd name="T80" fmla="*/ 1342 w 1364"/>
                    <a:gd name="T81" fmla="*/ 232 h 1923"/>
                    <a:gd name="T82" fmla="*/ 1305 w 1364"/>
                    <a:gd name="T83" fmla="*/ 267 h 1923"/>
                    <a:gd name="T84" fmla="*/ 1230 w 1364"/>
                    <a:gd name="T85" fmla="*/ 301 h 1923"/>
                    <a:gd name="T86" fmla="*/ 1148 w 1364"/>
                    <a:gd name="T87" fmla="*/ 335 h 1923"/>
                    <a:gd name="T88" fmla="*/ 924 w 1364"/>
                    <a:gd name="T89" fmla="*/ 369 h 1923"/>
                    <a:gd name="T90" fmla="*/ 678 w 1364"/>
                    <a:gd name="T91" fmla="*/ 383 h 1923"/>
                    <a:gd name="T92" fmla="*/ 425 w 1364"/>
                    <a:gd name="T93" fmla="*/ 369 h 1923"/>
                    <a:gd name="T94" fmla="*/ 313 w 1364"/>
                    <a:gd name="T95" fmla="*/ 355 h 1923"/>
                    <a:gd name="T96" fmla="*/ 216 w 1364"/>
                    <a:gd name="T97" fmla="*/ 335 h 1923"/>
                    <a:gd name="T98" fmla="*/ 60 w 1364"/>
                    <a:gd name="T99" fmla="*/ 267 h 1923"/>
                    <a:gd name="T100" fmla="*/ 15 w 1364"/>
                    <a:gd name="T101" fmla="*/ 232 h 1923"/>
                    <a:gd name="T102" fmla="*/ 0 w 1364"/>
                    <a:gd name="T103" fmla="*/ 191 h 19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364" h="1923">
                      <a:moveTo>
                        <a:pt x="0" y="191"/>
                      </a:moveTo>
                      <a:lnTo>
                        <a:pt x="15" y="143"/>
                      </a:lnTo>
                      <a:lnTo>
                        <a:pt x="60" y="102"/>
                      </a:lnTo>
                      <a:lnTo>
                        <a:pt x="216" y="41"/>
                      </a:lnTo>
                      <a:lnTo>
                        <a:pt x="313" y="20"/>
                      </a:lnTo>
                      <a:lnTo>
                        <a:pt x="425" y="13"/>
                      </a:lnTo>
                      <a:lnTo>
                        <a:pt x="678" y="0"/>
                      </a:lnTo>
                      <a:lnTo>
                        <a:pt x="924" y="13"/>
                      </a:lnTo>
                      <a:lnTo>
                        <a:pt x="1148" y="41"/>
                      </a:lnTo>
                      <a:lnTo>
                        <a:pt x="1230" y="61"/>
                      </a:lnTo>
                      <a:lnTo>
                        <a:pt x="1305" y="102"/>
                      </a:lnTo>
                      <a:lnTo>
                        <a:pt x="1342" y="143"/>
                      </a:lnTo>
                      <a:lnTo>
                        <a:pt x="1364" y="191"/>
                      </a:lnTo>
                      <a:lnTo>
                        <a:pt x="1364" y="1731"/>
                      </a:lnTo>
                      <a:lnTo>
                        <a:pt x="1342" y="1773"/>
                      </a:lnTo>
                      <a:lnTo>
                        <a:pt x="1305" y="1807"/>
                      </a:lnTo>
                      <a:lnTo>
                        <a:pt x="1230" y="1841"/>
                      </a:lnTo>
                      <a:lnTo>
                        <a:pt x="1148" y="1875"/>
                      </a:lnTo>
                      <a:lnTo>
                        <a:pt x="924" y="1909"/>
                      </a:lnTo>
                      <a:lnTo>
                        <a:pt x="678" y="1923"/>
                      </a:lnTo>
                      <a:lnTo>
                        <a:pt x="425" y="1909"/>
                      </a:lnTo>
                      <a:lnTo>
                        <a:pt x="313" y="1896"/>
                      </a:lnTo>
                      <a:lnTo>
                        <a:pt x="216" y="1875"/>
                      </a:lnTo>
                      <a:lnTo>
                        <a:pt x="60" y="1807"/>
                      </a:lnTo>
                      <a:lnTo>
                        <a:pt x="15" y="1773"/>
                      </a:lnTo>
                      <a:lnTo>
                        <a:pt x="0" y="1731"/>
                      </a:lnTo>
                      <a:lnTo>
                        <a:pt x="0" y="191"/>
                      </a:lnTo>
                      <a:lnTo>
                        <a:pt x="15" y="232"/>
                      </a:lnTo>
                      <a:lnTo>
                        <a:pt x="60" y="267"/>
                      </a:lnTo>
                      <a:lnTo>
                        <a:pt x="216" y="335"/>
                      </a:lnTo>
                      <a:lnTo>
                        <a:pt x="313" y="355"/>
                      </a:lnTo>
                      <a:lnTo>
                        <a:pt x="425" y="369"/>
                      </a:lnTo>
                      <a:lnTo>
                        <a:pt x="678" y="383"/>
                      </a:lnTo>
                      <a:lnTo>
                        <a:pt x="924" y="369"/>
                      </a:lnTo>
                      <a:lnTo>
                        <a:pt x="1148" y="335"/>
                      </a:lnTo>
                      <a:lnTo>
                        <a:pt x="1230" y="301"/>
                      </a:lnTo>
                      <a:lnTo>
                        <a:pt x="1305" y="267"/>
                      </a:lnTo>
                      <a:lnTo>
                        <a:pt x="1342" y="232"/>
                      </a:lnTo>
                      <a:lnTo>
                        <a:pt x="1364" y="191"/>
                      </a:lnTo>
                      <a:lnTo>
                        <a:pt x="1364" y="191"/>
                      </a:lnTo>
                      <a:lnTo>
                        <a:pt x="1342" y="232"/>
                      </a:lnTo>
                      <a:lnTo>
                        <a:pt x="1305" y="267"/>
                      </a:lnTo>
                      <a:lnTo>
                        <a:pt x="1230" y="301"/>
                      </a:lnTo>
                      <a:lnTo>
                        <a:pt x="1148" y="335"/>
                      </a:lnTo>
                      <a:lnTo>
                        <a:pt x="924" y="369"/>
                      </a:lnTo>
                      <a:lnTo>
                        <a:pt x="678" y="383"/>
                      </a:lnTo>
                      <a:lnTo>
                        <a:pt x="425" y="369"/>
                      </a:lnTo>
                      <a:lnTo>
                        <a:pt x="313" y="355"/>
                      </a:lnTo>
                      <a:lnTo>
                        <a:pt x="216" y="335"/>
                      </a:lnTo>
                      <a:lnTo>
                        <a:pt x="60" y="267"/>
                      </a:lnTo>
                      <a:lnTo>
                        <a:pt x="15" y="232"/>
                      </a:lnTo>
                      <a:lnTo>
                        <a:pt x="0" y="19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83" name="Freeform 19"/>
                <p:cNvSpPr>
                  <a:spLocks/>
                </p:cNvSpPr>
                <p:nvPr/>
              </p:nvSpPr>
              <p:spPr bwMode="auto">
                <a:xfrm>
                  <a:off x="2182" y="622"/>
                  <a:ext cx="1372" cy="1930"/>
                </a:xfrm>
                <a:custGeom>
                  <a:avLst/>
                  <a:gdLst>
                    <a:gd name="T0" fmla="*/ 0 w 1372"/>
                    <a:gd name="T1" fmla="*/ 191 h 1930"/>
                    <a:gd name="T2" fmla="*/ 15 w 1372"/>
                    <a:gd name="T3" fmla="*/ 143 h 1930"/>
                    <a:gd name="T4" fmla="*/ 60 w 1372"/>
                    <a:gd name="T5" fmla="*/ 102 h 1930"/>
                    <a:gd name="T6" fmla="*/ 216 w 1372"/>
                    <a:gd name="T7" fmla="*/ 41 h 1930"/>
                    <a:gd name="T8" fmla="*/ 313 w 1372"/>
                    <a:gd name="T9" fmla="*/ 20 h 1930"/>
                    <a:gd name="T10" fmla="*/ 432 w 1372"/>
                    <a:gd name="T11" fmla="*/ 13 h 1930"/>
                    <a:gd name="T12" fmla="*/ 686 w 1372"/>
                    <a:gd name="T13" fmla="*/ 0 h 1930"/>
                    <a:gd name="T14" fmla="*/ 932 w 1372"/>
                    <a:gd name="T15" fmla="*/ 13 h 1930"/>
                    <a:gd name="T16" fmla="*/ 1156 w 1372"/>
                    <a:gd name="T17" fmla="*/ 41 h 1930"/>
                    <a:gd name="T18" fmla="*/ 1238 w 1372"/>
                    <a:gd name="T19" fmla="*/ 61 h 1930"/>
                    <a:gd name="T20" fmla="*/ 1312 w 1372"/>
                    <a:gd name="T21" fmla="*/ 102 h 1930"/>
                    <a:gd name="T22" fmla="*/ 1349 w 1372"/>
                    <a:gd name="T23" fmla="*/ 143 h 1930"/>
                    <a:gd name="T24" fmla="*/ 1372 w 1372"/>
                    <a:gd name="T25" fmla="*/ 191 h 1930"/>
                    <a:gd name="T26" fmla="*/ 1372 w 1372"/>
                    <a:gd name="T27" fmla="*/ 1731 h 1930"/>
                    <a:gd name="T28" fmla="*/ 1349 w 1372"/>
                    <a:gd name="T29" fmla="*/ 1773 h 1930"/>
                    <a:gd name="T30" fmla="*/ 1312 w 1372"/>
                    <a:gd name="T31" fmla="*/ 1814 h 1930"/>
                    <a:gd name="T32" fmla="*/ 1238 w 1372"/>
                    <a:gd name="T33" fmla="*/ 1848 h 1930"/>
                    <a:gd name="T34" fmla="*/ 1156 w 1372"/>
                    <a:gd name="T35" fmla="*/ 1882 h 1930"/>
                    <a:gd name="T36" fmla="*/ 932 w 1372"/>
                    <a:gd name="T37" fmla="*/ 1916 h 1930"/>
                    <a:gd name="T38" fmla="*/ 686 w 1372"/>
                    <a:gd name="T39" fmla="*/ 1930 h 1930"/>
                    <a:gd name="T40" fmla="*/ 432 w 1372"/>
                    <a:gd name="T41" fmla="*/ 1916 h 1930"/>
                    <a:gd name="T42" fmla="*/ 313 w 1372"/>
                    <a:gd name="T43" fmla="*/ 1903 h 1930"/>
                    <a:gd name="T44" fmla="*/ 216 w 1372"/>
                    <a:gd name="T45" fmla="*/ 1882 h 1930"/>
                    <a:gd name="T46" fmla="*/ 60 w 1372"/>
                    <a:gd name="T47" fmla="*/ 1814 h 1930"/>
                    <a:gd name="T48" fmla="*/ 15 w 1372"/>
                    <a:gd name="T49" fmla="*/ 1773 h 1930"/>
                    <a:gd name="T50" fmla="*/ 0 w 1372"/>
                    <a:gd name="T51" fmla="*/ 1731 h 1930"/>
                    <a:gd name="T52" fmla="*/ 0 w 1372"/>
                    <a:gd name="T53" fmla="*/ 191 h 1930"/>
                    <a:gd name="T54" fmla="*/ 15 w 1372"/>
                    <a:gd name="T55" fmla="*/ 232 h 1930"/>
                    <a:gd name="T56" fmla="*/ 60 w 1372"/>
                    <a:gd name="T57" fmla="*/ 273 h 1930"/>
                    <a:gd name="T58" fmla="*/ 216 w 1372"/>
                    <a:gd name="T59" fmla="*/ 342 h 1930"/>
                    <a:gd name="T60" fmla="*/ 313 w 1372"/>
                    <a:gd name="T61" fmla="*/ 362 h 1930"/>
                    <a:gd name="T62" fmla="*/ 432 w 1372"/>
                    <a:gd name="T63" fmla="*/ 376 h 1930"/>
                    <a:gd name="T64" fmla="*/ 686 w 1372"/>
                    <a:gd name="T65" fmla="*/ 390 h 1930"/>
                    <a:gd name="T66" fmla="*/ 932 w 1372"/>
                    <a:gd name="T67" fmla="*/ 376 h 1930"/>
                    <a:gd name="T68" fmla="*/ 1156 w 1372"/>
                    <a:gd name="T69" fmla="*/ 342 h 1930"/>
                    <a:gd name="T70" fmla="*/ 1238 w 1372"/>
                    <a:gd name="T71" fmla="*/ 308 h 1930"/>
                    <a:gd name="T72" fmla="*/ 1312 w 1372"/>
                    <a:gd name="T73" fmla="*/ 273 h 1930"/>
                    <a:gd name="T74" fmla="*/ 1349 w 1372"/>
                    <a:gd name="T75" fmla="*/ 232 h 1930"/>
                    <a:gd name="T76" fmla="*/ 1372 w 1372"/>
                    <a:gd name="T77" fmla="*/ 191 h 1930"/>
                    <a:gd name="T78" fmla="*/ 1372 w 1372"/>
                    <a:gd name="T79" fmla="*/ 191 h 1930"/>
                    <a:gd name="T80" fmla="*/ 1349 w 1372"/>
                    <a:gd name="T81" fmla="*/ 232 h 1930"/>
                    <a:gd name="T82" fmla="*/ 1312 w 1372"/>
                    <a:gd name="T83" fmla="*/ 273 h 1930"/>
                    <a:gd name="T84" fmla="*/ 1238 w 1372"/>
                    <a:gd name="T85" fmla="*/ 308 h 1930"/>
                    <a:gd name="T86" fmla="*/ 1156 w 1372"/>
                    <a:gd name="T87" fmla="*/ 342 h 1930"/>
                    <a:gd name="T88" fmla="*/ 932 w 1372"/>
                    <a:gd name="T89" fmla="*/ 376 h 1930"/>
                    <a:gd name="T90" fmla="*/ 686 w 1372"/>
                    <a:gd name="T91" fmla="*/ 390 h 1930"/>
                    <a:gd name="T92" fmla="*/ 432 w 1372"/>
                    <a:gd name="T93" fmla="*/ 376 h 1930"/>
                    <a:gd name="T94" fmla="*/ 313 w 1372"/>
                    <a:gd name="T95" fmla="*/ 362 h 1930"/>
                    <a:gd name="T96" fmla="*/ 216 w 1372"/>
                    <a:gd name="T97" fmla="*/ 342 h 1930"/>
                    <a:gd name="T98" fmla="*/ 60 w 1372"/>
                    <a:gd name="T99" fmla="*/ 273 h 1930"/>
                    <a:gd name="T100" fmla="*/ 15 w 1372"/>
                    <a:gd name="T101" fmla="*/ 232 h 1930"/>
                    <a:gd name="T102" fmla="*/ 0 w 1372"/>
                    <a:gd name="T103" fmla="*/ 191 h 19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372" h="1930">
                      <a:moveTo>
                        <a:pt x="0" y="191"/>
                      </a:moveTo>
                      <a:lnTo>
                        <a:pt x="15" y="143"/>
                      </a:lnTo>
                      <a:lnTo>
                        <a:pt x="60" y="102"/>
                      </a:lnTo>
                      <a:lnTo>
                        <a:pt x="216" y="41"/>
                      </a:lnTo>
                      <a:lnTo>
                        <a:pt x="313" y="20"/>
                      </a:lnTo>
                      <a:lnTo>
                        <a:pt x="432" y="13"/>
                      </a:lnTo>
                      <a:lnTo>
                        <a:pt x="686" y="0"/>
                      </a:lnTo>
                      <a:lnTo>
                        <a:pt x="932" y="13"/>
                      </a:lnTo>
                      <a:lnTo>
                        <a:pt x="1156" y="41"/>
                      </a:lnTo>
                      <a:lnTo>
                        <a:pt x="1238" y="61"/>
                      </a:lnTo>
                      <a:lnTo>
                        <a:pt x="1312" y="102"/>
                      </a:lnTo>
                      <a:lnTo>
                        <a:pt x="1349" y="143"/>
                      </a:lnTo>
                      <a:lnTo>
                        <a:pt x="1372" y="191"/>
                      </a:lnTo>
                      <a:lnTo>
                        <a:pt x="1372" y="1731"/>
                      </a:lnTo>
                      <a:lnTo>
                        <a:pt x="1349" y="1773"/>
                      </a:lnTo>
                      <a:lnTo>
                        <a:pt x="1312" y="1814"/>
                      </a:lnTo>
                      <a:lnTo>
                        <a:pt x="1238" y="1848"/>
                      </a:lnTo>
                      <a:lnTo>
                        <a:pt x="1156" y="1882"/>
                      </a:lnTo>
                      <a:lnTo>
                        <a:pt x="932" y="1916"/>
                      </a:lnTo>
                      <a:lnTo>
                        <a:pt x="686" y="1930"/>
                      </a:lnTo>
                      <a:lnTo>
                        <a:pt x="432" y="1916"/>
                      </a:lnTo>
                      <a:lnTo>
                        <a:pt x="313" y="1903"/>
                      </a:lnTo>
                      <a:lnTo>
                        <a:pt x="216" y="1882"/>
                      </a:lnTo>
                      <a:lnTo>
                        <a:pt x="60" y="1814"/>
                      </a:lnTo>
                      <a:lnTo>
                        <a:pt x="15" y="1773"/>
                      </a:lnTo>
                      <a:lnTo>
                        <a:pt x="0" y="1731"/>
                      </a:lnTo>
                      <a:lnTo>
                        <a:pt x="0" y="191"/>
                      </a:lnTo>
                      <a:lnTo>
                        <a:pt x="15" y="232"/>
                      </a:lnTo>
                      <a:lnTo>
                        <a:pt x="60" y="273"/>
                      </a:lnTo>
                      <a:lnTo>
                        <a:pt x="216" y="342"/>
                      </a:lnTo>
                      <a:lnTo>
                        <a:pt x="313" y="362"/>
                      </a:lnTo>
                      <a:lnTo>
                        <a:pt x="432" y="376"/>
                      </a:lnTo>
                      <a:lnTo>
                        <a:pt x="686" y="390"/>
                      </a:lnTo>
                      <a:lnTo>
                        <a:pt x="932" y="376"/>
                      </a:lnTo>
                      <a:lnTo>
                        <a:pt x="1156" y="342"/>
                      </a:lnTo>
                      <a:lnTo>
                        <a:pt x="1238" y="308"/>
                      </a:lnTo>
                      <a:lnTo>
                        <a:pt x="1312" y="273"/>
                      </a:lnTo>
                      <a:lnTo>
                        <a:pt x="1349" y="232"/>
                      </a:lnTo>
                      <a:lnTo>
                        <a:pt x="1372" y="191"/>
                      </a:lnTo>
                      <a:lnTo>
                        <a:pt x="1372" y="191"/>
                      </a:lnTo>
                      <a:lnTo>
                        <a:pt x="1349" y="232"/>
                      </a:lnTo>
                      <a:lnTo>
                        <a:pt x="1312" y="273"/>
                      </a:lnTo>
                      <a:lnTo>
                        <a:pt x="1238" y="308"/>
                      </a:lnTo>
                      <a:lnTo>
                        <a:pt x="1156" y="342"/>
                      </a:lnTo>
                      <a:lnTo>
                        <a:pt x="932" y="376"/>
                      </a:lnTo>
                      <a:lnTo>
                        <a:pt x="686" y="390"/>
                      </a:lnTo>
                      <a:lnTo>
                        <a:pt x="432" y="376"/>
                      </a:lnTo>
                      <a:lnTo>
                        <a:pt x="313" y="362"/>
                      </a:lnTo>
                      <a:lnTo>
                        <a:pt x="216" y="342"/>
                      </a:lnTo>
                      <a:lnTo>
                        <a:pt x="60" y="273"/>
                      </a:lnTo>
                      <a:lnTo>
                        <a:pt x="15" y="232"/>
                      </a:lnTo>
                      <a:lnTo>
                        <a:pt x="0" y="19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84" name="Oval 20"/>
                <p:cNvSpPr>
                  <a:spLocks noChangeArrowheads="1"/>
                </p:cNvSpPr>
                <p:nvPr/>
              </p:nvSpPr>
              <p:spPr bwMode="auto">
                <a:xfrm>
                  <a:off x="2000" y="571"/>
                  <a:ext cx="1684" cy="505"/>
                </a:xfrm>
                <a:prstGeom prst="ellipse">
                  <a:avLst/>
                </a:prstGeom>
                <a:solidFill>
                  <a:srgbClr val="999999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85" name="Arc 21"/>
                <p:cNvSpPr>
                  <a:spLocks/>
                </p:cNvSpPr>
                <p:nvPr/>
              </p:nvSpPr>
              <p:spPr bwMode="auto">
                <a:xfrm>
                  <a:off x="2059" y="338"/>
                  <a:ext cx="801" cy="57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82"/>
                    <a:gd name="T1" fmla="*/ 21713 h 21713"/>
                    <a:gd name="T2" fmla="*/ 21682 w 21682"/>
                    <a:gd name="T3" fmla="*/ 0 h 21713"/>
                    <a:gd name="T4" fmla="*/ 21600 w 21682"/>
                    <a:gd name="T5" fmla="*/ 21600 h 21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82" h="21713" fill="none" extrusionOk="0">
                      <a:moveTo>
                        <a:pt x="0" y="21712"/>
                      </a:moveTo>
                      <a:cubicBezTo>
                        <a:pt x="0" y="21675"/>
                        <a:pt x="0" y="21637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7" y="-1"/>
                        <a:pt x="21654" y="0"/>
                        <a:pt x="21681" y="0"/>
                      </a:cubicBezTo>
                    </a:path>
                    <a:path w="21682" h="21713" stroke="0" extrusionOk="0">
                      <a:moveTo>
                        <a:pt x="0" y="21712"/>
                      </a:moveTo>
                      <a:cubicBezTo>
                        <a:pt x="0" y="21675"/>
                        <a:pt x="0" y="21637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7" y="-1"/>
                        <a:pt x="21654" y="0"/>
                        <a:pt x="21681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86" name="Arc 22"/>
                <p:cNvSpPr>
                  <a:spLocks/>
                </p:cNvSpPr>
                <p:nvPr/>
              </p:nvSpPr>
              <p:spPr bwMode="auto">
                <a:xfrm>
                  <a:off x="2015" y="338"/>
                  <a:ext cx="845" cy="53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77"/>
                    <a:gd name="T1" fmla="*/ 21600 h 21600"/>
                    <a:gd name="T2" fmla="*/ 21677 w 21677"/>
                    <a:gd name="T3" fmla="*/ 0 h 21600"/>
                    <a:gd name="T4" fmla="*/ 21600 w 2167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77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5" y="0"/>
                        <a:pt x="21651" y="0"/>
                        <a:pt x="21676" y="0"/>
                      </a:cubicBezTo>
                    </a:path>
                    <a:path w="21677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5" y="0"/>
                        <a:pt x="21651" y="0"/>
                        <a:pt x="21676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87" name="Arc 23"/>
                <p:cNvSpPr>
                  <a:spLocks/>
                </p:cNvSpPr>
                <p:nvPr/>
              </p:nvSpPr>
              <p:spPr bwMode="auto">
                <a:xfrm>
                  <a:off x="2007" y="338"/>
                  <a:ext cx="846" cy="462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600"/>
                    <a:gd name="T1" fmla="*/ 21790 h 21790"/>
                    <a:gd name="T2" fmla="*/ 21600 w 21600"/>
                    <a:gd name="T3" fmla="*/ 0 h 21790"/>
                    <a:gd name="T4" fmla="*/ 21600 w 21600"/>
                    <a:gd name="T5" fmla="*/ 21600 h 217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90" fill="none" extrusionOk="0">
                      <a:moveTo>
                        <a:pt x="0" y="21790"/>
                      </a:moveTo>
                      <a:cubicBezTo>
                        <a:pt x="0" y="21726"/>
                        <a:pt x="0" y="2166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790" stroke="0" extrusionOk="0">
                      <a:moveTo>
                        <a:pt x="0" y="21790"/>
                      </a:moveTo>
                      <a:cubicBezTo>
                        <a:pt x="0" y="21726"/>
                        <a:pt x="0" y="2166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88" name="Oval 24"/>
                <p:cNvSpPr>
                  <a:spLocks noChangeArrowheads="1"/>
                </p:cNvSpPr>
                <p:nvPr/>
              </p:nvSpPr>
              <p:spPr bwMode="auto">
                <a:xfrm>
                  <a:off x="2186" y="682"/>
                  <a:ext cx="1334" cy="270"/>
                </a:xfrm>
                <a:prstGeom prst="ellipse">
                  <a:avLst/>
                </a:prstGeom>
                <a:noFill/>
                <a:ln w="60325">
                  <a:solidFill>
                    <a:srgbClr val="0C0C0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89" name="Oval 25"/>
                <p:cNvSpPr>
                  <a:spLocks noChangeArrowheads="1"/>
                </p:cNvSpPr>
                <p:nvPr/>
              </p:nvSpPr>
              <p:spPr bwMode="auto">
                <a:xfrm>
                  <a:off x="2186" y="682"/>
                  <a:ext cx="1319" cy="263"/>
                </a:xfrm>
                <a:prstGeom prst="ellipse">
                  <a:avLst/>
                </a:prstGeom>
                <a:noFill/>
                <a:ln w="60325">
                  <a:solidFill>
                    <a:srgbClr val="0E0C1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90" name="Oval 26"/>
                <p:cNvSpPr>
                  <a:spLocks noChangeArrowheads="1"/>
                </p:cNvSpPr>
                <p:nvPr/>
              </p:nvSpPr>
              <p:spPr bwMode="auto">
                <a:xfrm>
                  <a:off x="2194" y="682"/>
                  <a:ext cx="1296" cy="256"/>
                </a:xfrm>
                <a:prstGeom prst="ellipse">
                  <a:avLst/>
                </a:prstGeom>
                <a:noFill/>
                <a:ln w="60325">
                  <a:solidFill>
                    <a:srgbClr val="0F0B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91" name="Oval 27"/>
                <p:cNvSpPr>
                  <a:spLocks noChangeArrowheads="1"/>
                </p:cNvSpPr>
                <p:nvPr/>
              </p:nvSpPr>
              <p:spPr bwMode="auto">
                <a:xfrm>
                  <a:off x="2201" y="682"/>
                  <a:ext cx="1274" cy="256"/>
                </a:xfrm>
                <a:prstGeom prst="ellipse">
                  <a:avLst/>
                </a:prstGeom>
                <a:noFill/>
                <a:ln w="60325">
                  <a:solidFill>
                    <a:srgbClr val="100B2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92" name="Oval 28"/>
                <p:cNvSpPr>
                  <a:spLocks noChangeArrowheads="1"/>
                </p:cNvSpPr>
                <p:nvPr/>
              </p:nvSpPr>
              <p:spPr bwMode="auto">
                <a:xfrm>
                  <a:off x="2208" y="682"/>
                  <a:ext cx="1252" cy="249"/>
                </a:xfrm>
                <a:prstGeom prst="ellipse">
                  <a:avLst/>
                </a:prstGeom>
                <a:noFill/>
                <a:ln w="60325">
                  <a:solidFill>
                    <a:srgbClr val="110B2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93" name="Oval 29"/>
                <p:cNvSpPr>
                  <a:spLocks noChangeArrowheads="1"/>
                </p:cNvSpPr>
                <p:nvPr/>
              </p:nvSpPr>
              <p:spPr bwMode="auto">
                <a:xfrm>
                  <a:off x="2208" y="688"/>
                  <a:ext cx="1237" cy="243"/>
                </a:xfrm>
                <a:prstGeom prst="ellipse">
                  <a:avLst/>
                </a:prstGeom>
                <a:noFill/>
                <a:ln w="60325">
                  <a:solidFill>
                    <a:srgbClr val="120A3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94" name="Oval 30"/>
                <p:cNvSpPr>
                  <a:spLocks noChangeArrowheads="1"/>
                </p:cNvSpPr>
                <p:nvPr/>
              </p:nvSpPr>
              <p:spPr bwMode="auto">
                <a:xfrm>
                  <a:off x="2216" y="688"/>
                  <a:ext cx="1214" cy="236"/>
                </a:xfrm>
                <a:prstGeom prst="ellipse">
                  <a:avLst/>
                </a:prstGeom>
                <a:noFill/>
                <a:ln w="60325">
                  <a:solidFill>
                    <a:srgbClr val="140A3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95" name="Oval 31"/>
                <p:cNvSpPr>
                  <a:spLocks noChangeArrowheads="1"/>
                </p:cNvSpPr>
                <p:nvPr/>
              </p:nvSpPr>
              <p:spPr bwMode="auto">
                <a:xfrm>
                  <a:off x="2223" y="688"/>
                  <a:ext cx="1192" cy="236"/>
                </a:xfrm>
                <a:prstGeom prst="ellipse">
                  <a:avLst/>
                </a:prstGeom>
                <a:noFill/>
                <a:ln w="60325">
                  <a:solidFill>
                    <a:srgbClr val="15094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96" name="Oval 32"/>
                <p:cNvSpPr>
                  <a:spLocks noChangeArrowheads="1"/>
                </p:cNvSpPr>
                <p:nvPr/>
              </p:nvSpPr>
              <p:spPr bwMode="auto">
                <a:xfrm>
                  <a:off x="2231" y="688"/>
                  <a:ext cx="1170" cy="229"/>
                </a:xfrm>
                <a:prstGeom prst="ellipse">
                  <a:avLst/>
                </a:prstGeom>
                <a:noFill/>
                <a:ln w="60325">
                  <a:solidFill>
                    <a:srgbClr val="16094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97" name="Oval 33"/>
                <p:cNvSpPr>
                  <a:spLocks noChangeArrowheads="1"/>
                </p:cNvSpPr>
                <p:nvPr/>
              </p:nvSpPr>
              <p:spPr bwMode="auto">
                <a:xfrm>
                  <a:off x="2231" y="688"/>
                  <a:ext cx="1155" cy="229"/>
                </a:xfrm>
                <a:prstGeom prst="ellipse">
                  <a:avLst/>
                </a:prstGeom>
                <a:noFill/>
                <a:ln w="60325">
                  <a:solidFill>
                    <a:srgbClr val="17095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98" name="Oval 34"/>
                <p:cNvSpPr>
                  <a:spLocks noChangeArrowheads="1"/>
                </p:cNvSpPr>
                <p:nvPr/>
              </p:nvSpPr>
              <p:spPr bwMode="auto">
                <a:xfrm>
                  <a:off x="2238" y="695"/>
                  <a:ext cx="1133" cy="216"/>
                </a:xfrm>
                <a:prstGeom prst="ellipse">
                  <a:avLst/>
                </a:prstGeom>
                <a:noFill/>
                <a:ln w="60325">
                  <a:solidFill>
                    <a:srgbClr val="19085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899" name="Oval 35"/>
                <p:cNvSpPr>
                  <a:spLocks noChangeArrowheads="1"/>
                </p:cNvSpPr>
                <p:nvPr/>
              </p:nvSpPr>
              <p:spPr bwMode="auto">
                <a:xfrm>
                  <a:off x="2246" y="695"/>
                  <a:ext cx="1110" cy="216"/>
                </a:xfrm>
                <a:prstGeom prst="ellipse">
                  <a:avLst/>
                </a:prstGeom>
                <a:noFill/>
                <a:ln w="60325">
                  <a:solidFill>
                    <a:srgbClr val="1A086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00" name="Oval 36"/>
                <p:cNvSpPr>
                  <a:spLocks noChangeArrowheads="1"/>
                </p:cNvSpPr>
                <p:nvPr/>
              </p:nvSpPr>
              <p:spPr bwMode="auto">
                <a:xfrm>
                  <a:off x="2253" y="695"/>
                  <a:ext cx="1088" cy="209"/>
                </a:xfrm>
                <a:prstGeom prst="ellipse">
                  <a:avLst/>
                </a:prstGeom>
                <a:noFill/>
                <a:ln w="60325">
                  <a:solidFill>
                    <a:srgbClr val="1B076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01" name="Oval 37"/>
                <p:cNvSpPr>
                  <a:spLocks noChangeArrowheads="1"/>
                </p:cNvSpPr>
                <p:nvPr/>
              </p:nvSpPr>
              <p:spPr bwMode="auto">
                <a:xfrm>
                  <a:off x="2253" y="695"/>
                  <a:ext cx="1073" cy="209"/>
                </a:xfrm>
                <a:prstGeom prst="ellipse">
                  <a:avLst/>
                </a:prstGeom>
                <a:noFill/>
                <a:ln w="60325">
                  <a:solidFill>
                    <a:srgbClr val="1C077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02" name="Oval 38"/>
                <p:cNvSpPr>
                  <a:spLocks noChangeArrowheads="1"/>
                </p:cNvSpPr>
                <p:nvPr/>
              </p:nvSpPr>
              <p:spPr bwMode="auto">
                <a:xfrm>
                  <a:off x="2261" y="695"/>
                  <a:ext cx="1050" cy="202"/>
                </a:xfrm>
                <a:prstGeom prst="ellipse">
                  <a:avLst/>
                </a:prstGeom>
                <a:noFill/>
                <a:ln w="60325">
                  <a:solidFill>
                    <a:srgbClr val="1E077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03" name="Oval 39"/>
                <p:cNvSpPr>
                  <a:spLocks noChangeArrowheads="1"/>
                </p:cNvSpPr>
                <p:nvPr/>
              </p:nvSpPr>
              <p:spPr bwMode="auto">
                <a:xfrm>
                  <a:off x="2268" y="702"/>
                  <a:ext cx="1028" cy="195"/>
                </a:xfrm>
                <a:prstGeom prst="ellipse">
                  <a:avLst/>
                </a:prstGeom>
                <a:noFill/>
                <a:ln w="60325">
                  <a:solidFill>
                    <a:srgbClr val="1F068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04" name="Oval 40"/>
                <p:cNvSpPr>
                  <a:spLocks noChangeArrowheads="1"/>
                </p:cNvSpPr>
                <p:nvPr/>
              </p:nvSpPr>
              <p:spPr bwMode="auto">
                <a:xfrm>
                  <a:off x="2276" y="702"/>
                  <a:ext cx="1005" cy="188"/>
                </a:xfrm>
                <a:prstGeom prst="ellipse">
                  <a:avLst/>
                </a:prstGeom>
                <a:noFill/>
                <a:ln w="60325">
                  <a:solidFill>
                    <a:srgbClr val="20068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05" name="Oval 41"/>
                <p:cNvSpPr>
                  <a:spLocks noChangeArrowheads="1"/>
                </p:cNvSpPr>
                <p:nvPr/>
              </p:nvSpPr>
              <p:spPr bwMode="auto">
                <a:xfrm>
                  <a:off x="2276" y="702"/>
                  <a:ext cx="990" cy="188"/>
                </a:xfrm>
                <a:prstGeom prst="ellipse">
                  <a:avLst/>
                </a:prstGeom>
                <a:noFill/>
                <a:ln w="60325">
                  <a:solidFill>
                    <a:srgbClr val="21059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06" name="Oval 42"/>
                <p:cNvSpPr>
                  <a:spLocks noChangeArrowheads="1"/>
                </p:cNvSpPr>
                <p:nvPr/>
              </p:nvSpPr>
              <p:spPr bwMode="auto">
                <a:xfrm>
                  <a:off x="2283" y="702"/>
                  <a:ext cx="968" cy="181"/>
                </a:xfrm>
                <a:prstGeom prst="ellipse">
                  <a:avLst/>
                </a:prstGeom>
                <a:noFill/>
                <a:ln w="60325">
                  <a:solidFill>
                    <a:srgbClr val="23059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07" name="Oval 43"/>
                <p:cNvSpPr>
                  <a:spLocks noChangeArrowheads="1"/>
                </p:cNvSpPr>
                <p:nvPr/>
              </p:nvSpPr>
              <p:spPr bwMode="auto">
                <a:xfrm>
                  <a:off x="2290" y="702"/>
                  <a:ext cx="947" cy="181"/>
                </a:xfrm>
                <a:prstGeom prst="ellipse">
                  <a:avLst/>
                </a:prstGeom>
                <a:noFill/>
                <a:ln w="60325">
                  <a:solidFill>
                    <a:srgbClr val="2404A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08" name="Oval 44"/>
                <p:cNvSpPr>
                  <a:spLocks noChangeArrowheads="1"/>
                </p:cNvSpPr>
                <p:nvPr/>
              </p:nvSpPr>
              <p:spPr bwMode="auto">
                <a:xfrm>
                  <a:off x="2298" y="709"/>
                  <a:ext cx="924" cy="167"/>
                </a:xfrm>
                <a:prstGeom prst="ellipse">
                  <a:avLst/>
                </a:prstGeom>
                <a:noFill/>
                <a:ln w="60325">
                  <a:solidFill>
                    <a:srgbClr val="2504A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09" name="Oval 45"/>
                <p:cNvSpPr>
                  <a:spLocks noChangeArrowheads="1"/>
                </p:cNvSpPr>
                <p:nvPr/>
              </p:nvSpPr>
              <p:spPr bwMode="auto">
                <a:xfrm>
                  <a:off x="2298" y="709"/>
                  <a:ext cx="909" cy="167"/>
                </a:xfrm>
                <a:prstGeom prst="ellipse">
                  <a:avLst/>
                </a:prstGeom>
                <a:noFill/>
                <a:ln w="60325">
                  <a:solidFill>
                    <a:srgbClr val="2604B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10" name="Oval 46"/>
                <p:cNvSpPr>
                  <a:spLocks noChangeArrowheads="1"/>
                </p:cNvSpPr>
                <p:nvPr/>
              </p:nvSpPr>
              <p:spPr bwMode="auto">
                <a:xfrm>
                  <a:off x="2305" y="709"/>
                  <a:ext cx="887" cy="161"/>
                </a:xfrm>
                <a:prstGeom prst="ellipse">
                  <a:avLst/>
                </a:prstGeom>
                <a:noFill/>
                <a:ln w="60325">
                  <a:solidFill>
                    <a:srgbClr val="2803B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11" name="Oval 47"/>
                <p:cNvSpPr>
                  <a:spLocks noChangeArrowheads="1"/>
                </p:cNvSpPr>
                <p:nvPr/>
              </p:nvSpPr>
              <p:spPr bwMode="auto">
                <a:xfrm>
                  <a:off x="2313" y="709"/>
                  <a:ext cx="864" cy="161"/>
                </a:xfrm>
                <a:prstGeom prst="ellipse">
                  <a:avLst/>
                </a:prstGeom>
                <a:noFill/>
                <a:ln w="60325">
                  <a:solidFill>
                    <a:srgbClr val="2903C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12" name="Oval 48"/>
                <p:cNvSpPr>
                  <a:spLocks noChangeArrowheads="1"/>
                </p:cNvSpPr>
                <p:nvPr/>
              </p:nvSpPr>
              <p:spPr bwMode="auto">
                <a:xfrm>
                  <a:off x="2320" y="709"/>
                  <a:ext cx="842" cy="154"/>
                </a:xfrm>
                <a:prstGeom prst="ellipse">
                  <a:avLst/>
                </a:prstGeom>
                <a:noFill/>
                <a:ln w="60325">
                  <a:solidFill>
                    <a:srgbClr val="2A02C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13" name="Oval 49"/>
                <p:cNvSpPr>
                  <a:spLocks noChangeArrowheads="1"/>
                </p:cNvSpPr>
                <p:nvPr/>
              </p:nvSpPr>
              <p:spPr bwMode="auto">
                <a:xfrm>
                  <a:off x="2320" y="716"/>
                  <a:ext cx="827" cy="147"/>
                </a:xfrm>
                <a:prstGeom prst="ellipse">
                  <a:avLst/>
                </a:prstGeom>
                <a:noFill/>
                <a:ln w="60325">
                  <a:solidFill>
                    <a:srgbClr val="2B02D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14" name="Oval 50"/>
                <p:cNvSpPr>
                  <a:spLocks noChangeArrowheads="1"/>
                </p:cNvSpPr>
                <p:nvPr/>
              </p:nvSpPr>
              <p:spPr bwMode="auto">
                <a:xfrm>
                  <a:off x="2328" y="716"/>
                  <a:ext cx="804" cy="140"/>
                </a:xfrm>
                <a:prstGeom prst="ellipse">
                  <a:avLst/>
                </a:prstGeom>
                <a:noFill/>
                <a:ln w="60325">
                  <a:solidFill>
                    <a:srgbClr val="2D02D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15" name="Oval 51"/>
                <p:cNvSpPr>
                  <a:spLocks noChangeArrowheads="1"/>
                </p:cNvSpPr>
                <p:nvPr/>
              </p:nvSpPr>
              <p:spPr bwMode="auto">
                <a:xfrm>
                  <a:off x="2335" y="716"/>
                  <a:ext cx="782" cy="140"/>
                </a:xfrm>
                <a:prstGeom prst="ellipse">
                  <a:avLst/>
                </a:prstGeom>
                <a:noFill/>
                <a:ln w="60325">
                  <a:solidFill>
                    <a:srgbClr val="2E01E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16" name="Oval 52"/>
                <p:cNvSpPr>
                  <a:spLocks noChangeArrowheads="1"/>
                </p:cNvSpPr>
                <p:nvPr/>
              </p:nvSpPr>
              <p:spPr bwMode="auto">
                <a:xfrm>
                  <a:off x="2343" y="716"/>
                  <a:ext cx="759" cy="133"/>
                </a:xfrm>
                <a:prstGeom prst="ellipse">
                  <a:avLst/>
                </a:prstGeom>
                <a:noFill/>
                <a:ln w="60325">
                  <a:solidFill>
                    <a:srgbClr val="2F01E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17" name="Oval 53"/>
                <p:cNvSpPr>
                  <a:spLocks noChangeArrowheads="1"/>
                </p:cNvSpPr>
                <p:nvPr/>
              </p:nvSpPr>
              <p:spPr bwMode="auto">
                <a:xfrm>
                  <a:off x="2343" y="716"/>
                  <a:ext cx="744" cy="133"/>
                </a:xfrm>
                <a:prstGeom prst="ellipse">
                  <a:avLst/>
                </a:prstGeom>
                <a:noFill/>
                <a:ln w="60325">
                  <a:solidFill>
                    <a:srgbClr val="300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18" name="Oval 54"/>
                <p:cNvSpPr>
                  <a:spLocks noChangeArrowheads="1"/>
                </p:cNvSpPr>
                <p:nvPr/>
              </p:nvSpPr>
              <p:spPr bwMode="auto">
                <a:xfrm>
                  <a:off x="2350" y="723"/>
                  <a:ext cx="723" cy="119"/>
                </a:xfrm>
                <a:prstGeom prst="ellipse">
                  <a:avLst/>
                </a:prstGeom>
                <a:noFill/>
                <a:ln w="60325">
                  <a:solidFill>
                    <a:srgbClr val="3100F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19" name="Oval 55"/>
                <p:cNvSpPr>
                  <a:spLocks noChangeArrowheads="1"/>
                </p:cNvSpPr>
                <p:nvPr/>
              </p:nvSpPr>
              <p:spPr bwMode="auto">
                <a:xfrm>
                  <a:off x="2358" y="723"/>
                  <a:ext cx="700" cy="119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20" name="Oval 56"/>
                <p:cNvSpPr>
                  <a:spLocks noChangeArrowheads="1"/>
                </p:cNvSpPr>
                <p:nvPr/>
              </p:nvSpPr>
              <p:spPr bwMode="auto">
                <a:xfrm>
                  <a:off x="2365" y="723"/>
                  <a:ext cx="678" cy="11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21" name="Oval 57"/>
                <p:cNvSpPr>
                  <a:spLocks noChangeArrowheads="1"/>
                </p:cNvSpPr>
                <p:nvPr/>
              </p:nvSpPr>
              <p:spPr bwMode="auto">
                <a:xfrm>
                  <a:off x="2365" y="723"/>
                  <a:ext cx="663" cy="105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22" name="Oval 58"/>
                <p:cNvSpPr>
                  <a:spLocks noChangeArrowheads="1"/>
                </p:cNvSpPr>
                <p:nvPr/>
              </p:nvSpPr>
              <p:spPr bwMode="auto">
                <a:xfrm>
                  <a:off x="2372" y="723"/>
                  <a:ext cx="641" cy="105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23" name="Oval 59"/>
                <p:cNvSpPr>
                  <a:spLocks noChangeArrowheads="1"/>
                </p:cNvSpPr>
                <p:nvPr/>
              </p:nvSpPr>
              <p:spPr bwMode="auto">
                <a:xfrm>
                  <a:off x="2380" y="730"/>
                  <a:ext cx="618" cy="9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24" name="Oval 60"/>
                <p:cNvSpPr>
                  <a:spLocks noChangeArrowheads="1"/>
                </p:cNvSpPr>
                <p:nvPr/>
              </p:nvSpPr>
              <p:spPr bwMode="auto">
                <a:xfrm>
                  <a:off x="2387" y="730"/>
                  <a:ext cx="596" cy="9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25" name="Oval 61"/>
                <p:cNvSpPr>
                  <a:spLocks noChangeArrowheads="1"/>
                </p:cNvSpPr>
                <p:nvPr/>
              </p:nvSpPr>
              <p:spPr bwMode="auto">
                <a:xfrm>
                  <a:off x="2387" y="730"/>
                  <a:ext cx="581" cy="85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26" name="Oval 62"/>
                <p:cNvSpPr>
                  <a:spLocks noChangeArrowheads="1"/>
                </p:cNvSpPr>
                <p:nvPr/>
              </p:nvSpPr>
              <p:spPr bwMode="auto">
                <a:xfrm>
                  <a:off x="2395" y="730"/>
                  <a:ext cx="558" cy="85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27" name="Oval 63"/>
                <p:cNvSpPr>
                  <a:spLocks noChangeArrowheads="1"/>
                </p:cNvSpPr>
                <p:nvPr/>
              </p:nvSpPr>
              <p:spPr bwMode="auto">
                <a:xfrm>
                  <a:off x="2402" y="730"/>
                  <a:ext cx="536" cy="78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28" name="Oval 64"/>
                <p:cNvSpPr>
                  <a:spLocks noChangeArrowheads="1"/>
                </p:cNvSpPr>
                <p:nvPr/>
              </p:nvSpPr>
              <p:spPr bwMode="auto">
                <a:xfrm>
                  <a:off x="2410" y="736"/>
                  <a:ext cx="513" cy="7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29" name="Oval 65"/>
                <p:cNvSpPr>
                  <a:spLocks noChangeArrowheads="1"/>
                </p:cNvSpPr>
                <p:nvPr/>
              </p:nvSpPr>
              <p:spPr bwMode="auto">
                <a:xfrm>
                  <a:off x="2410" y="736"/>
                  <a:ext cx="498" cy="65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30" name="Oval 66"/>
                <p:cNvSpPr>
                  <a:spLocks noChangeArrowheads="1"/>
                </p:cNvSpPr>
                <p:nvPr/>
              </p:nvSpPr>
              <p:spPr bwMode="auto">
                <a:xfrm>
                  <a:off x="2417" y="736"/>
                  <a:ext cx="477" cy="65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31" name="Oval 67"/>
                <p:cNvSpPr>
                  <a:spLocks noChangeArrowheads="1"/>
                </p:cNvSpPr>
                <p:nvPr/>
              </p:nvSpPr>
              <p:spPr bwMode="auto">
                <a:xfrm>
                  <a:off x="2425" y="736"/>
                  <a:ext cx="454" cy="58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32" name="Oval 68"/>
                <p:cNvSpPr>
                  <a:spLocks noChangeArrowheads="1"/>
                </p:cNvSpPr>
                <p:nvPr/>
              </p:nvSpPr>
              <p:spPr bwMode="auto">
                <a:xfrm>
                  <a:off x="2432" y="736"/>
                  <a:ext cx="432" cy="58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33" name="Oval 69"/>
                <p:cNvSpPr>
                  <a:spLocks noChangeArrowheads="1"/>
                </p:cNvSpPr>
                <p:nvPr/>
              </p:nvSpPr>
              <p:spPr bwMode="auto">
                <a:xfrm>
                  <a:off x="2432" y="743"/>
                  <a:ext cx="417" cy="4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34" name="Oval 70"/>
                <p:cNvSpPr>
                  <a:spLocks noChangeArrowheads="1"/>
                </p:cNvSpPr>
                <p:nvPr/>
              </p:nvSpPr>
              <p:spPr bwMode="auto">
                <a:xfrm>
                  <a:off x="2440" y="743"/>
                  <a:ext cx="394" cy="4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35" name="Oval 71"/>
                <p:cNvSpPr>
                  <a:spLocks noChangeArrowheads="1"/>
                </p:cNvSpPr>
                <p:nvPr/>
              </p:nvSpPr>
              <p:spPr bwMode="auto">
                <a:xfrm>
                  <a:off x="2447" y="743"/>
                  <a:ext cx="372" cy="38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36" name="Oval 72"/>
                <p:cNvSpPr>
                  <a:spLocks noChangeArrowheads="1"/>
                </p:cNvSpPr>
                <p:nvPr/>
              </p:nvSpPr>
              <p:spPr bwMode="auto">
                <a:xfrm>
                  <a:off x="2454" y="743"/>
                  <a:ext cx="350" cy="38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37" name="Oval 73"/>
                <p:cNvSpPr>
                  <a:spLocks noChangeArrowheads="1"/>
                </p:cNvSpPr>
                <p:nvPr/>
              </p:nvSpPr>
              <p:spPr bwMode="auto">
                <a:xfrm>
                  <a:off x="2454" y="743"/>
                  <a:ext cx="335" cy="31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38" name="Oval 74"/>
                <p:cNvSpPr>
                  <a:spLocks noChangeArrowheads="1"/>
                </p:cNvSpPr>
                <p:nvPr/>
              </p:nvSpPr>
              <p:spPr bwMode="auto">
                <a:xfrm>
                  <a:off x="2462" y="750"/>
                  <a:ext cx="312" cy="2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39" name="Oval 75"/>
                <p:cNvSpPr>
                  <a:spLocks noChangeArrowheads="1"/>
                </p:cNvSpPr>
                <p:nvPr/>
              </p:nvSpPr>
              <p:spPr bwMode="auto">
                <a:xfrm>
                  <a:off x="2469" y="750"/>
                  <a:ext cx="290" cy="1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40" name="Oval 76"/>
                <p:cNvSpPr>
                  <a:spLocks noChangeArrowheads="1"/>
                </p:cNvSpPr>
                <p:nvPr/>
              </p:nvSpPr>
              <p:spPr bwMode="auto">
                <a:xfrm>
                  <a:off x="2477" y="750"/>
                  <a:ext cx="267" cy="1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41" name="Oval 77"/>
                <p:cNvSpPr>
                  <a:spLocks noChangeArrowheads="1"/>
                </p:cNvSpPr>
                <p:nvPr/>
              </p:nvSpPr>
              <p:spPr bwMode="auto">
                <a:xfrm>
                  <a:off x="2477" y="750"/>
                  <a:ext cx="253" cy="10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42" name="Oval 78"/>
                <p:cNvSpPr>
                  <a:spLocks noChangeArrowheads="1"/>
                </p:cNvSpPr>
                <p:nvPr/>
              </p:nvSpPr>
              <p:spPr bwMode="auto">
                <a:xfrm>
                  <a:off x="2484" y="750"/>
                  <a:ext cx="231" cy="10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43" name="Oval 79"/>
                <p:cNvSpPr>
                  <a:spLocks noChangeArrowheads="1"/>
                </p:cNvSpPr>
                <p:nvPr/>
              </p:nvSpPr>
              <p:spPr bwMode="auto">
                <a:xfrm>
                  <a:off x="2473" y="738"/>
                  <a:ext cx="246" cy="3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44" name="Oval 80"/>
                <p:cNvSpPr>
                  <a:spLocks noChangeArrowheads="1"/>
                </p:cNvSpPr>
                <p:nvPr/>
              </p:nvSpPr>
              <p:spPr bwMode="auto">
                <a:xfrm>
                  <a:off x="2480" y="738"/>
                  <a:ext cx="224" cy="3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45" name="Oval 81"/>
                <p:cNvSpPr>
                  <a:spLocks noChangeArrowheads="1"/>
                </p:cNvSpPr>
                <p:nvPr/>
              </p:nvSpPr>
              <p:spPr bwMode="auto">
                <a:xfrm>
                  <a:off x="2480" y="738"/>
                  <a:ext cx="209" cy="2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46" name="Oval 82"/>
                <p:cNvSpPr>
                  <a:spLocks noChangeArrowheads="1"/>
                </p:cNvSpPr>
                <p:nvPr/>
              </p:nvSpPr>
              <p:spPr bwMode="auto">
                <a:xfrm>
                  <a:off x="2488" y="738"/>
                  <a:ext cx="186" cy="2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47" name="Oval 83"/>
                <p:cNvSpPr>
                  <a:spLocks noChangeArrowheads="1"/>
                </p:cNvSpPr>
                <p:nvPr/>
              </p:nvSpPr>
              <p:spPr bwMode="auto">
                <a:xfrm>
                  <a:off x="2495" y="738"/>
                  <a:ext cx="164" cy="20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48" name="Oval 84"/>
                <p:cNvSpPr>
                  <a:spLocks noChangeArrowheads="1"/>
                </p:cNvSpPr>
                <p:nvPr/>
              </p:nvSpPr>
              <p:spPr bwMode="auto">
                <a:xfrm>
                  <a:off x="2503" y="745"/>
                  <a:ext cx="141" cy="13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49" name="Oval 85"/>
                <p:cNvSpPr>
                  <a:spLocks noChangeArrowheads="1"/>
                </p:cNvSpPr>
                <p:nvPr/>
              </p:nvSpPr>
              <p:spPr bwMode="auto">
                <a:xfrm>
                  <a:off x="2503" y="745"/>
                  <a:ext cx="126" cy="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50" name="Oval 86"/>
                <p:cNvSpPr>
                  <a:spLocks noChangeArrowheads="1"/>
                </p:cNvSpPr>
                <p:nvPr/>
              </p:nvSpPr>
              <p:spPr bwMode="auto">
                <a:xfrm>
                  <a:off x="2510" y="745"/>
                  <a:ext cx="104" cy="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51" name="Oval 87"/>
                <p:cNvSpPr>
                  <a:spLocks noChangeArrowheads="1"/>
                </p:cNvSpPr>
                <p:nvPr/>
              </p:nvSpPr>
              <p:spPr bwMode="auto">
                <a:xfrm>
                  <a:off x="2517" y="745"/>
                  <a:ext cx="82" cy="1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52" name="Oval 88"/>
                <p:cNvSpPr>
                  <a:spLocks noChangeArrowheads="1"/>
                </p:cNvSpPr>
                <p:nvPr/>
              </p:nvSpPr>
              <p:spPr bwMode="auto">
                <a:xfrm>
                  <a:off x="2517" y="745"/>
                  <a:ext cx="82" cy="1"/>
                </a:xfrm>
                <a:prstGeom prst="ellipse">
                  <a:avLst/>
                </a:prstGeom>
                <a:solidFill>
                  <a:srgbClr val="33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53" name="Line 89"/>
                <p:cNvSpPr>
                  <a:spLocks noChangeShapeType="1"/>
                </p:cNvSpPr>
                <p:nvPr/>
              </p:nvSpPr>
              <p:spPr bwMode="auto">
                <a:xfrm flipH="1" flipV="1">
                  <a:off x="-150740" y="-137101"/>
                  <a:ext cx="8" cy="6"/>
                </a:xfrm>
                <a:prstGeom prst="line">
                  <a:avLst/>
                </a:prstGeom>
                <a:noFill/>
                <a:ln w="841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54" name="Line 90"/>
                <p:cNvSpPr>
                  <a:spLocks noChangeShapeType="1"/>
                </p:cNvSpPr>
                <p:nvPr/>
              </p:nvSpPr>
              <p:spPr bwMode="auto">
                <a:xfrm flipH="1" flipV="1">
                  <a:off x="-150740" y="-137101"/>
                  <a:ext cx="8" cy="6"/>
                </a:xfrm>
                <a:prstGeom prst="line">
                  <a:avLst/>
                </a:prstGeom>
                <a:noFill/>
                <a:ln w="841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55" name="Oval 91"/>
                <p:cNvSpPr>
                  <a:spLocks noChangeArrowheads="1"/>
                </p:cNvSpPr>
                <p:nvPr/>
              </p:nvSpPr>
              <p:spPr bwMode="auto">
                <a:xfrm>
                  <a:off x="2171" y="667"/>
                  <a:ext cx="1364" cy="300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56" name="Oval 92"/>
                <p:cNvSpPr>
                  <a:spLocks noChangeArrowheads="1"/>
                </p:cNvSpPr>
                <p:nvPr/>
              </p:nvSpPr>
              <p:spPr bwMode="auto">
                <a:xfrm>
                  <a:off x="2193" y="2200"/>
                  <a:ext cx="1334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57" name="Arc 93"/>
                <p:cNvSpPr>
                  <a:spLocks/>
                </p:cNvSpPr>
                <p:nvPr/>
              </p:nvSpPr>
              <p:spPr bwMode="auto">
                <a:xfrm>
                  <a:off x="2860" y="338"/>
                  <a:ext cx="816" cy="46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740"/>
                    <a:gd name="T2" fmla="*/ 21600 w 21600"/>
                    <a:gd name="T3" fmla="*/ 21740 h 21740"/>
                    <a:gd name="T4" fmla="*/ 0 w 21600"/>
                    <a:gd name="T5" fmla="*/ 21600 h 217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4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46"/>
                        <a:pt x="21599" y="21693"/>
                        <a:pt x="21599" y="21739"/>
                      </a:cubicBezTo>
                    </a:path>
                    <a:path w="21600" h="2174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46"/>
                        <a:pt x="21599" y="21693"/>
                        <a:pt x="21599" y="21739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58" name="Arc 94"/>
                <p:cNvSpPr>
                  <a:spLocks/>
                </p:cNvSpPr>
                <p:nvPr/>
              </p:nvSpPr>
              <p:spPr bwMode="auto">
                <a:xfrm>
                  <a:off x="2857" y="345"/>
                  <a:ext cx="813" cy="52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79 w 21600"/>
                    <a:gd name="T1" fmla="*/ 0 h 21723"/>
                    <a:gd name="T2" fmla="*/ 21600 w 21600"/>
                    <a:gd name="T3" fmla="*/ 21723 h 21723"/>
                    <a:gd name="T4" fmla="*/ 0 w 21600"/>
                    <a:gd name="T5" fmla="*/ 21600 h 217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23" fill="none" extrusionOk="0">
                      <a:moveTo>
                        <a:pt x="78" y="0"/>
                      </a:moveTo>
                      <a:cubicBezTo>
                        <a:pt x="11977" y="43"/>
                        <a:pt x="21600" y="9701"/>
                        <a:pt x="21600" y="21600"/>
                      </a:cubicBezTo>
                      <a:cubicBezTo>
                        <a:pt x="21600" y="21640"/>
                        <a:pt x="21599" y="21681"/>
                        <a:pt x="21599" y="21722"/>
                      </a:cubicBezTo>
                    </a:path>
                    <a:path w="21600" h="21723" stroke="0" extrusionOk="0">
                      <a:moveTo>
                        <a:pt x="78" y="0"/>
                      </a:moveTo>
                      <a:cubicBezTo>
                        <a:pt x="11977" y="43"/>
                        <a:pt x="21600" y="9701"/>
                        <a:pt x="21600" y="21600"/>
                      </a:cubicBezTo>
                      <a:cubicBezTo>
                        <a:pt x="21600" y="21640"/>
                        <a:pt x="21599" y="21681"/>
                        <a:pt x="21599" y="217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59" name="Arc 95"/>
                <p:cNvSpPr>
                  <a:spLocks/>
                </p:cNvSpPr>
                <p:nvPr/>
              </p:nvSpPr>
              <p:spPr bwMode="auto">
                <a:xfrm>
                  <a:off x="2857" y="338"/>
                  <a:ext cx="746" cy="59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86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85" y="0"/>
                      </a:moveTo>
                      <a:cubicBezTo>
                        <a:pt x="11981" y="47"/>
                        <a:pt x="21600" y="9704"/>
                        <a:pt x="21600" y="21600"/>
                      </a:cubicBezTo>
                    </a:path>
                    <a:path w="21600" h="21600" stroke="0" extrusionOk="0">
                      <a:moveTo>
                        <a:pt x="85" y="0"/>
                      </a:moveTo>
                      <a:cubicBezTo>
                        <a:pt x="11981" y="47"/>
                        <a:pt x="21600" y="9704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60" name="Arc 96"/>
                <p:cNvSpPr>
                  <a:spLocks/>
                </p:cNvSpPr>
                <p:nvPr/>
              </p:nvSpPr>
              <p:spPr bwMode="auto">
                <a:xfrm>
                  <a:off x="2853" y="338"/>
                  <a:ext cx="660" cy="64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568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16" y="0"/>
                        <a:pt x="21582" y="9651"/>
                        <a:pt x="21599" y="21568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16" y="0"/>
                        <a:pt x="21582" y="9651"/>
                        <a:pt x="21599" y="21568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61" name="Arc 97"/>
                <p:cNvSpPr>
                  <a:spLocks/>
                </p:cNvSpPr>
                <p:nvPr/>
              </p:nvSpPr>
              <p:spPr bwMode="auto">
                <a:xfrm>
                  <a:off x="2860" y="345"/>
                  <a:ext cx="496" cy="687"/>
                </a:xfrm>
                <a:custGeom>
                  <a:avLst/>
                  <a:gdLst>
                    <a:gd name="G0" fmla="+- 43 0 0"/>
                    <a:gd name="G1" fmla="+- 21600 0 0"/>
                    <a:gd name="G2" fmla="+- 21600 0 0"/>
                    <a:gd name="T0" fmla="*/ 0 w 21643"/>
                    <a:gd name="T1" fmla="*/ 0 h 21696"/>
                    <a:gd name="T2" fmla="*/ 21643 w 21643"/>
                    <a:gd name="T3" fmla="*/ 21696 h 21696"/>
                    <a:gd name="T4" fmla="*/ 43 w 21643"/>
                    <a:gd name="T5" fmla="*/ 21600 h 21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43" h="21696" fill="none" extrusionOk="0">
                      <a:moveTo>
                        <a:pt x="0" y="0"/>
                      </a:moveTo>
                      <a:cubicBezTo>
                        <a:pt x="14" y="0"/>
                        <a:pt x="28" y="-1"/>
                        <a:pt x="43" y="0"/>
                      </a:cubicBezTo>
                      <a:cubicBezTo>
                        <a:pt x="11972" y="0"/>
                        <a:pt x="21643" y="9670"/>
                        <a:pt x="21643" y="21600"/>
                      </a:cubicBezTo>
                      <a:cubicBezTo>
                        <a:pt x="21643" y="21631"/>
                        <a:pt x="21642" y="21663"/>
                        <a:pt x="21642" y="21695"/>
                      </a:cubicBezTo>
                    </a:path>
                    <a:path w="21643" h="21696" stroke="0" extrusionOk="0">
                      <a:moveTo>
                        <a:pt x="0" y="0"/>
                      </a:moveTo>
                      <a:cubicBezTo>
                        <a:pt x="14" y="0"/>
                        <a:pt x="28" y="-1"/>
                        <a:pt x="43" y="0"/>
                      </a:cubicBezTo>
                      <a:cubicBezTo>
                        <a:pt x="11972" y="0"/>
                        <a:pt x="21643" y="9670"/>
                        <a:pt x="21643" y="21600"/>
                      </a:cubicBezTo>
                      <a:cubicBezTo>
                        <a:pt x="21643" y="21631"/>
                        <a:pt x="21642" y="21663"/>
                        <a:pt x="21642" y="21695"/>
                      </a:cubicBezTo>
                      <a:lnTo>
                        <a:pt x="43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62" name="Arc 98"/>
                <p:cNvSpPr>
                  <a:spLocks/>
                </p:cNvSpPr>
                <p:nvPr/>
              </p:nvSpPr>
              <p:spPr bwMode="auto">
                <a:xfrm>
                  <a:off x="2857" y="345"/>
                  <a:ext cx="224" cy="728"/>
                </a:xfrm>
                <a:custGeom>
                  <a:avLst/>
                  <a:gdLst>
                    <a:gd name="G0" fmla="+- 0 0 0"/>
                    <a:gd name="G1" fmla="+- 21598 0 0"/>
                    <a:gd name="G2" fmla="+- 21600 0 0"/>
                    <a:gd name="T0" fmla="*/ 288 w 21600"/>
                    <a:gd name="T1" fmla="*/ 0 h 21686"/>
                    <a:gd name="T2" fmla="*/ 21600 w 21600"/>
                    <a:gd name="T3" fmla="*/ 21686 h 21686"/>
                    <a:gd name="T4" fmla="*/ 0 w 21600"/>
                    <a:gd name="T5" fmla="*/ 21598 h 21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86" fill="none" extrusionOk="0">
                      <a:moveTo>
                        <a:pt x="288" y="-1"/>
                      </a:moveTo>
                      <a:cubicBezTo>
                        <a:pt x="12103" y="157"/>
                        <a:pt x="21600" y="9780"/>
                        <a:pt x="21600" y="21598"/>
                      </a:cubicBezTo>
                      <a:cubicBezTo>
                        <a:pt x="21600" y="21627"/>
                        <a:pt x="21599" y="21656"/>
                        <a:pt x="21599" y="21685"/>
                      </a:cubicBezTo>
                    </a:path>
                    <a:path w="21600" h="21686" stroke="0" extrusionOk="0">
                      <a:moveTo>
                        <a:pt x="288" y="-1"/>
                      </a:moveTo>
                      <a:cubicBezTo>
                        <a:pt x="12103" y="157"/>
                        <a:pt x="21600" y="9780"/>
                        <a:pt x="21600" y="21598"/>
                      </a:cubicBezTo>
                      <a:cubicBezTo>
                        <a:pt x="21600" y="21627"/>
                        <a:pt x="21599" y="21656"/>
                        <a:pt x="21599" y="21685"/>
                      </a:cubicBezTo>
                      <a:lnTo>
                        <a:pt x="0" y="21598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63" name="Arc 99"/>
                <p:cNvSpPr>
                  <a:spLocks/>
                </p:cNvSpPr>
                <p:nvPr/>
              </p:nvSpPr>
              <p:spPr bwMode="auto">
                <a:xfrm>
                  <a:off x="2693" y="345"/>
                  <a:ext cx="167" cy="73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998"/>
                    <a:gd name="T1" fmla="*/ 21690 h 21690"/>
                    <a:gd name="T2" fmla="*/ 21998 w 21998"/>
                    <a:gd name="T3" fmla="*/ 4 h 21690"/>
                    <a:gd name="T4" fmla="*/ 21600 w 21998"/>
                    <a:gd name="T5" fmla="*/ 21600 h 216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998" h="21690" fill="none" extrusionOk="0">
                      <a:moveTo>
                        <a:pt x="0" y="21689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732" y="-1"/>
                        <a:pt x="21865" y="1"/>
                        <a:pt x="21998" y="3"/>
                      </a:cubicBezTo>
                    </a:path>
                    <a:path w="21998" h="21690" stroke="0" extrusionOk="0">
                      <a:moveTo>
                        <a:pt x="0" y="21689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732" y="-1"/>
                        <a:pt x="21865" y="1"/>
                        <a:pt x="21998" y="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64" name="Arc 100"/>
                <p:cNvSpPr>
                  <a:spLocks/>
                </p:cNvSpPr>
                <p:nvPr/>
              </p:nvSpPr>
              <p:spPr bwMode="auto">
                <a:xfrm>
                  <a:off x="2432" y="338"/>
                  <a:ext cx="428" cy="70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53"/>
                    <a:gd name="T1" fmla="*/ 21600 h 21600"/>
                    <a:gd name="T2" fmla="*/ 21753 w 21753"/>
                    <a:gd name="T3" fmla="*/ 1 h 21600"/>
                    <a:gd name="T4" fmla="*/ 21600 w 2175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53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51" y="0"/>
                        <a:pt x="21702" y="0"/>
                        <a:pt x="21753" y="0"/>
                      </a:cubicBezTo>
                    </a:path>
                    <a:path w="21753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51" y="0"/>
                        <a:pt x="21702" y="0"/>
                        <a:pt x="21753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65" name="Arc 101"/>
                <p:cNvSpPr>
                  <a:spLocks/>
                </p:cNvSpPr>
                <p:nvPr/>
              </p:nvSpPr>
              <p:spPr bwMode="auto">
                <a:xfrm>
                  <a:off x="2268" y="338"/>
                  <a:ext cx="591" cy="67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09"/>
                    <a:gd name="T1" fmla="*/ 21600 h 21600"/>
                    <a:gd name="T2" fmla="*/ 21709 w 21709"/>
                    <a:gd name="T3" fmla="*/ 0 h 21600"/>
                    <a:gd name="T4" fmla="*/ 21600 w 2170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0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6" y="0"/>
                        <a:pt x="21672" y="0"/>
                        <a:pt x="21708" y="0"/>
                      </a:cubicBezTo>
                    </a:path>
                    <a:path w="2170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6" y="0"/>
                        <a:pt x="21672" y="0"/>
                        <a:pt x="21708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66" name="Arc 102"/>
                <p:cNvSpPr>
                  <a:spLocks/>
                </p:cNvSpPr>
                <p:nvPr/>
              </p:nvSpPr>
              <p:spPr bwMode="auto">
                <a:xfrm>
                  <a:off x="2149" y="345"/>
                  <a:ext cx="704" cy="6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67" name="Arc 103"/>
                <p:cNvSpPr>
                  <a:spLocks/>
                </p:cNvSpPr>
                <p:nvPr/>
              </p:nvSpPr>
              <p:spPr bwMode="auto">
                <a:xfrm>
                  <a:off x="2074" y="338"/>
                  <a:ext cx="786" cy="38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683"/>
                    <a:gd name="T1" fmla="*/ 21770 h 21770"/>
                    <a:gd name="T2" fmla="*/ 21683 w 21683"/>
                    <a:gd name="T3" fmla="*/ 0 h 21770"/>
                    <a:gd name="T4" fmla="*/ 21600 w 21683"/>
                    <a:gd name="T5" fmla="*/ 21600 h 217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83" h="21770" fill="none" extrusionOk="0">
                      <a:moveTo>
                        <a:pt x="0" y="21770"/>
                      </a:moveTo>
                      <a:cubicBezTo>
                        <a:pt x="0" y="21713"/>
                        <a:pt x="0" y="2165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7" y="-1"/>
                        <a:pt x="21655" y="0"/>
                        <a:pt x="21682" y="0"/>
                      </a:cubicBezTo>
                    </a:path>
                    <a:path w="21683" h="21770" stroke="0" extrusionOk="0">
                      <a:moveTo>
                        <a:pt x="0" y="21770"/>
                      </a:moveTo>
                      <a:cubicBezTo>
                        <a:pt x="0" y="21713"/>
                        <a:pt x="0" y="2165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7" y="-1"/>
                        <a:pt x="21655" y="0"/>
                        <a:pt x="21682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68" name="Arc 104"/>
                <p:cNvSpPr>
                  <a:spLocks/>
                </p:cNvSpPr>
                <p:nvPr/>
              </p:nvSpPr>
              <p:spPr bwMode="auto">
                <a:xfrm>
                  <a:off x="2231" y="338"/>
                  <a:ext cx="629" cy="31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87"/>
                    <a:gd name="T1" fmla="*/ 21600 h 21600"/>
                    <a:gd name="T2" fmla="*/ 21687 w 21687"/>
                    <a:gd name="T3" fmla="*/ 0 h 21600"/>
                    <a:gd name="T4" fmla="*/ 21600 w 2168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87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8" y="0"/>
                        <a:pt x="21657" y="0"/>
                        <a:pt x="21686" y="0"/>
                      </a:cubicBezTo>
                    </a:path>
                    <a:path w="21687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8" y="0"/>
                        <a:pt x="21657" y="0"/>
                        <a:pt x="21686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69" name="Arc 105"/>
                <p:cNvSpPr>
                  <a:spLocks/>
                </p:cNvSpPr>
                <p:nvPr/>
              </p:nvSpPr>
              <p:spPr bwMode="auto">
                <a:xfrm>
                  <a:off x="2439" y="345"/>
                  <a:ext cx="421" cy="25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70" name="Arc 106"/>
                <p:cNvSpPr>
                  <a:spLocks/>
                </p:cNvSpPr>
                <p:nvPr/>
              </p:nvSpPr>
              <p:spPr bwMode="auto">
                <a:xfrm>
                  <a:off x="2603" y="338"/>
                  <a:ext cx="257" cy="243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568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568"/>
                      </a:moveTo>
                      <a:cubicBezTo>
                        <a:pt x="17" y="9651"/>
                        <a:pt x="9683" y="0"/>
                        <a:pt x="21599" y="0"/>
                      </a:cubicBezTo>
                    </a:path>
                    <a:path w="21600" h="21600" stroke="0" extrusionOk="0">
                      <a:moveTo>
                        <a:pt x="0" y="21568"/>
                      </a:moveTo>
                      <a:cubicBezTo>
                        <a:pt x="17" y="9651"/>
                        <a:pt x="9683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71" name="Arc 107"/>
                <p:cNvSpPr>
                  <a:spLocks/>
                </p:cNvSpPr>
                <p:nvPr/>
              </p:nvSpPr>
              <p:spPr bwMode="auto">
                <a:xfrm>
                  <a:off x="2693" y="338"/>
                  <a:ext cx="165" cy="233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36"/>
                    <a:gd name="T1" fmla="*/ 21727 h 21727"/>
                    <a:gd name="T2" fmla="*/ 21736 w 21736"/>
                    <a:gd name="T3" fmla="*/ 0 h 21727"/>
                    <a:gd name="T4" fmla="*/ 21600 w 21736"/>
                    <a:gd name="T5" fmla="*/ 21600 h 2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36" h="21727" fill="none" extrusionOk="0">
                      <a:moveTo>
                        <a:pt x="0" y="21726"/>
                      </a:moveTo>
                      <a:cubicBezTo>
                        <a:pt x="0" y="21684"/>
                        <a:pt x="0" y="2164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5" y="-1"/>
                        <a:pt x="21690" y="0"/>
                        <a:pt x="21735" y="0"/>
                      </a:cubicBezTo>
                    </a:path>
                    <a:path w="21736" h="21727" stroke="0" extrusionOk="0">
                      <a:moveTo>
                        <a:pt x="0" y="21726"/>
                      </a:moveTo>
                      <a:cubicBezTo>
                        <a:pt x="0" y="21684"/>
                        <a:pt x="0" y="2164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5" y="-1"/>
                        <a:pt x="21690" y="0"/>
                        <a:pt x="21735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72" name="Arc 108"/>
                <p:cNvSpPr>
                  <a:spLocks/>
                </p:cNvSpPr>
                <p:nvPr/>
              </p:nvSpPr>
              <p:spPr bwMode="auto">
                <a:xfrm>
                  <a:off x="2797" y="345"/>
                  <a:ext cx="61" cy="2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964"/>
                    <a:gd name="T1" fmla="*/ 21690 h 21690"/>
                    <a:gd name="T2" fmla="*/ 21964 w 21964"/>
                    <a:gd name="T3" fmla="*/ 3 h 21690"/>
                    <a:gd name="T4" fmla="*/ 21600 w 21964"/>
                    <a:gd name="T5" fmla="*/ 21600 h 216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964" h="21690" fill="none" extrusionOk="0">
                      <a:moveTo>
                        <a:pt x="0" y="21689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721" y="-1"/>
                        <a:pt x="21842" y="1"/>
                        <a:pt x="21963" y="3"/>
                      </a:cubicBezTo>
                    </a:path>
                    <a:path w="21964" h="21690" stroke="0" extrusionOk="0">
                      <a:moveTo>
                        <a:pt x="0" y="21689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721" y="-1"/>
                        <a:pt x="21842" y="1"/>
                        <a:pt x="21963" y="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73" name="Arc 109"/>
                <p:cNvSpPr>
                  <a:spLocks/>
                </p:cNvSpPr>
                <p:nvPr/>
              </p:nvSpPr>
              <p:spPr bwMode="auto">
                <a:xfrm>
                  <a:off x="2864" y="338"/>
                  <a:ext cx="67" cy="229"/>
                </a:xfrm>
                <a:custGeom>
                  <a:avLst/>
                  <a:gdLst>
                    <a:gd name="G0" fmla="+- 0 0 0"/>
                    <a:gd name="G1" fmla="+- 21596 0 0"/>
                    <a:gd name="G2" fmla="+- 21600 0 0"/>
                    <a:gd name="T0" fmla="*/ 431 w 21600"/>
                    <a:gd name="T1" fmla="*/ 0 h 21596"/>
                    <a:gd name="T2" fmla="*/ 21600 w 21600"/>
                    <a:gd name="T3" fmla="*/ 21596 h 21596"/>
                    <a:gd name="T4" fmla="*/ 0 w 21600"/>
                    <a:gd name="T5" fmla="*/ 21596 h 2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6" fill="none" extrusionOk="0">
                      <a:moveTo>
                        <a:pt x="430" y="0"/>
                      </a:moveTo>
                      <a:cubicBezTo>
                        <a:pt x="12190" y="234"/>
                        <a:pt x="21600" y="9834"/>
                        <a:pt x="21600" y="21596"/>
                      </a:cubicBezTo>
                    </a:path>
                    <a:path w="21600" h="21596" stroke="0" extrusionOk="0">
                      <a:moveTo>
                        <a:pt x="430" y="0"/>
                      </a:moveTo>
                      <a:cubicBezTo>
                        <a:pt x="12190" y="234"/>
                        <a:pt x="21600" y="9834"/>
                        <a:pt x="21600" y="21596"/>
                      </a:cubicBezTo>
                      <a:lnTo>
                        <a:pt x="0" y="2159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74" name="Arc 110"/>
                <p:cNvSpPr>
                  <a:spLocks/>
                </p:cNvSpPr>
                <p:nvPr/>
              </p:nvSpPr>
              <p:spPr bwMode="auto">
                <a:xfrm>
                  <a:off x="2857" y="338"/>
                  <a:ext cx="224" cy="243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03 w 21600"/>
                    <a:gd name="T1" fmla="*/ 0 h 21600"/>
                    <a:gd name="T2" fmla="*/ 21600 w 21600"/>
                    <a:gd name="T3" fmla="*/ 21568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102" y="0"/>
                      </a:moveTo>
                      <a:cubicBezTo>
                        <a:pt x="11979" y="56"/>
                        <a:pt x="21582" y="9691"/>
                        <a:pt x="21599" y="21568"/>
                      </a:cubicBezTo>
                    </a:path>
                    <a:path w="21600" h="21600" stroke="0" extrusionOk="0">
                      <a:moveTo>
                        <a:pt x="102" y="0"/>
                      </a:moveTo>
                      <a:cubicBezTo>
                        <a:pt x="11979" y="56"/>
                        <a:pt x="21582" y="9691"/>
                        <a:pt x="21599" y="21568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75" name="Arc 111"/>
                <p:cNvSpPr>
                  <a:spLocks/>
                </p:cNvSpPr>
                <p:nvPr/>
              </p:nvSpPr>
              <p:spPr bwMode="auto">
                <a:xfrm>
                  <a:off x="2857" y="338"/>
                  <a:ext cx="410" cy="26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87 w 21600"/>
                    <a:gd name="T1" fmla="*/ 0 h 21734"/>
                    <a:gd name="T2" fmla="*/ 21600 w 21600"/>
                    <a:gd name="T3" fmla="*/ 21734 h 21734"/>
                    <a:gd name="T4" fmla="*/ 0 w 21600"/>
                    <a:gd name="T5" fmla="*/ 21600 h 21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34" fill="none" extrusionOk="0">
                      <a:moveTo>
                        <a:pt x="86" y="0"/>
                      </a:moveTo>
                      <a:cubicBezTo>
                        <a:pt x="11982" y="48"/>
                        <a:pt x="21600" y="9704"/>
                        <a:pt x="21600" y="21600"/>
                      </a:cubicBezTo>
                      <a:cubicBezTo>
                        <a:pt x="21600" y="21644"/>
                        <a:pt x="21599" y="21689"/>
                        <a:pt x="21599" y="21733"/>
                      </a:cubicBezTo>
                    </a:path>
                    <a:path w="21600" h="21734" stroke="0" extrusionOk="0">
                      <a:moveTo>
                        <a:pt x="86" y="0"/>
                      </a:moveTo>
                      <a:cubicBezTo>
                        <a:pt x="11982" y="48"/>
                        <a:pt x="21600" y="9704"/>
                        <a:pt x="21600" y="21600"/>
                      </a:cubicBezTo>
                      <a:cubicBezTo>
                        <a:pt x="21600" y="21644"/>
                        <a:pt x="21599" y="21689"/>
                        <a:pt x="21599" y="2173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76" name="Arc 112"/>
                <p:cNvSpPr>
                  <a:spLocks/>
                </p:cNvSpPr>
                <p:nvPr/>
              </p:nvSpPr>
              <p:spPr bwMode="auto">
                <a:xfrm>
                  <a:off x="2860" y="338"/>
                  <a:ext cx="578" cy="310"/>
                </a:xfrm>
                <a:custGeom>
                  <a:avLst/>
                  <a:gdLst>
                    <a:gd name="G0" fmla="+- 29 0 0"/>
                    <a:gd name="G1" fmla="+- 21600 0 0"/>
                    <a:gd name="G2" fmla="+- 21600 0 0"/>
                    <a:gd name="T0" fmla="*/ 0 w 21629"/>
                    <a:gd name="T1" fmla="*/ 0 h 21765"/>
                    <a:gd name="T2" fmla="*/ 21628 w 21629"/>
                    <a:gd name="T3" fmla="*/ 21765 h 21765"/>
                    <a:gd name="T4" fmla="*/ 29 w 21629"/>
                    <a:gd name="T5" fmla="*/ 21600 h 217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29" h="21765" fill="none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55"/>
                        <a:pt x="21628" y="21710"/>
                        <a:pt x="21628" y="21765"/>
                      </a:cubicBezTo>
                    </a:path>
                    <a:path w="21629" h="21765" stroke="0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55"/>
                        <a:pt x="21628" y="21710"/>
                        <a:pt x="21628" y="21765"/>
                      </a:cubicBezTo>
                      <a:lnTo>
                        <a:pt x="29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77" name="Arc 113"/>
                <p:cNvSpPr>
                  <a:spLocks/>
                </p:cNvSpPr>
                <p:nvPr/>
              </p:nvSpPr>
              <p:spPr bwMode="auto">
                <a:xfrm>
                  <a:off x="2860" y="338"/>
                  <a:ext cx="742" cy="379"/>
                </a:xfrm>
                <a:custGeom>
                  <a:avLst/>
                  <a:gdLst>
                    <a:gd name="G0" fmla="+- 29 0 0"/>
                    <a:gd name="G1" fmla="+- 21600 0 0"/>
                    <a:gd name="G2" fmla="+- 21600 0 0"/>
                    <a:gd name="T0" fmla="*/ 0 w 21629"/>
                    <a:gd name="T1" fmla="*/ 0 h 21773"/>
                    <a:gd name="T2" fmla="*/ 21628 w 21629"/>
                    <a:gd name="T3" fmla="*/ 21773 h 21773"/>
                    <a:gd name="T4" fmla="*/ 29 w 21629"/>
                    <a:gd name="T5" fmla="*/ 21600 h 217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29" h="21773" fill="none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57"/>
                        <a:pt x="21628" y="21715"/>
                        <a:pt x="21628" y="21773"/>
                      </a:cubicBezTo>
                    </a:path>
                    <a:path w="21629" h="21773" stroke="0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57"/>
                        <a:pt x="21628" y="21715"/>
                        <a:pt x="21628" y="21773"/>
                      </a:cubicBezTo>
                      <a:lnTo>
                        <a:pt x="29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78" name="Freeform 114"/>
                <p:cNvSpPr>
                  <a:spLocks/>
                </p:cNvSpPr>
                <p:nvPr/>
              </p:nvSpPr>
              <p:spPr bwMode="auto">
                <a:xfrm>
                  <a:off x="3136" y="1094"/>
                  <a:ext cx="1417" cy="1951"/>
                </a:xfrm>
                <a:custGeom>
                  <a:avLst/>
                  <a:gdLst>
                    <a:gd name="T0" fmla="*/ 0 w 1417"/>
                    <a:gd name="T1" fmla="*/ 192 h 1951"/>
                    <a:gd name="T2" fmla="*/ 15 w 1417"/>
                    <a:gd name="T3" fmla="*/ 144 h 1951"/>
                    <a:gd name="T4" fmla="*/ 60 w 1417"/>
                    <a:gd name="T5" fmla="*/ 103 h 1951"/>
                    <a:gd name="T6" fmla="*/ 224 w 1417"/>
                    <a:gd name="T7" fmla="*/ 41 h 1951"/>
                    <a:gd name="T8" fmla="*/ 448 w 1417"/>
                    <a:gd name="T9" fmla="*/ 14 h 1951"/>
                    <a:gd name="T10" fmla="*/ 708 w 1417"/>
                    <a:gd name="T11" fmla="*/ 0 h 1951"/>
                    <a:gd name="T12" fmla="*/ 969 w 1417"/>
                    <a:gd name="T13" fmla="*/ 14 h 1951"/>
                    <a:gd name="T14" fmla="*/ 1193 w 1417"/>
                    <a:gd name="T15" fmla="*/ 41 h 1951"/>
                    <a:gd name="T16" fmla="*/ 1238 w 1417"/>
                    <a:gd name="T17" fmla="*/ 48 h 1951"/>
                    <a:gd name="T18" fmla="*/ 1283 w 1417"/>
                    <a:gd name="T19" fmla="*/ 61 h 1951"/>
                    <a:gd name="T20" fmla="*/ 1357 w 1417"/>
                    <a:gd name="T21" fmla="*/ 103 h 1951"/>
                    <a:gd name="T22" fmla="*/ 1394 w 1417"/>
                    <a:gd name="T23" fmla="*/ 144 h 1951"/>
                    <a:gd name="T24" fmla="*/ 1417 w 1417"/>
                    <a:gd name="T25" fmla="*/ 192 h 1951"/>
                    <a:gd name="T26" fmla="*/ 1417 w 1417"/>
                    <a:gd name="T27" fmla="*/ 1752 h 1951"/>
                    <a:gd name="T28" fmla="*/ 1394 w 1417"/>
                    <a:gd name="T29" fmla="*/ 1793 h 1951"/>
                    <a:gd name="T30" fmla="*/ 1357 w 1417"/>
                    <a:gd name="T31" fmla="*/ 1835 h 1951"/>
                    <a:gd name="T32" fmla="*/ 1283 w 1417"/>
                    <a:gd name="T33" fmla="*/ 1869 h 1951"/>
                    <a:gd name="T34" fmla="*/ 1238 w 1417"/>
                    <a:gd name="T35" fmla="*/ 1882 h 1951"/>
                    <a:gd name="T36" fmla="*/ 1193 w 1417"/>
                    <a:gd name="T37" fmla="*/ 1903 h 1951"/>
                    <a:gd name="T38" fmla="*/ 969 w 1417"/>
                    <a:gd name="T39" fmla="*/ 1937 h 1951"/>
                    <a:gd name="T40" fmla="*/ 708 w 1417"/>
                    <a:gd name="T41" fmla="*/ 1951 h 1951"/>
                    <a:gd name="T42" fmla="*/ 448 w 1417"/>
                    <a:gd name="T43" fmla="*/ 1937 h 1951"/>
                    <a:gd name="T44" fmla="*/ 224 w 1417"/>
                    <a:gd name="T45" fmla="*/ 1903 h 1951"/>
                    <a:gd name="T46" fmla="*/ 60 w 1417"/>
                    <a:gd name="T47" fmla="*/ 1835 h 1951"/>
                    <a:gd name="T48" fmla="*/ 15 w 1417"/>
                    <a:gd name="T49" fmla="*/ 1793 h 1951"/>
                    <a:gd name="T50" fmla="*/ 0 w 1417"/>
                    <a:gd name="T51" fmla="*/ 1752 h 1951"/>
                    <a:gd name="T52" fmla="*/ 0 w 1417"/>
                    <a:gd name="T53" fmla="*/ 192 h 19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17" h="1951">
                      <a:moveTo>
                        <a:pt x="0" y="192"/>
                      </a:moveTo>
                      <a:lnTo>
                        <a:pt x="15" y="144"/>
                      </a:lnTo>
                      <a:lnTo>
                        <a:pt x="60" y="103"/>
                      </a:lnTo>
                      <a:lnTo>
                        <a:pt x="224" y="41"/>
                      </a:lnTo>
                      <a:lnTo>
                        <a:pt x="448" y="14"/>
                      </a:lnTo>
                      <a:lnTo>
                        <a:pt x="708" y="0"/>
                      </a:lnTo>
                      <a:lnTo>
                        <a:pt x="969" y="14"/>
                      </a:lnTo>
                      <a:lnTo>
                        <a:pt x="1193" y="41"/>
                      </a:lnTo>
                      <a:lnTo>
                        <a:pt x="1238" y="48"/>
                      </a:lnTo>
                      <a:lnTo>
                        <a:pt x="1283" y="61"/>
                      </a:lnTo>
                      <a:lnTo>
                        <a:pt x="1357" y="103"/>
                      </a:lnTo>
                      <a:lnTo>
                        <a:pt x="1394" y="144"/>
                      </a:lnTo>
                      <a:lnTo>
                        <a:pt x="1417" y="192"/>
                      </a:lnTo>
                      <a:lnTo>
                        <a:pt x="1417" y="1752"/>
                      </a:lnTo>
                      <a:lnTo>
                        <a:pt x="1394" y="1793"/>
                      </a:lnTo>
                      <a:lnTo>
                        <a:pt x="1357" y="1835"/>
                      </a:lnTo>
                      <a:lnTo>
                        <a:pt x="1283" y="1869"/>
                      </a:lnTo>
                      <a:lnTo>
                        <a:pt x="1238" y="1882"/>
                      </a:lnTo>
                      <a:lnTo>
                        <a:pt x="1193" y="1903"/>
                      </a:lnTo>
                      <a:lnTo>
                        <a:pt x="969" y="1937"/>
                      </a:lnTo>
                      <a:lnTo>
                        <a:pt x="708" y="1951"/>
                      </a:lnTo>
                      <a:lnTo>
                        <a:pt x="448" y="1937"/>
                      </a:lnTo>
                      <a:lnTo>
                        <a:pt x="224" y="1903"/>
                      </a:lnTo>
                      <a:lnTo>
                        <a:pt x="60" y="1835"/>
                      </a:lnTo>
                      <a:lnTo>
                        <a:pt x="15" y="1793"/>
                      </a:lnTo>
                      <a:lnTo>
                        <a:pt x="0" y="1752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79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3136" y="1286"/>
                  <a:ext cx="1" cy="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80" name="Freeform 116"/>
                <p:cNvSpPr>
                  <a:spLocks/>
                </p:cNvSpPr>
                <p:nvPr/>
              </p:nvSpPr>
              <p:spPr bwMode="auto">
                <a:xfrm>
                  <a:off x="3136" y="1094"/>
                  <a:ext cx="1417" cy="1951"/>
                </a:xfrm>
                <a:custGeom>
                  <a:avLst/>
                  <a:gdLst>
                    <a:gd name="T0" fmla="*/ 0 w 1417"/>
                    <a:gd name="T1" fmla="*/ 192 h 1951"/>
                    <a:gd name="T2" fmla="*/ 15 w 1417"/>
                    <a:gd name="T3" fmla="*/ 144 h 1951"/>
                    <a:gd name="T4" fmla="*/ 60 w 1417"/>
                    <a:gd name="T5" fmla="*/ 103 h 1951"/>
                    <a:gd name="T6" fmla="*/ 224 w 1417"/>
                    <a:gd name="T7" fmla="*/ 41 h 1951"/>
                    <a:gd name="T8" fmla="*/ 448 w 1417"/>
                    <a:gd name="T9" fmla="*/ 14 h 1951"/>
                    <a:gd name="T10" fmla="*/ 708 w 1417"/>
                    <a:gd name="T11" fmla="*/ 0 h 1951"/>
                    <a:gd name="T12" fmla="*/ 969 w 1417"/>
                    <a:gd name="T13" fmla="*/ 14 h 1951"/>
                    <a:gd name="T14" fmla="*/ 1193 w 1417"/>
                    <a:gd name="T15" fmla="*/ 41 h 1951"/>
                    <a:gd name="T16" fmla="*/ 1238 w 1417"/>
                    <a:gd name="T17" fmla="*/ 48 h 1951"/>
                    <a:gd name="T18" fmla="*/ 1283 w 1417"/>
                    <a:gd name="T19" fmla="*/ 61 h 1951"/>
                    <a:gd name="T20" fmla="*/ 1357 w 1417"/>
                    <a:gd name="T21" fmla="*/ 103 h 1951"/>
                    <a:gd name="T22" fmla="*/ 1394 w 1417"/>
                    <a:gd name="T23" fmla="*/ 144 h 1951"/>
                    <a:gd name="T24" fmla="*/ 1417 w 1417"/>
                    <a:gd name="T25" fmla="*/ 192 h 1951"/>
                    <a:gd name="T26" fmla="*/ 1417 w 1417"/>
                    <a:gd name="T27" fmla="*/ 1752 h 1951"/>
                    <a:gd name="T28" fmla="*/ 1394 w 1417"/>
                    <a:gd name="T29" fmla="*/ 1793 h 1951"/>
                    <a:gd name="T30" fmla="*/ 1357 w 1417"/>
                    <a:gd name="T31" fmla="*/ 1835 h 1951"/>
                    <a:gd name="T32" fmla="*/ 1283 w 1417"/>
                    <a:gd name="T33" fmla="*/ 1869 h 1951"/>
                    <a:gd name="T34" fmla="*/ 1238 w 1417"/>
                    <a:gd name="T35" fmla="*/ 1882 h 1951"/>
                    <a:gd name="T36" fmla="*/ 1193 w 1417"/>
                    <a:gd name="T37" fmla="*/ 1903 h 1951"/>
                    <a:gd name="T38" fmla="*/ 969 w 1417"/>
                    <a:gd name="T39" fmla="*/ 1937 h 1951"/>
                    <a:gd name="T40" fmla="*/ 708 w 1417"/>
                    <a:gd name="T41" fmla="*/ 1951 h 1951"/>
                    <a:gd name="T42" fmla="*/ 448 w 1417"/>
                    <a:gd name="T43" fmla="*/ 1937 h 1951"/>
                    <a:gd name="T44" fmla="*/ 224 w 1417"/>
                    <a:gd name="T45" fmla="*/ 1903 h 1951"/>
                    <a:gd name="T46" fmla="*/ 60 w 1417"/>
                    <a:gd name="T47" fmla="*/ 1835 h 1951"/>
                    <a:gd name="T48" fmla="*/ 15 w 1417"/>
                    <a:gd name="T49" fmla="*/ 1793 h 1951"/>
                    <a:gd name="T50" fmla="*/ 0 w 1417"/>
                    <a:gd name="T51" fmla="*/ 1752 h 1951"/>
                    <a:gd name="T52" fmla="*/ 0 w 1417"/>
                    <a:gd name="T53" fmla="*/ 192 h 1951"/>
                    <a:gd name="T54" fmla="*/ 15 w 1417"/>
                    <a:gd name="T55" fmla="*/ 233 h 1951"/>
                    <a:gd name="T56" fmla="*/ 60 w 1417"/>
                    <a:gd name="T57" fmla="*/ 274 h 1951"/>
                    <a:gd name="T58" fmla="*/ 224 w 1417"/>
                    <a:gd name="T59" fmla="*/ 342 h 1951"/>
                    <a:gd name="T60" fmla="*/ 448 w 1417"/>
                    <a:gd name="T61" fmla="*/ 376 h 1951"/>
                    <a:gd name="T62" fmla="*/ 708 w 1417"/>
                    <a:gd name="T63" fmla="*/ 390 h 1951"/>
                    <a:gd name="T64" fmla="*/ 969 w 1417"/>
                    <a:gd name="T65" fmla="*/ 376 h 1951"/>
                    <a:gd name="T66" fmla="*/ 1193 w 1417"/>
                    <a:gd name="T67" fmla="*/ 342 h 1951"/>
                    <a:gd name="T68" fmla="*/ 1238 w 1417"/>
                    <a:gd name="T69" fmla="*/ 322 h 1951"/>
                    <a:gd name="T70" fmla="*/ 1283 w 1417"/>
                    <a:gd name="T71" fmla="*/ 308 h 1951"/>
                    <a:gd name="T72" fmla="*/ 1357 w 1417"/>
                    <a:gd name="T73" fmla="*/ 274 h 1951"/>
                    <a:gd name="T74" fmla="*/ 1394 w 1417"/>
                    <a:gd name="T75" fmla="*/ 233 h 1951"/>
                    <a:gd name="T76" fmla="*/ 1417 w 1417"/>
                    <a:gd name="T77" fmla="*/ 192 h 1951"/>
                    <a:gd name="T78" fmla="*/ 1417 w 1417"/>
                    <a:gd name="T79" fmla="*/ 192 h 1951"/>
                    <a:gd name="T80" fmla="*/ 1394 w 1417"/>
                    <a:gd name="T81" fmla="*/ 233 h 1951"/>
                    <a:gd name="T82" fmla="*/ 1357 w 1417"/>
                    <a:gd name="T83" fmla="*/ 274 h 1951"/>
                    <a:gd name="T84" fmla="*/ 1283 w 1417"/>
                    <a:gd name="T85" fmla="*/ 308 h 1951"/>
                    <a:gd name="T86" fmla="*/ 1238 w 1417"/>
                    <a:gd name="T87" fmla="*/ 322 h 1951"/>
                    <a:gd name="T88" fmla="*/ 1193 w 1417"/>
                    <a:gd name="T89" fmla="*/ 342 h 1951"/>
                    <a:gd name="T90" fmla="*/ 969 w 1417"/>
                    <a:gd name="T91" fmla="*/ 376 h 1951"/>
                    <a:gd name="T92" fmla="*/ 708 w 1417"/>
                    <a:gd name="T93" fmla="*/ 390 h 1951"/>
                    <a:gd name="T94" fmla="*/ 448 w 1417"/>
                    <a:gd name="T95" fmla="*/ 376 h 1951"/>
                    <a:gd name="T96" fmla="*/ 224 w 1417"/>
                    <a:gd name="T97" fmla="*/ 342 h 1951"/>
                    <a:gd name="T98" fmla="*/ 60 w 1417"/>
                    <a:gd name="T99" fmla="*/ 274 h 1951"/>
                    <a:gd name="T100" fmla="*/ 15 w 1417"/>
                    <a:gd name="T101" fmla="*/ 233 h 1951"/>
                    <a:gd name="T102" fmla="*/ 0 w 1417"/>
                    <a:gd name="T103" fmla="*/ 192 h 19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417" h="1951">
                      <a:moveTo>
                        <a:pt x="0" y="192"/>
                      </a:moveTo>
                      <a:lnTo>
                        <a:pt x="15" y="144"/>
                      </a:lnTo>
                      <a:lnTo>
                        <a:pt x="60" y="103"/>
                      </a:lnTo>
                      <a:lnTo>
                        <a:pt x="224" y="41"/>
                      </a:lnTo>
                      <a:lnTo>
                        <a:pt x="448" y="14"/>
                      </a:lnTo>
                      <a:lnTo>
                        <a:pt x="708" y="0"/>
                      </a:lnTo>
                      <a:lnTo>
                        <a:pt x="969" y="14"/>
                      </a:lnTo>
                      <a:lnTo>
                        <a:pt x="1193" y="41"/>
                      </a:lnTo>
                      <a:lnTo>
                        <a:pt x="1238" y="48"/>
                      </a:lnTo>
                      <a:lnTo>
                        <a:pt x="1283" y="61"/>
                      </a:lnTo>
                      <a:lnTo>
                        <a:pt x="1357" y="103"/>
                      </a:lnTo>
                      <a:lnTo>
                        <a:pt x="1394" y="144"/>
                      </a:lnTo>
                      <a:lnTo>
                        <a:pt x="1417" y="192"/>
                      </a:lnTo>
                      <a:lnTo>
                        <a:pt x="1417" y="1752"/>
                      </a:lnTo>
                      <a:lnTo>
                        <a:pt x="1394" y="1793"/>
                      </a:lnTo>
                      <a:lnTo>
                        <a:pt x="1357" y="1835"/>
                      </a:lnTo>
                      <a:lnTo>
                        <a:pt x="1283" y="1869"/>
                      </a:lnTo>
                      <a:lnTo>
                        <a:pt x="1238" y="1882"/>
                      </a:lnTo>
                      <a:lnTo>
                        <a:pt x="1193" y="1903"/>
                      </a:lnTo>
                      <a:lnTo>
                        <a:pt x="969" y="1937"/>
                      </a:lnTo>
                      <a:lnTo>
                        <a:pt x="708" y="1951"/>
                      </a:lnTo>
                      <a:lnTo>
                        <a:pt x="448" y="1937"/>
                      </a:lnTo>
                      <a:lnTo>
                        <a:pt x="224" y="1903"/>
                      </a:lnTo>
                      <a:lnTo>
                        <a:pt x="60" y="1835"/>
                      </a:lnTo>
                      <a:lnTo>
                        <a:pt x="15" y="1793"/>
                      </a:lnTo>
                      <a:lnTo>
                        <a:pt x="0" y="1752"/>
                      </a:lnTo>
                      <a:lnTo>
                        <a:pt x="0" y="192"/>
                      </a:lnTo>
                      <a:lnTo>
                        <a:pt x="15" y="233"/>
                      </a:lnTo>
                      <a:lnTo>
                        <a:pt x="60" y="274"/>
                      </a:lnTo>
                      <a:lnTo>
                        <a:pt x="224" y="342"/>
                      </a:lnTo>
                      <a:lnTo>
                        <a:pt x="448" y="376"/>
                      </a:lnTo>
                      <a:lnTo>
                        <a:pt x="708" y="390"/>
                      </a:lnTo>
                      <a:lnTo>
                        <a:pt x="969" y="376"/>
                      </a:lnTo>
                      <a:lnTo>
                        <a:pt x="1193" y="342"/>
                      </a:lnTo>
                      <a:lnTo>
                        <a:pt x="1238" y="322"/>
                      </a:lnTo>
                      <a:lnTo>
                        <a:pt x="1283" y="308"/>
                      </a:lnTo>
                      <a:lnTo>
                        <a:pt x="1357" y="274"/>
                      </a:lnTo>
                      <a:lnTo>
                        <a:pt x="1394" y="233"/>
                      </a:lnTo>
                      <a:lnTo>
                        <a:pt x="1417" y="192"/>
                      </a:lnTo>
                      <a:lnTo>
                        <a:pt x="1417" y="192"/>
                      </a:lnTo>
                      <a:lnTo>
                        <a:pt x="1394" y="233"/>
                      </a:lnTo>
                      <a:lnTo>
                        <a:pt x="1357" y="274"/>
                      </a:lnTo>
                      <a:lnTo>
                        <a:pt x="1283" y="308"/>
                      </a:lnTo>
                      <a:lnTo>
                        <a:pt x="1238" y="322"/>
                      </a:lnTo>
                      <a:lnTo>
                        <a:pt x="1193" y="342"/>
                      </a:lnTo>
                      <a:lnTo>
                        <a:pt x="969" y="376"/>
                      </a:lnTo>
                      <a:lnTo>
                        <a:pt x="708" y="390"/>
                      </a:lnTo>
                      <a:lnTo>
                        <a:pt x="448" y="376"/>
                      </a:lnTo>
                      <a:lnTo>
                        <a:pt x="224" y="342"/>
                      </a:lnTo>
                      <a:lnTo>
                        <a:pt x="60" y="274"/>
                      </a:lnTo>
                      <a:lnTo>
                        <a:pt x="15" y="233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81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3136" y="1286"/>
                  <a:ext cx="1" cy="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82" name="Freeform 118"/>
                <p:cNvSpPr>
                  <a:spLocks/>
                </p:cNvSpPr>
                <p:nvPr/>
              </p:nvSpPr>
              <p:spPr bwMode="auto">
                <a:xfrm>
                  <a:off x="3136" y="1101"/>
                  <a:ext cx="1417" cy="1944"/>
                </a:xfrm>
                <a:custGeom>
                  <a:avLst/>
                  <a:gdLst>
                    <a:gd name="T0" fmla="*/ 0 w 1417"/>
                    <a:gd name="T1" fmla="*/ 191 h 1944"/>
                    <a:gd name="T2" fmla="*/ 15 w 1417"/>
                    <a:gd name="T3" fmla="*/ 143 h 1944"/>
                    <a:gd name="T4" fmla="*/ 60 w 1417"/>
                    <a:gd name="T5" fmla="*/ 102 h 1944"/>
                    <a:gd name="T6" fmla="*/ 224 w 1417"/>
                    <a:gd name="T7" fmla="*/ 41 h 1944"/>
                    <a:gd name="T8" fmla="*/ 448 w 1417"/>
                    <a:gd name="T9" fmla="*/ 13 h 1944"/>
                    <a:gd name="T10" fmla="*/ 708 w 1417"/>
                    <a:gd name="T11" fmla="*/ 0 h 1944"/>
                    <a:gd name="T12" fmla="*/ 969 w 1417"/>
                    <a:gd name="T13" fmla="*/ 13 h 1944"/>
                    <a:gd name="T14" fmla="*/ 1193 w 1417"/>
                    <a:gd name="T15" fmla="*/ 41 h 1944"/>
                    <a:gd name="T16" fmla="*/ 1238 w 1417"/>
                    <a:gd name="T17" fmla="*/ 48 h 1944"/>
                    <a:gd name="T18" fmla="*/ 1283 w 1417"/>
                    <a:gd name="T19" fmla="*/ 61 h 1944"/>
                    <a:gd name="T20" fmla="*/ 1357 w 1417"/>
                    <a:gd name="T21" fmla="*/ 102 h 1944"/>
                    <a:gd name="T22" fmla="*/ 1394 w 1417"/>
                    <a:gd name="T23" fmla="*/ 143 h 1944"/>
                    <a:gd name="T24" fmla="*/ 1417 w 1417"/>
                    <a:gd name="T25" fmla="*/ 191 h 1944"/>
                    <a:gd name="T26" fmla="*/ 1417 w 1417"/>
                    <a:gd name="T27" fmla="*/ 1752 h 1944"/>
                    <a:gd name="T28" fmla="*/ 1394 w 1417"/>
                    <a:gd name="T29" fmla="*/ 1793 h 1944"/>
                    <a:gd name="T30" fmla="*/ 1357 w 1417"/>
                    <a:gd name="T31" fmla="*/ 1828 h 1944"/>
                    <a:gd name="T32" fmla="*/ 1283 w 1417"/>
                    <a:gd name="T33" fmla="*/ 1862 h 1944"/>
                    <a:gd name="T34" fmla="*/ 1238 w 1417"/>
                    <a:gd name="T35" fmla="*/ 1875 h 1944"/>
                    <a:gd name="T36" fmla="*/ 1193 w 1417"/>
                    <a:gd name="T37" fmla="*/ 1896 h 1944"/>
                    <a:gd name="T38" fmla="*/ 969 w 1417"/>
                    <a:gd name="T39" fmla="*/ 1930 h 1944"/>
                    <a:gd name="T40" fmla="*/ 708 w 1417"/>
                    <a:gd name="T41" fmla="*/ 1944 h 1944"/>
                    <a:gd name="T42" fmla="*/ 448 w 1417"/>
                    <a:gd name="T43" fmla="*/ 1930 h 1944"/>
                    <a:gd name="T44" fmla="*/ 224 w 1417"/>
                    <a:gd name="T45" fmla="*/ 1896 h 1944"/>
                    <a:gd name="T46" fmla="*/ 60 w 1417"/>
                    <a:gd name="T47" fmla="*/ 1828 h 1944"/>
                    <a:gd name="T48" fmla="*/ 15 w 1417"/>
                    <a:gd name="T49" fmla="*/ 1793 h 1944"/>
                    <a:gd name="T50" fmla="*/ 0 w 1417"/>
                    <a:gd name="T51" fmla="*/ 1752 h 1944"/>
                    <a:gd name="T52" fmla="*/ 0 w 1417"/>
                    <a:gd name="T53" fmla="*/ 191 h 1944"/>
                    <a:gd name="T54" fmla="*/ 15 w 1417"/>
                    <a:gd name="T55" fmla="*/ 232 h 1944"/>
                    <a:gd name="T56" fmla="*/ 60 w 1417"/>
                    <a:gd name="T57" fmla="*/ 274 h 1944"/>
                    <a:gd name="T58" fmla="*/ 224 w 1417"/>
                    <a:gd name="T59" fmla="*/ 342 h 1944"/>
                    <a:gd name="T60" fmla="*/ 448 w 1417"/>
                    <a:gd name="T61" fmla="*/ 376 h 1944"/>
                    <a:gd name="T62" fmla="*/ 708 w 1417"/>
                    <a:gd name="T63" fmla="*/ 390 h 1944"/>
                    <a:gd name="T64" fmla="*/ 969 w 1417"/>
                    <a:gd name="T65" fmla="*/ 376 h 1944"/>
                    <a:gd name="T66" fmla="*/ 1193 w 1417"/>
                    <a:gd name="T67" fmla="*/ 342 h 1944"/>
                    <a:gd name="T68" fmla="*/ 1238 w 1417"/>
                    <a:gd name="T69" fmla="*/ 321 h 1944"/>
                    <a:gd name="T70" fmla="*/ 1283 w 1417"/>
                    <a:gd name="T71" fmla="*/ 308 h 1944"/>
                    <a:gd name="T72" fmla="*/ 1357 w 1417"/>
                    <a:gd name="T73" fmla="*/ 274 h 1944"/>
                    <a:gd name="T74" fmla="*/ 1394 w 1417"/>
                    <a:gd name="T75" fmla="*/ 232 h 1944"/>
                    <a:gd name="T76" fmla="*/ 1417 w 1417"/>
                    <a:gd name="T77" fmla="*/ 191 h 1944"/>
                    <a:gd name="T78" fmla="*/ 1417 w 1417"/>
                    <a:gd name="T79" fmla="*/ 191 h 1944"/>
                    <a:gd name="T80" fmla="*/ 1394 w 1417"/>
                    <a:gd name="T81" fmla="*/ 232 h 1944"/>
                    <a:gd name="T82" fmla="*/ 1357 w 1417"/>
                    <a:gd name="T83" fmla="*/ 274 h 1944"/>
                    <a:gd name="T84" fmla="*/ 1283 w 1417"/>
                    <a:gd name="T85" fmla="*/ 308 h 1944"/>
                    <a:gd name="T86" fmla="*/ 1238 w 1417"/>
                    <a:gd name="T87" fmla="*/ 321 h 1944"/>
                    <a:gd name="T88" fmla="*/ 1193 w 1417"/>
                    <a:gd name="T89" fmla="*/ 342 h 1944"/>
                    <a:gd name="T90" fmla="*/ 969 w 1417"/>
                    <a:gd name="T91" fmla="*/ 376 h 1944"/>
                    <a:gd name="T92" fmla="*/ 708 w 1417"/>
                    <a:gd name="T93" fmla="*/ 390 h 1944"/>
                    <a:gd name="T94" fmla="*/ 448 w 1417"/>
                    <a:gd name="T95" fmla="*/ 376 h 1944"/>
                    <a:gd name="T96" fmla="*/ 224 w 1417"/>
                    <a:gd name="T97" fmla="*/ 342 h 1944"/>
                    <a:gd name="T98" fmla="*/ 60 w 1417"/>
                    <a:gd name="T99" fmla="*/ 274 h 1944"/>
                    <a:gd name="T100" fmla="*/ 15 w 1417"/>
                    <a:gd name="T101" fmla="*/ 232 h 1944"/>
                    <a:gd name="T102" fmla="*/ 0 w 1417"/>
                    <a:gd name="T103" fmla="*/ 191 h 1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417" h="1944">
                      <a:moveTo>
                        <a:pt x="0" y="191"/>
                      </a:moveTo>
                      <a:lnTo>
                        <a:pt x="15" y="143"/>
                      </a:lnTo>
                      <a:lnTo>
                        <a:pt x="60" y="102"/>
                      </a:lnTo>
                      <a:lnTo>
                        <a:pt x="224" y="41"/>
                      </a:lnTo>
                      <a:lnTo>
                        <a:pt x="448" y="13"/>
                      </a:lnTo>
                      <a:lnTo>
                        <a:pt x="708" y="0"/>
                      </a:lnTo>
                      <a:lnTo>
                        <a:pt x="969" y="13"/>
                      </a:lnTo>
                      <a:lnTo>
                        <a:pt x="1193" y="41"/>
                      </a:lnTo>
                      <a:lnTo>
                        <a:pt x="1238" y="48"/>
                      </a:lnTo>
                      <a:lnTo>
                        <a:pt x="1283" y="61"/>
                      </a:lnTo>
                      <a:lnTo>
                        <a:pt x="1357" y="102"/>
                      </a:lnTo>
                      <a:lnTo>
                        <a:pt x="1394" y="143"/>
                      </a:lnTo>
                      <a:lnTo>
                        <a:pt x="1417" y="191"/>
                      </a:lnTo>
                      <a:lnTo>
                        <a:pt x="1417" y="1752"/>
                      </a:lnTo>
                      <a:lnTo>
                        <a:pt x="1394" y="1793"/>
                      </a:lnTo>
                      <a:lnTo>
                        <a:pt x="1357" y="1828"/>
                      </a:lnTo>
                      <a:lnTo>
                        <a:pt x="1283" y="1862"/>
                      </a:lnTo>
                      <a:lnTo>
                        <a:pt x="1238" y="1875"/>
                      </a:lnTo>
                      <a:lnTo>
                        <a:pt x="1193" y="1896"/>
                      </a:lnTo>
                      <a:lnTo>
                        <a:pt x="969" y="1930"/>
                      </a:lnTo>
                      <a:lnTo>
                        <a:pt x="708" y="1944"/>
                      </a:lnTo>
                      <a:lnTo>
                        <a:pt x="448" y="1930"/>
                      </a:lnTo>
                      <a:lnTo>
                        <a:pt x="224" y="1896"/>
                      </a:lnTo>
                      <a:lnTo>
                        <a:pt x="60" y="1828"/>
                      </a:lnTo>
                      <a:lnTo>
                        <a:pt x="15" y="1793"/>
                      </a:lnTo>
                      <a:lnTo>
                        <a:pt x="0" y="1752"/>
                      </a:lnTo>
                      <a:lnTo>
                        <a:pt x="0" y="191"/>
                      </a:lnTo>
                      <a:lnTo>
                        <a:pt x="15" y="232"/>
                      </a:lnTo>
                      <a:lnTo>
                        <a:pt x="60" y="274"/>
                      </a:lnTo>
                      <a:lnTo>
                        <a:pt x="224" y="342"/>
                      </a:lnTo>
                      <a:lnTo>
                        <a:pt x="448" y="376"/>
                      </a:lnTo>
                      <a:lnTo>
                        <a:pt x="708" y="390"/>
                      </a:lnTo>
                      <a:lnTo>
                        <a:pt x="969" y="376"/>
                      </a:lnTo>
                      <a:lnTo>
                        <a:pt x="1193" y="342"/>
                      </a:lnTo>
                      <a:lnTo>
                        <a:pt x="1238" y="321"/>
                      </a:lnTo>
                      <a:lnTo>
                        <a:pt x="1283" y="308"/>
                      </a:lnTo>
                      <a:lnTo>
                        <a:pt x="1357" y="274"/>
                      </a:lnTo>
                      <a:lnTo>
                        <a:pt x="1394" y="232"/>
                      </a:lnTo>
                      <a:lnTo>
                        <a:pt x="1417" y="191"/>
                      </a:lnTo>
                      <a:lnTo>
                        <a:pt x="1417" y="191"/>
                      </a:lnTo>
                      <a:lnTo>
                        <a:pt x="1394" y="232"/>
                      </a:lnTo>
                      <a:lnTo>
                        <a:pt x="1357" y="274"/>
                      </a:lnTo>
                      <a:lnTo>
                        <a:pt x="1283" y="308"/>
                      </a:lnTo>
                      <a:lnTo>
                        <a:pt x="1238" y="321"/>
                      </a:lnTo>
                      <a:lnTo>
                        <a:pt x="1193" y="342"/>
                      </a:lnTo>
                      <a:lnTo>
                        <a:pt x="969" y="376"/>
                      </a:lnTo>
                      <a:lnTo>
                        <a:pt x="708" y="390"/>
                      </a:lnTo>
                      <a:lnTo>
                        <a:pt x="448" y="376"/>
                      </a:lnTo>
                      <a:lnTo>
                        <a:pt x="224" y="342"/>
                      </a:lnTo>
                      <a:lnTo>
                        <a:pt x="60" y="274"/>
                      </a:lnTo>
                      <a:lnTo>
                        <a:pt x="15" y="232"/>
                      </a:lnTo>
                      <a:lnTo>
                        <a:pt x="0" y="19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83" name="Oval 119"/>
                <p:cNvSpPr>
                  <a:spLocks noChangeArrowheads="1"/>
                </p:cNvSpPr>
                <p:nvPr/>
              </p:nvSpPr>
              <p:spPr bwMode="auto">
                <a:xfrm>
                  <a:off x="2946" y="1050"/>
                  <a:ext cx="1737" cy="505"/>
                </a:xfrm>
                <a:prstGeom prst="ellipse">
                  <a:avLst/>
                </a:prstGeom>
                <a:solidFill>
                  <a:srgbClr val="999999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84" name="Arc 120"/>
                <p:cNvSpPr>
                  <a:spLocks/>
                </p:cNvSpPr>
                <p:nvPr/>
              </p:nvSpPr>
              <p:spPr bwMode="auto">
                <a:xfrm>
                  <a:off x="3006" y="810"/>
                  <a:ext cx="824" cy="58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712 h 21712"/>
                    <a:gd name="T2" fmla="*/ 21600 w 21600"/>
                    <a:gd name="T3" fmla="*/ 0 h 21712"/>
                    <a:gd name="T4" fmla="*/ 21600 w 21600"/>
                    <a:gd name="T5" fmla="*/ 21600 h 21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12" fill="none" extrusionOk="0">
                      <a:moveTo>
                        <a:pt x="0" y="21711"/>
                      </a:moveTo>
                      <a:cubicBezTo>
                        <a:pt x="0" y="21674"/>
                        <a:pt x="0" y="2163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712" stroke="0" extrusionOk="0">
                      <a:moveTo>
                        <a:pt x="0" y="21711"/>
                      </a:moveTo>
                      <a:cubicBezTo>
                        <a:pt x="0" y="21674"/>
                        <a:pt x="0" y="2163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85" name="Arc 121"/>
                <p:cNvSpPr>
                  <a:spLocks/>
                </p:cNvSpPr>
                <p:nvPr/>
              </p:nvSpPr>
              <p:spPr bwMode="auto">
                <a:xfrm>
                  <a:off x="2961" y="810"/>
                  <a:ext cx="876" cy="5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00"/>
                    <a:gd name="T1" fmla="*/ 21600 h 21600"/>
                    <a:gd name="T2" fmla="*/ 21700 w 21700"/>
                    <a:gd name="T3" fmla="*/ 0 h 21600"/>
                    <a:gd name="T4" fmla="*/ 21600 w 217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3" y="0"/>
                        <a:pt x="21666" y="0"/>
                        <a:pt x="21699" y="0"/>
                      </a:cubicBezTo>
                    </a:path>
                    <a:path w="217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3" y="0"/>
                        <a:pt x="21666" y="0"/>
                        <a:pt x="216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86" name="Arc 122"/>
                <p:cNvSpPr>
                  <a:spLocks/>
                </p:cNvSpPr>
                <p:nvPr/>
              </p:nvSpPr>
              <p:spPr bwMode="auto">
                <a:xfrm>
                  <a:off x="2954" y="810"/>
                  <a:ext cx="876" cy="462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87" name="Oval 123"/>
                <p:cNvSpPr>
                  <a:spLocks noChangeArrowheads="1"/>
                </p:cNvSpPr>
                <p:nvPr/>
              </p:nvSpPr>
              <p:spPr bwMode="auto">
                <a:xfrm>
                  <a:off x="3140" y="1154"/>
                  <a:ext cx="1379" cy="277"/>
                </a:xfrm>
                <a:prstGeom prst="ellipse">
                  <a:avLst/>
                </a:prstGeom>
                <a:noFill/>
                <a:ln w="60325">
                  <a:solidFill>
                    <a:srgbClr val="0C0C0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88" name="Oval 124"/>
                <p:cNvSpPr>
                  <a:spLocks noChangeArrowheads="1"/>
                </p:cNvSpPr>
                <p:nvPr/>
              </p:nvSpPr>
              <p:spPr bwMode="auto">
                <a:xfrm>
                  <a:off x="3140" y="1154"/>
                  <a:ext cx="1356" cy="270"/>
                </a:xfrm>
                <a:prstGeom prst="ellipse">
                  <a:avLst/>
                </a:prstGeom>
                <a:noFill/>
                <a:ln w="60325">
                  <a:solidFill>
                    <a:srgbClr val="0E0C1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89" name="Oval 125"/>
                <p:cNvSpPr>
                  <a:spLocks noChangeArrowheads="1"/>
                </p:cNvSpPr>
                <p:nvPr/>
              </p:nvSpPr>
              <p:spPr bwMode="auto">
                <a:xfrm>
                  <a:off x="3148" y="1154"/>
                  <a:ext cx="1334" cy="263"/>
                </a:xfrm>
                <a:prstGeom prst="ellipse">
                  <a:avLst/>
                </a:prstGeom>
                <a:noFill/>
                <a:ln w="60325">
                  <a:solidFill>
                    <a:srgbClr val="0F0B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90" name="Oval 126"/>
                <p:cNvSpPr>
                  <a:spLocks noChangeArrowheads="1"/>
                </p:cNvSpPr>
                <p:nvPr/>
              </p:nvSpPr>
              <p:spPr bwMode="auto">
                <a:xfrm>
                  <a:off x="3155" y="1154"/>
                  <a:ext cx="1312" cy="263"/>
                </a:xfrm>
                <a:prstGeom prst="ellipse">
                  <a:avLst/>
                </a:prstGeom>
                <a:noFill/>
                <a:ln w="60325">
                  <a:solidFill>
                    <a:srgbClr val="100B2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91" name="Oval 127"/>
                <p:cNvSpPr>
                  <a:spLocks noChangeArrowheads="1"/>
                </p:cNvSpPr>
                <p:nvPr/>
              </p:nvSpPr>
              <p:spPr bwMode="auto">
                <a:xfrm>
                  <a:off x="3163" y="1154"/>
                  <a:ext cx="1289" cy="256"/>
                </a:xfrm>
                <a:prstGeom prst="ellipse">
                  <a:avLst/>
                </a:prstGeom>
                <a:noFill/>
                <a:ln w="60325">
                  <a:solidFill>
                    <a:srgbClr val="110B2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92" name="Oval 128"/>
                <p:cNvSpPr>
                  <a:spLocks noChangeArrowheads="1"/>
                </p:cNvSpPr>
                <p:nvPr/>
              </p:nvSpPr>
              <p:spPr bwMode="auto">
                <a:xfrm>
                  <a:off x="3163" y="1154"/>
                  <a:ext cx="1274" cy="256"/>
                </a:xfrm>
                <a:prstGeom prst="ellipse">
                  <a:avLst/>
                </a:prstGeom>
                <a:noFill/>
                <a:ln w="60325">
                  <a:solidFill>
                    <a:srgbClr val="120A3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93" name="Oval 129"/>
                <p:cNvSpPr>
                  <a:spLocks noChangeArrowheads="1"/>
                </p:cNvSpPr>
                <p:nvPr/>
              </p:nvSpPr>
              <p:spPr bwMode="auto">
                <a:xfrm>
                  <a:off x="3170" y="1161"/>
                  <a:ext cx="1252" cy="242"/>
                </a:xfrm>
                <a:prstGeom prst="ellipse">
                  <a:avLst/>
                </a:prstGeom>
                <a:noFill/>
                <a:ln w="60325">
                  <a:solidFill>
                    <a:srgbClr val="140A3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94" name="Oval 130"/>
                <p:cNvSpPr>
                  <a:spLocks noChangeArrowheads="1"/>
                </p:cNvSpPr>
                <p:nvPr/>
              </p:nvSpPr>
              <p:spPr bwMode="auto">
                <a:xfrm>
                  <a:off x="3178" y="1161"/>
                  <a:ext cx="1229" cy="242"/>
                </a:xfrm>
                <a:prstGeom prst="ellipse">
                  <a:avLst/>
                </a:prstGeom>
                <a:noFill/>
                <a:ln w="60325">
                  <a:solidFill>
                    <a:srgbClr val="15094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95" name="Oval 131"/>
                <p:cNvSpPr>
                  <a:spLocks noChangeArrowheads="1"/>
                </p:cNvSpPr>
                <p:nvPr/>
              </p:nvSpPr>
              <p:spPr bwMode="auto">
                <a:xfrm>
                  <a:off x="3185" y="1161"/>
                  <a:ext cx="1207" cy="236"/>
                </a:xfrm>
                <a:prstGeom prst="ellipse">
                  <a:avLst/>
                </a:prstGeom>
                <a:noFill/>
                <a:ln w="60325">
                  <a:solidFill>
                    <a:srgbClr val="16094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96" name="Oval 132"/>
                <p:cNvSpPr>
                  <a:spLocks noChangeArrowheads="1"/>
                </p:cNvSpPr>
                <p:nvPr/>
              </p:nvSpPr>
              <p:spPr bwMode="auto">
                <a:xfrm>
                  <a:off x="3185" y="1161"/>
                  <a:ext cx="1192" cy="236"/>
                </a:xfrm>
                <a:prstGeom prst="ellipse">
                  <a:avLst/>
                </a:prstGeom>
                <a:noFill/>
                <a:ln w="60325">
                  <a:solidFill>
                    <a:srgbClr val="17095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97" name="Oval 133"/>
                <p:cNvSpPr>
                  <a:spLocks noChangeArrowheads="1"/>
                </p:cNvSpPr>
                <p:nvPr/>
              </p:nvSpPr>
              <p:spPr bwMode="auto">
                <a:xfrm>
                  <a:off x="3193" y="1161"/>
                  <a:ext cx="1169" cy="229"/>
                </a:xfrm>
                <a:prstGeom prst="ellipse">
                  <a:avLst/>
                </a:prstGeom>
                <a:noFill/>
                <a:ln w="60325">
                  <a:solidFill>
                    <a:srgbClr val="19085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98" name="Oval 134"/>
                <p:cNvSpPr>
                  <a:spLocks noChangeArrowheads="1"/>
                </p:cNvSpPr>
                <p:nvPr/>
              </p:nvSpPr>
              <p:spPr bwMode="auto">
                <a:xfrm>
                  <a:off x="3200" y="1168"/>
                  <a:ext cx="1147" cy="222"/>
                </a:xfrm>
                <a:prstGeom prst="ellipse">
                  <a:avLst/>
                </a:prstGeom>
                <a:noFill/>
                <a:ln w="60325">
                  <a:solidFill>
                    <a:srgbClr val="1A086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999" name="Oval 135"/>
                <p:cNvSpPr>
                  <a:spLocks noChangeArrowheads="1"/>
                </p:cNvSpPr>
                <p:nvPr/>
              </p:nvSpPr>
              <p:spPr bwMode="auto">
                <a:xfrm>
                  <a:off x="3207" y="1168"/>
                  <a:ext cx="1125" cy="215"/>
                </a:xfrm>
                <a:prstGeom prst="ellipse">
                  <a:avLst/>
                </a:prstGeom>
                <a:noFill/>
                <a:ln w="60325">
                  <a:solidFill>
                    <a:srgbClr val="1B076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00" name="Oval 136"/>
                <p:cNvSpPr>
                  <a:spLocks noChangeArrowheads="1"/>
                </p:cNvSpPr>
                <p:nvPr/>
              </p:nvSpPr>
              <p:spPr bwMode="auto">
                <a:xfrm>
                  <a:off x="3207" y="1168"/>
                  <a:ext cx="1111" cy="215"/>
                </a:xfrm>
                <a:prstGeom prst="ellipse">
                  <a:avLst/>
                </a:prstGeom>
                <a:noFill/>
                <a:ln w="60325">
                  <a:solidFill>
                    <a:srgbClr val="1C077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01" name="Oval 137"/>
                <p:cNvSpPr>
                  <a:spLocks noChangeArrowheads="1"/>
                </p:cNvSpPr>
                <p:nvPr/>
              </p:nvSpPr>
              <p:spPr bwMode="auto">
                <a:xfrm>
                  <a:off x="3215" y="1168"/>
                  <a:ext cx="1088" cy="208"/>
                </a:xfrm>
                <a:prstGeom prst="ellipse">
                  <a:avLst/>
                </a:prstGeom>
                <a:noFill/>
                <a:ln w="60325">
                  <a:solidFill>
                    <a:srgbClr val="1E077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02" name="Oval 138"/>
                <p:cNvSpPr>
                  <a:spLocks noChangeArrowheads="1"/>
                </p:cNvSpPr>
                <p:nvPr/>
              </p:nvSpPr>
              <p:spPr bwMode="auto">
                <a:xfrm>
                  <a:off x="3222" y="1168"/>
                  <a:ext cx="1066" cy="208"/>
                </a:xfrm>
                <a:prstGeom prst="ellipse">
                  <a:avLst/>
                </a:prstGeom>
                <a:noFill/>
                <a:ln w="60325">
                  <a:solidFill>
                    <a:srgbClr val="1F068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03" name="Oval 139"/>
                <p:cNvSpPr>
                  <a:spLocks noChangeArrowheads="1"/>
                </p:cNvSpPr>
                <p:nvPr/>
              </p:nvSpPr>
              <p:spPr bwMode="auto">
                <a:xfrm>
                  <a:off x="3230" y="1174"/>
                  <a:ext cx="1043" cy="195"/>
                </a:xfrm>
                <a:prstGeom prst="ellipse">
                  <a:avLst/>
                </a:prstGeom>
                <a:noFill/>
                <a:ln w="60325">
                  <a:solidFill>
                    <a:srgbClr val="20068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04" name="Oval 140"/>
                <p:cNvSpPr>
                  <a:spLocks noChangeArrowheads="1"/>
                </p:cNvSpPr>
                <p:nvPr/>
              </p:nvSpPr>
              <p:spPr bwMode="auto">
                <a:xfrm>
                  <a:off x="3237" y="1174"/>
                  <a:ext cx="1021" cy="195"/>
                </a:xfrm>
                <a:prstGeom prst="ellipse">
                  <a:avLst/>
                </a:prstGeom>
                <a:noFill/>
                <a:ln w="60325">
                  <a:solidFill>
                    <a:srgbClr val="21059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05" name="Oval 141"/>
                <p:cNvSpPr>
                  <a:spLocks noChangeArrowheads="1"/>
                </p:cNvSpPr>
                <p:nvPr/>
              </p:nvSpPr>
              <p:spPr bwMode="auto">
                <a:xfrm>
                  <a:off x="3237" y="1174"/>
                  <a:ext cx="1006" cy="188"/>
                </a:xfrm>
                <a:prstGeom prst="ellipse">
                  <a:avLst/>
                </a:prstGeom>
                <a:noFill/>
                <a:ln w="60325">
                  <a:solidFill>
                    <a:srgbClr val="23059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06" name="Oval 142"/>
                <p:cNvSpPr>
                  <a:spLocks noChangeArrowheads="1"/>
                </p:cNvSpPr>
                <p:nvPr/>
              </p:nvSpPr>
              <p:spPr bwMode="auto">
                <a:xfrm>
                  <a:off x="3245" y="1174"/>
                  <a:ext cx="983" cy="188"/>
                </a:xfrm>
                <a:prstGeom prst="ellipse">
                  <a:avLst/>
                </a:prstGeom>
                <a:noFill/>
                <a:ln w="60325">
                  <a:solidFill>
                    <a:srgbClr val="2404A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07" name="Oval 143"/>
                <p:cNvSpPr>
                  <a:spLocks noChangeArrowheads="1"/>
                </p:cNvSpPr>
                <p:nvPr/>
              </p:nvSpPr>
              <p:spPr bwMode="auto">
                <a:xfrm>
                  <a:off x="3252" y="1174"/>
                  <a:ext cx="961" cy="182"/>
                </a:xfrm>
                <a:prstGeom prst="ellipse">
                  <a:avLst/>
                </a:prstGeom>
                <a:noFill/>
                <a:ln w="60325">
                  <a:solidFill>
                    <a:srgbClr val="2504A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08" name="Oval 144"/>
                <p:cNvSpPr>
                  <a:spLocks noChangeArrowheads="1"/>
                </p:cNvSpPr>
                <p:nvPr/>
              </p:nvSpPr>
              <p:spPr bwMode="auto">
                <a:xfrm>
                  <a:off x="3260" y="1181"/>
                  <a:ext cx="938" cy="175"/>
                </a:xfrm>
                <a:prstGeom prst="ellipse">
                  <a:avLst/>
                </a:prstGeom>
                <a:noFill/>
                <a:ln w="60325">
                  <a:solidFill>
                    <a:srgbClr val="2604B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09" name="Oval 145"/>
                <p:cNvSpPr>
                  <a:spLocks noChangeArrowheads="1"/>
                </p:cNvSpPr>
                <p:nvPr/>
              </p:nvSpPr>
              <p:spPr bwMode="auto">
                <a:xfrm>
                  <a:off x="3260" y="1181"/>
                  <a:ext cx="923" cy="168"/>
                </a:xfrm>
                <a:prstGeom prst="ellipse">
                  <a:avLst/>
                </a:prstGeom>
                <a:noFill/>
                <a:ln w="60325">
                  <a:solidFill>
                    <a:srgbClr val="2803B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10" name="Oval 146"/>
                <p:cNvSpPr>
                  <a:spLocks noChangeArrowheads="1"/>
                </p:cNvSpPr>
                <p:nvPr/>
              </p:nvSpPr>
              <p:spPr bwMode="auto">
                <a:xfrm>
                  <a:off x="3267" y="1181"/>
                  <a:ext cx="901" cy="161"/>
                </a:xfrm>
                <a:prstGeom prst="ellipse">
                  <a:avLst/>
                </a:prstGeom>
                <a:noFill/>
                <a:ln w="60325">
                  <a:solidFill>
                    <a:srgbClr val="2903C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11" name="Oval 147"/>
                <p:cNvSpPr>
                  <a:spLocks noChangeArrowheads="1"/>
                </p:cNvSpPr>
                <p:nvPr/>
              </p:nvSpPr>
              <p:spPr bwMode="auto">
                <a:xfrm>
                  <a:off x="3275" y="1181"/>
                  <a:ext cx="879" cy="161"/>
                </a:xfrm>
                <a:prstGeom prst="ellipse">
                  <a:avLst/>
                </a:prstGeom>
                <a:noFill/>
                <a:ln w="60325">
                  <a:solidFill>
                    <a:srgbClr val="2A02C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12" name="Oval 148"/>
                <p:cNvSpPr>
                  <a:spLocks noChangeArrowheads="1"/>
                </p:cNvSpPr>
                <p:nvPr/>
              </p:nvSpPr>
              <p:spPr bwMode="auto">
                <a:xfrm>
                  <a:off x="3282" y="1181"/>
                  <a:ext cx="857" cy="154"/>
                </a:xfrm>
                <a:prstGeom prst="ellipse">
                  <a:avLst/>
                </a:prstGeom>
                <a:noFill/>
                <a:ln w="60325">
                  <a:solidFill>
                    <a:srgbClr val="2B02D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13" name="Oval 149"/>
                <p:cNvSpPr>
                  <a:spLocks noChangeArrowheads="1"/>
                </p:cNvSpPr>
                <p:nvPr/>
              </p:nvSpPr>
              <p:spPr bwMode="auto">
                <a:xfrm>
                  <a:off x="3282" y="1188"/>
                  <a:ext cx="842" cy="147"/>
                </a:xfrm>
                <a:prstGeom prst="ellipse">
                  <a:avLst/>
                </a:prstGeom>
                <a:noFill/>
                <a:ln w="60325">
                  <a:solidFill>
                    <a:srgbClr val="2D02D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14" name="Oval 150"/>
                <p:cNvSpPr>
                  <a:spLocks noChangeArrowheads="1"/>
                </p:cNvSpPr>
                <p:nvPr/>
              </p:nvSpPr>
              <p:spPr bwMode="auto">
                <a:xfrm>
                  <a:off x="3289" y="1188"/>
                  <a:ext cx="820" cy="140"/>
                </a:xfrm>
                <a:prstGeom prst="ellipse">
                  <a:avLst/>
                </a:prstGeom>
                <a:noFill/>
                <a:ln w="60325">
                  <a:solidFill>
                    <a:srgbClr val="2E01E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15" name="Oval 151"/>
                <p:cNvSpPr>
                  <a:spLocks noChangeArrowheads="1"/>
                </p:cNvSpPr>
                <p:nvPr/>
              </p:nvSpPr>
              <p:spPr bwMode="auto">
                <a:xfrm>
                  <a:off x="3297" y="1188"/>
                  <a:ext cx="797" cy="140"/>
                </a:xfrm>
                <a:prstGeom prst="ellipse">
                  <a:avLst/>
                </a:prstGeom>
                <a:noFill/>
                <a:ln w="60325">
                  <a:solidFill>
                    <a:srgbClr val="2F01E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16" name="Oval 152"/>
                <p:cNvSpPr>
                  <a:spLocks noChangeArrowheads="1"/>
                </p:cNvSpPr>
                <p:nvPr/>
              </p:nvSpPr>
              <p:spPr bwMode="auto">
                <a:xfrm>
                  <a:off x="3304" y="1188"/>
                  <a:ext cx="775" cy="133"/>
                </a:xfrm>
                <a:prstGeom prst="ellipse">
                  <a:avLst/>
                </a:prstGeom>
                <a:noFill/>
                <a:ln w="60325">
                  <a:solidFill>
                    <a:srgbClr val="300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17" name="Oval 153"/>
                <p:cNvSpPr>
                  <a:spLocks noChangeArrowheads="1"/>
                </p:cNvSpPr>
                <p:nvPr/>
              </p:nvSpPr>
              <p:spPr bwMode="auto">
                <a:xfrm>
                  <a:off x="3312" y="1188"/>
                  <a:ext cx="752" cy="133"/>
                </a:xfrm>
                <a:prstGeom prst="ellipse">
                  <a:avLst/>
                </a:prstGeom>
                <a:noFill/>
                <a:ln w="60325">
                  <a:solidFill>
                    <a:srgbClr val="3100F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18" name="Oval 154"/>
                <p:cNvSpPr>
                  <a:spLocks noChangeArrowheads="1"/>
                </p:cNvSpPr>
                <p:nvPr/>
              </p:nvSpPr>
              <p:spPr bwMode="auto">
                <a:xfrm>
                  <a:off x="3312" y="1195"/>
                  <a:ext cx="737" cy="119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19" name="Oval 155"/>
                <p:cNvSpPr>
                  <a:spLocks noChangeArrowheads="1"/>
                </p:cNvSpPr>
                <p:nvPr/>
              </p:nvSpPr>
              <p:spPr bwMode="auto">
                <a:xfrm>
                  <a:off x="3319" y="1195"/>
                  <a:ext cx="715" cy="119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20" name="Oval 156"/>
                <p:cNvSpPr>
                  <a:spLocks noChangeArrowheads="1"/>
                </p:cNvSpPr>
                <p:nvPr/>
              </p:nvSpPr>
              <p:spPr bwMode="auto">
                <a:xfrm>
                  <a:off x="3327" y="1195"/>
                  <a:ext cx="692" cy="113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21" name="Oval 157"/>
                <p:cNvSpPr>
                  <a:spLocks noChangeArrowheads="1"/>
                </p:cNvSpPr>
                <p:nvPr/>
              </p:nvSpPr>
              <p:spPr bwMode="auto">
                <a:xfrm>
                  <a:off x="3334" y="1195"/>
                  <a:ext cx="670" cy="113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22" name="Oval 158"/>
                <p:cNvSpPr>
                  <a:spLocks noChangeArrowheads="1"/>
                </p:cNvSpPr>
                <p:nvPr/>
              </p:nvSpPr>
              <p:spPr bwMode="auto">
                <a:xfrm>
                  <a:off x="3334" y="1195"/>
                  <a:ext cx="656" cy="106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23" name="Oval 159"/>
                <p:cNvSpPr>
                  <a:spLocks noChangeArrowheads="1"/>
                </p:cNvSpPr>
                <p:nvPr/>
              </p:nvSpPr>
              <p:spPr bwMode="auto">
                <a:xfrm>
                  <a:off x="3342" y="1202"/>
                  <a:ext cx="633" cy="99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24" name="Oval 160"/>
                <p:cNvSpPr>
                  <a:spLocks noChangeArrowheads="1"/>
                </p:cNvSpPr>
                <p:nvPr/>
              </p:nvSpPr>
              <p:spPr bwMode="auto">
                <a:xfrm>
                  <a:off x="3349" y="1202"/>
                  <a:ext cx="611" cy="9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25" name="Oval 161"/>
                <p:cNvSpPr>
                  <a:spLocks noChangeArrowheads="1"/>
                </p:cNvSpPr>
                <p:nvPr/>
              </p:nvSpPr>
              <p:spPr bwMode="auto">
                <a:xfrm>
                  <a:off x="3357" y="1202"/>
                  <a:ext cx="588" cy="9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26" name="Oval 162"/>
                <p:cNvSpPr>
                  <a:spLocks noChangeArrowheads="1"/>
                </p:cNvSpPr>
                <p:nvPr/>
              </p:nvSpPr>
              <p:spPr bwMode="auto">
                <a:xfrm>
                  <a:off x="3357" y="1202"/>
                  <a:ext cx="573" cy="85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27" name="Oval 163"/>
                <p:cNvSpPr>
                  <a:spLocks noChangeArrowheads="1"/>
                </p:cNvSpPr>
                <p:nvPr/>
              </p:nvSpPr>
              <p:spPr bwMode="auto">
                <a:xfrm>
                  <a:off x="3364" y="1202"/>
                  <a:ext cx="551" cy="85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28" name="Oval 164"/>
                <p:cNvSpPr>
                  <a:spLocks noChangeArrowheads="1"/>
                </p:cNvSpPr>
                <p:nvPr/>
              </p:nvSpPr>
              <p:spPr bwMode="auto">
                <a:xfrm>
                  <a:off x="3371" y="1209"/>
                  <a:ext cx="529" cy="71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29" name="Oval 165"/>
                <p:cNvSpPr>
                  <a:spLocks noChangeArrowheads="1"/>
                </p:cNvSpPr>
                <p:nvPr/>
              </p:nvSpPr>
              <p:spPr bwMode="auto">
                <a:xfrm>
                  <a:off x="3379" y="1209"/>
                  <a:ext cx="506" cy="71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30" name="Oval 166"/>
                <p:cNvSpPr>
                  <a:spLocks noChangeArrowheads="1"/>
                </p:cNvSpPr>
                <p:nvPr/>
              </p:nvSpPr>
              <p:spPr bwMode="auto">
                <a:xfrm>
                  <a:off x="3386" y="1209"/>
                  <a:ext cx="484" cy="6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31" name="Oval 167"/>
                <p:cNvSpPr>
                  <a:spLocks noChangeArrowheads="1"/>
                </p:cNvSpPr>
                <p:nvPr/>
              </p:nvSpPr>
              <p:spPr bwMode="auto">
                <a:xfrm>
                  <a:off x="3386" y="1209"/>
                  <a:ext cx="469" cy="58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32" name="Oval 168"/>
                <p:cNvSpPr>
                  <a:spLocks noChangeArrowheads="1"/>
                </p:cNvSpPr>
                <p:nvPr/>
              </p:nvSpPr>
              <p:spPr bwMode="auto">
                <a:xfrm>
                  <a:off x="3394" y="1209"/>
                  <a:ext cx="446" cy="58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33" name="Oval 169"/>
                <p:cNvSpPr>
                  <a:spLocks noChangeArrowheads="1"/>
                </p:cNvSpPr>
                <p:nvPr/>
              </p:nvSpPr>
              <p:spPr bwMode="auto">
                <a:xfrm>
                  <a:off x="3401" y="1216"/>
                  <a:ext cx="424" cy="4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34" name="Oval 170"/>
                <p:cNvSpPr>
                  <a:spLocks noChangeArrowheads="1"/>
                </p:cNvSpPr>
                <p:nvPr/>
              </p:nvSpPr>
              <p:spPr bwMode="auto">
                <a:xfrm>
                  <a:off x="3409" y="1216"/>
                  <a:ext cx="402" cy="4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35" name="Oval 171"/>
                <p:cNvSpPr>
                  <a:spLocks noChangeArrowheads="1"/>
                </p:cNvSpPr>
                <p:nvPr/>
              </p:nvSpPr>
              <p:spPr bwMode="auto">
                <a:xfrm>
                  <a:off x="3409" y="1216"/>
                  <a:ext cx="387" cy="3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36" name="Oval 172"/>
                <p:cNvSpPr>
                  <a:spLocks noChangeArrowheads="1"/>
                </p:cNvSpPr>
                <p:nvPr/>
              </p:nvSpPr>
              <p:spPr bwMode="auto">
                <a:xfrm>
                  <a:off x="3416" y="1216"/>
                  <a:ext cx="365" cy="3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37" name="Oval 173"/>
                <p:cNvSpPr>
                  <a:spLocks noChangeArrowheads="1"/>
                </p:cNvSpPr>
                <p:nvPr/>
              </p:nvSpPr>
              <p:spPr bwMode="auto">
                <a:xfrm>
                  <a:off x="3424" y="1216"/>
                  <a:ext cx="342" cy="30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38" name="Oval 174"/>
                <p:cNvSpPr>
                  <a:spLocks noChangeArrowheads="1"/>
                </p:cNvSpPr>
                <p:nvPr/>
              </p:nvSpPr>
              <p:spPr bwMode="auto">
                <a:xfrm>
                  <a:off x="3431" y="1222"/>
                  <a:ext cx="320" cy="2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39" name="Oval 175"/>
                <p:cNvSpPr>
                  <a:spLocks noChangeArrowheads="1"/>
                </p:cNvSpPr>
                <p:nvPr/>
              </p:nvSpPr>
              <p:spPr bwMode="auto">
                <a:xfrm>
                  <a:off x="3431" y="1222"/>
                  <a:ext cx="305" cy="1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40" name="Oval 176"/>
                <p:cNvSpPr>
                  <a:spLocks noChangeArrowheads="1"/>
                </p:cNvSpPr>
                <p:nvPr/>
              </p:nvSpPr>
              <p:spPr bwMode="auto">
                <a:xfrm>
                  <a:off x="3439" y="1222"/>
                  <a:ext cx="282" cy="1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41" name="Oval 177"/>
                <p:cNvSpPr>
                  <a:spLocks noChangeArrowheads="1"/>
                </p:cNvSpPr>
                <p:nvPr/>
              </p:nvSpPr>
              <p:spPr bwMode="auto">
                <a:xfrm>
                  <a:off x="3446" y="1222"/>
                  <a:ext cx="260" cy="10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42" name="Oval 178"/>
                <p:cNvSpPr>
                  <a:spLocks noChangeArrowheads="1"/>
                </p:cNvSpPr>
                <p:nvPr/>
              </p:nvSpPr>
              <p:spPr bwMode="auto">
                <a:xfrm>
                  <a:off x="3453" y="1222"/>
                  <a:ext cx="238" cy="10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43" name="Oval 179"/>
                <p:cNvSpPr>
                  <a:spLocks noChangeArrowheads="1"/>
                </p:cNvSpPr>
                <p:nvPr/>
              </p:nvSpPr>
              <p:spPr bwMode="auto">
                <a:xfrm>
                  <a:off x="3442" y="1210"/>
                  <a:ext cx="253" cy="3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44" name="Oval 180"/>
                <p:cNvSpPr>
                  <a:spLocks noChangeArrowheads="1"/>
                </p:cNvSpPr>
                <p:nvPr/>
              </p:nvSpPr>
              <p:spPr bwMode="auto">
                <a:xfrm>
                  <a:off x="3442" y="1210"/>
                  <a:ext cx="238" cy="3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45" name="Oval 181"/>
                <p:cNvSpPr>
                  <a:spLocks noChangeArrowheads="1"/>
                </p:cNvSpPr>
                <p:nvPr/>
              </p:nvSpPr>
              <p:spPr bwMode="auto">
                <a:xfrm>
                  <a:off x="3449" y="1210"/>
                  <a:ext cx="217" cy="28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46" name="Oval 182"/>
                <p:cNvSpPr>
                  <a:spLocks noChangeArrowheads="1"/>
                </p:cNvSpPr>
                <p:nvPr/>
              </p:nvSpPr>
              <p:spPr bwMode="auto">
                <a:xfrm>
                  <a:off x="3457" y="1210"/>
                  <a:ext cx="194" cy="28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47" name="Oval 183"/>
                <p:cNvSpPr>
                  <a:spLocks noChangeArrowheads="1"/>
                </p:cNvSpPr>
                <p:nvPr/>
              </p:nvSpPr>
              <p:spPr bwMode="auto">
                <a:xfrm>
                  <a:off x="3464" y="1210"/>
                  <a:ext cx="172" cy="21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48" name="Oval 184"/>
                <p:cNvSpPr>
                  <a:spLocks noChangeArrowheads="1"/>
                </p:cNvSpPr>
                <p:nvPr/>
              </p:nvSpPr>
              <p:spPr bwMode="auto">
                <a:xfrm>
                  <a:off x="3464" y="1217"/>
                  <a:ext cx="157" cy="1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49" name="Oval 185"/>
                <p:cNvSpPr>
                  <a:spLocks noChangeArrowheads="1"/>
                </p:cNvSpPr>
                <p:nvPr/>
              </p:nvSpPr>
              <p:spPr bwMode="auto">
                <a:xfrm>
                  <a:off x="3472" y="1217"/>
                  <a:ext cx="134" cy="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50" name="Oval 186"/>
                <p:cNvSpPr>
                  <a:spLocks noChangeArrowheads="1"/>
                </p:cNvSpPr>
                <p:nvPr/>
              </p:nvSpPr>
              <p:spPr bwMode="auto">
                <a:xfrm>
                  <a:off x="3479" y="1217"/>
                  <a:ext cx="112" cy="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51" name="Oval 187"/>
                <p:cNvSpPr>
                  <a:spLocks noChangeArrowheads="1"/>
                </p:cNvSpPr>
                <p:nvPr/>
              </p:nvSpPr>
              <p:spPr bwMode="auto">
                <a:xfrm>
                  <a:off x="3479" y="1217"/>
                  <a:ext cx="112" cy="7"/>
                </a:xfrm>
                <a:prstGeom prst="ellipse">
                  <a:avLst/>
                </a:prstGeom>
                <a:solidFill>
                  <a:srgbClr val="33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52" name="Line 188"/>
                <p:cNvSpPr>
                  <a:spLocks noChangeShapeType="1"/>
                </p:cNvSpPr>
                <p:nvPr/>
              </p:nvSpPr>
              <p:spPr bwMode="auto">
                <a:xfrm flipH="1" flipV="1">
                  <a:off x="-150740" y="-137101"/>
                  <a:ext cx="8" cy="6"/>
                </a:xfrm>
                <a:prstGeom prst="line">
                  <a:avLst/>
                </a:prstGeom>
                <a:noFill/>
                <a:ln w="841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53" name="Line 189"/>
                <p:cNvSpPr>
                  <a:spLocks noChangeShapeType="1"/>
                </p:cNvSpPr>
                <p:nvPr/>
              </p:nvSpPr>
              <p:spPr bwMode="auto">
                <a:xfrm flipH="1" flipV="1">
                  <a:off x="-150740" y="-137101"/>
                  <a:ext cx="8" cy="6"/>
                </a:xfrm>
                <a:prstGeom prst="line">
                  <a:avLst/>
                </a:prstGeom>
                <a:noFill/>
                <a:ln w="841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54" name="Oval 190"/>
                <p:cNvSpPr>
                  <a:spLocks noChangeArrowheads="1"/>
                </p:cNvSpPr>
                <p:nvPr/>
              </p:nvSpPr>
              <p:spPr bwMode="auto">
                <a:xfrm>
                  <a:off x="3125" y="1139"/>
                  <a:ext cx="1409" cy="307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55" name="Oval 191"/>
                <p:cNvSpPr>
                  <a:spLocks noChangeArrowheads="1"/>
                </p:cNvSpPr>
                <p:nvPr/>
              </p:nvSpPr>
              <p:spPr bwMode="auto">
                <a:xfrm>
                  <a:off x="3148" y="2693"/>
                  <a:ext cx="1378" cy="341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56" name="Arc 192"/>
                <p:cNvSpPr>
                  <a:spLocks/>
                </p:cNvSpPr>
                <p:nvPr/>
              </p:nvSpPr>
              <p:spPr bwMode="auto">
                <a:xfrm>
                  <a:off x="3837" y="810"/>
                  <a:ext cx="846" cy="47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784"/>
                    <a:gd name="T2" fmla="*/ 21599 w 21600"/>
                    <a:gd name="T3" fmla="*/ 21784 h 21784"/>
                    <a:gd name="T4" fmla="*/ 0 w 21600"/>
                    <a:gd name="T5" fmla="*/ 21600 h 217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84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61"/>
                        <a:pt x="21599" y="21722"/>
                        <a:pt x="21599" y="21784"/>
                      </a:cubicBezTo>
                    </a:path>
                    <a:path w="21600" h="21784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61"/>
                        <a:pt x="21599" y="21722"/>
                        <a:pt x="21599" y="21784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57" name="Arc 193"/>
                <p:cNvSpPr>
                  <a:spLocks/>
                </p:cNvSpPr>
                <p:nvPr/>
              </p:nvSpPr>
              <p:spPr bwMode="auto">
                <a:xfrm>
                  <a:off x="3833" y="817"/>
                  <a:ext cx="842" cy="53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02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101" y="0"/>
                      </a:moveTo>
                      <a:cubicBezTo>
                        <a:pt x="11991" y="56"/>
                        <a:pt x="21600" y="9710"/>
                        <a:pt x="21600" y="21600"/>
                      </a:cubicBezTo>
                    </a:path>
                    <a:path w="21600" h="21600" stroke="0" extrusionOk="0">
                      <a:moveTo>
                        <a:pt x="101" y="0"/>
                      </a:moveTo>
                      <a:cubicBezTo>
                        <a:pt x="11991" y="56"/>
                        <a:pt x="21600" y="971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58" name="Arc 194"/>
                <p:cNvSpPr>
                  <a:spLocks/>
                </p:cNvSpPr>
                <p:nvPr/>
              </p:nvSpPr>
              <p:spPr bwMode="auto">
                <a:xfrm>
                  <a:off x="3837" y="810"/>
                  <a:ext cx="771" cy="59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59" name="Arc 195"/>
                <p:cNvSpPr>
                  <a:spLocks/>
                </p:cNvSpPr>
                <p:nvPr/>
              </p:nvSpPr>
              <p:spPr bwMode="auto">
                <a:xfrm>
                  <a:off x="3826" y="810"/>
                  <a:ext cx="678" cy="64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2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119" y="0"/>
                      </a:moveTo>
                      <a:cubicBezTo>
                        <a:pt x="12002" y="66"/>
                        <a:pt x="21600" y="9717"/>
                        <a:pt x="21600" y="21600"/>
                      </a:cubicBezTo>
                    </a:path>
                    <a:path w="21600" h="21600" stroke="0" extrusionOk="0">
                      <a:moveTo>
                        <a:pt x="119" y="0"/>
                      </a:moveTo>
                      <a:cubicBezTo>
                        <a:pt x="12002" y="66"/>
                        <a:pt x="21600" y="9717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60" name="Arc 196"/>
                <p:cNvSpPr>
                  <a:spLocks/>
                </p:cNvSpPr>
                <p:nvPr/>
              </p:nvSpPr>
              <p:spPr bwMode="auto">
                <a:xfrm>
                  <a:off x="3833" y="817"/>
                  <a:ext cx="514" cy="694"/>
                </a:xfrm>
                <a:custGeom>
                  <a:avLst/>
                  <a:gdLst>
                    <a:gd name="G0" fmla="+- 0 0 0"/>
                    <a:gd name="G1" fmla="+- 21599 0 0"/>
                    <a:gd name="G2" fmla="+- 21600 0 0"/>
                    <a:gd name="T0" fmla="*/ 167 w 21600"/>
                    <a:gd name="T1" fmla="*/ 0 h 21692"/>
                    <a:gd name="T2" fmla="*/ 21600 w 21600"/>
                    <a:gd name="T3" fmla="*/ 21692 h 21692"/>
                    <a:gd name="T4" fmla="*/ 0 w 21600"/>
                    <a:gd name="T5" fmla="*/ 21599 h 216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92" fill="none" extrusionOk="0">
                      <a:moveTo>
                        <a:pt x="167" y="-1"/>
                      </a:moveTo>
                      <a:cubicBezTo>
                        <a:pt x="12030" y="91"/>
                        <a:pt x="21600" y="9734"/>
                        <a:pt x="21600" y="21599"/>
                      </a:cubicBezTo>
                      <a:cubicBezTo>
                        <a:pt x="21600" y="21629"/>
                        <a:pt x="21599" y="21660"/>
                        <a:pt x="21599" y="21691"/>
                      </a:cubicBezTo>
                    </a:path>
                    <a:path w="21600" h="21692" stroke="0" extrusionOk="0">
                      <a:moveTo>
                        <a:pt x="167" y="-1"/>
                      </a:moveTo>
                      <a:cubicBezTo>
                        <a:pt x="12030" y="91"/>
                        <a:pt x="21600" y="9734"/>
                        <a:pt x="21600" y="21599"/>
                      </a:cubicBezTo>
                      <a:cubicBezTo>
                        <a:pt x="21600" y="21629"/>
                        <a:pt x="21599" y="21660"/>
                        <a:pt x="21599" y="21691"/>
                      </a:cubicBez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61" name="Arc 197"/>
                <p:cNvSpPr>
                  <a:spLocks/>
                </p:cNvSpPr>
                <p:nvPr/>
              </p:nvSpPr>
              <p:spPr bwMode="auto">
                <a:xfrm>
                  <a:off x="3833" y="818"/>
                  <a:ext cx="231" cy="735"/>
                </a:xfrm>
                <a:custGeom>
                  <a:avLst/>
                  <a:gdLst>
                    <a:gd name="G0" fmla="+- 0 0 0"/>
                    <a:gd name="G1" fmla="+- 21597 0 0"/>
                    <a:gd name="G2" fmla="+- 21600 0 0"/>
                    <a:gd name="T0" fmla="*/ 372 w 21600"/>
                    <a:gd name="T1" fmla="*/ 0 h 21597"/>
                    <a:gd name="T2" fmla="*/ 21600 w 21600"/>
                    <a:gd name="T3" fmla="*/ 21597 h 21597"/>
                    <a:gd name="T4" fmla="*/ 0 w 21600"/>
                    <a:gd name="T5" fmla="*/ 21597 h 21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7" fill="none" extrusionOk="0">
                      <a:moveTo>
                        <a:pt x="371" y="0"/>
                      </a:moveTo>
                      <a:cubicBezTo>
                        <a:pt x="12154" y="203"/>
                        <a:pt x="21600" y="9812"/>
                        <a:pt x="21600" y="21597"/>
                      </a:cubicBezTo>
                    </a:path>
                    <a:path w="21600" h="21597" stroke="0" extrusionOk="0">
                      <a:moveTo>
                        <a:pt x="371" y="0"/>
                      </a:moveTo>
                      <a:cubicBezTo>
                        <a:pt x="12154" y="203"/>
                        <a:pt x="21600" y="9812"/>
                        <a:pt x="21600" y="21597"/>
                      </a:cubicBezTo>
                      <a:lnTo>
                        <a:pt x="0" y="21597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62" name="Arc 198"/>
                <p:cNvSpPr>
                  <a:spLocks/>
                </p:cNvSpPr>
                <p:nvPr/>
              </p:nvSpPr>
              <p:spPr bwMode="auto">
                <a:xfrm>
                  <a:off x="3662" y="817"/>
                  <a:ext cx="168" cy="742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85 h 21685"/>
                    <a:gd name="T2" fmla="*/ 21600 w 21600"/>
                    <a:gd name="T3" fmla="*/ 0 h 21685"/>
                    <a:gd name="T4" fmla="*/ 21600 w 21600"/>
                    <a:gd name="T5" fmla="*/ 21600 h 216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85" fill="none" extrusionOk="0">
                      <a:moveTo>
                        <a:pt x="0" y="21684"/>
                      </a:moveTo>
                      <a:cubicBezTo>
                        <a:pt x="0" y="21656"/>
                        <a:pt x="0" y="21628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685" stroke="0" extrusionOk="0">
                      <a:moveTo>
                        <a:pt x="0" y="21684"/>
                      </a:moveTo>
                      <a:cubicBezTo>
                        <a:pt x="0" y="21656"/>
                        <a:pt x="0" y="21628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63" name="Arc 199"/>
                <p:cNvSpPr>
                  <a:spLocks/>
                </p:cNvSpPr>
                <p:nvPr/>
              </p:nvSpPr>
              <p:spPr bwMode="auto">
                <a:xfrm>
                  <a:off x="3394" y="810"/>
                  <a:ext cx="443" cy="71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48"/>
                    <a:gd name="T1" fmla="*/ 21600 h 21600"/>
                    <a:gd name="T2" fmla="*/ 21748 w 21748"/>
                    <a:gd name="T3" fmla="*/ 1 h 21600"/>
                    <a:gd name="T4" fmla="*/ 21600 w 21748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48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9" y="0"/>
                        <a:pt x="21698" y="0"/>
                        <a:pt x="21748" y="0"/>
                      </a:cubicBezTo>
                    </a:path>
                    <a:path w="21748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9" y="0"/>
                        <a:pt x="21698" y="0"/>
                        <a:pt x="21748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64" name="Arc 200"/>
                <p:cNvSpPr>
                  <a:spLocks/>
                </p:cNvSpPr>
                <p:nvPr/>
              </p:nvSpPr>
              <p:spPr bwMode="auto">
                <a:xfrm>
                  <a:off x="3230" y="810"/>
                  <a:ext cx="607" cy="68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65" name="Arc 201"/>
                <p:cNvSpPr>
                  <a:spLocks/>
                </p:cNvSpPr>
                <p:nvPr/>
              </p:nvSpPr>
              <p:spPr bwMode="auto">
                <a:xfrm>
                  <a:off x="3103" y="817"/>
                  <a:ext cx="727" cy="633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66" name="Arc 202"/>
                <p:cNvSpPr>
                  <a:spLocks/>
                </p:cNvSpPr>
                <p:nvPr/>
              </p:nvSpPr>
              <p:spPr bwMode="auto">
                <a:xfrm>
                  <a:off x="3028" y="810"/>
                  <a:ext cx="809" cy="38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08"/>
                    <a:gd name="T1" fmla="*/ 21600 h 21600"/>
                    <a:gd name="T2" fmla="*/ 21708 w 21708"/>
                    <a:gd name="T3" fmla="*/ 0 h 21600"/>
                    <a:gd name="T4" fmla="*/ 21600 w 21708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08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5" y="0"/>
                        <a:pt x="21671" y="0"/>
                        <a:pt x="21707" y="0"/>
                      </a:cubicBezTo>
                    </a:path>
                    <a:path w="21708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5" y="0"/>
                        <a:pt x="21671" y="0"/>
                        <a:pt x="21707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67" name="Arc 203"/>
                <p:cNvSpPr>
                  <a:spLocks/>
                </p:cNvSpPr>
                <p:nvPr/>
              </p:nvSpPr>
              <p:spPr bwMode="auto">
                <a:xfrm>
                  <a:off x="3185" y="810"/>
                  <a:ext cx="651" cy="31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689"/>
                    <a:gd name="T1" fmla="*/ 21782 h 21782"/>
                    <a:gd name="T2" fmla="*/ 21689 w 21689"/>
                    <a:gd name="T3" fmla="*/ 0 h 21782"/>
                    <a:gd name="T4" fmla="*/ 21600 w 21689"/>
                    <a:gd name="T5" fmla="*/ 21600 h 217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89" h="21782" fill="none" extrusionOk="0">
                      <a:moveTo>
                        <a:pt x="0" y="21782"/>
                      </a:moveTo>
                      <a:cubicBezTo>
                        <a:pt x="0" y="21721"/>
                        <a:pt x="0" y="2166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9" y="-1"/>
                        <a:pt x="21659" y="0"/>
                        <a:pt x="21688" y="0"/>
                      </a:cubicBezTo>
                    </a:path>
                    <a:path w="21689" h="21782" stroke="0" extrusionOk="0">
                      <a:moveTo>
                        <a:pt x="0" y="21782"/>
                      </a:moveTo>
                      <a:cubicBezTo>
                        <a:pt x="0" y="21721"/>
                        <a:pt x="0" y="2166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9" y="-1"/>
                        <a:pt x="21659" y="0"/>
                        <a:pt x="21688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68" name="Arc 204"/>
                <p:cNvSpPr>
                  <a:spLocks/>
                </p:cNvSpPr>
                <p:nvPr/>
              </p:nvSpPr>
              <p:spPr bwMode="auto">
                <a:xfrm>
                  <a:off x="3401" y="817"/>
                  <a:ext cx="434" cy="26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17"/>
                    <a:gd name="T1" fmla="*/ 21747 h 21747"/>
                    <a:gd name="T2" fmla="*/ 21717 w 21717"/>
                    <a:gd name="T3" fmla="*/ 0 h 21747"/>
                    <a:gd name="T4" fmla="*/ 21600 w 21717"/>
                    <a:gd name="T5" fmla="*/ 21600 h 21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17" h="21747" fill="none" extrusionOk="0">
                      <a:moveTo>
                        <a:pt x="0" y="21746"/>
                      </a:moveTo>
                      <a:cubicBezTo>
                        <a:pt x="0" y="21697"/>
                        <a:pt x="0" y="2164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8" y="-1"/>
                        <a:pt x="21677" y="0"/>
                        <a:pt x="21716" y="0"/>
                      </a:cubicBezTo>
                    </a:path>
                    <a:path w="21717" h="21747" stroke="0" extrusionOk="0">
                      <a:moveTo>
                        <a:pt x="0" y="21746"/>
                      </a:moveTo>
                      <a:cubicBezTo>
                        <a:pt x="0" y="21697"/>
                        <a:pt x="0" y="2164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8" y="-1"/>
                        <a:pt x="21677" y="0"/>
                        <a:pt x="21716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69" name="Arc 205"/>
                <p:cNvSpPr>
                  <a:spLocks/>
                </p:cNvSpPr>
                <p:nvPr/>
              </p:nvSpPr>
              <p:spPr bwMode="auto">
                <a:xfrm>
                  <a:off x="3565" y="810"/>
                  <a:ext cx="269" cy="243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18"/>
                    <a:gd name="T1" fmla="*/ 21600 h 21600"/>
                    <a:gd name="T2" fmla="*/ 21718 w 21718"/>
                    <a:gd name="T3" fmla="*/ 0 h 21600"/>
                    <a:gd name="T4" fmla="*/ 21600 w 21718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18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9" y="0"/>
                        <a:pt x="21678" y="0"/>
                        <a:pt x="21717" y="0"/>
                      </a:cubicBezTo>
                    </a:path>
                    <a:path w="21718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9" y="0"/>
                        <a:pt x="21678" y="0"/>
                        <a:pt x="21717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70" name="Arc 206"/>
                <p:cNvSpPr>
                  <a:spLocks/>
                </p:cNvSpPr>
                <p:nvPr/>
              </p:nvSpPr>
              <p:spPr bwMode="auto">
                <a:xfrm>
                  <a:off x="3662" y="810"/>
                  <a:ext cx="173" cy="23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32"/>
                    <a:gd name="T1" fmla="*/ 21600 h 21600"/>
                    <a:gd name="T2" fmla="*/ 21732 w 21732"/>
                    <a:gd name="T3" fmla="*/ 0 h 21600"/>
                    <a:gd name="T4" fmla="*/ 21600 w 2173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32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3" y="0"/>
                        <a:pt x="21687" y="0"/>
                        <a:pt x="21731" y="0"/>
                      </a:cubicBezTo>
                    </a:path>
                    <a:path w="21732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3" y="0"/>
                        <a:pt x="21687" y="0"/>
                        <a:pt x="21731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71" name="Arc 207"/>
                <p:cNvSpPr>
                  <a:spLocks/>
                </p:cNvSpPr>
                <p:nvPr/>
              </p:nvSpPr>
              <p:spPr bwMode="auto">
                <a:xfrm>
                  <a:off x="3774" y="817"/>
                  <a:ext cx="61" cy="22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968"/>
                    <a:gd name="T1" fmla="*/ 21600 h 21600"/>
                    <a:gd name="T2" fmla="*/ 21968 w 21968"/>
                    <a:gd name="T3" fmla="*/ 3 h 21600"/>
                    <a:gd name="T4" fmla="*/ 21600 w 21968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968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722" y="0"/>
                        <a:pt x="21845" y="1"/>
                        <a:pt x="21967" y="3"/>
                      </a:cubicBezTo>
                    </a:path>
                    <a:path w="21968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722" y="0"/>
                        <a:pt x="21845" y="1"/>
                        <a:pt x="21967" y="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72" name="Arc 208"/>
                <p:cNvSpPr>
                  <a:spLocks/>
                </p:cNvSpPr>
                <p:nvPr/>
              </p:nvSpPr>
              <p:spPr bwMode="auto">
                <a:xfrm>
                  <a:off x="3837" y="810"/>
                  <a:ext cx="71" cy="233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92"/>
                    <a:gd name="T2" fmla="*/ 21600 w 21600"/>
                    <a:gd name="T3" fmla="*/ 21692 h 21692"/>
                    <a:gd name="T4" fmla="*/ 0 w 21600"/>
                    <a:gd name="T5" fmla="*/ 21600 h 216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9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0"/>
                        <a:pt x="21599" y="21661"/>
                        <a:pt x="21599" y="21691"/>
                      </a:cubicBezTo>
                    </a:path>
                    <a:path w="21600" h="2169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0"/>
                        <a:pt x="21599" y="21661"/>
                        <a:pt x="21599" y="21691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73" name="Arc 209"/>
                <p:cNvSpPr>
                  <a:spLocks/>
                </p:cNvSpPr>
                <p:nvPr/>
              </p:nvSpPr>
              <p:spPr bwMode="auto">
                <a:xfrm>
                  <a:off x="3833" y="810"/>
                  <a:ext cx="231" cy="243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32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131" y="0"/>
                      </a:moveTo>
                      <a:cubicBezTo>
                        <a:pt x="12009" y="72"/>
                        <a:pt x="21600" y="9722"/>
                        <a:pt x="21600" y="21600"/>
                      </a:cubicBezTo>
                    </a:path>
                    <a:path w="21600" h="21600" stroke="0" extrusionOk="0">
                      <a:moveTo>
                        <a:pt x="131" y="0"/>
                      </a:moveTo>
                      <a:cubicBezTo>
                        <a:pt x="12009" y="72"/>
                        <a:pt x="21600" y="9722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74" name="Arc 210"/>
                <p:cNvSpPr>
                  <a:spLocks/>
                </p:cNvSpPr>
                <p:nvPr/>
              </p:nvSpPr>
              <p:spPr bwMode="auto">
                <a:xfrm>
                  <a:off x="3830" y="810"/>
                  <a:ext cx="421" cy="27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75" name="Arc 211"/>
                <p:cNvSpPr>
                  <a:spLocks/>
                </p:cNvSpPr>
                <p:nvPr/>
              </p:nvSpPr>
              <p:spPr bwMode="auto">
                <a:xfrm>
                  <a:off x="3837" y="810"/>
                  <a:ext cx="600" cy="31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76" name="Arc 212"/>
                <p:cNvSpPr>
                  <a:spLocks/>
                </p:cNvSpPr>
                <p:nvPr/>
              </p:nvSpPr>
              <p:spPr bwMode="auto">
                <a:xfrm>
                  <a:off x="3834" y="810"/>
                  <a:ext cx="768" cy="38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83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82" y="0"/>
                      </a:moveTo>
                      <a:cubicBezTo>
                        <a:pt x="11979" y="45"/>
                        <a:pt x="21600" y="9703"/>
                        <a:pt x="21600" y="21600"/>
                      </a:cubicBezTo>
                    </a:path>
                    <a:path w="21600" h="21600" stroke="0" extrusionOk="0">
                      <a:moveTo>
                        <a:pt x="82" y="0"/>
                      </a:moveTo>
                      <a:cubicBezTo>
                        <a:pt x="11979" y="45"/>
                        <a:pt x="21600" y="9703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77" name="Freeform 213"/>
                <p:cNvSpPr>
                  <a:spLocks/>
                </p:cNvSpPr>
                <p:nvPr/>
              </p:nvSpPr>
              <p:spPr bwMode="auto">
                <a:xfrm>
                  <a:off x="4068" y="1559"/>
                  <a:ext cx="1439" cy="1951"/>
                </a:xfrm>
                <a:custGeom>
                  <a:avLst/>
                  <a:gdLst>
                    <a:gd name="T0" fmla="*/ 0 w 1439"/>
                    <a:gd name="T1" fmla="*/ 192 h 1951"/>
                    <a:gd name="T2" fmla="*/ 15 w 1439"/>
                    <a:gd name="T3" fmla="*/ 144 h 1951"/>
                    <a:gd name="T4" fmla="*/ 60 w 1439"/>
                    <a:gd name="T5" fmla="*/ 103 h 1951"/>
                    <a:gd name="T6" fmla="*/ 224 w 1439"/>
                    <a:gd name="T7" fmla="*/ 41 h 1951"/>
                    <a:gd name="T8" fmla="*/ 455 w 1439"/>
                    <a:gd name="T9" fmla="*/ 14 h 1951"/>
                    <a:gd name="T10" fmla="*/ 716 w 1439"/>
                    <a:gd name="T11" fmla="*/ 0 h 1951"/>
                    <a:gd name="T12" fmla="*/ 977 w 1439"/>
                    <a:gd name="T13" fmla="*/ 14 h 1951"/>
                    <a:gd name="T14" fmla="*/ 1104 w 1439"/>
                    <a:gd name="T15" fmla="*/ 21 h 1951"/>
                    <a:gd name="T16" fmla="*/ 1215 w 1439"/>
                    <a:gd name="T17" fmla="*/ 41 h 1951"/>
                    <a:gd name="T18" fmla="*/ 1260 w 1439"/>
                    <a:gd name="T19" fmla="*/ 48 h 1951"/>
                    <a:gd name="T20" fmla="*/ 1305 w 1439"/>
                    <a:gd name="T21" fmla="*/ 62 h 1951"/>
                    <a:gd name="T22" fmla="*/ 1379 w 1439"/>
                    <a:gd name="T23" fmla="*/ 103 h 1951"/>
                    <a:gd name="T24" fmla="*/ 1417 w 1439"/>
                    <a:gd name="T25" fmla="*/ 144 h 1951"/>
                    <a:gd name="T26" fmla="*/ 1439 w 1439"/>
                    <a:gd name="T27" fmla="*/ 192 h 1951"/>
                    <a:gd name="T28" fmla="*/ 1439 w 1439"/>
                    <a:gd name="T29" fmla="*/ 1753 h 1951"/>
                    <a:gd name="T30" fmla="*/ 1417 w 1439"/>
                    <a:gd name="T31" fmla="*/ 1794 h 1951"/>
                    <a:gd name="T32" fmla="*/ 1379 w 1439"/>
                    <a:gd name="T33" fmla="*/ 1835 h 1951"/>
                    <a:gd name="T34" fmla="*/ 1305 w 1439"/>
                    <a:gd name="T35" fmla="*/ 1869 h 1951"/>
                    <a:gd name="T36" fmla="*/ 1260 w 1439"/>
                    <a:gd name="T37" fmla="*/ 1883 h 1951"/>
                    <a:gd name="T38" fmla="*/ 1215 w 1439"/>
                    <a:gd name="T39" fmla="*/ 1904 h 1951"/>
                    <a:gd name="T40" fmla="*/ 1104 w 1439"/>
                    <a:gd name="T41" fmla="*/ 1924 h 1951"/>
                    <a:gd name="T42" fmla="*/ 977 w 1439"/>
                    <a:gd name="T43" fmla="*/ 1938 h 1951"/>
                    <a:gd name="T44" fmla="*/ 716 w 1439"/>
                    <a:gd name="T45" fmla="*/ 1951 h 1951"/>
                    <a:gd name="T46" fmla="*/ 455 w 1439"/>
                    <a:gd name="T47" fmla="*/ 1938 h 1951"/>
                    <a:gd name="T48" fmla="*/ 224 w 1439"/>
                    <a:gd name="T49" fmla="*/ 1904 h 1951"/>
                    <a:gd name="T50" fmla="*/ 60 w 1439"/>
                    <a:gd name="T51" fmla="*/ 1835 h 1951"/>
                    <a:gd name="T52" fmla="*/ 15 w 1439"/>
                    <a:gd name="T53" fmla="*/ 1794 h 1951"/>
                    <a:gd name="T54" fmla="*/ 0 w 1439"/>
                    <a:gd name="T55" fmla="*/ 1753 h 1951"/>
                    <a:gd name="T56" fmla="*/ 0 w 1439"/>
                    <a:gd name="T57" fmla="*/ 192 h 19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439" h="1951">
                      <a:moveTo>
                        <a:pt x="0" y="192"/>
                      </a:moveTo>
                      <a:lnTo>
                        <a:pt x="15" y="144"/>
                      </a:lnTo>
                      <a:lnTo>
                        <a:pt x="60" y="103"/>
                      </a:lnTo>
                      <a:lnTo>
                        <a:pt x="224" y="41"/>
                      </a:lnTo>
                      <a:lnTo>
                        <a:pt x="455" y="14"/>
                      </a:lnTo>
                      <a:lnTo>
                        <a:pt x="716" y="0"/>
                      </a:lnTo>
                      <a:lnTo>
                        <a:pt x="977" y="14"/>
                      </a:lnTo>
                      <a:lnTo>
                        <a:pt x="1104" y="21"/>
                      </a:lnTo>
                      <a:lnTo>
                        <a:pt x="1215" y="41"/>
                      </a:lnTo>
                      <a:lnTo>
                        <a:pt x="1260" y="48"/>
                      </a:lnTo>
                      <a:lnTo>
                        <a:pt x="1305" y="62"/>
                      </a:lnTo>
                      <a:lnTo>
                        <a:pt x="1379" y="103"/>
                      </a:lnTo>
                      <a:lnTo>
                        <a:pt x="1417" y="144"/>
                      </a:lnTo>
                      <a:lnTo>
                        <a:pt x="1439" y="192"/>
                      </a:lnTo>
                      <a:lnTo>
                        <a:pt x="1439" y="1753"/>
                      </a:lnTo>
                      <a:lnTo>
                        <a:pt x="1417" y="1794"/>
                      </a:lnTo>
                      <a:lnTo>
                        <a:pt x="1379" y="1835"/>
                      </a:lnTo>
                      <a:lnTo>
                        <a:pt x="1305" y="1869"/>
                      </a:lnTo>
                      <a:lnTo>
                        <a:pt x="1260" y="1883"/>
                      </a:lnTo>
                      <a:lnTo>
                        <a:pt x="1215" y="1904"/>
                      </a:lnTo>
                      <a:lnTo>
                        <a:pt x="1104" y="1924"/>
                      </a:lnTo>
                      <a:lnTo>
                        <a:pt x="977" y="1938"/>
                      </a:lnTo>
                      <a:lnTo>
                        <a:pt x="716" y="1951"/>
                      </a:lnTo>
                      <a:lnTo>
                        <a:pt x="455" y="1938"/>
                      </a:lnTo>
                      <a:lnTo>
                        <a:pt x="224" y="1904"/>
                      </a:lnTo>
                      <a:lnTo>
                        <a:pt x="60" y="1835"/>
                      </a:lnTo>
                      <a:lnTo>
                        <a:pt x="15" y="1794"/>
                      </a:lnTo>
                      <a:lnTo>
                        <a:pt x="0" y="1753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78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4068" y="1751"/>
                  <a:ext cx="1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79" name="Freeform 215"/>
                <p:cNvSpPr>
                  <a:spLocks/>
                </p:cNvSpPr>
                <p:nvPr/>
              </p:nvSpPr>
              <p:spPr bwMode="auto">
                <a:xfrm>
                  <a:off x="4068" y="1559"/>
                  <a:ext cx="1439" cy="1951"/>
                </a:xfrm>
                <a:custGeom>
                  <a:avLst/>
                  <a:gdLst>
                    <a:gd name="T0" fmla="*/ 0 w 1439"/>
                    <a:gd name="T1" fmla="*/ 192 h 1951"/>
                    <a:gd name="T2" fmla="*/ 15 w 1439"/>
                    <a:gd name="T3" fmla="*/ 144 h 1951"/>
                    <a:gd name="T4" fmla="*/ 60 w 1439"/>
                    <a:gd name="T5" fmla="*/ 103 h 1951"/>
                    <a:gd name="T6" fmla="*/ 224 w 1439"/>
                    <a:gd name="T7" fmla="*/ 41 h 1951"/>
                    <a:gd name="T8" fmla="*/ 455 w 1439"/>
                    <a:gd name="T9" fmla="*/ 14 h 1951"/>
                    <a:gd name="T10" fmla="*/ 716 w 1439"/>
                    <a:gd name="T11" fmla="*/ 0 h 1951"/>
                    <a:gd name="T12" fmla="*/ 977 w 1439"/>
                    <a:gd name="T13" fmla="*/ 14 h 1951"/>
                    <a:gd name="T14" fmla="*/ 1104 w 1439"/>
                    <a:gd name="T15" fmla="*/ 21 h 1951"/>
                    <a:gd name="T16" fmla="*/ 1215 w 1439"/>
                    <a:gd name="T17" fmla="*/ 41 h 1951"/>
                    <a:gd name="T18" fmla="*/ 1260 w 1439"/>
                    <a:gd name="T19" fmla="*/ 48 h 1951"/>
                    <a:gd name="T20" fmla="*/ 1305 w 1439"/>
                    <a:gd name="T21" fmla="*/ 62 h 1951"/>
                    <a:gd name="T22" fmla="*/ 1379 w 1439"/>
                    <a:gd name="T23" fmla="*/ 103 h 1951"/>
                    <a:gd name="T24" fmla="*/ 1417 w 1439"/>
                    <a:gd name="T25" fmla="*/ 144 h 1951"/>
                    <a:gd name="T26" fmla="*/ 1439 w 1439"/>
                    <a:gd name="T27" fmla="*/ 192 h 1951"/>
                    <a:gd name="T28" fmla="*/ 1439 w 1439"/>
                    <a:gd name="T29" fmla="*/ 1753 h 1951"/>
                    <a:gd name="T30" fmla="*/ 1417 w 1439"/>
                    <a:gd name="T31" fmla="*/ 1794 h 1951"/>
                    <a:gd name="T32" fmla="*/ 1379 w 1439"/>
                    <a:gd name="T33" fmla="*/ 1835 h 1951"/>
                    <a:gd name="T34" fmla="*/ 1305 w 1439"/>
                    <a:gd name="T35" fmla="*/ 1869 h 1951"/>
                    <a:gd name="T36" fmla="*/ 1260 w 1439"/>
                    <a:gd name="T37" fmla="*/ 1883 h 1951"/>
                    <a:gd name="T38" fmla="*/ 1215 w 1439"/>
                    <a:gd name="T39" fmla="*/ 1904 h 1951"/>
                    <a:gd name="T40" fmla="*/ 1104 w 1439"/>
                    <a:gd name="T41" fmla="*/ 1924 h 1951"/>
                    <a:gd name="T42" fmla="*/ 977 w 1439"/>
                    <a:gd name="T43" fmla="*/ 1938 h 1951"/>
                    <a:gd name="T44" fmla="*/ 716 w 1439"/>
                    <a:gd name="T45" fmla="*/ 1951 h 1951"/>
                    <a:gd name="T46" fmla="*/ 455 w 1439"/>
                    <a:gd name="T47" fmla="*/ 1938 h 1951"/>
                    <a:gd name="T48" fmla="*/ 224 w 1439"/>
                    <a:gd name="T49" fmla="*/ 1904 h 1951"/>
                    <a:gd name="T50" fmla="*/ 60 w 1439"/>
                    <a:gd name="T51" fmla="*/ 1835 h 1951"/>
                    <a:gd name="T52" fmla="*/ 15 w 1439"/>
                    <a:gd name="T53" fmla="*/ 1794 h 1951"/>
                    <a:gd name="T54" fmla="*/ 0 w 1439"/>
                    <a:gd name="T55" fmla="*/ 1753 h 1951"/>
                    <a:gd name="T56" fmla="*/ 0 w 1439"/>
                    <a:gd name="T57" fmla="*/ 192 h 1951"/>
                    <a:gd name="T58" fmla="*/ 15 w 1439"/>
                    <a:gd name="T59" fmla="*/ 233 h 1951"/>
                    <a:gd name="T60" fmla="*/ 60 w 1439"/>
                    <a:gd name="T61" fmla="*/ 274 h 1951"/>
                    <a:gd name="T62" fmla="*/ 224 w 1439"/>
                    <a:gd name="T63" fmla="*/ 343 h 1951"/>
                    <a:gd name="T64" fmla="*/ 455 w 1439"/>
                    <a:gd name="T65" fmla="*/ 377 h 1951"/>
                    <a:gd name="T66" fmla="*/ 716 w 1439"/>
                    <a:gd name="T67" fmla="*/ 391 h 1951"/>
                    <a:gd name="T68" fmla="*/ 977 w 1439"/>
                    <a:gd name="T69" fmla="*/ 377 h 1951"/>
                    <a:gd name="T70" fmla="*/ 1104 w 1439"/>
                    <a:gd name="T71" fmla="*/ 363 h 1951"/>
                    <a:gd name="T72" fmla="*/ 1215 w 1439"/>
                    <a:gd name="T73" fmla="*/ 343 h 1951"/>
                    <a:gd name="T74" fmla="*/ 1260 w 1439"/>
                    <a:gd name="T75" fmla="*/ 322 h 1951"/>
                    <a:gd name="T76" fmla="*/ 1305 w 1439"/>
                    <a:gd name="T77" fmla="*/ 308 h 1951"/>
                    <a:gd name="T78" fmla="*/ 1379 w 1439"/>
                    <a:gd name="T79" fmla="*/ 274 h 1951"/>
                    <a:gd name="T80" fmla="*/ 1417 w 1439"/>
                    <a:gd name="T81" fmla="*/ 233 h 1951"/>
                    <a:gd name="T82" fmla="*/ 1439 w 1439"/>
                    <a:gd name="T83" fmla="*/ 192 h 1951"/>
                    <a:gd name="T84" fmla="*/ 1439 w 1439"/>
                    <a:gd name="T85" fmla="*/ 192 h 1951"/>
                    <a:gd name="T86" fmla="*/ 1417 w 1439"/>
                    <a:gd name="T87" fmla="*/ 233 h 1951"/>
                    <a:gd name="T88" fmla="*/ 1379 w 1439"/>
                    <a:gd name="T89" fmla="*/ 274 h 1951"/>
                    <a:gd name="T90" fmla="*/ 1305 w 1439"/>
                    <a:gd name="T91" fmla="*/ 308 h 1951"/>
                    <a:gd name="T92" fmla="*/ 1260 w 1439"/>
                    <a:gd name="T93" fmla="*/ 322 h 1951"/>
                    <a:gd name="T94" fmla="*/ 1215 w 1439"/>
                    <a:gd name="T95" fmla="*/ 343 h 1951"/>
                    <a:gd name="T96" fmla="*/ 1104 w 1439"/>
                    <a:gd name="T97" fmla="*/ 363 h 1951"/>
                    <a:gd name="T98" fmla="*/ 977 w 1439"/>
                    <a:gd name="T99" fmla="*/ 377 h 1951"/>
                    <a:gd name="T100" fmla="*/ 716 w 1439"/>
                    <a:gd name="T101" fmla="*/ 391 h 1951"/>
                    <a:gd name="T102" fmla="*/ 455 w 1439"/>
                    <a:gd name="T103" fmla="*/ 377 h 1951"/>
                    <a:gd name="T104" fmla="*/ 224 w 1439"/>
                    <a:gd name="T105" fmla="*/ 343 h 1951"/>
                    <a:gd name="T106" fmla="*/ 60 w 1439"/>
                    <a:gd name="T107" fmla="*/ 274 h 1951"/>
                    <a:gd name="T108" fmla="*/ 15 w 1439"/>
                    <a:gd name="T109" fmla="*/ 233 h 1951"/>
                    <a:gd name="T110" fmla="*/ 0 w 1439"/>
                    <a:gd name="T111" fmla="*/ 192 h 19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439" h="1951">
                      <a:moveTo>
                        <a:pt x="0" y="192"/>
                      </a:moveTo>
                      <a:lnTo>
                        <a:pt x="15" y="144"/>
                      </a:lnTo>
                      <a:lnTo>
                        <a:pt x="60" y="103"/>
                      </a:lnTo>
                      <a:lnTo>
                        <a:pt x="224" y="41"/>
                      </a:lnTo>
                      <a:lnTo>
                        <a:pt x="455" y="14"/>
                      </a:lnTo>
                      <a:lnTo>
                        <a:pt x="716" y="0"/>
                      </a:lnTo>
                      <a:lnTo>
                        <a:pt x="977" y="14"/>
                      </a:lnTo>
                      <a:lnTo>
                        <a:pt x="1104" y="21"/>
                      </a:lnTo>
                      <a:lnTo>
                        <a:pt x="1215" y="41"/>
                      </a:lnTo>
                      <a:lnTo>
                        <a:pt x="1260" y="48"/>
                      </a:lnTo>
                      <a:lnTo>
                        <a:pt x="1305" y="62"/>
                      </a:lnTo>
                      <a:lnTo>
                        <a:pt x="1379" y="103"/>
                      </a:lnTo>
                      <a:lnTo>
                        <a:pt x="1417" y="144"/>
                      </a:lnTo>
                      <a:lnTo>
                        <a:pt x="1439" y="192"/>
                      </a:lnTo>
                      <a:lnTo>
                        <a:pt x="1439" y="1753"/>
                      </a:lnTo>
                      <a:lnTo>
                        <a:pt x="1417" y="1794"/>
                      </a:lnTo>
                      <a:lnTo>
                        <a:pt x="1379" y="1835"/>
                      </a:lnTo>
                      <a:lnTo>
                        <a:pt x="1305" y="1869"/>
                      </a:lnTo>
                      <a:lnTo>
                        <a:pt x="1260" y="1883"/>
                      </a:lnTo>
                      <a:lnTo>
                        <a:pt x="1215" y="1904"/>
                      </a:lnTo>
                      <a:lnTo>
                        <a:pt x="1104" y="1924"/>
                      </a:lnTo>
                      <a:lnTo>
                        <a:pt x="977" y="1938"/>
                      </a:lnTo>
                      <a:lnTo>
                        <a:pt x="716" y="1951"/>
                      </a:lnTo>
                      <a:lnTo>
                        <a:pt x="455" y="1938"/>
                      </a:lnTo>
                      <a:lnTo>
                        <a:pt x="224" y="1904"/>
                      </a:lnTo>
                      <a:lnTo>
                        <a:pt x="60" y="1835"/>
                      </a:lnTo>
                      <a:lnTo>
                        <a:pt x="15" y="1794"/>
                      </a:lnTo>
                      <a:lnTo>
                        <a:pt x="0" y="1753"/>
                      </a:lnTo>
                      <a:lnTo>
                        <a:pt x="0" y="192"/>
                      </a:lnTo>
                      <a:lnTo>
                        <a:pt x="15" y="233"/>
                      </a:lnTo>
                      <a:lnTo>
                        <a:pt x="60" y="274"/>
                      </a:lnTo>
                      <a:lnTo>
                        <a:pt x="224" y="343"/>
                      </a:lnTo>
                      <a:lnTo>
                        <a:pt x="455" y="377"/>
                      </a:lnTo>
                      <a:lnTo>
                        <a:pt x="716" y="391"/>
                      </a:lnTo>
                      <a:lnTo>
                        <a:pt x="977" y="377"/>
                      </a:lnTo>
                      <a:lnTo>
                        <a:pt x="1104" y="363"/>
                      </a:lnTo>
                      <a:lnTo>
                        <a:pt x="1215" y="343"/>
                      </a:lnTo>
                      <a:lnTo>
                        <a:pt x="1260" y="322"/>
                      </a:lnTo>
                      <a:lnTo>
                        <a:pt x="1305" y="308"/>
                      </a:lnTo>
                      <a:lnTo>
                        <a:pt x="1379" y="274"/>
                      </a:lnTo>
                      <a:lnTo>
                        <a:pt x="1417" y="233"/>
                      </a:lnTo>
                      <a:lnTo>
                        <a:pt x="1439" y="192"/>
                      </a:lnTo>
                      <a:lnTo>
                        <a:pt x="1439" y="192"/>
                      </a:lnTo>
                      <a:lnTo>
                        <a:pt x="1417" y="233"/>
                      </a:lnTo>
                      <a:lnTo>
                        <a:pt x="1379" y="274"/>
                      </a:lnTo>
                      <a:lnTo>
                        <a:pt x="1305" y="308"/>
                      </a:lnTo>
                      <a:lnTo>
                        <a:pt x="1260" y="322"/>
                      </a:lnTo>
                      <a:lnTo>
                        <a:pt x="1215" y="343"/>
                      </a:lnTo>
                      <a:lnTo>
                        <a:pt x="1104" y="363"/>
                      </a:lnTo>
                      <a:lnTo>
                        <a:pt x="977" y="377"/>
                      </a:lnTo>
                      <a:lnTo>
                        <a:pt x="716" y="391"/>
                      </a:lnTo>
                      <a:lnTo>
                        <a:pt x="455" y="377"/>
                      </a:lnTo>
                      <a:lnTo>
                        <a:pt x="224" y="343"/>
                      </a:lnTo>
                      <a:lnTo>
                        <a:pt x="60" y="274"/>
                      </a:lnTo>
                      <a:lnTo>
                        <a:pt x="15" y="233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80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4068" y="1751"/>
                  <a:ext cx="1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5081" name="Group 217"/>
              <p:cNvGrpSpPr>
                <a:grpSpLocks/>
              </p:cNvGrpSpPr>
              <p:nvPr/>
            </p:nvGrpSpPr>
            <p:grpSpPr bwMode="auto">
              <a:xfrm>
                <a:off x="-150740" y="-137101"/>
                <a:ext cx="156925" cy="140618"/>
                <a:chOff x="-150740" y="-137101"/>
                <a:chExt cx="156925" cy="140618"/>
              </a:xfrm>
            </p:grpSpPr>
            <p:sp>
              <p:nvSpPr>
                <p:cNvPr id="165082" name="Freeform 218"/>
                <p:cNvSpPr>
                  <a:spLocks/>
                </p:cNvSpPr>
                <p:nvPr/>
              </p:nvSpPr>
              <p:spPr bwMode="auto">
                <a:xfrm>
                  <a:off x="4068" y="1566"/>
                  <a:ext cx="1446" cy="1951"/>
                </a:xfrm>
                <a:custGeom>
                  <a:avLst/>
                  <a:gdLst>
                    <a:gd name="T0" fmla="*/ 0 w 1446"/>
                    <a:gd name="T1" fmla="*/ 192 h 1951"/>
                    <a:gd name="T2" fmla="*/ 15 w 1446"/>
                    <a:gd name="T3" fmla="*/ 144 h 1951"/>
                    <a:gd name="T4" fmla="*/ 60 w 1446"/>
                    <a:gd name="T5" fmla="*/ 103 h 1951"/>
                    <a:gd name="T6" fmla="*/ 224 w 1446"/>
                    <a:gd name="T7" fmla="*/ 41 h 1951"/>
                    <a:gd name="T8" fmla="*/ 455 w 1446"/>
                    <a:gd name="T9" fmla="*/ 14 h 1951"/>
                    <a:gd name="T10" fmla="*/ 723 w 1446"/>
                    <a:gd name="T11" fmla="*/ 0 h 1951"/>
                    <a:gd name="T12" fmla="*/ 984 w 1446"/>
                    <a:gd name="T13" fmla="*/ 14 h 1951"/>
                    <a:gd name="T14" fmla="*/ 1111 w 1446"/>
                    <a:gd name="T15" fmla="*/ 21 h 1951"/>
                    <a:gd name="T16" fmla="*/ 1223 w 1446"/>
                    <a:gd name="T17" fmla="*/ 41 h 1951"/>
                    <a:gd name="T18" fmla="*/ 1268 w 1446"/>
                    <a:gd name="T19" fmla="*/ 48 h 1951"/>
                    <a:gd name="T20" fmla="*/ 1312 w 1446"/>
                    <a:gd name="T21" fmla="*/ 62 h 1951"/>
                    <a:gd name="T22" fmla="*/ 1387 w 1446"/>
                    <a:gd name="T23" fmla="*/ 103 h 1951"/>
                    <a:gd name="T24" fmla="*/ 1424 w 1446"/>
                    <a:gd name="T25" fmla="*/ 144 h 1951"/>
                    <a:gd name="T26" fmla="*/ 1446 w 1446"/>
                    <a:gd name="T27" fmla="*/ 192 h 1951"/>
                    <a:gd name="T28" fmla="*/ 1446 w 1446"/>
                    <a:gd name="T29" fmla="*/ 1753 h 1951"/>
                    <a:gd name="T30" fmla="*/ 1424 w 1446"/>
                    <a:gd name="T31" fmla="*/ 1794 h 1951"/>
                    <a:gd name="T32" fmla="*/ 1387 w 1446"/>
                    <a:gd name="T33" fmla="*/ 1835 h 1951"/>
                    <a:gd name="T34" fmla="*/ 1312 w 1446"/>
                    <a:gd name="T35" fmla="*/ 1869 h 1951"/>
                    <a:gd name="T36" fmla="*/ 1268 w 1446"/>
                    <a:gd name="T37" fmla="*/ 1883 h 1951"/>
                    <a:gd name="T38" fmla="*/ 1223 w 1446"/>
                    <a:gd name="T39" fmla="*/ 1903 h 1951"/>
                    <a:gd name="T40" fmla="*/ 1111 w 1446"/>
                    <a:gd name="T41" fmla="*/ 1924 h 1951"/>
                    <a:gd name="T42" fmla="*/ 984 w 1446"/>
                    <a:gd name="T43" fmla="*/ 1938 h 1951"/>
                    <a:gd name="T44" fmla="*/ 723 w 1446"/>
                    <a:gd name="T45" fmla="*/ 1951 h 1951"/>
                    <a:gd name="T46" fmla="*/ 455 w 1446"/>
                    <a:gd name="T47" fmla="*/ 1938 h 1951"/>
                    <a:gd name="T48" fmla="*/ 224 w 1446"/>
                    <a:gd name="T49" fmla="*/ 1903 h 1951"/>
                    <a:gd name="T50" fmla="*/ 60 w 1446"/>
                    <a:gd name="T51" fmla="*/ 1835 h 1951"/>
                    <a:gd name="T52" fmla="*/ 15 w 1446"/>
                    <a:gd name="T53" fmla="*/ 1794 h 1951"/>
                    <a:gd name="T54" fmla="*/ 0 w 1446"/>
                    <a:gd name="T55" fmla="*/ 1753 h 1951"/>
                    <a:gd name="T56" fmla="*/ 0 w 1446"/>
                    <a:gd name="T57" fmla="*/ 192 h 1951"/>
                    <a:gd name="T58" fmla="*/ 15 w 1446"/>
                    <a:gd name="T59" fmla="*/ 233 h 1951"/>
                    <a:gd name="T60" fmla="*/ 60 w 1446"/>
                    <a:gd name="T61" fmla="*/ 274 h 1951"/>
                    <a:gd name="T62" fmla="*/ 224 w 1446"/>
                    <a:gd name="T63" fmla="*/ 343 h 1951"/>
                    <a:gd name="T64" fmla="*/ 455 w 1446"/>
                    <a:gd name="T65" fmla="*/ 377 h 1951"/>
                    <a:gd name="T66" fmla="*/ 723 w 1446"/>
                    <a:gd name="T67" fmla="*/ 390 h 1951"/>
                    <a:gd name="T68" fmla="*/ 984 w 1446"/>
                    <a:gd name="T69" fmla="*/ 377 h 1951"/>
                    <a:gd name="T70" fmla="*/ 1111 w 1446"/>
                    <a:gd name="T71" fmla="*/ 363 h 1951"/>
                    <a:gd name="T72" fmla="*/ 1223 w 1446"/>
                    <a:gd name="T73" fmla="*/ 343 h 1951"/>
                    <a:gd name="T74" fmla="*/ 1268 w 1446"/>
                    <a:gd name="T75" fmla="*/ 322 h 1951"/>
                    <a:gd name="T76" fmla="*/ 1312 w 1446"/>
                    <a:gd name="T77" fmla="*/ 308 h 1951"/>
                    <a:gd name="T78" fmla="*/ 1387 w 1446"/>
                    <a:gd name="T79" fmla="*/ 274 h 1951"/>
                    <a:gd name="T80" fmla="*/ 1424 w 1446"/>
                    <a:gd name="T81" fmla="*/ 233 h 1951"/>
                    <a:gd name="T82" fmla="*/ 1446 w 1446"/>
                    <a:gd name="T83" fmla="*/ 192 h 1951"/>
                    <a:gd name="T84" fmla="*/ 1446 w 1446"/>
                    <a:gd name="T85" fmla="*/ 192 h 1951"/>
                    <a:gd name="T86" fmla="*/ 1424 w 1446"/>
                    <a:gd name="T87" fmla="*/ 233 h 1951"/>
                    <a:gd name="T88" fmla="*/ 1387 w 1446"/>
                    <a:gd name="T89" fmla="*/ 274 h 1951"/>
                    <a:gd name="T90" fmla="*/ 1312 w 1446"/>
                    <a:gd name="T91" fmla="*/ 308 h 1951"/>
                    <a:gd name="T92" fmla="*/ 1268 w 1446"/>
                    <a:gd name="T93" fmla="*/ 322 h 1951"/>
                    <a:gd name="T94" fmla="*/ 1223 w 1446"/>
                    <a:gd name="T95" fmla="*/ 343 h 1951"/>
                    <a:gd name="T96" fmla="*/ 1111 w 1446"/>
                    <a:gd name="T97" fmla="*/ 363 h 1951"/>
                    <a:gd name="T98" fmla="*/ 984 w 1446"/>
                    <a:gd name="T99" fmla="*/ 377 h 1951"/>
                    <a:gd name="T100" fmla="*/ 723 w 1446"/>
                    <a:gd name="T101" fmla="*/ 390 h 1951"/>
                    <a:gd name="T102" fmla="*/ 455 w 1446"/>
                    <a:gd name="T103" fmla="*/ 377 h 1951"/>
                    <a:gd name="T104" fmla="*/ 224 w 1446"/>
                    <a:gd name="T105" fmla="*/ 343 h 1951"/>
                    <a:gd name="T106" fmla="*/ 60 w 1446"/>
                    <a:gd name="T107" fmla="*/ 274 h 1951"/>
                    <a:gd name="T108" fmla="*/ 15 w 1446"/>
                    <a:gd name="T109" fmla="*/ 233 h 1951"/>
                    <a:gd name="T110" fmla="*/ 0 w 1446"/>
                    <a:gd name="T111" fmla="*/ 192 h 19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446" h="1951">
                      <a:moveTo>
                        <a:pt x="0" y="192"/>
                      </a:moveTo>
                      <a:lnTo>
                        <a:pt x="15" y="144"/>
                      </a:lnTo>
                      <a:lnTo>
                        <a:pt x="60" y="103"/>
                      </a:lnTo>
                      <a:lnTo>
                        <a:pt x="224" y="41"/>
                      </a:lnTo>
                      <a:lnTo>
                        <a:pt x="455" y="14"/>
                      </a:lnTo>
                      <a:lnTo>
                        <a:pt x="723" y="0"/>
                      </a:lnTo>
                      <a:lnTo>
                        <a:pt x="984" y="14"/>
                      </a:lnTo>
                      <a:lnTo>
                        <a:pt x="1111" y="21"/>
                      </a:lnTo>
                      <a:lnTo>
                        <a:pt x="1223" y="41"/>
                      </a:lnTo>
                      <a:lnTo>
                        <a:pt x="1268" y="48"/>
                      </a:lnTo>
                      <a:lnTo>
                        <a:pt x="1312" y="62"/>
                      </a:lnTo>
                      <a:lnTo>
                        <a:pt x="1387" y="103"/>
                      </a:lnTo>
                      <a:lnTo>
                        <a:pt x="1424" y="144"/>
                      </a:lnTo>
                      <a:lnTo>
                        <a:pt x="1446" y="192"/>
                      </a:lnTo>
                      <a:lnTo>
                        <a:pt x="1446" y="1753"/>
                      </a:lnTo>
                      <a:lnTo>
                        <a:pt x="1424" y="1794"/>
                      </a:lnTo>
                      <a:lnTo>
                        <a:pt x="1387" y="1835"/>
                      </a:lnTo>
                      <a:lnTo>
                        <a:pt x="1312" y="1869"/>
                      </a:lnTo>
                      <a:lnTo>
                        <a:pt x="1268" y="1883"/>
                      </a:lnTo>
                      <a:lnTo>
                        <a:pt x="1223" y="1903"/>
                      </a:lnTo>
                      <a:lnTo>
                        <a:pt x="1111" y="1924"/>
                      </a:lnTo>
                      <a:lnTo>
                        <a:pt x="984" y="1938"/>
                      </a:lnTo>
                      <a:lnTo>
                        <a:pt x="723" y="1951"/>
                      </a:lnTo>
                      <a:lnTo>
                        <a:pt x="455" y="1938"/>
                      </a:lnTo>
                      <a:lnTo>
                        <a:pt x="224" y="1903"/>
                      </a:lnTo>
                      <a:lnTo>
                        <a:pt x="60" y="1835"/>
                      </a:lnTo>
                      <a:lnTo>
                        <a:pt x="15" y="1794"/>
                      </a:lnTo>
                      <a:lnTo>
                        <a:pt x="0" y="1753"/>
                      </a:lnTo>
                      <a:lnTo>
                        <a:pt x="0" y="192"/>
                      </a:lnTo>
                      <a:lnTo>
                        <a:pt x="15" y="233"/>
                      </a:lnTo>
                      <a:lnTo>
                        <a:pt x="60" y="274"/>
                      </a:lnTo>
                      <a:lnTo>
                        <a:pt x="224" y="343"/>
                      </a:lnTo>
                      <a:lnTo>
                        <a:pt x="455" y="377"/>
                      </a:lnTo>
                      <a:lnTo>
                        <a:pt x="723" y="390"/>
                      </a:lnTo>
                      <a:lnTo>
                        <a:pt x="984" y="377"/>
                      </a:lnTo>
                      <a:lnTo>
                        <a:pt x="1111" y="363"/>
                      </a:lnTo>
                      <a:lnTo>
                        <a:pt x="1223" y="343"/>
                      </a:lnTo>
                      <a:lnTo>
                        <a:pt x="1268" y="322"/>
                      </a:lnTo>
                      <a:lnTo>
                        <a:pt x="1312" y="308"/>
                      </a:lnTo>
                      <a:lnTo>
                        <a:pt x="1387" y="274"/>
                      </a:lnTo>
                      <a:lnTo>
                        <a:pt x="1424" y="233"/>
                      </a:lnTo>
                      <a:lnTo>
                        <a:pt x="1446" y="192"/>
                      </a:lnTo>
                      <a:lnTo>
                        <a:pt x="1446" y="192"/>
                      </a:lnTo>
                      <a:lnTo>
                        <a:pt x="1424" y="233"/>
                      </a:lnTo>
                      <a:lnTo>
                        <a:pt x="1387" y="274"/>
                      </a:lnTo>
                      <a:lnTo>
                        <a:pt x="1312" y="308"/>
                      </a:lnTo>
                      <a:lnTo>
                        <a:pt x="1268" y="322"/>
                      </a:lnTo>
                      <a:lnTo>
                        <a:pt x="1223" y="343"/>
                      </a:lnTo>
                      <a:lnTo>
                        <a:pt x="1111" y="363"/>
                      </a:lnTo>
                      <a:lnTo>
                        <a:pt x="984" y="377"/>
                      </a:lnTo>
                      <a:lnTo>
                        <a:pt x="723" y="390"/>
                      </a:lnTo>
                      <a:lnTo>
                        <a:pt x="455" y="377"/>
                      </a:lnTo>
                      <a:lnTo>
                        <a:pt x="224" y="343"/>
                      </a:lnTo>
                      <a:lnTo>
                        <a:pt x="60" y="274"/>
                      </a:lnTo>
                      <a:lnTo>
                        <a:pt x="15" y="233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83" name="Oval 219"/>
                <p:cNvSpPr>
                  <a:spLocks noChangeArrowheads="1"/>
                </p:cNvSpPr>
                <p:nvPr/>
              </p:nvSpPr>
              <p:spPr bwMode="auto">
                <a:xfrm>
                  <a:off x="3878" y="1509"/>
                  <a:ext cx="1774" cy="512"/>
                </a:xfrm>
                <a:prstGeom prst="ellipse">
                  <a:avLst/>
                </a:prstGeom>
                <a:solidFill>
                  <a:srgbClr val="999999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84" name="Arc 220"/>
                <p:cNvSpPr>
                  <a:spLocks/>
                </p:cNvSpPr>
                <p:nvPr/>
              </p:nvSpPr>
              <p:spPr bwMode="auto">
                <a:xfrm>
                  <a:off x="3938" y="1276"/>
                  <a:ext cx="839" cy="58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600"/>
                    <a:gd name="T1" fmla="*/ 21749 h 21749"/>
                    <a:gd name="T2" fmla="*/ 21574 w 21600"/>
                    <a:gd name="T3" fmla="*/ 0 h 21749"/>
                    <a:gd name="T4" fmla="*/ 21600 w 21600"/>
                    <a:gd name="T5" fmla="*/ 21600 h 217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49" fill="none" extrusionOk="0">
                      <a:moveTo>
                        <a:pt x="0" y="21749"/>
                      </a:moveTo>
                      <a:cubicBezTo>
                        <a:pt x="0" y="21699"/>
                        <a:pt x="0" y="21649"/>
                        <a:pt x="0" y="21600"/>
                      </a:cubicBezTo>
                      <a:cubicBezTo>
                        <a:pt x="-1" y="9680"/>
                        <a:pt x="9654" y="14"/>
                        <a:pt x="21574" y="0"/>
                      </a:cubicBezTo>
                    </a:path>
                    <a:path w="21600" h="21749" stroke="0" extrusionOk="0">
                      <a:moveTo>
                        <a:pt x="0" y="21749"/>
                      </a:moveTo>
                      <a:cubicBezTo>
                        <a:pt x="0" y="21699"/>
                        <a:pt x="0" y="21649"/>
                        <a:pt x="0" y="21600"/>
                      </a:cubicBezTo>
                      <a:cubicBezTo>
                        <a:pt x="-1" y="9680"/>
                        <a:pt x="9654" y="14"/>
                        <a:pt x="21574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85" name="Arc 221"/>
                <p:cNvSpPr>
                  <a:spLocks/>
                </p:cNvSpPr>
                <p:nvPr/>
              </p:nvSpPr>
              <p:spPr bwMode="auto">
                <a:xfrm>
                  <a:off x="3886" y="1276"/>
                  <a:ext cx="891" cy="5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576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80"/>
                        <a:pt x="9656" y="13"/>
                        <a:pt x="21576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80"/>
                        <a:pt x="9656" y="13"/>
                        <a:pt x="21576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86" name="Arc 222"/>
                <p:cNvSpPr>
                  <a:spLocks/>
                </p:cNvSpPr>
                <p:nvPr/>
              </p:nvSpPr>
              <p:spPr bwMode="auto">
                <a:xfrm>
                  <a:off x="3878" y="1276"/>
                  <a:ext cx="898" cy="462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73"/>
                    <a:gd name="T1" fmla="*/ 21553 h 21600"/>
                    <a:gd name="T2" fmla="*/ 21673 w 21673"/>
                    <a:gd name="T3" fmla="*/ 0 h 21600"/>
                    <a:gd name="T4" fmla="*/ 21600 w 2167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73" h="21600" fill="none" extrusionOk="0">
                      <a:moveTo>
                        <a:pt x="0" y="21553"/>
                      </a:moveTo>
                      <a:cubicBezTo>
                        <a:pt x="25" y="9642"/>
                        <a:pt x="9688" y="-1"/>
                        <a:pt x="21600" y="0"/>
                      </a:cubicBezTo>
                      <a:cubicBezTo>
                        <a:pt x="21624" y="0"/>
                        <a:pt x="21648" y="0"/>
                        <a:pt x="21672" y="0"/>
                      </a:cubicBezTo>
                    </a:path>
                    <a:path w="21673" h="21600" stroke="0" extrusionOk="0">
                      <a:moveTo>
                        <a:pt x="0" y="21553"/>
                      </a:moveTo>
                      <a:cubicBezTo>
                        <a:pt x="25" y="9642"/>
                        <a:pt x="9688" y="-1"/>
                        <a:pt x="21600" y="0"/>
                      </a:cubicBezTo>
                      <a:cubicBezTo>
                        <a:pt x="21624" y="0"/>
                        <a:pt x="21648" y="0"/>
                        <a:pt x="21672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87" name="Oval 223"/>
                <p:cNvSpPr>
                  <a:spLocks noChangeArrowheads="1"/>
                </p:cNvSpPr>
                <p:nvPr/>
              </p:nvSpPr>
              <p:spPr bwMode="auto">
                <a:xfrm>
                  <a:off x="4072" y="1619"/>
                  <a:ext cx="1409" cy="277"/>
                </a:xfrm>
                <a:prstGeom prst="ellipse">
                  <a:avLst/>
                </a:prstGeom>
                <a:noFill/>
                <a:ln w="60325">
                  <a:solidFill>
                    <a:srgbClr val="0C0C0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88" name="Oval 224"/>
                <p:cNvSpPr>
                  <a:spLocks noChangeArrowheads="1"/>
                </p:cNvSpPr>
                <p:nvPr/>
              </p:nvSpPr>
              <p:spPr bwMode="auto">
                <a:xfrm>
                  <a:off x="4072" y="1619"/>
                  <a:ext cx="1394" cy="271"/>
                </a:xfrm>
                <a:prstGeom prst="ellipse">
                  <a:avLst/>
                </a:prstGeom>
                <a:noFill/>
                <a:ln w="60325">
                  <a:solidFill>
                    <a:srgbClr val="0E0C1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89" name="Oval 225"/>
                <p:cNvSpPr>
                  <a:spLocks noChangeArrowheads="1"/>
                </p:cNvSpPr>
                <p:nvPr/>
              </p:nvSpPr>
              <p:spPr bwMode="auto">
                <a:xfrm>
                  <a:off x="4080" y="1619"/>
                  <a:ext cx="1371" cy="264"/>
                </a:xfrm>
                <a:prstGeom prst="ellipse">
                  <a:avLst/>
                </a:prstGeom>
                <a:noFill/>
                <a:ln w="60325">
                  <a:solidFill>
                    <a:srgbClr val="0F0C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90" name="Oval 226"/>
                <p:cNvSpPr>
                  <a:spLocks noChangeArrowheads="1"/>
                </p:cNvSpPr>
                <p:nvPr/>
              </p:nvSpPr>
              <p:spPr bwMode="auto">
                <a:xfrm>
                  <a:off x="4087" y="1619"/>
                  <a:ext cx="1349" cy="264"/>
                </a:xfrm>
                <a:prstGeom prst="ellipse">
                  <a:avLst/>
                </a:prstGeom>
                <a:noFill/>
                <a:ln w="60325">
                  <a:solidFill>
                    <a:srgbClr val="100B2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91" name="Oval 227"/>
                <p:cNvSpPr>
                  <a:spLocks noChangeArrowheads="1"/>
                </p:cNvSpPr>
                <p:nvPr/>
              </p:nvSpPr>
              <p:spPr bwMode="auto">
                <a:xfrm>
                  <a:off x="4095" y="1619"/>
                  <a:ext cx="1326" cy="257"/>
                </a:xfrm>
                <a:prstGeom prst="ellipse">
                  <a:avLst/>
                </a:prstGeom>
                <a:noFill/>
                <a:ln w="60325">
                  <a:solidFill>
                    <a:srgbClr val="110B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92" name="Oval 228"/>
                <p:cNvSpPr>
                  <a:spLocks noChangeArrowheads="1"/>
                </p:cNvSpPr>
                <p:nvPr/>
              </p:nvSpPr>
              <p:spPr bwMode="auto">
                <a:xfrm>
                  <a:off x="4095" y="1619"/>
                  <a:ext cx="1311" cy="257"/>
                </a:xfrm>
                <a:prstGeom prst="ellipse">
                  <a:avLst/>
                </a:prstGeom>
                <a:noFill/>
                <a:ln w="60325">
                  <a:solidFill>
                    <a:srgbClr val="120A3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93" name="Oval 229"/>
                <p:cNvSpPr>
                  <a:spLocks noChangeArrowheads="1"/>
                </p:cNvSpPr>
                <p:nvPr/>
              </p:nvSpPr>
              <p:spPr bwMode="auto">
                <a:xfrm>
                  <a:off x="4102" y="1626"/>
                  <a:ext cx="1289" cy="243"/>
                </a:xfrm>
                <a:prstGeom prst="ellipse">
                  <a:avLst/>
                </a:prstGeom>
                <a:noFill/>
                <a:ln w="60325">
                  <a:solidFill>
                    <a:srgbClr val="140A3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94" name="Oval 230"/>
                <p:cNvSpPr>
                  <a:spLocks noChangeArrowheads="1"/>
                </p:cNvSpPr>
                <p:nvPr/>
              </p:nvSpPr>
              <p:spPr bwMode="auto">
                <a:xfrm>
                  <a:off x="4110" y="1626"/>
                  <a:ext cx="1266" cy="243"/>
                </a:xfrm>
                <a:prstGeom prst="ellipse">
                  <a:avLst/>
                </a:prstGeom>
                <a:noFill/>
                <a:ln w="60325">
                  <a:solidFill>
                    <a:srgbClr val="150A4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95" name="Oval 231"/>
                <p:cNvSpPr>
                  <a:spLocks noChangeArrowheads="1"/>
                </p:cNvSpPr>
                <p:nvPr/>
              </p:nvSpPr>
              <p:spPr bwMode="auto">
                <a:xfrm>
                  <a:off x="4117" y="1626"/>
                  <a:ext cx="1244" cy="236"/>
                </a:xfrm>
                <a:prstGeom prst="ellipse">
                  <a:avLst/>
                </a:prstGeom>
                <a:noFill/>
                <a:ln w="60325">
                  <a:solidFill>
                    <a:srgbClr val="16094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96" name="Oval 232"/>
                <p:cNvSpPr>
                  <a:spLocks noChangeArrowheads="1"/>
                </p:cNvSpPr>
                <p:nvPr/>
              </p:nvSpPr>
              <p:spPr bwMode="auto">
                <a:xfrm>
                  <a:off x="4117" y="1626"/>
                  <a:ext cx="1229" cy="236"/>
                </a:xfrm>
                <a:prstGeom prst="ellipse">
                  <a:avLst/>
                </a:prstGeom>
                <a:noFill/>
                <a:ln w="60325">
                  <a:solidFill>
                    <a:srgbClr val="17095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97" name="Oval 233"/>
                <p:cNvSpPr>
                  <a:spLocks noChangeArrowheads="1"/>
                </p:cNvSpPr>
                <p:nvPr/>
              </p:nvSpPr>
              <p:spPr bwMode="auto">
                <a:xfrm>
                  <a:off x="4124" y="1626"/>
                  <a:ext cx="1207" cy="229"/>
                </a:xfrm>
                <a:prstGeom prst="ellipse">
                  <a:avLst/>
                </a:prstGeom>
                <a:noFill/>
                <a:ln w="60325">
                  <a:solidFill>
                    <a:srgbClr val="18085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98" name="Oval 234"/>
                <p:cNvSpPr>
                  <a:spLocks noChangeArrowheads="1"/>
                </p:cNvSpPr>
                <p:nvPr/>
              </p:nvSpPr>
              <p:spPr bwMode="auto">
                <a:xfrm>
                  <a:off x="4132" y="1633"/>
                  <a:ext cx="1185" cy="222"/>
                </a:xfrm>
                <a:prstGeom prst="ellipse">
                  <a:avLst/>
                </a:prstGeom>
                <a:noFill/>
                <a:ln w="60325">
                  <a:solidFill>
                    <a:srgbClr val="1A08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099" name="Oval 235"/>
                <p:cNvSpPr>
                  <a:spLocks noChangeArrowheads="1"/>
                </p:cNvSpPr>
                <p:nvPr/>
              </p:nvSpPr>
              <p:spPr bwMode="auto">
                <a:xfrm>
                  <a:off x="4139" y="1633"/>
                  <a:ext cx="1163" cy="215"/>
                </a:xfrm>
                <a:prstGeom prst="ellipse">
                  <a:avLst/>
                </a:prstGeom>
                <a:noFill/>
                <a:ln w="60325">
                  <a:solidFill>
                    <a:srgbClr val="1B086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00" name="Oval 236"/>
                <p:cNvSpPr>
                  <a:spLocks noChangeArrowheads="1"/>
                </p:cNvSpPr>
                <p:nvPr/>
              </p:nvSpPr>
              <p:spPr bwMode="auto">
                <a:xfrm>
                  <a:off x="4139" y="1633"/>
                  <a:ext cx="1148" cy="215"/>
                </a:xfrm>
                <a:prstGeom prst="ellipse">
                  <a:avLst/>
                </a:prstGeom>
                <a:noFill/>
                <a:ln w="60325">
                  <a:solidFill>
                    <a:srgbClr val="1C076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01" name="Oval 237"/>
                <p:cNvSpPr>
                  <a:spLocks noChangeArrowheads="1"/>
                </p:cNvSpPr>
                <p:nvPr/>
              </p:nvSpPr>
              <p:spPr bwMode="auto">
                <a:xfrm>
                  <a:off x="4147" y="1633"/>
                  <a:ext cx="1125" cy="209"/>
                </a:xfrm>
                <a:prstGeom prst="ellipse">
                  <a:avLst/>
                </a:prstGeom>
                <a:noFill/>
                <a:ln w="60325">
                  <a:solidFill>
                    <a:srgbClr val="1D077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02" name="Oval 238"/>
                <p:cNvSpPr>
                  <a:spLocks noChangeArrowheads="1"/>
                </p:cNvSpPr>
                <p:nvPr/>
              </p:nvSpPr>
              <p:spPr bwMode="auto">
                <a:xfrm>
                  <a:off x="4154" y="1633"/>
                  <a:ext cx="1103" cy="209"/>
                </a:xfrm>
                <a:prstGeom prst="ellipse">
                  <a:avLst/>
                </a:prstGeom>
                <a:noFill/>
                <a:ln w="60325">
                  <a:solidFill>
                    <a:srgbClr val="1E067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03" name="Oval 239"/>
                <p:cNvSpPr>
                  <a:spLocks noChangeArrowheads="1"/>
                </p:cNvSpPr>
                <p:nvPr/>
              </p:nvSpPr>
              <p:spPr bwMode="auto">
                <a:xfrm>
                  <a:off x="4162" y="1640"/>
                  <a:ext cx="1080" cy="195"/>
                </a:xfrm>
                <a:prstGeom prst="ellipse">
                  <a:avLst/>
                </a:prstGeom>
                <a:noFill/>
                <a:ln w="60325">
                  <a:solidFill>
                    <a:srgbClr val="20068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04" name="Oval 240"/>
                <p:cNvSpPr>
                  <a:spLocks noChangeArrowheads="1"/>
                </p:cNvSpPr>
                <p:nvPr/>
              </p:nvSpPr>
              <p:spPr bwMode="auto">
                <a:xfrm>
                  <a:off x="4162" y="1640"/>
                  <a:ext cx="1065" cy="195"/>
                </a:xfrm>
                <a:prstGeom prst="ellipse">
                  <a:avLst/>
                </a:prstGeom>
                <a:noFill/>
                <a:ln w="60325">
                  <a:solidFill>
                    <a:srgbClr val="21068E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05" name="Oval 241"/>
                <p:cNvSpPr>
                  <a:spLocks noChangeArrowheads="1"/>
                </p:cNvSpPr>
                <p:nvPr/>
              </p:nvSpPr>
              <p:spPr bwMode="auto">
                <a:xfrm>
                  <a:off x="4169" y="1640"/>
                  <a:ext cx="1043" cy="188"/>
                </a:xfrm>
                <a:prstGeom prst="ellipse">
                  <a:avLst/>
                </a:prstGeom>
                <a:noFill/>
                <a:ln w="60325">
                  <a:solidFill>
                    <a:srgbClr val="22059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06" name="Oval 242"/>
                <p:cNvSpPr>
                  <a:spLocks noChangeArrowheads="1"/>
                </p:cNvSpPr>
                <p:nvPr/>
              </p:nvSpPr>
              <p:spPr bwMode="auto">
                <a:xfrm>
                  <a:off x="4177" y="1640"/>
                  <a:ext cx="1020" cy="188"/>
                </a:xfrm>
                <a:prstGeom prst="ellipse">
                  <a:avLst/>
                </a:prstGeom>
                <a:noFill/>
                <a:ln w="60325">
                  <a:solidFill>
                    <a:srgbClr val="23059D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07" name="Oval 243"/>
                <p:cNvSpPr>
                  <a:spLocks noChangeArrowheads="1"/>
                </p:cNvSpPr>
                <p:nvPr/>
              </p:nvSpPr>
              <p:spPr bwMode="auto">
                <a:xfrm>
                  <a:off x="4184" y="1640"/>
                  <a:ext cx="998" cy="181"/>
                </a:xfrm>
                <a:prstGeom prst="ellipse">
                  <a:avLst/>
                </a:prstGeom>
                <a:noFill/>
                <a:ln w="60325">
                  <a:solidFill>
                    <a:srgbClr val="2404A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08" name="Oval 244"/>
                <p:cNvSpPr>
                  <a:spLocks noChangeArrowheads="1"/>
                </p:cNvSpPr>
                <p:nvPr/>
              </p:nvSpPr>
              <p:spPr bwMode="auto">
                <a:xfrm>
                  <a:off x="4184" y="1647"/>
                  <a:ext cx="983" cy="174"/>
                </a:xfrm>
                <a:prstGeom prst="ellipse">
                  <a:avLst/>
                </a:prstGeom>
                <a:noFill/>
                <a:ln w="60325">
                  <a:solidFill>
                    <a:srgbClr val="2604A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09" name="Oval 245"/>
                <p:cNvSpPr>
                  <a:spLocks noChangeArrowheads="1"/>
                </p:cNvSpPr>
                <p:nvPr/>
              </p:nvSpPr>
              <p:spPr bwMode="auto">
                <a:xfrm>
                  <a:off x="4192" y="1647"/>
                  <a:ext cx="961" cy="167"/>
                </a:xfrm>
                <a:prstGeom prst="ellipse">
                  <a:avLst/>
                </a:prstGeom>
                <a:noFill/>
                <a:ln w="60325">
                  <a:solidFill>
                    <a:srgbClr val="2704B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10" name="Oval 246"/>
                <p:cNvSpPr>
                  <a:spLocks noChangeArrowheads="1"/>
                </p:cNvSpPr>
                <p:nvPr/>
              </p:nvSpPr>
              <p:spPr bwMode="auto">
                <a:xfrm>
                  <a:off x="4199" y="1647"/>
                  <a:ext cx="939" cy="167"/>
                </a:xfrm>
                <a:prstGeom prst="ellipse">
                  <a:avLst/>
                </a:prstGeom>
                <a:noFill/>
                <a:ln w="60325">
                  <a:solidFill>
                    <a:srgbClr val="2803B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11" name="Oval 247"/>
                <p:cNvSpPr>
                  <a:spLocks noChangeArrowheads="1"/>
                </p:cNvSpPr>
                <p:nvPr/>
              </p:nvSpPr>
              <p:spPr bwMode="auto">
                <a:xfrm>
                  <a:off x="4206" y="1647"/>
                  <a:ext cx="917" cy="160"/>
                </a:xfrm>
                <a:prstGeom prst="ellipse">
                  <a:avLst/>
                </a:prstGeom>
                <a:noFill/>
                <a:ln w="60325">
                  <a:solidFill>
                    <a:srgbClr val="2903C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12" name="Oval 248"/>
                <p:cNvSpPr>
                  <a:spLocks noChangeArrowheads="1"/>
                </p:cNvSpPr>
                <p:nvPr/>
              </p:nvSpPr>
              <p:spPr bwMode="auto">
                <a:xfrm>
                  <a:off x="4214" y="1647"/>
                  <a:ext cx="894" cy="160"/>
                </a:xfrm>
                <a:prstGeom prst="ellipse">
                  <a:avLst/>
                </a:prstGeom>
                <a:noFill/>
                <a:ln w="60325">
                  <a:solidFill>
                    <a:srgbClr val="2A02CA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13" name="Oval 249"/>
                <p:cNvSpPr>
                  <a:spLocks noChangeArrowheads="1"/>
                </p:cNvSpPr>
                <p:nvPr/>
              </p:nvSpPr>
              <p:spPr bwMode="auto">
                <a:xfrm>
                  <a:off x="4214" y="1654"/>
                  <a:ext cx="879" cy="147"/>
                </a:xfrm>
                <a:prstGeom prst="ellipse">
                  <a:avLst/>
                </a:prstGeom>
                <a:noFill/>
                <a:ln w="60325">
                  <a:solidFill>
                    <a:srgbClr val="2C02D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14" name="Oval 250"/>
                <p:cNvSpPr>
                  <a:spLocks noChangeArrowheads="1"/>
                </p:cNvSpPr>
                <p:nvPr/>
              </p:nvSpPr>
              <p:spPr bwMode="auto">
                <a:xfrm>
                  <a:off x="4221" y="1654"/>
                  <a:ext cx="857" cy="147"/>
                </a:xfrm>
                <a:prstGeom prst="ellipse">
                  <a:avLst/>
                </a:prstGeom>
                <a:noFill/>
                <a:ln w="60325">
                  <a:solidFill>
                    <a:srgbClr val="2D02D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15" name="Oval 251"/>
                <p:cNvSpPr>
                  <a:spLocks noChangeArrowheads="1"/>
                </p:cNvSpPr>
                <p:nvPr/>
              </p:nvSpPr>
              <p:spPr bwMode="auto">
                <a:xfrm>
                  <a:off x="4229" y="1654"/>
                  <a:ext cx="834" cy="140"/>
                </a:xfrm>
                <a:prstGeom prst="ellipse">
                  <a:avLst/>
                </a:prstGeom>
                <a:noFill/>
                <a:ln w="60325">
                  <a:solidFill>
                    <a:srgbClr val="2E01E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16" name="Oval 252"/>
                <p:cNvSpPr>
                  <a:spLocks noChangeArrowheads="1"/>
                </p:cNvSpPr>
                <p:nvPr/>
              </p:nvSpPr>
              <p:spPr bwMode="auto">
                <a:xfrm>
                  <a:off x="4236" y="1654"/>
                  <a:ext cx="812" cy="140"/>
                </a:xfrm>
                <a:prstGeom prst="ellipse">
                  <a:avLst/>
                </a:prstGeom>
                <a:noFill/>
                <a:ln w="60325">
                  <a:solidFill>
                    <a:srgbClr val="2F01E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17" name="Oval 253"/>
                <p:cNvSpPr>
                  <a:spLocks noChangeArrowheads="1"/>
                </p:cNvSpPr>
                <p:nvPr/>
              </p:nvSpPr>
              <p:spPr bwMode="auto">
                <a:xfrm>
                  <a:off x="4236" y="1654"/>
                  <a:ext cx="797" cy="133"/>
                </a:xfrm>
                <a:prstGeom prst="ellipse">
                  <a:avLst/>
                </a:prstGeom>
                <a:noFill/>
                <a:ln w="60325">
                  <a:solidFill>
                    <a:srgbClr val="300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18" name="Oval 254"/>
                <p:cNvSpPr>
                  <a:spLocks noChangeArrowheads="1"/>
                </p:cNvSpPr>
                <p:nvPr/>
              </p:nvSpPr>
              <p:spPr bwMode="auto">
                <a:xfrm>
                  <a:off x="4244" y="1661"/>
                  <a:ext cx="774" cy="126"/>
                </a:xfrm>
                <a:prstGeom prst="ellipse">
                  <a:avLst/>
                </a:prstGeom>
                <a:noFill/>
                <a:ln w="60325">
                  <a:solidFill>
                    <a:srgbClr val="3200F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19" name="Oval 255"/>
                <p:cNvSpPr>
                  <a:spLocks noChangeArrowheads="1"/>
                </p:cNvSpPr>
                <p:nvPr/>
              </p:nvSpPr>
              <p:spPr bwMode="auto">
                <a:xfrm>
                  <a:off x="4251" y="1661"/>
                  <a:ext cx="752" cy="119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20" name="Oval 256"/>
                <p:cNvSpPr>
                  <a:spLocks noChangeArrowheads="1"/>
                </p:cNvSpPr>
                <p:nvPr/>
              </p:nvSpPr>
              <p:spPr bwMode="auto">
                <a:xfrm>
                  <a:off x="4259" y="1661"/>
                  <a:ext cx="730" cy="119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21" name="Oval 257"/>
                <p:cNvSpPr>
                  <a:spLocks noChangeArrowheads="1"/>
                </p:cNvSpPr>
                <p:nvPr/>
              </p:nvSpPr>
              <p:spPr bwMode="auto">
                <a:xfrm>
                  <a:off x="4259" y="1661"/>
                  <a:ext cx="715" cy="11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22" name="Oval 258"/>
                <p:cNvSpPr>
                  <a:spLocks noChangeArrowheads="1"/>
                </p:cNvSpPr>
                <p:nvPr/>
              </p:nvSpPr>
              <p:spPr bwMode="auto">
                <a:xfrm>
                  <a:off x="4266" y="1661"/>
                  <a:ext cx="693" cy="11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23" name="Oval 259"/>
                <p:cNvSpPr>
                  <a:spLocks noChangeArrowheads="1"/>
                </p:cNvSpPr>
                <p:nvPr/>
              </p:nvSpPr>
              <p:spPr bwMode="auto">
                <a:xfrm>
                  <a:off x="4274" y="1661"/>
                  <a:ext cx="670" cy="105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24" name="Oval 260"/>
                <p:cNvSpPr>
                  <a:spLocks noChangeArrowheads="1"/>
                </p:cNvSpPr>
                <p:nvPr/>
              </p:nvSpPr>
              <p:spPr bwMode="auto">
                <a:xfrm>
                  <a:off x="4281" y="1667"/>
                  <a:ext cx="648" cy="99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25" name="Oval 261"/>
                <p:cNvSpPr>
                  <a:spLocks noChangeArrowheads="1"/>
                </p:cNvSpPr>
                <p:nvPr/>
              </p:nvSpPr>
              <p:spPr bwMode="auto">
                <a:xfrm>
                  <a:off x="4281" y="1667"/>
                  <a:ext cx="633" cy="9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26" name="Oval 262"/>
                <p:cNvSpPr>
                  <a:spLocks noChangeArrowheads="1"/>
                </p:cNvSpPr>
                <p:nvPr/>
              </p:nvSpPr>
              <p:spPr bwMode="auto">
                <a:xfrm>
                  <a:off x="4288" y="1667"/>
                  <a:ext cx="611" cy="9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27" name="Oval 263"/>
                <p:cNvSpPr>
                  <a:spLocks noChangeArrowheads="1"/>
                </p:cNvSpPr>
                <p:nvPr/>
              </p:nvSpPr>
              <p:spPr bwMode="auto">
                <a:xfrm>
                  <a:off x="4296" y="1667"/>
                  <a:ext cx="588" cy="86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28" name="Oval 264"/>
                <p:cNvSpPr>
                  <a:spLocks noChangeArrowheads="1"/>
                </p:cNvSpPr>
                <p:nvPr/>
              </p:nvSpPr>
              <p:spPr bwMode="auto">
                <a:xfrm>
                  <a:off x="4303" y="1667"/>
                  <a:ext cx="566" cy="86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29" name="Oval 265"/>
                <p:cNvSpPr>
                  <a:spLocks noChangeArrowheads="1"/>
                </p:cNvSpPr>
                <p:nvPr/>
              </p:nvSpPr>
              <p:spPr bwMode="auto">
                <a:xfrm>
                  <a:off x="4303" y="1674"/>
                  <a:ext cx="551" cy="7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30" name="Oval 266"/>
                <p:cNvSpPr>
                  <a:spLocks noChangeArrowheads="1"/>
                </p:cNvSpPr>
                <p:nvPr/>
              </p:nvSpPr>
              <p:spPr bwMode="auto">
                <a:xfrm>
                  <a:off x="4311" y="1674"/>
                  <a:ext cx="528" cy="72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31" name="Oval 267"/>
                <p:cNvSpPr>
                  <a:spLocks noChangeArrowheads="1"/>
                </p:cNvSpPr>
                <p:nvPr/>
              </p:nvSpPr>
              <p:spPr bwMode="auto">
                <a:xfrm>
                  <a:off x="4318" y="1674"/>
                  <a:ext cx="506" cy="65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32" name="Oval 268"/>
                <p:cNvSpPr>
                  <a:spLocks noChangeArrowheads="1"/>
                </p:cNvSpPr>
                <p:nvPr/>
              </p:nvSpPr>
              <p:spPr bwMode="auto">
                <a:xfrm>
                  <a:off x="4326" y="1674"/>
                  <a:ext cx="484" cy="65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33" name="Oval 269"/>
                <p:cNvSpPr>
                  <a:spLocks noChangeArrowheads="1"/>
                </p:cNvSpPr>
                <p:nvPr/>
              </p:nvSpPr>
              <p:spPr bwMode="auto">
                <a:xfrm>
                  <a:off x="4333" y="1674"/>
                  <a:ext cx="462" cy="58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34" name="Oval 270"/>
                <p:cNvSpPr>
                  <a:spLocks noChangeArrowheads="1"/>
                </p:cNvSpPr>
                <p:nvPr/>
              </p:nvSpPr>
              <p:spPr bwMode="auto">
                <a:xfrm>
                  <a:off x="4333" y="1681"/>
                  <a:ext cx="447" cy="51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35" name="Oval 271"/>
                <p:cNvSpPr>
                  <a:spLocks noChangeArrowheads="1"/>
                </p:cNvSpPr>
                <p:nvPr/>
              </p:nvSpPr>
              <p:spPr bwMode="auto">
                <a:xfrm>
                  <a:off x="4341" y="1681"/>
                  <a:ext cx="424" cy="4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36" name="Oval 272"/>
                <p:cNvSpPr>
                  <a:spLocks noChangeArrowheads="1"/>
                </p:cNvSpPr>
                <p:nvPr/>
              </p:nvSpPr>
              <p:spPr bwMode="auto">
                <a:xfrm>
                  <a:off x="4348" y="1681"/>
                  <a:ext cx="402" cy="4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37" name="Oval 273"/>
                <p:cNvSpPr>
                  <a:spLocks noChangeArrowheads="1"/>
                </p:cNvSpPr>
                <p:nvPr/>
              </p:nvSpPr>
              <p:spPr bwMode="auto">
                <a:xfrm>
                  <a:off x="4356" y="1681"/>
                  <a:ext cx="379" cy="3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38" name="Oval 274"/>
                <p:cNvSpPr>
                  <a:spLocks noChangeArrowheads="1"/>
                </p:cNvSpPr>
                <p:nvPr/>
              </p:nvSpPr>
              <p:spPr bwMode="auto">
                <a:xfrm>
                  <a:off x="4356" y="1681"/>
                  <a:ext cx="364" cy="3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39" name="Oval 275"/>
                <p:cNvSpPr>
                  <a:spLocks noChangeArrowheads="1"/>
                </p:cNvSpPr>
                <p:nvPr/>
              </p:nvSpPr>
              <p:spPr bwMode="auto">
                <a:xfrm>
                  <a:off x="4363" y="1688"/>
                  <a:ext cx="342" cy="2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40" name="Oval 276"/>
                <p:cNvSpPr>
                  <a:spLocks noChangeArrowheads="1"/>
                </p:cNvSpPr>
                <p:nvPr/>
              </p:nvSpPr>
              <p:spPr bwMode="auto">
                <a:xfrm>
                  <a:off x="4370" y="1688"/>
                  <a:ext cx="320" cy="2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41" name="Oval 277"/>
                <p:cNvSpPr>
                  <a:spLocks noChangeArrowheads="1"/>
                </p:cNvSpPr>
                <p:nvPr/>
              </p:nvSpPr>
              <p:spPr bwMode="auto">
                <a:xfrm>
                  <a:off x="4378" y="1688"/>
                  <a:ext cx="297" cy="1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42" name="Oval 278"/>
                <p:cNvSpPr>
                  <a:spLocks noChangeArrowheads="1"/>
                </p:cNvSpPr>
                <p:nvPr/>
              </p:nvSpPr>
              <p:spPr bwMode="auto">
                <a:xfrm>
                  <a:off x="4378" y="1688"/>
                  <a:ext cx="282" cy="1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43" name="Oval 279"/>
                <p:cNvSpPr>
                  <a:spLocks noChangeArrowheads="1"/>
                </p:cNvSpPr>
                <p:nvPr/>
              </p:nvSpPr>
              <p:spPr bwMode="auto">
                <a:xfrm>
                  <a:off x="4385" y="1688"/>
                  <a:ext cx="261" cy="10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44" name="Oval 280"/>
                <p:cNvSpPr>
                  <a:spLocks noChangeArrowheads="1"/>
                </p:cNvSpPr>
                <p:nvPr/>
              </p:nvSpPr>
              <p:spPr bwMode="auto">
                <a:xfrm>
                  <a:off x="4393" y="1695"/>
                  <a:ext cx="238" cy="3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45" name="Oval 281"/>
                <p:cNvSpPr>
                  <a:spLocks noChangeArrowheads="1"/>
                </p:cNvSpPr>
                <p:nvPr/>
              </p:nvSpPr>
              <p:spPr bwMode="auto">
                <a:xfrm>
                  <a:off x="4381" y="1676"/>
                  <a:ext cx="254" cy="3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46" name="Oval 282"/>
                <p:cNvSpPr>
                  <a:spLocks noChangeArrowheads="1"/>
                </p:cNvSpPr>
                <p:nvPr/>
              </p:nvSpPr>
              <p:spPr bwMode="auto">
                <a:xfrm>
                  <a:off x="4381" y="1676"/>
                  <a:ext cx="239" cy="34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47" name="Oval 283"/>
                <p:cNvSpPr>
                  <a:spLocks noChangeArrowheads="1"/>
                </p:cNvSpPr>
                <p:nvPr/>
              </p:nvSpPr>
              <p:spPr bwMode="auto">
                <a:xfrm>
                  <a:off x="4389" y="1676"/>
                  <a:ext cx="216" cy="2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48" name="Oval 284"/>
                <p:cNvSpPr>
                  <a:spLocks noChangeArrowheads="1"/>
                </p:cNvSpPr>
                <p:nvPr/>
              </p:nvSpPr>
              <p:spPr bwMode="auto">
                <a:xfrm>
                  <a:off x="4396" y="1676"/>
                  <a:ext cx="194" cy="27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49" name="Oval 285"/>
                <p:cNvSpPr>
                  <a:spLocks noChangeArrowheads="1"/>
                </p:cNvSpPr>
                <p:nvPr/>
              </p:nvSpPr>
              <p:spPr bwMode="auto">
                <a:xfrm>
                  <a:off x="4404" y="1683"/>
                  <a:ext cx="171" cy="13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50" name="Oval 286"/>
                <p:cNvSpPr>
                  <a:spLocks noChangeArrowheads="1"/>
                </p:cNvSpPr>
                <p:nvPr/>
              </p:nvSpPr>
              <p:spPr bwMode="auto">
                <a:xfrm>
                  <a:off x="4404" y="1683"/>
                  <a:ext cx="156" cy="13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51" name="Oval 287"/>
                <p:cNvSpPr>
                  <a:spLocks noChangeArrowheads="1"/>
                </p:cNvSpPr>
                <p:nvPr/>
              </p:nvSpPr>
              <p:spPr bwMode="auto">
                <a:xfrm>
                  <a:off x="4411" y="1683"/>
                  <a:ext cx="134" cy="6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52" name="Oval 288"/>
                <p:cNvSpPr>
                  <a:spLocks noChangeArrowheads="1"/>
                </p:cNvSpPr>
                <p:nvPr/>
              </p:nvSpPr>
              <p:spPr bwMode="auto">
                <a:xfrm>
                  <a:off x="4419" y="1683"/>
                  <a:ext cx="111" cy="6"/>
                </a:xfrm>
                <a:prstGeom prst="ellipse">
                  <a:avLst/>
                </a:prstGeom>
                <a:noFill/>
                <a:ln w="60325">
                  <a:solidFill>
                    <a:srgbClr val="33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53" name="Oval 289"/>
                <p:cNvSpPr>
                  <a:spLocks noChangeArrowheads="1"/>
                </p:cNvSpPr>
                <p:nvPr/>
              </p:nvSpPr>
              <p:spPr bwMode="auto">
                <a:xfrm>
                  <a:off x="4419" y="1683"/>
                  <a:ext cx="111" cy="6"/>
                </a:xfrm>
                <a:prstGeom prst="ellipse">
                  <a:avLst/>
                </a:prstGeom>
                <a:solidFill>
                  <a:srgbClr val="33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54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-150740" y="-137101"/>
                  <a:ext cx="8" cy="6"/>
                </a:xfrm>
                <a:prstGeom prst="line">
                  <a:avLst/>
                </a:prstGeom>
                <a:noFill/>
                <a:ln w="841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55" name="Line 291"/>
                <p:cNvSpPr>
                  <a:spLocks noChangeShapeType="1"/>
                </p:cNvSpPr>
                <p:nvPr/>
              </p:nvSpPr>
              <p:spPr bwMode="auto">
                <a:xfrm flipH="1" flipV="1">
                  <a:off x="-150740" y="-137101"/>
                  <a:ext cx="8" cy="6"/>
                </a:xfrm>
                <a:prstGeom prst="line">
                  <a:avLst/>
                </a:prstGeom>
                <a:noFill/>
                <a:ln w="841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56" name="Oval 292"/>
                <p:cNvSpPr>
                  <a:spLocks noChangeArrowheads="1"/>
                </p:cNvSpPr>
                <p:nvPr/>
              </p:nvSpPr>
              <p:spPr bwMode="auto">
                <a:xfrm>
                  <a:off x="4057" y="1604"/>
                  <a:ext cx="1439" cy="307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57" name="Oval 293"/>
                <p:cNvSpPr>
                  <a:spLocks noChangeArrowheads="1"/>
                </p:cNvSpPr>
                <p:nvPr/>
              </p:nvSpPr>
              <p:spPr bwMode="auto">
                <a:xfrm>
                  <a:off x="4080" y="3158"/>
                  <a:ext cx="1408" cy="348"/>
                </a:xfrm>
                <a:prstGeom prst="ellips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58" name="Arc 294"/>
                <p:cNvSpPr>
                  <a:spLocks/>
                </p:cNvSpPr>
                <p:nvPr/>
              </p:nvSpPr>
              <p:spPr bwMode="auto">
                <a:xfrm>
                  <a:off x="4781" y="1276"/>
                  <a:ext cx="865" cy="47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74 w 21600"/>
                    <a:gd name="T1" fmla="*/ 0 h 21737"/>
                    <a:gd name="T2" fmla="*/ 21600 w 21600"/>
                    <a:gd name="T3" fmla="*/ 21737 h 21737"/>
                    <a:gd name="T4" fmla="*/ 0 w 21600"/>
                    <a:gd name="T5" fmla="*/ 21600 h 21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37" fill="none" extrusionOk="0">
                      <a:moveTo>
                        <a:pt x="73" y="0"/>
                      </a:moveTo>
                      <a:cubicBezTo>
                        <a:pt x="11974" y="40"/>
                        <a:pt x="21600" y="9699"/>
                        <a:pt x="21600" y="21600"/>
                      </a:cubicBezTo>
                      <a:cubicBezTo>
                        <a:pt x="21600" y="21645"/>
                        <a:pt x="21599" y="21691"/>
                        <a:pt x="21599" y="21736"/>
                      </a:cubicBezTo>
                    </a:path>
                    <a:path w="21600" h="21737" stroke="0" extrusionOk="0">
                      <a:moveTo>
                        <a:pt x="73" y="0"/>
                      </a:moveTo>
                      <a:cubicBezTo>
                        <a:pt x="11974" y="40"/>
                        <a:pt x="21600" y="9699"/>
                        <a:pt x="21600" y="21600"/>
                      </a:cubicBezTo>
                      <a:cubicBezTo>
                        <a:pt x="21600" y="21645"/>
                        <a:pt x="21599" y="21691"/>
                        <a:pt x="21599" y="2173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59" name="Arc 295"/>
                <p:cNvSpPr>
                  <a:spLocks/>
                </p:cNvSpPr>
                <p:nvPr/>
              </p:nvSpPr>
              <p:spPr bwMode="auto">
                <a:xfrm>
                  <a:off x="4780" y="1276"/>
                  <a:ext cx="857" cy="53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00 w 21600"/>
                    <a:gd name="T1" fmla="*/ 0 h 21721"/>
                    <a:gd name="T2" fmla="*/ 21600 w 21600"/>
                    <a:gd name="T3" fmla="*/ 21721 h 21721"/>
                    <a:gd name="T4" fmla="*/ 0 w 21600"/>
                    <a:gd name="T5" fmla="*/ 21600 h 217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21" fill="none" extrusionOk="0">
                      <a:moveTo>
                        <a:pt x="99" y="0"/>
                      </a:moveTo>
                      <a:cubicBezTo>
                        <a:pt x="11990" y="55"/>
                        <a:pt x="21600" y="9709"/>
                        <a:pt x="21600" y="21600"/>
                      </a:cubicBezTo>
                      <a:cubicBezTo>
                        <a:pt x="21600" y="21640"/>
                        <a:pt x="21599" y="21680"/>
                        <a:pt x="21599" y="21720"/>
                      </a:cubicBezTo>
                    </a:path>
                    <a:path w="21600" h="21721" stroke="0" extrusionOk="0">
                      <a:moveTo>
                        <a:pt x="99" y="0"/>
                      </a:moveTo>
                      <a:cubicBezTo>
                        <a:pt x="11990" y="55"/>
                        <a:pt x="21600" y="9709"/>
                        <a:pt x="21600" y="21600"/>
                      </a:cubicBezTo>
                      <a:cubicBezTo>
                        <a:pt x="21600" y="21640"/>
                        <a:pt x="21599" y="21680"/>
                        <a:pt x="21599" y="2172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60" name="Arc 296"/>
                <p:cNvSpPr>
                  <a:spLocks/>
                </p:cNvSpPr>
                <p:nvPr/>
              </p:nvSpPr>
              <p:spPr bwMode="auto">
                <a:xfrm>
                  <a:off x="4780" y="1276"/>
                  <a:ext cx="790" cy="59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09 w 21600"/>
                    <a:gd name="T1" fmla="*/ 0 h 21600"/>
                    <a:gd name="T2" fmla="*/ 21600 w 21600"/>
                    <a:gd name="T3" fmla="*/ 21564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108" y="0"/>
                      </a:moveTo>
                      <a:cubicBezTo>
                        <a:pt x="11981" y="60"/>
                        <a:pt x="21580" y="9691"/>
                        <a:pt x="21599" y="21564"/>
                      </a:cubicBezTo>
                    </a:path>
                    <a:path w="21600" h="21600" stroke="0" extrusionOk="0">
                      <a:moveTo>
                        <a:pt x="108" y="0"/>
                      </a:moveTo>
                      <a:cubicBezTo>
                        <a:pt x="11981" y="60"/>
                        <a:pt x="21580" y="9691"/>
                        <a:pt x="21599" y="21564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61" name="Arc 297"/>
                <p:cNvSpPr>
                  <a:spLocks/>
                </p:cNvSpPr>
                <p:nvPr/>
              </p:nvSpPr>
              <p:spPr bwMode="auto">
                <a:xfrm>
                  <a:off x="4773" y="1276"/>
                  <a:ext cx="693" cy="65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89 w 21600"/>
                    <a:gd name="T1" fmla="*/ 0 h 21696"/>
                    <a:gd name="T2" fmla="*/ 21600 w 21600"/>
                    <a:gd name="T3" fmla="*/ 21696 h 21696"/>
                    <a:gd name="T4" fmla="*/ 0 w 21600"/>
                    <a:gd name="T5" fmla="*/ 21600 h 21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96" fill="none" extrusionOk="0">
                      <a:moveTo>
                        <a:pt x="88" y="0"/>
                      </a:moveTo>
                      <a:cubicBezTo>
                        <a:pt x="11983" y="49"/>
                        <a:pt x="21600" y="9705"/>
                        <a:pt x="21600" y="21600"/>
                      </a:cubicBezTo>
                      <a:cubicBezTo>
                        <a:pt x="21600" y="21631"/>
                        <a:pt x="21599" y="21663"/>
                        <a:pt x="21599" y="21695"/>
                      </a:cubicBezTo>
                    </a:path>
                    <a:path w="21600" h="21696" stroke="0" extrusionOk="0">
                      <a:moveTo>
                        <a:pt x="88" y="0"/>
                      </a:moveTo>
                      <a:cubicBezTo>
                        <a:pt x="11983" y="49"/>
                        <a:pt x="21600" y="9705"/>
                        <a:pt x="21600" y="21600"/>
                      </a:cubicBezTo>
                      <a:cubicBezTo>
                        <a:pt x="21600" y="21631"/>
                        <a:pt x="21599" y="21663"/>
                        <a:pt x="21599" y="2169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62" name="Arc 298"/>
                <p:cNvSpPr>
                  <a:spLocks/>
                </p:cNvSpPr>
                <p:nvPr/>
              </p:nvSpPr>
              <p:spPr bwMode="auto">
                <a:xfrm>
                  <a:off x="4784" y="1276"/>
                  <a:ext cx="525" cy="70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93"/>
                    <a:gd name="T2" fmla="*/ 21600 w 21600"/>
                    <a:gd name="T3" fmla="*/ 21693 h 21693"/>
                    <a:gd name="T4" fmla="*/ 0 w 21600"/>
                    <a:gd name="T5" fmla="*/ 21600 h 216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93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0"/>
                        <a:pt x="21599" y="21661"/>
                        <a:pt x="21599" y="21692"/>
                      </a:cubicBezTo>
                    </a:path>
                    <a:path w="21600" h="21693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0"/>
                        <a:pt x="21599" y="21661"/>
                        <a:pt x="21599" y="2169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63" name="Arc 299"/>
                <p:cNvSpPr>
                  <a:spLocks/>
                </p:cNvSpPr>
                <p:nvPr/>
              </p:nvSpPr>
              <p:spPr bwMode="auto">
                <a:xfrm>
                  <a:off x="4776" y="1276"/>
                  <a:ext cx="235" cy="741"/>
                </a:xfrm>
                <a:custGeom>
                  <a:avLst/>
                  <a:gdLst>
                    <a:gd name="G0" fmla="+- 92 0 0"/>
                    <a:gd name="G1" fmla="+- 21600 0 0"/>
                    <a:gd name="G2" fmla="+- 21600 0 0"/>
                    <a:gd name="T0" fmla="*/ 0 w 21692"/>
                    <a:gd name="T1" fmla="*/ 0 h 21686"/>
                    <a:gd name="T2" fmla="*/ 21692 w 21692"/>
                    <a:gd name="T3" fmla="*/ 21686 h 21686"/>
                    <a:gd name="T4" fmla="*/ 92 w 21692"/>
                    <a:gd name="T5" fmla="*/ 21600 h 216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92" h="21686" fill="none" extrusionOk="0">
                      <a:moveTo>
                        <a:pt x="0" y="0"/>
                      </a:moveTo>
                      <a:cubicBezTo>
                        <a:pt x="30" y="0"/>
                        <a:pt x="61" y="-1"/>
                        <a:pt x="92" y="0"/>
                      </a:cubicBezTo>
                      <a:cubicBezTo>
                        <a:pt x="12021" y="0"/>
                        <a:pt x="21692" y="9670"/>
                        <a:pt x="21692" y="21600"/>
                      </a:cubicBezTo>
                      <a:cubicBezTo>
                        <a:pt x="21692" y="21628"/>
                        <a:pt x="21691" y="21657"/>
                        <a:pt x="21691" y="21685"/>
                      </a:cubicBezTo>
                    </a:path>
                    <a:path w="21692" h="21686" stroke="0" extrusionOk="0">
                      <a:moveTo>
                        <a:pt x="0" y="0"/>
                      </a:moveTo>
                      <a:cubicBezTo>
                        <a:pt x="30" y="0"/>
                        <a:pt x="61" y="-1"/>
                        <a:pt x="92" y="0"/>
                      </a:cubicBezTo>
                      <a:cubicBezTo>
                        <a:pt x="12021" y="0"/>
                        <a:pt x="21692" y="9670"/>
                        <a:pt x="21692" y="21600"/>
                      </a:cubicBezTo>
                      <a:cubicBezTo>
                        <a:pt x="21692" y="21628"/>
                        <a:pt x="21691" y="21657"/>
                        <a:pt x="21691" y="21685"/>
                      </a:cubicBezTo>
                      <a:lnTo>
                        <a:pt x="92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64" name="Arc 300"/>
                <p:cNvSpPr>
                  <a:spLocks/>
                </p:cNvSpPr>
                <p:nvPr/>
              </p:nvSpPr>
              <p:spPr bwMode="auto">
                <a:xfrm>
                  <a:off x="4601" y="1276"/>
                  <a:ext cx="175" cy="74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85 h 21685"/>
                    <a:gd name="T2" fmla="*/ 21600 w 21600"/>
                    <a:gd name="T3" fmla="*/ 0 h 21685"/>
                    <a:gd name="T4" fmla="*/ 21600 w 21600"/>
                    <a:gd name="T5" fmla="*/ 21600 h 216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85" fill="none" extrusionOk="0">
                      <a:moveTo>
                        <a:pt x="0" y="21684"/>
                      </a:moveTo>
                      <a:cubicBezTo>
                        <a:pt x="0" y="21656"/>
                        <a:pt x="0" y="21628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685" stroke="0" extrusionOk="0">
                      <a:moveTo>
                        <a:pt x="0" y="21684"/>
                      </a:moveTo>
                      <a:cubicBezTo>
                        <a:pt x="0" y="21656"/>
                        <a:pt x="0" y="21628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65" name="Arc 301"/>
                <p:cNvSpPr>
                  <a:spLocks/>
                </p:cNvSpPr>
                <p:nvPr/>
              </p:nvSpPr>
              <p:spPr bwMode="auto">
                <a:xfrm>
                  <a:off x="4326" y="1276"/>
                  <a:ext cx="451" cy="71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552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89"/>
                        <a:pt x="9641" y="26"/>
                        <a:pt x="21552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89"/>
                        <a:pt x="9641" y="26"/>
                        <a:pt x="21552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66" name="Arc 302"/>
                <p:cNvSpPr>
                  <a:spLocks/>
                </p:cNvSpPr>
                <p:nvPr/>
              </p:nvSpPr>
              <p:spPr bwMode="auto">
                <a:xfrm>
                  <a:off x="4162" y="1276"/>
                  <a:ext cx="622" cy="68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568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568"/>
                      </a:moveTo>
                      <a:cubicBezTo>
                        <a:pt x="17" y="9651"/>
                        <a:pt x="9683" y="0"/>
                        <a:pt x="21599" y="0"/>
                      </a:cubicBezTo>
                    </a:path>
                    <a:path w="21600" h="21600" stroke="0" extrusionOk="0">
                      <a:moveTo>
                        <a:pt x="0" y="21568"/>
                      </a:moveTo>
                      <a:cubicBezTo>
                        <a:pt x="17" y="9651"/>
                        <a:pt x="9683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67" name="Arc 303"/>
                <p:cNvSpPr>
                  <a:spLocks/>
                </p:cNvSpPr>
                <p:nvPr/>
              </p:nvSpPr>
              <p:spPr bwMode="auto">
                <a:xfrm>
                  <a:off x="4035" y="1276"/>
                  <a:ext cx="742" cy="64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566 h 21600"/>
                    <a:gd name="T2" fmla="*/ 21571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566"/>
                      </a:moveTo>
                      <a:cubicBezTo>
                        <a:pt x="18" y="9661"/>
                        <a:pt x="9666" y="16"/>
                        <a:pt x="21571" y="0"/>
                      </a:cubicBezTo>
                    </a:path>
                    <a:path w="21600" h="21600" stroke="0" extrusionOk="0">
                      <a:moveTo>
                        <a:pt x="0" y="21566"/>
                      </a:moveTo>
                      <a:cubicBezTo>
                        <a:pt x="18" y="9661"/>
                        <a:pt x="9666" y="16"/>
                        <a:pt x="21571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68" name="Arc 304"/>
                <p:cNvSpPr>
                  <a:spLocks/>
                </p:cNvSpPr>
                <p:nvPr/>
              </p:nvSpPr>
              <p:spPr bwMode="auto">
                <a:xfrm>
                  <a:off x="3953" y="1276"/>
                  <a:ext cx="831" cy="38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05"/>
                    <a:gd name="T1" fmla="*/ 21600 h 21600"/>
                    <a:gd name="T2" fmla="*/ 21705 w 21705"/>
                    <a:gd name="T3" fmla="*/ 0 h 21600"/>
                    <a:gd name="T4" fmla="*/ 21600 w 21705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05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4" y="0"/>
                        <a:pt x="21669" y="0"/>
                        <a:pt x="21704" y="0"/>
                      </a:cubicBezTo>
                    </a:path>
                    <a:path w="21705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4" y="0"/>
                        <a:pt x="21669" y="0"/>
                        <a:pt x="21704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69" name="Arc 305"/>
                <p:cNvSpPr>
                  <a:spLocks/>
                </p:cNvSpPr>
                <p:nvPr/>
              </p:nvSpPr>
              <p:spPr bwMode="auto">
                <a:xfrm>
                  <a:off x="4117" y="1269"/>
                  <a:ext cx="667" cy="31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718"/>
                    <a:gd name="T1" fmla="*/ 21786 h 21786"/>
                    <a:gd name="T2" fmla="*/ 21718 w 21718"/>
                    <a:gd name="T3" fmla="*/ 0 h 21786"/>
                    <a:gd name="T4" fmla="*/ 21600 w 21718"/>
                    <a:gd name="T5" fmla="*/ 21600 h 217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18" h="21786" fill="none" extrusionOk="0">
                      <a:moveTo>
                        <a:pt x="0" y="21786"/>
                      </a:moveTo>
                      <a:cubicBezTo>
                        <a:pt x="0" y="21724"/>
                        <a:pt x="0" y="2166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9" y="-1"/>
                        <a:pt x="21678" y="0"/>
                        <a:pt x="21717" y="0"/>
                      </a:cubicBezTo>
                    </a:path>
                    <a:path w="21718" h="21786" stroke="0" extrusionOk="0">
                      <a:moveTo>
                        <a:pt x="0" y="21786"/>
                      </a:moveTo>
                      <a:cubicBezTo>
                        <a:pt x="0" y="21724"/>
                        <a:pt x="0" y="2166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9" y="-1"/>
                        <a:pt x="21678" y="0"/>
                        <a:pt x="21717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70" name="Arc 306"/>
                <p:cNvSpPr>
                  <a:spLocks/>
                </p:cNvSpPr>
                <p:nvPr/>
              </p:nvSpPr>
              <p:spPr bwMode="auto">
                <a:xfrm>
                  <a:off x="4341" y="1276"/>
                  <a:ext cx="443" cy="26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600"/>
                    <a:gd name="T1" fmla="*/ 21750 h 21750"/>
                    <a:gd name="T2" fmla="*/ 21600 w 21600"/>
                    <a:gd name="T3" fmla="*/ 0 h 21750"/>
                    <a:gd name="T4" fmla="*/ 21600 w 21600"/>
                    <a:gd name="T5" fmla="*/ 21600 h 21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50" fill="none" extrusionOk="0">
                      <a:moveTo>
                        <a:pt x="0" y="21750"/>
                      </a:moveTo>
                      <a:cubicBezTo>
                        <a:pt x="0" y="21700"/>
                        <a:pt x="0" y="21650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750" stroke="0" extrusionOk="0">
                      <a:moveTo>
                        <a:pt x="0" y="21750"/>
                      </a:moveTo>
                      <a:cubicBezTo>
                        <a:pt x="0" y="21700"/>
                        <a:pt x="0" y="21650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71" name="Arc 307"/>
                <p:cNvSpPr>
                  <a:spLocks/>
                </p:cNvSpPr>
                <p:nvPr/>
              </p:nvSpPr>
              <p:spPr bwMode="auto">
                <a:xfrm>
                  <a:off x="4505" y="1269"/>
                  <a:ext cx="272" cy="24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97 h 21697"/>
                    <a:gd name="T2" fmla="*/ 21570 w 21600"/>
                    <a:gd name="T3" fmla="*/ 0 h 21697"/>
                    <a:gd name="T4" fmla="*/ 21600 w 21600"/>
                    <a:gd name="T5" fmla="*/ 21600 h 2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97" fill="none" extrusionOk="0">
                      <a:moveTo>
                        <a:pt x="0" y="21696"/>
                      </a:moveTo>
                      <a:cubicBezTo>
                        <a:pt x="0" y="21664"/>
                        <a:pt x="0" y="21632"/>
                        <a:pt x="0" y="21600"/>
                      </a:cubicBezTo>
                      <a:cubicBezTo>
                        <a:pt x="-1" y="9682"/>
                        <a:pt x="9652" y="16"/>
                        <a:pt x="21570" y="0"/>
                      </a:cubicBezTo>
                    </a:path>
                    <a:path w="21600" h="21697" stroke="0" extrusionOk="0">
                      <a:moveTo>
                        <a:pt x="0" y="21696"/>
                      </a:moveTo>
                      <a:cubicBezTo>
                        <a:pt x="0" y="21664"/>
                        <a:pt x="0" y="21632"/>
                        <a:pt x="0" y="21600"/>
                      </a:cubicBezTo>
                      <a:cubicBezTo>
                        <a:pt x="-1" y="9682"/>
                        <a:pt x="9652" y="16"/>
                        <a:pt x="21570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72" name="Arc 308"/>
                <p:cNvSpPr>
                  <a:spLocks/>
                </p:cNvSpPr>
                <p:nvPr/>
              </p:nvSpPr>
              <p:spPr bwMode="auto">
                <a:xfrm>
                  <a:off x="4609" y="1276"/>
                  <a:ext cx="172" cy="23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75"/>
                    <a:gd name="T1" fmla="*/ 21568 h 21600"/>
                    <a:gd name="T2" fmla="*/ 21775 w 21775"/>
                    <a:gd name="T3" fmla="*/ 1 h 21600"/>
                    <a:gd name="T4" fmla="*/ 21600 w 21775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75" h="21600" fill="none" extrusionOk="0">
                      <a:moveTo>
                        <a:pt x="0" y="21568"/>
                      </a:moveTo>
                      <a:cubicBezTo>
                        <a:pt x="17" y="9651"/>
                        <a:pt x="9683" y="-1"/>
                        <a:pt x="21600" y="0"/>
                      </a:cubicBezTo>
                      <a:cubicBezTo>
                        <a:pt x="21658" y="0"/>
                        <a:pt x="21716" y="0"/>
                        <a:pt x="21775" y="0"/>
                      </a:cubicBezTo>
                    </a:path>
                    <a:path w="21775" h="21600" stroke="0" extrusionOk="0">
                      <a:moveTo>
                        <a:pt x="0" y="21568"/>
                      </a:moveTo>
                      <a:cubicBezTo>
                        <a:pt x="17" y="9651"/>
                        <a:pt x="9683" y="-1"/>
                        <a:pt x="21600" y="0"/>
                      </a:cubicBezTo>
                      <a:cubicBezTo>
                        <a:pt x="21658" y="0"/>
                        <a:pt x="21716" y="0"/>
                        <a:pt x="21775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73" name="Arc 309"/>
                <p:cNvSpPr>
                  <a:spLocks/>
                </p:cNvSpPr>
                <p:nvPr/>
              </p:nvSpPr>
              <p:spPr bwMode="auto">
                <a:xfrm>
                  <a:off x="4713" y="1276"/>
                  <a:ext cx="63" cy="22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74" name="Arc 310"/>
                <p:cNvSpPr>
                  <a:spLocks/>
                </p:cNvSpPr>
                <p:nvPr/>
              </p:nvSpPr>
              <p:spPr bwMode="auto">
                <a:xfrm>
                  <a:off x="4784" y="1276"/>
                  <a:ext cx="71" cy="233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91"/>
                    <a:gd name="T2" fmla="*/ 21600 w 21600"/>
                    <a:gd name="T3" fmla="*/ 21691 h 21691"/>
                    <a:gd name="T4" fmla="*/ 0 w 21600"/>
                    <a:gd name="T5" fmla="*/ 21600 h 21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91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0"/>
                        <a:pt x="21599" y="21660"/>
                        <a:pt x="21599" y="21690"/>
                      </a:cubicBezTo>
                    </a:path>
                    <a:path w="21600" h="21691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0"/>
                        <a:pt x="21599" y="21660"/>
                        <a:pt x="21599" y="2169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75" name="Arc 311"/>
                <p:cNvSpPr>
                  <a:spLocks/>
                </p:cNvSpPr>
                <p:nvPr/>
              </p:nvSpPr>
              <p:spPr bwMode="auto">
                <a:xfrm>
                  <a:off x="4777" y="1269"/>
                  <a:ext cx="235" cy="247"/>
                </a:xfrm>
                <a:custGeom>
                  <a:avLst/>
                  <a:gdLst>
                    <a:gd name="G0" fmla="+- 33 0 0"/>
                    <a:gd name="G1" fmla="+- 21600 0 0"/>
                    <a:gd name="G2" fmla="+- 21600 0 0"/>
                    <a:gd name="T0" fmla="*/ 0 w 21633"/>
                    <a:gd name="T1" fmla="*/ 0 h 21696"/>
                    <a:gd name="T2" fmla="*/ 21633 w 21633"/>
                    <a:gd name="T3" fmla="*/ 21696 h 21696"/>
                    <a:gd name="T4" fmla="*/ 33 w 21633"/>
                    <a:gd name="T5" fmla="*/ 21600 h 21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33" h="21696" fill="none" extrusionOk="0">
                      <a:moveTo>
                        <a:pt x="0" y="0"/>
                      </a:moveTo>
                      <a:cubicBezTo>
                        <a:pt x="11" y="0"/>
                        <a:pt x="22" y="-1"/>
                        <a:pt x="33" y="0"/>
                      </a:cubicBezTo>
                      <a:cubicBezTo>
                        <a:pt x="11962" y="0"/>
                        <a:pt x="21633" y="9670"/>
                        <a:pt x="21633" y="21600"/>
                      </a:cubicBezTo>
                      <a:cubicBezTo>
                        <a:pt x="21633" y="21631"/>
                        <a:pt x="21632" y="21663"/>
                        <a:pt x="21632" y="21695"/>
                      </a:cubicBezTo>
                    </a:path>
                    <a:path w="21633" h="21696" stroke="0" extrusionOk="0">
                      <a:moveTo>
                        <a:pt x="0" y="0"/>
                      </a:moveTo>
                      <a:cubicBezTo>
                        <a:pt x="11" y="0"/>
                        <a:pt x="22" y="-1"/>
                        <a:pt x="33" y="0"/>
                      </a:cubicBezTo>
                      <a:cubicBezTo>
                        <a:pt x="11962" y="0"/>
                        <a:pt x="21633" y="9670"/>
                        <a:pt x="21633" y="21600"/>
                      </a:cubicBezTo>
                      <a:cubicBezTo>
                        <a:pt x="21633" y="21631"/>
                        <a:pt x="21632" y="21663"/>
                        <a:pt x="21632" y="21695"/>
                      </a:cubicBezTo>
                      <a:lnTo>
                        <a:pt x="33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76" name="Arc 312"/>
                <p:cNvSpPr>
                  <a:spLocks/>
                </p:cNvSpPr>
                <p:nvPr/>
              </p:nvSpPr>
              <p:spPr bwMode="auto">
                <a:xfrm>
                  <a:off x="4776" y="1276"/>
                  <a:ext cx="429" cy="268"/>
                </a:xfrm>
                <a:custGeom>
                  <a:avLst/>
                  <a:gdLst>
                    <a:gd name="G0" fmla="+- 29 0 0"/>
                    <a:gd name="G1" fmla="+- 21600 0 0"/>
                    <a:gd name="G2" fmla="+- 21600 0 0"/>
                    <a:gd name="T0" fmla="*/ 0 w 21629"/>
                    <a:gd name="T1" fmla="*/ 0 h 21741"/>
                    <a:gd name="T2" fmla="*/ 21629 w 21629"/>
                    <a:gd name="T3" fmla="*/ 21741 h 21741"/>
                    <a:gd name="T4" fmla="*/ 29 w 21629"/>
                    <a:gd name="T5" fmla="*/ 21600 h 217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29" h="21741" fill="none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46"/>
                        <a:pt x="21628" y="21693"/>
                        <a:pt x="21628" y="21740"/>
                      </a:cubicBezTo>
                    </a:path>
                    <a:path w="21629" h="21741" stroke="0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46"/>
                        <a:pt x="21628" y="21693"/>
                        <a:pt x="21628" y="21740"/>
                      </a:cubicBezTo>
                      <a:lnTo>
                        <a:pt x="29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77" name="Arc 313"/>
                <p:cNvSpPr>
                  <a:spLocks/>
                </p:cNvSpPr>
                <p:nvPr/>
              </p:nvSpPr>
              <p:spPr bwMode="auto">
                <a:xfrm>
                  <a:off x="4780" y="1276"/>
                  <a:ext cx="611" cy="31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15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114" y="0"/>
                      </a:moveTo>
                      <a:cubicBezTo>
                        <a:pt x="11999" y="63"/>
                        <a:pt x="21600" y="9715"/>
                        <a:pt x="21600" y="21600"/>
                      </a:cubicBezTo>
                    </a:path>
                    <a:path w="21600" h="21600" stroke="0" extrusionOk="0">
                      <a:moveTo>
                        <a:pt x="114" y="0"/>
                      </a:moveTo>
                      <a:cubicBezTo>
                        <a:pt x="11999" y="63"/>
                        <a:pt x="21600" y="9715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78" name="Arc 314"/>
                <p:cNvSpPr>
                  <a:spLocks/>
                </p:cNvSpPr>
                <p:nvPr/>
              </p:nvSpPr>
              <p:spPr bwMode="auto">
                <a:xfrm>
                  <a:off x="4781" y="1276"/>
                  <a:ext cx="783" cy="38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82 w 21600"/>
                    <a:gd name="T1" fmla="*/ 0 h 21600"/>
                    <a:gd name="T2" fmla="*/ 21600 w 21600"/>
                    <a:gd name="T3" fmla="*/ 21543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81" y="0"/>
                      </a:moveTo>
                      <a:cubicBezTo>
                        <a:pt x="11957" y="45"/>
                        <a:pt x="21568" y="9667"/>
                        <a:pt x="21599" y="21543"/>
                      </a:cubicBezTo>
                    </a:path>
                    <a:path w="21600" h="21600" stroke="0" extrusionOk="0">
                      <a:moveTo>
                        <a:pt x="81" y="0"/>
                      </a:moveTo>
                      <a:cubicBezTo>
                        <a:pt x="11957" y="45"/>
                        <a:pt x="21568" y="9667"/>
                        <a:pt x="21599" y="2154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79" name="Rectangle 315"/>
                <p:cNvSpPr>
                  <a:spLocks noChangeArrowheads="1"/>
                </p:cNvSpPr>
                <p:nvPr/>
              </p:nvSpPr>
              <p:spPr bwMode="auto">
                <a:xfrm>
                  <a:off x="-953" y="-162"/>
                  <a:ext cx="119" cy="47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80" name="Freeform 316"/>
                <p:cNvSpPr>
                  <a:spLocks/>
                </p:cNvSpPr>
                <p:nvPr/>
              </p:nvSpPr>
              <p:spPr bwMode="auto">
                <a:xfrm>
                  <a:off x="65" y="327"/>
                  <a:ext cx="5107" cy="2533"/>
                </a:xfrm>
                <a:custGeom>
                  <a:avLst/>
                  <a:gdLst>
                    <a:gd name="T0" fmla="*/ 1722 w 5107"/>
                    <a:gd name="T1" fmla="*/ 452 h 2533"/>
                    <a:gd name="T2" fmla="*/ 4219 w 5107"/>
                    <a:gd name="T3" fmla="*/ 1718 h 2533"/>
                    <a:gd name="T4" fmla="*/ 5107 w 5107"/>
                    <a:gd name="T5" fmla="*/ 2533 h 2533"/>
                    <a:gd name="T6" fmla="*/ 4853 w 5107"/>
                    <a:gd name="T7" fmla="*/ 2396 h 2533"/>
                    <a:gd name="T8" fmla="*/ 4272 w 5107"/>
                    <a:gd name="T9" fmla="*/ 1862 h 2533"/>
                    <a:gd name="T10" fmla="*/ 4182 w 5107"/>
                    <a:gd name="T11" fmla="*/ 1842 h 2533"/>
                    <a:gd name="T12" fmla="*/ 4033 w 5107"/>
                    <a:gd name="T13" fmla="*/ 1712 h 2533"/>
                    <a:gd name="T14" fmla="*/ 3876 w 5107"/>
                    <a:gd name="T15" fmla="*/ 1712 h 2533"/>
                    <a:gd name="T16" fmla="*/ 1386 w 5107"/>
                    <a:gd name="T17" fmla="*/ 452 h 2533"/>
                    <a:gd name="T18" fmla="*/ 1535 w 5107"/>
                    <a:gd name="T19" fmla="*/ 452 h 2533"/>
                    <a:gd name="T20" fmla="*/ 1342 w 5107"/>
                    <a:gd name="T21" fmla="*/ 404 h 2533"/>
                    <a:gd name="T22" fmla="*/ 1207 w 5107"/>
                    <a:gd name="T23" fmla="*/ 349 h 2533"/>
                    <a:gd name="T24" fmla="*/ 134 w 5107"/>
                    <a:gd name="T25" fmla="*/ 82 h 2533"/>
                    <a:gd name="T26" fmla="*/ 0 w 5107"/>
                    <a:gd name="T27" fmla="*/ 0 h 2533"/>
                    <a:gd name="T28" fmla="*/ 1722 w 5107"/>
                    <a:gd name="T29" fmla="*/ 452 h 2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107" h="2533">
                      <a:moveTo>
                        <a:pt x="1722" y="452"/>
                      </a:moveTo>
                      <a:lnTo>
                        <a:pt x="4219" y="1718"/>
                      </a:lnTo>
                      <a:lnTo>
                        <a:pt x="5107" y="2533"/>
                      </a:lnTo>
                      <a:lnTo>
                        <a:pt x="4853" y="2396"/>
                      </a:lnTo>
                      <a:lnTo>
                        <a:pt x="4272" y="1862"/>
                      </a:lnTo>
                      <a:lnTo>
                        <a:pt x="4182" y="1842"/>
                      </a:lnTo>
                      <a:lnTo>
                        <a:pt x="4033" y="1712"/>
                      </a:lnTo>
                      <a:lnTo>
                        <a:pt x="3876" y="1712"/>
                      </a:lnTo>
                      <a:lnTo>
                        <a:pt x="1386" y="452"/>
                      </a:lnTo>
                      <a:lnTo>
                        <a:pt x="1535" y="452"/>
                      </a:lnTo>
                      <a:lnTo>
                        <a:pt x="1342" y="404"/>
                      </a:lnTo>
                      <a:lnTo>
                        <a:pt x="1207" y="349"/>
                      </a:lnTo>
                      <a:lnTo>
                        <a:pt x="134" y="82"/>
                      </a:lnTo>
                      <a:lnTo>
                        <a:pt x="0" y="0"/>
                      </a:lnTo>
                      <a:lnTo>
                        <a:pt x="1722" y="452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81" name="Freeform 317"/>
                <p:cNvSpPr>
                  <a:spLocks/>
                </p:cNvSpPr>
                <p:nvPr/>
              </p:nvSpPr>
              <p:spPr bwMode="auto">
                <a:xfrm>
                  <a:off x="65" y="327"/>
                  <a:ext cx="5114" cy="2526"/>
                </a:xfrm>
                <a:custGeom>
                  <a:avLst/>
                  <a:gdLst>
                    <a:gd name="T0" fmla="*/ 1729 w 5114"/>
                    <a:gd name="T1" fmla="*/ 452 h 2526"/>
                    <a:gd name="T2" fmla="*/ 4219 w 5114"/>
                    <a:gd name="T3" fmla="*/ 1712 h 2526"/>
                    <a:gd name="T4" fmla="*/ 5114 w 5114"/>
                    <a:gd name="T5" fmla="*/ 2526 h 2526"/>
                    <a:gd name="T6" fmla="*/ 4861 w 5114"/>
                    <a:gd name="T7" fmla="*/ 2396 h 2526"/>
                    <a:gd name="T8" fmla="*/ 4272 w 5114"/>
                    <a:gd name="T9" fmla="*/ 1862 h 2526"/>
                    <a:gd name="T10" fmla="*/ 4190 w 5114"/>
                    <a:gd name="T11" fmla="*/ 1835 h 2526"/>
                    <a:gd name="T12" fmla="*/ 4033 w 5114"/>
                    <a:gd name="T13" fmla="*/ 1712 h 2526"/>
                    <a:gd name="T14" fmla="*/ 3884 w 5114"/>
                    <a:gd name="T15" fmla="*/ 1712 h 2526"/>
                    <a:gd name="T16" fmla="*/ 1394 w 5114"/>
                    <a:gd name="T17" fmla="*/ 445 h 2526"/>
                    <a:gd name="T18" fmla="*/ 1535 w 5114"/>
                    <a:gd name="T19" fmla="*/ 445 h 2526"/>
                    <a:gd name="T20" fmla="*/ 1349 w 5114"/>
                    <a:gd name="T21" fmla="*/ 397 h 2526"/>
                    <a:gd name="T22" fmla="*/ 1215 w 5114"/>
                    <a:gd name="T23" fmla="*/ 349 h 2526"/>
                    <a:gd name="T24" fmla="*/ 141 w 5114"/>
                    <a:gd name="T25" fmla="*/ 82 h 2526"/>
                    <a:gd name="T26" fmla="*/ 0 w 5114"/>
                    <a:gd name="T27" fmla="*/ 0 h 2526"/>
                    <a:gd name="T28" fmla="*/ 1729 w 5114"/>
                    <a:gd name="T29" fmla="*/ 452 h 2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114" h="2526">
                      <a:moveTo>
                        <a:pt x="1729" y="452"/>
                      </a:moveTo>
                      <a:lnTo>
                        <a:pt x="4219" y="1712"/>
                      </a:lnTo>
                      <a:lnTo>
                        <a:pt x="5114" y="2526"/>
                      </a:lnTo>
                      <a:lnTo>
                        <a:pt x="4861" y="2396"/>
                      </a:lnTo>
                      <a:lnTo>
                        <a:pt x="4272" y="1862"/>
                      </a:lnTo>
                      <a:lnTo>
                        <a:pt x="4190" y="1835"/>
                      </a:lnTo>
                      <a:lnTo>
                        <a:pt x="4033" y="1712"/>
                      </a:lnTo>
                      <a:lnTo>
                        <a:pt x="3884" y="1712"/>
                      </a:lnTo>
                      <a:lnTo>
                        <a:pt x="1394" y="445"/>
                      </a:lnTo>
                      <a:lnTo>
                        <a:pt x="1535" y="445"/>
                      </a:lnTo>
                      <a:lnTo>
                        <a:pt x="1349" y="397"/>
                      </a:lnTo>
                      <a:lnTo>
                        <a:pt x="1215" y="349"/>
                      </a:lnTo>
                      <a:lnTo>
                        <a:pt x="141" y="82"/>
                      </a:lnTo>
                      <a:lnTo>
                        <a:pt x="0" y="0"/>
                      </a:lnTo>
                      <a:lnTo>
                        <a:pt x="1729" y="45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82" name="Freeform 318"/>
                <p:cNvSpPr>
                  <a:spLocks/>
                </p:cNvSpPr>
                <p:nvPr/>
              </p:nvSpPr>
              <p:spPr bwMode="auto">
                <a:xfrm>
                  <a:off x="-949" y="-111"/>
                  <a:ext cx="7127" cy="3457"/>
                </a:xfrm>
                <a:custGeom>
                  <a:avLst/>
                  <a:gdLst>
                    <a:gd name="T0" fmla="*/ 253 w 7127"/>
                    <a:gd name="T1" fmla="*/ 68 h 3457"/>
                    <a:gd name="T2" fmla="*/ 7127 w 7127"/>
                    <a:gd name="T3" fmla="*/ 3457 h 3457"/>
                    <a:gd name="T4" fmla="*/ 7000 w 7127"/>
                    <a:gd name="T5" fmla="*/ 3457 h 3457"/>
                    <a:gd name="T6" fmla="*/ 0 w 7127"/>
                    <a:gd name="T7" fmla="*/ 0 h 3457"/>
                    <a:gd name="T8" fmla="*/ 119 w 7127"/>
                    <a:gd name="T9" fmla="*/ 0 h 3457"/>
                    <a:gd name="T10" fmla="*/ 253 w 7127"/>
                    <a:gd name="T11" fmla="*/ 68 h 3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27" h="3457">
                      <a:moveTo>
                        <a:pt x="253" y="68"/>
                      </a:moveTo>
                      <a:lnTo>
                        <a:pt x="7127" y="3457"/>
                      </a:lnTo>
                      <a:lnTo>
                        <a:pt x="7000" y="3457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253" y="6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83" name="Freeform 319"/>
                <p:cNvSpPr>
                  <a:spLocks/>
                </p:cNvSpPr>
                <p:nvPr/>
              </p:nvSpPr>
              <p:spPr bwMode="auto">
                <a:xfrm>
                  <a:off x="-949" y="-111"/>
                  <a:ext cx="7134" cy="3457"/>
                </a:xfrm>
                <a:custGeom>
                  <a:avLst/>
                  <a:gdLst>
                    <a:gd name="T0" fmla="*/ 261 w 7134"/>
                    <a:gd name="T1" fmla="*/ 68 h 3457"/>
                    <a:gd name="T2" fmla="*/ 7134 w 7134"/>
                    <a:gd name="T3" fmla="*/ 3457 h 3457"/>
                    <a:gd name="T4" fmla="*/ 7008 w 7134"/>
                    <a:gd name="T5" fmla="*/ 3457 h 3457"/>
                    <a:gd name="T6" fmla="*/ 0 w 7134"/>
                    <a:gd name="T7" fmla="*/ 0 h 3457"/>
                    <a:gd name="T8" fmla="*/ 127 w 7134"/>
                    <a:gd name="T9" fmla="*/ 0 h 3457"/>
                    <a:gd name="T10" fmla="*/ 261 w 7134"/>
                    <a:gd name="T11" fmla="*/ 68 h 3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34" h="3457">
                      <a:moveTo>
                        <a:pt x="261" y="68"/>
                      </a:moveTo>
                      <a:lnTo>
                        <a:pt x="7134" y="3457"/>
                      </a:lnTo>
                      <a:lnTo>
                        <a:pt x="7008" y="3457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261" y="68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84" name="Freeform 320"/>
                <p:cNvSpPr>
                  <a:spLocks/>
                </p:cNvSpPr>
                <p:nvPr/>
              </p:nvSpPr>
              <p:spPr bwMode="auto">
                <a:xfrm>
                  <a:off x="6051" y="3257"/>
                  <a:ext cx="127" cy="34"/>
                </a:xfrm>
                <a:custGeom>
                  <a:avLst/>
                  <a:gdLst>
                    <a:gd name="T0" fmla="*/ 17 w 17"/>
                    <a:gd name="T1" fmla="*/ 5 h 5"/>
                    <a:gd name="T2" fmla="*/ 8 w 17"/>
                    <a:gd name="T3" fmla="*/ 0 h 5"/>
                    <a:gd name="T4" fmla="*/ 0 w 17"/>
                    <a:gd name="T5" fmla="*/ 5 h 5"/>
                    <a:gd name="T6" fmla="*/ 8 w 17"/>
                    <a:gd name="T7" fmla="*/ 5 h 5"/>
                    <a:gd name="T8" fmla="*/ 17 w 1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5">
                      <a:moveTo>
                        <a:pt x="17" y="5"/>
                      </a:moveTo>
                      <a:cubicBezTo>
                        <a:pt x="17" y="2"/>
                        <a:pt x="13" y="0"/>
                        <a:pt x="8" y="0"/>
                      </a:cubicBezTo>
                      <a:cubicBezTo>
                        <a:pt x="3" y="0"/>
                        <a:pt x="0" y="2"/>
                        <a:pt x="0" y="5"/>
                      </a:cubicBezTo>
                      <a:lnTo>
                        <a:pt x="8" y="5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85" name="Arc 321"/>
                <p:cNvSpPr>
                  <a:spLocks/>
                </p:cNvSpPr>
                <p:nvPr/>
              </p:nvSpPr>
              <p:spPr bwMode="auto">
                <a:xfrm>
                  <a:off x="6055" y="3261"/>
                  <a:ext cx="119" cy="3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543 h 21600"/>
                    <a:gd name="T2" fmla="*/ 43200 w 43200"/>
                    <a:gd name="T3" fmla="*/ 21543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543"/>
                      </a:moveTo>
                      <a:cubicBezTo>
                        <a:pt x="31" y="9635"/>
                        <a:pt x="9692" y="-1"/>
                        <a:pt x="21600" y="0"/>
                      </a:cubicBezTo>
                      <a:cubicBezTo>
                        <a:pt x="33507" y="0"/>
                        <a:pt x="43168" y="9635"/>
                        <a:pt x="43199" y="21543"/>
                      </a:cubicBezTo>
                    </a:path>
                    <a:path w="43200" h="21600" stroke="0" extrusionOk="0">
                      <a:moveTo>
                        <a:pt x="0" y="21543"/>
                      </a:moveTo>
                      <a:cubicBezTo>
                        <a:pt x="31" y="9635"/>
                        <a:pt x="9692" y="-1"/>
                        <a:pt x="21600" y="0"/>
                      </a:cubicBezTo>
                      <a:cubicBezTo>
                        <a:pt x="33507" y="0"/>
                        <a:pt x="43168" y="9635"/>
                        <a:pt x="43199" y="2154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86" name="Line 322"/>
                <p:cNvSpPr>
                  <a:spLocks noChangeShapeType="1"/>
                </p:cNvSpPr>
                <p:nvPr/>
              </p:nvSpPr>
              <p:spPr bwMode="auto">
                <a:xfrm flipV="1">
                  <a:off x="6178" y="3291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87" name="Line 323"/>
                <p:cNvSpPr>
                  <a:spLocks noChangeShapeType="1"/>
                </p:cNvSpPr>
                <p:nvPr/>
              </p:nvSpPr>
              <p:spPr bwMode="auto">
                <a:xfrm flipV="1">
                  <a:off x="6051" y="3291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88" name="Line 324"/>
                <p:cNvSpPr>
                  <a:spLocks noChangeShapeType="1"/>
                </p:cNvSpPr>
                <p:nvPr/>
              </p:nvSpPr>
              <p:spPr bwMode="auto">
                <a:xfrm>
                  <a:off x="6051" y="3291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89" name="Line 325"/>
                <p:cNvSpPr>
                  <a:spLocks noChangeShapeType="1"/>
                </p:cNvSpPr>
                <p:nvPr/>
              </p:nvSpPr>
              <p:spPr bwMode="auto">
                <a:xfrm flipV="1">
                  <a:off x="6111" y="3257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90" name="Line 326"/>
                <p:cNvSpPr>
                  <a:spLocks noChangeShapeType="1"/>
                </p:cNvSpPr>
                <p:nvPr/>
              </p:nvSpPr>
              <p:spPr bwMode="auto">
                <a:xfrm>
                  <a:off x="-830" y="-166"/>
                  <a:ext cx="7008" cy="34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91" name="Line 327"/>
                <p:cNvSpPr>
                  <a:spLocks noChangeShapeType="1"/>
                </p:cNvSpPr>
                <p:nvPr/>
              </p:nvSpPr>
              <p:spPr bwMode="auto">
                <a:xfrm>
                  <a:off x="-845" y="-193"/>
                  <a:ext cx="7001" cy="34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92" name="Line 328"/>
                <p:cNvSpPr>
                  <a:spLocks noChangeShapeType="1"/>
                </p:cNvSpPr>
                <p:nvPr/>
              </p:nvSpPr>
              <p:spPr bwMode="auto">
                <a:xfrm>
                  <a:off x="-897" y="-166"/>
                  <a:ext cx="7008" cy="34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93" name="Line 329"/>
                <p:cNvSpPr>
                  <a:spLocks noChangeShapeType="1"/>
                </p:cNvSpPr>
                <p:nvPr/>
              </p:nvSpPr>
              <p:spPr bwMode="auto">
                <a:xfrm>
                  <a:off x="-949" y="-166"/>
                  <a:ext cx="7000" cy="34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94" name="Arc 330"/>
                <p:cNvSpPr>
                  <a:spLocks/>
                </p:cNvSpPr>
                <p:nvPr/>
              </p:nvSpPr>
              <p:spPr bwMode="auto">
                <a:xfrm>
                  <a:off x="5899" y="3179"/>
                  <a:ext cx="118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5 h 21755"/>
                    <a:gd name="T2" fmla="*/ 43199 w 43200"/>
                    <a:gd name="T3" fmla="*/ 21754 h 21755"/>
                    <a:gd name="T4" fmla="*/ 21600 w 43200"/>
                    <a:gd name="T5" fmla="*/ 21600 h 21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5" fill="none" extrusionOk="0">
                      <a:moveTo>
                        <a:pt x="0" y="21755"/>
                      </a:moveTo>
                      <a:cubicBezTo>
                        <a:pt x="0" y="21703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2"/>
                        <a:pt x="43199" y="21754"/>
                      </a:cubicBezTo>
                    </a:path>
                    <a:path w="43200" h="21755" stroke="0" extrusionOk="0">
                      <a:moveTo>
                        <a:pt x="0" y="21755"/>
                      </a:moveTo>
                      <a:cubicBezTo>
                        <a:pt x="0" y="21703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2"/>
                        <a:pt x="43199" y="2175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95" name="Line 331"/>
                <p:cNvSpPr>
                  <a:spLocks noChangeShapeType="1"/>
                </p:cNvSpPr>
                <p:nvPr/>
              </p:nvSpPr>
              <p:spPr bwMode="auto">
                <a:xfrm flipV="1">
                  <a:off x="6021" y="320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96" name="Line 332"/>
                <p:cNvSpPr>
                  <a:spLocks noChangeShapeType="1"/>
                </p:cNvSpPr>
                <p:nvPr/>
              </p:nvSpPr>
              <p:spPr bwMode="auto">
                <a:xfrm flipV="1">
                  <a:off x="5895" y="320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97" name="Line 333"/>
                <p:cNvSpPr>
                  <a:spLocks noChangeShapeType="1"/>
                </p:cNvSpPr>
                <p:nvPr/>
              </p:nvSpPr>
              <p:spPr bwMode="auto">
                <a:xfrm>
                  <a:off x="5895" y="3209"/>
                  <a:ext cx="12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98" name="Line 334"/>
                <p:cNvSpPr>
                  <a:spLocks noChangeShapeType="1"/>
                </p:cNvSpPr>
                <p:nvPr/>
              </p:nvSpPr>
              <p:spPr bwMode="auto">
                <a:xfrm flipV="1">
                  <a:off x="5954" y="3175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199" name="Arc 335"/>
                <p:cNvSpPr>
                  <a:spLocks/>
                </p:cNvSpPr>
                <p:nvPr/>
              </p:nvSpPr>
              <p:spPr bwMode="auto">
                <a:xfrm>
                  <a:off x="5742" y="3104"/>
                  <a:ext cx="111" cy="3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00" name="Line 336"/>
                <p:cNvSpPr>
                  <a:spLocks noChangeShapeType="1"/>
                </p:cNvSpPr>
                <p:nvPr/>
              </p:nvSpPr>
              <p:spPr bwMode="auto">
                <a:xfrm flipV="1">
                  <a:off x="5857" y="313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01" name="Line 337"/>
                <p:cNvSpPr>
                  <a:spLocks noChangeShapeType="1"/>
                </p:cNvSpPr>
                <p:nvPr/>
              </p:nvSpPr>
              <p:spPr bwMode="auto">
                <a:xfrm flipV="1">
                  <a:off x="5738" y="313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02" name="Line 338"/>
                <p:cNvSpPr>
                  <a:spLocks noChangeShapeType="1"/>
                </p:cNvSpPr>
                <p:nvPr/>
              </p:nvSpPr>
              <p:spPr bwMode="auto">
                <a:xfrm>
                  <a:off x="5738" y="3134"/>
                  <a:ext cx="11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03" name="Line 339"/>
                <p:cNvSpPr>
                  <a:spLocks noChangeShapeType="1"/>
                </p:cNvSpPr>
                <p:nvPr/>
              </p:nvSpPr>
              <p:spPr bwMode="auto">
                <a:xfrm flipV="1">
                  <a:off x="5790" y="3100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04" name="Arc 340"/>
                <p:cNvSpPr>
                  <a:spLocks/>
                </p:cNvSpPr>
                <p:nvPr/>
              </p:nvSpPr>
              <p:spPr bwMode="auto">
                <a:xfrm>
                  <a:off x="5578" y="3022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05" name="Line 341"/>
                <p:cNvSpPr>
                  <a:spLocks noChangeShapeType="1"/>
                </p:cNvSpPr>
                <p:nvPr/>
              </p:nvSpPr>
              <p:spPr bwMode="auto">
                <a:xfrm flipV="1">
                  <a:off x="5701" y="3052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06" name="Line 342"/>
                <p:cNvSpPr>
                  <a:spLocks noChangeShapeType="1"/>
                </p:cNvSpPr>
                <p:nvPr/>
              </p:nvSpPr>
              <p:spPr bwMode="auto">
                <a:xfrm flipV="1">
                  <a:off x="5574" y="3052"/>
                  <a:ext cx="1" cy="6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07" name="Line 343"/>
                <p:cNvSpPr>
                  <a:spLocks noChangeShapeType="1"/>
                </p:cNvSpPr>
                <p:nvPr/>
              </p:nvSpPr>
              <p:spPr bwMode="auto">
                <a:xfrm>
                  <a:off x="5574" y="3052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08" name="Line 344"/>
                <p:cNvSpPr>
                  <a:spLocks noChangeShapeType="1"/>
                </p:cNvSpPr>
                <p:nvPr/>
              </p:nvSpPr>
              <p:spPr bwMode="auto">
                <a:xfrm flipV="1">
                  <a:off x="5634" y="3018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09" name="Arc 345"/>
                <p:cNvSpPr>
                  <a:spLocks/>
                </p:cNvSpPr>
                <p:nvPr/>
              </p:nvSpPr>
              <p:spPr bwMode="auto">
                <a:xfrm>
                  <a:off x="5422" y="2946"/>
                  <a:ext cx="118" cy="3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543 h 21600"/>
                    <a:gd name="T2" fmla="*/ 43200 w 43200"/>
                    <a:gd name="T3" fmla="*/ 21544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543"/>
                      </a:moveTo>
                      <a:cubicBezTo>
                        <a:pt x="31" y="9635"/>
                        <a:pt x="9692" y="-1"/>
                        <a:pt x="21600" y="0"/>
                      </a:cubicBezTo>
                      <a:cubicBezTo>
                        <a:pt x="33507" y="0"/>
                        <a:pt x="43169" y="9636"/>
                        <a:pt x="43199" y="21544"/>
                      </a:cubicBezTo>
                    </a:path>
                    <a:path w="43200" h="21600" stroke="0" extrusionOk="0">
                      <a:moveTo>
                        <a:pt x="0" y="21543"/>
                      </a:moveTo>
                      <a:cubicBezTo>
                        <a:pt x="31" y="9635"/>
                        <a:pt x="9692" y="-1"/>
                        <a:pt x="21600" y="0"/>
                      </a:cubicBezTo>
                      <a:cubicBezTo>
                        <a:pt x="33507" y="0"/>
                        <a:pt x="43169" y="9636"/>
                        <a:pt x="43199" y="2154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10" name="Line 346"/>
                <p:cNvSpPr>
                  <a:spLocks noChangeShapeType="1"/>
                </p:cNvSpPr>
                <p:nvPr/>
              </p:nvSpPr>
              <p:spPr bwMode="auto">
                <a:xfrm flipV="1">
                  <a:off x="5544" y="2976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11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5418" y="2976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12" name="Line 348"/>
                <p:cNvSpPr>
                  <a:spLocks noChangeShapeType="1"/>
                </p:cNvSpPr>
                <p:nvPr/>
              </p:nvSpPr>
              <p:spPr bwMode="auto">
                <a:xfrm>
                  <a:off x="5418" y="2976"/>
                  <a:ext cx="12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13" name="Line 349"/>
                <p:cNvSpPr>
                  <a:spLocks noChangeShapeType="1"/>
                </p:cNvSpPr>
                <p:nvPr/>
              </p:nvSpPr>
              <p:spPr bwMode="auto">
                <a:xfrm flipV="1">
                  <a:off x="5477" y="2942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14" name="Arc 350"/>
                <p:cNvSpPr>
                  <a:spLocks/>
                </p:cNvSpPr>
                <p:nvPr/>
              </p:nvSpPr>
              <p:spPr bwMode="auto">
                <a:xfrm>
                  <a:off x="5265" y="2864"/>
                  <a:ext cx="111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745 h 21745"/>
                    <a:gd name="T2" fmla="*/ 43200 w 43200"/>
                    <a:gd name="T3" fmla="*/ 21745 h 21745"/>
                    <a:gd name="T4" fmla="*/ 21600 w 43200"/>
                    <a:gd name="T5" fmla="*/ 21600 h 217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45" fill="none" extrusionOk="0">
                      <a:moveTo>
                        <a:pt x="0" y="21744"/>
                      </a:moveTo>
                      <a:cubicBezTo>
                        <a:pt x="0" y="21696"/>
                        <a:pt x="0" y="2164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48"/>
                        <a:pt x="43199" y="21696"/>
                        <a:pt x="43199" y="21744"/>
                      </a:cubicBezTo>
                    </a:path>
                    <a:path w="43200" h="21745" stroke="0" extrusionOk="0">
                      <a:moveTo>
                        <a:pt x="0" y="21744"/>
                      </a:moveTo>
                      <a:cubicBezTo>
                        <a:pt x="0" y="21696"/>
                        <a:pt x="0" y="2164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48"/>
                        <a:pt x="43199" y="21696"/>
                        <a:pt x="43199" y="2174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15" name="Line 351"/>
                <p:cNvSpPr>
                  <a:spLocks noChangeShapeType="1"/>
                </p:cNvSpPr>
                <p:nvPr/>
              </p:nvSpPr>
              <p:spPr bwMode="auto">
                <a:xfrm flipV="1">
                  <a:off x="5380" y="289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16" name="Line 352"/>
                <p:cNvSpPr>
                  <a:spLocks noChangeShapeType="1"/>
                </p:cNvSpPr>
                <p:nvPr/>
              </p:nvSpPr>
              <p:spPr bwMode="auto">
                <a:xfrm flipV="1">
                  <a:off x="5261" y="2901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17" name="Line 353"/>
                <p:cNvSpPr>
                  <a:spLocks noChangeShapeType="1"/>
                </p:cNvSpPr>
                <p:nvPr/>
              </p:nvSpPr>
              <p:spPr bwMode="auto">
                <a:xfrm>
                  <a:off x="5261" y="2894"/>
                  <a:ext cx="11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18" name="Line 354"/>
                <p:cNvSpPr>
                  <a:spLocks noChangeShapeType="1"/>
                </p:cNvSpPr>
                <p:nvPr/>
              </p:nvSpPr>
              <p:spPr bwMode="auto">
                <a:xfrm flipV="1">
                  <a:off x="5313" y="2860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19" name="Arc 355"/>
                <p:cNvSpPr>
                  <a:spLocks/>
                </p:cNvSpPr>
                <p:nvPr/>
              </p:nvSpPr>
              <p:spPr bwMode="auto">
                <a:xfrm>
                  <a:off x="5101" y="2789"/>
                  <a:ext cx="119" cy="3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20" name="Line 356"/>
                <p:cNvSpPr>
                  <a:spLocks noChangeShapeType="1"/>
                </p:cNvSpPr>
                <p:nvPr/>
              </p:nvSpPr>
              <p:spPr bwMode="auto">
                <a:xfrm flipV="1">
                  <a:off x="5224" y="281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21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5097" y="281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22" name="Line 358"/>
                <p:cNvSpPr>
                  <a:spLocks noChangeShapeType="1"/>
                </p:cNvSpPr>
                <p:nvPr/>
              </p:nvSpPr>
              <p:spPr bwMode="auto">
                <a:xfrm>
                  <a:off x="5097" y="2819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23" name="Line 359"/>
                <p:cNvSpPr>
                  <a:spLocks noChangeShapeType="1"/>
                </p:cNvSpPr>
                <p:nvPr/>
              </p:nvSpPr>
              <p:spPr bwMode="auto">
                <a:xfrm flipV="1">
                  <a:off x="5157" y="2785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24" name="Arc 360"/>
                <p:cNvSpPr>
                  <a:spLocks/>
                </p:cNvSpPr>
                <p:nvPr/>
              </p:nvSpPr>
              <p:spPr bwMode="auto">
                <a:xfrm>
                  <a:off x="4944" y="2707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25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5067" y="2737"/>
                  <a:ext cx="1" cy="6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26" name="Line 362"/>
                <p:cNvSpPr>
                  <a:spLocks noChangeShapeType="1"/>
                </p:cNvSpPr>
                <p:nvPr/>
              </p:nvSpPr>
              <p:spPr bwMode="auto">
                <a:xfrm flipV="1">
                  <a:off x="4940" y="2744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27" name="Line 363"/>
                <p:cNvSpPr>
                  <a:spLocks noChangeShapeType="1"/>
                </p:cNvSpPr>
                <p:nvPr/>
              </p:nvSpPr>
              <p:spPr bwMode="auto">
                <a:xfrm>
                  <a:off x="4940" y="2737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28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4993" y="2703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29" name="Arc 365"/>
                <p:cNvSpPr>
                  <a:spLocks/>
                </p:cNvSpPr>
                <p:nvPr/>
              </p:nvSpPr>
              <p:spPr bwMode="auto">
                <a:xfrm>
                  <a:off x="4780" y="2631"/>
                  <a:ext cx="119" cy="3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30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4903" y="2662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31" name="Line 367"/>
                <p:cNvSpPr>
                  <a:spLocks noChangeShapeType="1"/>
                </p:cNvSpPr>
                <p:nvPr/>
              </p:nvSpPr>
              <p:spPr bwMode="auto">
                <a:xfrm flipV="1">
                  <a:off x="4776" y="2662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32" name="Line 368"/>
                <p:cNvSpPr>
                  <a:spLocks noChangeShapeType="1"/>
                </p:cNvSpPr>
                <p:nvPr/>
              </p:nvSpPr>
              <p:spPr bwMode="auto">
                <a:xfrm>
                  <a:off x="4776" y="2662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33" name="Line 369"/>
                <p:cNvSpPr>
                  <a:spLocks noChangeShapeType="1"/>
                </p:cNvSpPr>
                <p:nvPr/>
              </p:nvSpPr>
              <p:spPr bwMode="auto">
                <a:xfrm flipV="1">
                  <a:off x="4836" y="262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34" name="Arc 370"/>
                <p:cNvSpPr>
                  <a:spLocks/>
                </p:cNvSpPr>
                <p:nvPr/>
              </p:nvSpPr>
              <p:spPr bwMode="auto">
                <a:xfrm>
                  <a:off x="4624" y="2549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35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4747" y="2586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36" name="Line 372"/>
                <p:cNvSpPr>
                  <a:spLocks noChangeShapeType="1"/>
                </p:cNvSpPr>
                <p:nvPr/>
              </p:nvSpPr>
              <p:spPr bwMode="auto">
                <a:xfrm flipV="1">
                  <a:off x="4620" y="2586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37" name="Line 373"/>
                <p:cNvSpPr>
                  <a:spLocks noChangeShapeType="1"/>
                </p:cNvSpPr>
                <p:nvPr/>
              </p:nvSpPr>
              <p:spPr bwMode="auto">
                <a:xfrm>
                  <a:off x="4620" y="2579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38" name="Line 374"/>
                <p:cNvSpPr>
                  <a:spLocks noChangeShapeType="1"/>
                </p:cNvSpPr>
                <p:nvPr/>
              </p:nvSpPr>
              <p:spPr bwMode="auto">
                <a:xfrm flipV="1">
                  <a:off x="4679" y="2545"/>
                  <a:ext cx="1" cy="4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39" name="Arc 375"/>
                <p:cNvSpPr>
                  <a:spLocks/>
                </p:cNvSpPr>
                <p:nvPr/>
              </p:nvSpPr>
              <p:spPr bwMode="auto">
                <a:xfrm>
                  <a:off x="4467" y="2474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40" name="Line 376"/>
                <p:cNvSpPr>
                  <a:spLocks noChangeShapeType="1"/>
                </p:cNvSpPr>
                <p:nvPr/>
              </p:nvSpPr>
              <p:spPr bwMode="auto">
                <a:xfrm flipV="1">
                  <a:off x="4590" y="250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41" name="Line 377"/>
                <p:cNvSpPr>
                  <a:spLocks noChangeShapeType="1"/>
                </p:cNvSpPr>
                <p:nvPr/>
              </p:nvSpPr>
              <p:spPr bwMode="auto">
                <a:xfrm flipV="1">
                  <a:off x="4463" y="250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42" name="Line 378"/>
                <p:cNvSpPr>
                  <a:spLocks noChangeShapeType="1"/>
                </p:cNvSpPr>
                <p:nvPr/>
              </p:nvSpPr>
              <p:spPr bwMode="auto">
                <a:xfrm>
                  <a:off x="4463" y="2504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43" name="Line 379"/>
                <p:cNvSpPr>
                  <a:spLocks noChangeShapeType="1"/>
                </p:cNvSpPr>
                <p:nvPr/>
              </p:nvSpPr>
              <p:spPr bwMode="auto">
                <a:xfrm flipV="1">
                  <a:off x="4515" y="2470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44" name="Arc 380"/>
                <p:cNvSpPr>
                  <a:spLocks/>
                </p:cNvSpPr>
                <p:nvPr/>
              </p:nvSpPr>
              <p:spPr bwMode="auto">
                <a:xfrm>
                  <a:off x="4303" y="2392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45" name="Line 381"/>
                <p:cNvSpPr>
                  <a:spLocks noChangeShapeType="1"/>
                </p:cNvSpPr>
                <p:nvPr/>
              </p:nvSpPr>
              <p:spPr bwMode="auto">
                <a:xfrm flipV="1">
                  <a:off x="4426" y="242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46" name="Line 382"/>
                <p:cNvSpPr>
                  <a:spLocks noChangeShapeType="1"/>
                </p:cNvSpPr>
                <p:nvPr/>
              </p:nvSpPr>
              <p:spPr bwMode="auto">
                <a:xfrm flipV="1">
                  <a:off x="4299" y="242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47" name="Line 383"/>
                <p:cNvSpPr>
                  <a:spLocks noChangeShapeType="1"/>
                </p:cNvSpPr>
                <p:nvPr/>
              </p:nvSpPr>
              <p:spPr bwMode="auto">
                <a:xfrm>
                  <a:off x="4299" y="2429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48" name="Line 384"/>
                <p:cNvSpPr>
                  <a:spLocks noChangeShapeType="1"/>
                </p:cNvSpPr>
                <p:nvPr/>
              </p:nvSpPr>
              <p:spPr bwMode="auto">
                <a:xfrm flipV="1">
                  <a:off x="4359" y="2395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49" name="Arc 385"/>
                <p:cNvSpPr>
                  <a:spLocks/>
                </p:cNvSpPr>
                <p:nvPr/>
              </p:nvSpPr>
              <p:spPr bwMode="auto">
                <a:xfrm>
                  <a:off x="4147" y="2316"/>
                  <a:ext cx="118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3 h 21753"/>
                    <a:gd name="T2" fmla="*/ 43199 w 43200"/>
                    <a:gd name="T3" fmla="*/ 21752 h 21753"/>
                    <a:gd name="T4" fmla="*/ 21600 w 43200"/>
                    <a:gd name="T5" fmla="*/ 21600 h 21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3" fill="none" extrusionOk="0">
                      <a:moveTo>
                        <a:pt x="0" y="21753"/>
                      </a:moveTo>
                      <a:cubicBezTo>
                        <a:pt x="0" y="21702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0"/>
                        <a:pt x="43199" y="21701"/>
                        <a:pt x="43199" y="21752"/>
                      </a:cubicBezTo>
                    </a:path>
                    <a:path w="43200" h="21753" stroke="0" extrusionOk="0">
                      <a:moveTo>
                        <a:pt x="0" y="21753"/>
                      </a:moveTo>
                      <a:cubicBezTo>
                        <a:pt x="0" y="21702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0"/>
                        <a:pt x="43199" y="21701"/>
                        <a:pt x="43199" y="2175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50" name="Line 386"/>
                <p:cNvSpPr>
                  <a:spLocks noChangeShapeType="1"/>
                </p:cNvSpPr>
                <p:nvPr/>
              </p:nvSpPr>
              <p:spPr bwMode="auto">
                <a:xfrm flipV="1">
                  <a:off x="4269" y="2347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51" name="Line 387"/>
                <p:cNvSpPr>
                  <a:spLocks noChangeShapeType="1"/>
                </p:cNvSpPr>
                <p:nvPr/>
              </p:nvSpPr>
              <p:spPr bwMode="auto">
                <a:xfrm flipV="1">
                  <a:off x="4143" y="2347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52" name="Line 388"/>
                <p:cNvSpPr>
                  <a:spLocks noChangeShapeType="1"/>
                </p:cNvSpPr>
                <p:nvPr/>
              </p:nvSpPr>
              <p:spPr bwMode="auto">
                <a:xfrm>
                  <a:off x="4143" y="2347"/>
                  <a:ext cx="12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53" name="Line 389"/>
                <p:cNvSpPr>
                  <a:spLocks noChangeShapeType="1"/>
                </p:cNvSpPr>
                <p:nvPr/>
              </p:nvSpPr>
              <p:spPr bwMode="auto">
                <a:xfrm flipV="1">
                  <a:off x="4202" y="2312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54" name="Arc 390"/>
                <p:cNvSpPr>
                  <a:spLocks/>
                </p:cNvSpPr>
                <p:nvPr/>
              </p:nvSpPr>
              <p:spPr bwMode="auto">
                <a:xfrm>
                  <a:off x="3990" y="2241"/>
                  <a:ext cx="119" cy="3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543 h 21600"/>
                    <a:gd name="T2" fmla="*/ 43200 w 43200"/>
                    <a:gd name="T3" fmla="*/ 21543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543"/>
                      </a:moveTo>
                      <a:cubicBezTo>
                        <a:pt x="31" y="9635"/>
                        <a:pt x="9692" y="-1"/>
                        <a:pt x="21600" y="0"/>
                      </a:cubicBezTo>
                      <a:cubicBezTo>
                        <a:pt x="33507" y="0"/>
                        <a:pt x="43168" y="9635"/>
                        <a:pt x="43199" y="21543"/>
                      </a:cubicBezTo>
                    </a:path>
                    <a:path w="43200" h="21600" stroke="0" extrusionOk="0">
                      <a:moveTo>
                        <a:pt x="0" y="21543"/>
                      </a:moveTo>
                      <a:cubicBezTo>
                        <a:pt x="31" y="9635"/>
                        <a:pt x="9692" y="-1"/>
                        <a:pt x="21600" y="0"/>
                      </a:cubicBezTo>
                      <a:cubicBezTo>
                        <a:pt x="33507" y="0"/>
                        <a:pt x="43168" y="9635"/>
                        <a:pt x="43199" y="2154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55" name="Line 391"/>
                <p:cNvSpPr>
                  <a:spLocks noChangeShapeType="1"/>
                </p:cNvSpPr>
                <p:nvPr/>
              </p:nvSpPr>
              <p:spPr bwMode="auto">
                <a:xfrm flipV="1">
                  <a:off x="4113" y="2271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56" name="Line 392"/>
                <p:cNvSpPr>
                  <a:spLocks noChangeShapeType="1"/>
                </p:cNvSpPr>
                <p:nvPr/>
              </p:nvSpPr>
              <p:spPr bwMode="auto">
                <a:xfrm flipV="1">
                  <a:off x="3986" y="2271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57" name="Line 393"/>
                <p:cNvSpPr>
                  <a:spLocks noChangeShapeType="1"/>
                </p:cNvSpPr>
                <p:nvPr/>
              </p:nvSpPr>
              <p:spPr bwMode="auto">
                <a:xfrm>
                  <a:off x="3986" y="2271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58" name="Line 394"/>
                <p:cNvSpPr>
                  <a:spLocks noChangeShapeType="1"/>
                </p:cNvSpPr>
                <p:nvPr/>
              </p:nvSpPr>
              <p:spPr bwMode="auto">
                <a:xfrm flipV="1">
                  <a:off x="4038" y="2237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59" name="Arc 395"/>
                <p:cNvSpPr>
                  <a:spLocks/>
                </p:cNvSpPr>
                <p:nvPr/>
              </p:nvSpPr>
              <p:spPr bwMode="auto">
                <a:xfrm>
                  <a:off x="3826" y="2159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60" name="Line 396"/>
                <p:cNvSpPr>
                  <a:spLocks noChangeShapeType="1"/>
                </p:cNvSpPr>
                <p:nvPr/>
              </p:nvSpPr>
              <p:spPr bwMode="auto">
                <a:xfrm flipV="1">
                  <a:off x="3949" y="218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61" name="Line 397"/>
                <p:cNvSpPr>
                  <a:spLocks noChangeShapeType="1"/>
                </p:cNvSpPr>
                <p:nvPr/>
              </p:nvSpPr>
              <p:spPr bwMode="auto">
                <a:xfrm flipV="1">
                  <a:off x="3822" y="218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62" name="Line 398"/>
                <p:cNvSpPr>
                  <a:spLocks noChangeShapeType="1"/>
                </p:cNvSpPr>
                <p:nvPr/>
              </p:nvSpPr>
              <p:spPr bwMode="auto">
                <a:xfrm>
                  <a:off x="3822" y="2189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63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3882" y="2155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64" name="Arc 400"/>
                <p:cNvSpPr>
                  <a:spLocks/>
                </p:cNvSpPr>
                <p:nvPr/>
              </p:nvSpPr>
              <p:spPr bwMode="auto">
                <a:xfrm>
                  <a:off x="3670" y="2084"/>
                  <a:ext cx="118" cy="3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65" name="Line 401"/>
                <p:cNvSpPr>
                  <a:spLocks noChangeShapeType="1"/>
                </p:cNvSpPr>
                <p:nvPr/>
              </p:nvSpPr>
              <p:spPr bwMode="auto">
                <a:xfrm flipV="1">
                  <a:off x="3792" y="211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66" name="Line 402"/>
                <p:cNvSpPr>
                  <a:spLocks noChangeShapeType="1"/>
                </p:cNvSpPr>
                <p:nvPr/>
              </p:nvSpPr>
              <p:spPr bwMode="auto">
                <a:xfrm flipV="1">
                  <a:off x="3666" y="211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67" name="Line 403"/>
                <p:cNvSpPr>
                  <a:spLocks noChangeShapeType="1"/>
                </p:cNvSpPr>
                <p:nvPr/>
              </p:nvSpPr>
              <p:spPr bwMode="auto">
                <a:xfrm>
                  <a:off x="3666" y="2114"/>
                  <a:ext cx="12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68" name="Line 404"/>
                <p:cNvSpPr>
                  <a:spLocks noChangeShapeType="1"/>
                </p:cNvSpPr>
                <p:nvPr/>
              </p:nvSpPr>
              <p:spPr bwMode="auto">
                <a:xfrm flipV="1">
                  <a:off x="3725" y="2080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69" name="Arc 405"/>
                <p:cNvSpPr>
                  <a:spLocks/>
                </p:cNvSpPr>
                <p:nvPr/>
              </p:nvSpPr>
              <p:spPr bwMode="auto">
                <a:xfrm>
                  <a:off x="3513" y="2002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70" name="Line 406"/>
                <p:cNvSpPr>
                  <a:spLocks noChangeShapeType="1"/>
                </p:cNvSpPr>
                <p:nvPr/>
              </p:nvSpPr>
              <p:spPr bwMode="auto">
                <a:xfrm flipV="1">
                  <a:off x="3636" y="2032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71" name="Line 407"/>
                <p:cNvSpPr>
                  <a:spLocks noChangeShapeType="1"/>
                </p:cNvSpPr>
                <p:nvPr/>
              </p:nvSpPr>
              <p:spPr bwMode="auto">
                <a:xfrm flipV="1">
                  <a:off x="3509" y="2032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72" name="Line 408"/>
                <p:cNvSpPr>
                  <a:spLocks noChangeShapeType="1"/>
                </p:cNvSpPr>
                <p:nvPr/>
              </p:nvSpPr>
              <p:spPr bwMode="auto">
                <a:xfrm>
                  <a:off x="3509" y="2032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73" name="Line 409"/>
                <p:cNvSpPr>
                  <a:spLocks noChangeShapeType="1"/>
                </p:cNvSpPr>
                <p:nvPr/>
              </p:nvSpPr>
              <p:spPr bwMode="auto">
                <a:xfrm flipV="1">
                  <a:off x="3561" y="1998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74" name="Arc 410"/>
                <p:cNvSpPr>
                  <a:spLocks/>
                </p:cNvSpPr>
                <p:nvPr/>
              </p:nvSpPr>
              <p:spPr bwMode="auto">
                <a:xfrm>
                  <a:off x="3349" y="1926"/>
                  <a:ext cx="119" cy="3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543 h 21600"/>
                    <a:gd name="T2" fmla="*/ 43200 w 43200"/>
                    <a:gd name="T3" fmla="*/ 21543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543"/>
                      </a:moveTo>
                      <a:cubicBezTo>
                        <a:pt x="31" y="9635"/>
                        <a:pt x="9692" y="-1"/>
                        <a:pt x="21600" y="0"/>
                      </a:cubicBezTo>
                      <a:cubicBezTo>
                        <a:pt x="33507" y="0"/>
                        <a:pt x="43168" y="9635"/>
                        <a:pt x="43199" y="21543"/>
                      </a:cubicBezTo>
                    </a:path>
                    <a:path w="43200" h="21600" stroke="0" extrusionOk="0">
                      <a:moveTo>
                        <a:pt x="0" y="21543"/>
                      </a:moveTo>
                      <a:cubicBezTo>
                        <a:pt x="31" y="9635"/>
                        <a:pt x="9692" y="-1"/>
                        <a:pt x="21600" y="0"/>
                      </a:cubicBezTo>
                      <a:cubicBezTo>
                        <a:pt x="33507" y="0"/>
                        <a:pt x="43168" y="9635"/>
                        <a:pt x="43199" y="2154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75" name="Line 411"/>
                <p:cNvSpPr>
                  <a:spLocks noChangeShapeType="1"/>
                </p:cNvSpPr>
                <p:nvPr/>
              </p:nvSpPr>
              <p:spPr bwMode="auto">
                <a:xfrm flipV="1">
                  <a:off x="3472" y="1956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76" name="Line 412"/>
                <p:cNvSpPr>
                  <a:spLocks noChangeShapeType="1"/>
                </p:cNvSpPr>
                <p:nvPr/>
              </p:nvSpPr>
              <p:spPr bwMode="auto">
                <a:xfrm flipV="1">
                  <a:off x="3345" y="1956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77" name="Line 413"/>
                <p:cNvSpPr>
                  <a:spLocks noChangeShapeType="1"/>
                </p:cNvSpPr>
                <p:nvPr/>
              </p:nvSpPr>
              <p:spPr bwMode="auto">
                <a:xfrm>
                  <a:off x="3345" y="1956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78" name="Line 414"/>
                <p:cNvSpPr>
                  <a:spLocks noChangeShapeType="1"/>
                </p:cNvSpPr>
                <p:nvPr/>
              </p:nvSpPr>
              <p:spPr bwMode="auto">
                <a:xfrm flipV="1">
                  <a:off x="3405" y="1922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79" name="Arc 415"/>
                <p:cNvSpPr>
                  <a:spLocks/>
                </p:cNvSpPr>
                <p:nvPr/>
              </p:nvSpPr>
              <p:spPr bwMode="auto">
                <a:xfrm>
                  <a:off x="3192" y="1844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80" name="Line 416"/>
                <p:cNvSpPr>
                  <a:spLocks noChangeShapeType="1"/>
                </p:cNvSpPr>
                <p:nvPr/>
              </p:nvSpPr>
              <p:spPr bwMode="auto">
                <a:xfrm flipV="1">
                  <a:off x="3315" y="187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81" name="Line 417"/>
                <p:cNvSpPr>
                  <a:spLocks noChangeShapeType="1"/>
                </p:cNvSpPr>
                <p:nvPr/>
              </p:nvSpPr>
              <p:spPr bwMode="auto">
                <a:xfrm flipV="1">
                  <a:off x="3188" y="1874"/>
                  <a:ext cx="1" cy="6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5282" name="Group 418"/>
              <p:cNvGrpSpPr>
                <a:grpSpLocks/>
              </p:cNvGrpSpPr>
              <p:nvPr/>
            </p:nvGrpSpPr>
            <p:grpSpPr bwMode="auto">
              <a:xfrm>
                <a:off x="-1650" y="-200"/>
                <a:ext cx="7761" cy="3539"/>
                <a:chOff x="-1650" y="-200"/>
                <a:chExt cx="7761" cy="3539"/>
              </a:xfrm>
            </p:grpSpPr>
            <p:sp>
              <p:nvSpPr>
                <p:cNvPr id="165283" name="Line 419"/>
                <p:cNvSpPr>
                  <a:spLocks noChangeShapeType="1"/>
                </p:cNvSpPr>
                <p:nvPr/>
              </p:nvSpPr>
              <p:spPr bwMode="auto">
                <a:xfrm>
                  <a:off x="3188" y="1874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84" name="Line 420"/>
                <p:cNvSpPr>
                  <a:spLocks noChangeShapeType="1"/>
                </p:cNvSpPr>
                <p:nvPr/>
              </p:nvSpPr>
              <p:spPr bwMode="auto">
                <a:xfrm flipV="1">
                  <a:off x="3248" y="1840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85" name="Arc 421"/>
                <p:cNvSpPr>
                  <a:spLocks/>
                </p:cNvSpPr>
                <p:nvPr/>
              </p:nvSpPr>
              <p:spPr bwMode="auto">
                <a:xfrm>
                  <a:off x="3036" y="1769"/>
                  <a:ext cx="111" cy="3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86" name="Line 422"/>
                <p:cNvSpPr>
                  <a:spLocks noChangeShapeType="1"/>
                </p:cNvSpPr>
                <p:nvPr/>
              </p:nvSpPr>
              <p:spPr bwMode="auto">
                <a:xfrm flipV="1">
                  <a:off x="3151" y="179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87" name="Line 423"/>
                <p:cNvSpPr>
                  <a:spLocks noChangeShapeType="1"/>
                </p:cNvSpPr>
                <p:nvPr/>
              </p:nvSpPr>
              <p:spPr bwMode="auto">
                <a:xfrm flipV="1">
                  <a:off x="3032" y="179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88" name="Line 424"/>
                <p:cNvSpPr>
                  <a:spLocks noChangeShapeType="1"/>
                </p:cNvSpPr>
                <p:nvPr/>
              </p:nvSpPr>
              <p:spPr bwMode="auto">
                <a:xfrm>
                  <a:off x="3032" y="1799"/>
                  <a:ext cx="11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89" name="Line 425"/>
                <p:cNvSpPr>
                  <a:spLocks noChangeShapeType="1"/>
                </p:cNvSpPr>
                <p:nvPr/>
              </p:nvSpPr>
              <p:spPr bwMode="auto">
                <a:xfrm flipV="1">
                  <a:off x="3084" y="1765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90" name="Arc 426"/>
                <p:cNvSpPr>
                  <a:spLocks/>
                </p:cNvSpPr>
                <p:nvPr/>
              </p:nvSpPr>
              <p:spPr bwMode="auto">
                <a:xfrm>
                  <a:off x="2872" y="1687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91" name="Line 427"/>
                <p:cNvSpPr>
                  <a:spLocks noChangeShapeType="1"/>
                </p:cNvSpPr>
                <p:nvPr/>
              </p:nvSpPr>
              <p:spPr bwMode="auto">
                <a:xfrm flipV="1">
                  <a:off x="2995" y="1717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92" name="Line 428"/>
                <p:cNvSpPr>
                  <a:spLocks noChangeShapeType="1"/>
                </p:cNvSpPr>
                <p:nvPr/>
              </p:nvSpPr>
              <p:spPr bwMode="auto">
                <a:xfrm flipV="1">
                  <a:off x="2868" y="1724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93" name="Line 429"/>
                <p:cNvSpPr>
                  <a:spLocks noChangeShapeType="1"/>
                </p:cNvSpPr>
                <p:nvPr/>
              </p:nvSpPr>
              <p:spPr bwMode="auto">
                <a:xfrm>
                  <a:off x="2868" y="1717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94" name="Line 430"/>
                <p:cNvSpPr>
                  <a:spLocks noChangeShapeType="1"/>
                </p:cNvSpPr>
                <p:nvPr/>
              </p:nvSpPr>
              <p:spPr bwMode="auto">
                <a:xfrm flipV="1">
                  <a:off x="2927" y="1683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95" name="Arc 431"/>
                <p:cNvSpPr>
                  <a:spLocks/>
                </p:cNvSpPr>
                <p:nvPr/>
              </p:nvSpPr>
              <p:spPr bwMode="auto">
                <a:xfrm>
                  <a:off x="2715" y="1611"/>
                  <a:ext cx="119" cy="3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96" name="Line 432"/>
                <p:cNvSpPr>
                  <a:spLocks noChangeShapeType="1"/>
                </p:cNvSpPr>
                <p:nvPr/>
              </p:nvSpPr>
              <p:spPr bwMode="auto">
                <a:xfrm flipV="1">
                  <a:off x="2838" y="1642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97" name="Line 433"/>
                <p:cNvSpPr>
                  <a:spLocks noChangeShapeType="1"/>
                </p:cNvSpPr>
                <p:nvPr/>
              </p:nvSpPr>
              <p:spPr bwMode="auto">
                <a:xfrm flipV="1">
                  <a:off x="2711" y="1642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98" name="Line 434"/>
                <p:cNvSpPr>
                  <a:spLocks noChangeShapeType="1"/>
                </p:cNvSpPr>
                <p:nvPr/>
              </p:nvSpPr>
              <p:spPr bwMode="auto">
                <a:xfrm>
                  <a:off x="2711" y="1642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299" name="Line 435"/>
                <p:cNvSpPr>
                  <a:spLocks noChangeShapeType="1"/>
                </p:cNvSpPr>
                <p:nvPr/>
              </p:nvSpPr>
              <p:spPr bwMode="auto">
                <a:xfrm flipV="1">
                  <a:off x="2771" y="160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00" name="Arc 436"/>
                <p:cNvSpPr>
                  <a:spLocks/>
                </p:cNvSpPr>
                <p:nvPr/>
              </p:nvSpPr>
              <p:spPr bwMode="auto">
                <a:xfrm>
                  <a:off x="2551" y="1529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01" name="Line 437"/>
                <p:cNvSpPr>
                  <a:spLocks noChangeShapeType="1"/>
                </p:cNvSpPr>
                <p:nvPr/>
              </p:nvSpPr>
              <p:spPr bwMode="auto">
                <a:xfrm flipV="1">
                  <a:off x="2674" y="1559"/>
                  <a:ext cx="1" cy="6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02" name="Line 438"/>
                <p:cNvSpPr>
                  <a:spLocks noChangeShapeType="1"/>
                </p:cNvSpPr>
                <p:nvPr/>
              </p:nvSpPr>
              <p:spPr bwMode="auto">
                <a:xfrm flipV="1">
                  <a:off x="2547" y="1566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03" name="Line 439"/>
                <p:cNvSpPr>
                  <a:spLocks noChangeShapeType="1"/>
                </p:cNvSpPr>
                <p:nvPr/>
              </p:nvSpPr>
              <p:spPr bwMode="auto">
                <a:xfrm>
                  <a:off x="2547" y="1559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04" name="Line 440"/>
                <p:cNvSpPr>
                  <a:spLocks noChangeShapeType="1"/>
                </p:cNvSpPr>
                <p:nvPr/>
              </p:nvSpPr>
              <p:spPr bwMode="auto">
                <a:xfrm flipV="1">
                  <a:off x="2607" y="1525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05" name="Arc 441"/>
                <p:cNvSpPr>
                  <a:spLocks/>
                </p:cNvSpPr>
                <p:nvPr/>
              </p:nvSpPr>
              <p:spPr bwMode="auto">
                <a:xfrm>
                  <a:off x="2395" y="1454"/>
                  <a:ext cx="118" cy="3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06" name="Line 442"/>
                <p:cNvSpPr>
                  <a:spLocks noChangeShapeType="1"/>
                </p:cNvSpPr>
                <p:nvPr/>
              </p:nvSpPr>
              <p:spPr bwMode="auto">
                <a:xfrm flipV="1">
                  <a:off x="2517" y="148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07" name="Line 443"/>
                <p:cNvSpPr>
                  <a:spLocks noChangeShapeType="1"/>
                </p:cNvSpPr>
                <p:nvPr/>
              </p:nvSpPr>
              <p:spPr bwMode="auto">
                <a:xfrm flipV="1">
                  <a:off x="2391" y="148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08" name="Line 444"/>
                <p:cNvSpPr>
                  <a:spLocks noChangeShapeType="1"/>
                </p:cNvSpPr>
                <p:nvPr/>
              </p:nvSpPr>
              <p:spPr bwMode="auto">
                <a:xfrm>
                  <a:off x="2391" y="1484"/>
                  <a:ext cx="12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09" name="Line 445"/>
                <p:cNvSpPr>
                  <a:spLocks noChangeShapeType="1"/>
                </p:cNvSpPr>
                <p:nvPr/>
              </p:nvSpPr>
              <p:spPr bwMode="auto">
                <a:xfrm flipV="1">
                  <a:off x="2443" y="1450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10" name="Arc 446"/>
                <p:cNvSpPr>
                  <a:spLocks/>
                </p:cNvSpPr>
                <p:nvPr/>
              </p:nvSpPr>
              <p:spPr bwMode="auto">
                <a:xfrm>
                  <a:off x="2231" y="1372"/>
                  <a:ext cx="118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5 h 21755"/>
                    <a:gd name="T2" fmla="*/ 43199 w 43200"/>
                    <a:gd name="T3" fmla="*/ 21754 h 21755"/>
                    <a:gd name="T4" fmla="*/ 21600 w 43200"/>
                    <a:gd name="T5" fmla="*/ 21600 h 21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5" fill="none" extrusionOk="0">
                      <a:moveTo>
                        <a:pt x="0" y="21755"/>
                      </a:moveTo>
                      <a:cubicBezTo>
                        <a:pt x="0" y="21703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2"/>
                        <a:pt x="43199" y="21754"/>
                      </a:cubicBezTo>
                    </a:path>
                    <a:path w="43200" h="21755" stroke="0" extrusionOk="0">
                      <a:moveTo>
                        <a:pt x="0" y="21755"/>
                      </a:moveTo>
                      <a:cubicBezTo>
                        <a:pt x="0" y="21703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2"/>
                        <a:pt x="43199" y="2175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11" name="Line 447"/>
                <p:cNvSpPr>
                  <a:spLocks noChangeShapeType="1"/>
                </p:cNvSpPr>
                <p:nvPr/>
              </p:nvSpPr>
              <p:spPr bwMode="auto">
                <a:xfrm flipV="1">
                  <a:off x="2353" y="140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12" name="Line 448"/>
                <p:cNvSpPr>
                  <a:spLocks noChangeShapeType="1"/>
                </p:cNvSpPr>
                <p:nvPr/>
              </p:nvSpPr>
              <p:spPr bwMode="auto">
                <a:xfrm flipV="1">
                  <a:off x="2227" y="140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13" name="Line 449"/>
                <p:cNvSpPr>
                  <a:spLocks noChangeShapeType="1"/>
                </p:cNvSpPr>
                <p:nvPr/>
              </p:nvSpPr>
              <p:spPr bwMode="auto">
                <a:xfrm>
                  <a:off x="2227" y="1402"/>
                  <a:ext cx="12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14" name="Line 450"/>
                <p:cNvSpPr>
                  <a:spLocks noChangeShapeType="1"/>
                </p:cNvSpPr>
                <p:nvPr/>
              </p:nvSpPr>
              <p:spPr bwMode="auto">
                <a:xfrm flipV="1">
                  <a:off x="2286" y="1368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15" name="Arc 451"/>
                <p:cNvSpPr>
                  <a:spLocks/>
                </p:cNvSpPr>
                <p:nvPr/>
              </p:nvSpPr>
              <p:spPr bwMode="auto">
                <a:xfrm>
                  <a:off x="2074" y="1296"/>
                  <a:ext cx="119" cy="3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16" name="Line 452"/>
                <p:cNvSpPr>
                  <a:spLocks noChangeShapeType="1"/>
                </p:cNvSpPr>
                <p:nvPr/>
              </p:nvSpPr>
              <p:spPr bwMode="auto">
                <a:xfrm flipV="1">
                  <a:off x="2197" y="1327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17" name="Line 453"/>
                <p:cNvSpPr>
                  <a:spLocks noChangeShapeType="1"/>
                </p:cNvSpPr>
                <p:nvPr/>
              </p:nvSpPr>
              <p:spPr bwMode="auto">
                <a:xfrm flipV="1">
                  <a:off x="2070" y="1327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18" name="Line 454"/>
                <p:cNvSpPr>
                  <a:spLocks noChangeShapeType="1"/>
                </p:cNvSpPr>
                <p:nvPr/>
              </p:nvSpPr>
              <p:spPr bwMode="auto">
                <a:xfrm>
                  <a:off x="2070" y="1327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19" name="Line 455"/>
                <p:cNvSpPr>
                  <a:spLocks noChangeShapeType="1"/>
                </p:cNvSpPr>
                <p:nvPr/>
              </p:nvSpPr>
              <p:spPr bwMode="auto">
                <a:xfrm flipV="1">
                  <a:off x="2130" y="1292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20" name="Arc 456"/>
                <p:cNvSpPr>
                  <a:spLocks/>
                </p:cNvSpPr>
                <p:nvPr/>
              </p:nvSpPr>
              <p:spPr bwMode="auto">
                <a:xfrm>
                  <a:off x="1918" y="1214"/>
                  <a:ext cx="118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3 h 21753"/>
                    <a:gd name="T2" fmla="*/ 43199 w 43200"/>
                    <a:gd name="T3" fmla="*/ 21752 h 21753"/>
                    <a:gd name="T4" fmla="*/ 21600 w 43200"/>
                    <a:gd name="T5" fmla="*/ 21600 h 217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3" fill="none" extrusionOk="0">
                      <a:moveTo>
                        <a:pt x="0" y="21753"/>
                      </a:moveTo>
                      <a:cubicBezTo>
                        <a:pt x="0" y="21702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0"/>
                        <a:pt x="43199" y="21701"/>
                        <a:pt x="43199" y="21752"/>
                      </a:cubicBezTo>
                    </a:path>
                    <a:path w="43200" h="21753" stroke="0" extrusionOk="0">
                      <a:moveTo>
                        <a:pt x="0" y="21753"/>
                      </a:moveTo>
                      <a:cubicBezTo>
                        <a:pt x="0" y="21702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0"/>
                        <a:pt x="43199" y="21701"/>
                        <a:pt x="43199" y="2175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21" name="Line 457"/>
                <p:cNvSpPr>
                  <a:spLocks noChangeShapeType="1"/>
                </p:cNvSpPr>
                <p:nvPr/>
              </p:nvSpPr>
              <p:spPr bwMode="auto">
                <a:xfrm flipV="1">
                  <a:off x="2040" y="1251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22" name="Line 458"/>
                <p:cNvSpPr>
                  <a:spLocks noChangeShapeType="1"/>
                </p:cNvSpPr>
                <p:nvPr/>
              </p:nvSpPr>
              <p:spPr bwMode="auto">
                <a:xfrm flipV="1">
                  <a:off x="1914" y="1251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23" name="Line 459"/>
                <p:cNvSpPr>
                  <a:spLocks noChangeShapeType="1"/>
                </p:cNvSpPr>
                <p:nvPr/>
              </p:nvSpPr>
              <p:spPr bwMode="auto">
                <a:xfrm>
                  <a:off x="1914" y="1244"/>
                  <a:ext cx="12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24" name="Line 460"/>
                <p:cNvSpPr>
                  <a:spLocks noChangeShapeType="1"/>
                </p:cNvSpPr>
                <p:nvPr/>
              </p:nvSpPr>
              <p:spPr bwMode="auto">
                <a:xfrm flipV="1">
                  <a:off x="1973" y="1210"/>
                  <a:ext cx="1" cy="4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25" name="Arc 461"/>
                <p:cNvSpPr>
                  <a:spLocks/>
                </p:cNvSpPr>
                <p:nvPr/>
              </p:nvSpPr>
              <p:spPr bwMode="auto">
                <a:xfrm>
                  <a:off x="1761" y="1139"/>
                  <a:ext cx="111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745 h 21745"/>
                    <a:gd name="T2" fmla="*/ 43200 w 43200"/>
                    <a:gd name="T3" fmla="*/ 21745 h 21745"/>
                    <a:gd name="T4" fmla="*/ 21600 w 43200"/>
                    <a:gd name="T5" fmla="*/ 21600 h 217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45" fill="none" extrusionOk="0">
                      <a:moveTo>
                        <a:pt x="0" y="21744"/>
                      </a:moveTo>
                      <a:cubicBezTo>
                        <a:pt x="0" y="21696"/>
                        <a:pt x="0" y="2164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48"/>
                        <a:pt x="43199" y="21696"/>
                        <a:pt x="43199" y="21744"/>
                      </a:cubicBezTo>
                    </a:path>
                    <a:path w="43200" h="21745" stroke="0" extrusionOk="0">
                      <a:moveTo>
                        <a:pt x="0" y="21744"/>
                      </a:moveTo>
                      <a:cubicBezTo>
                        <a:pt x="0" y="21696"/>
                        <a:pt x="0" y="2164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48"/>
                        <a:pt x="43199" y="21696"/>
                        <a:pt x="43199" y="2174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26" name="Line 462"/>
                <p:cNvSpPr>
                  <a:spLocks noChangeShapeType="1"/>
                </p:cNvSpPr>
                <p:nvPr/>
              </p:nvSpPr>
              <p:spPr bwMode="auto">
                <a:xfrm flipV="1">
                  <a:off x="1876" y="116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27" name="Line 463"/>
                <p:cNvSpPr>
                  <a:spLocks noChangeShapeType="1"/>
                </p:cNvSpPr>
                <p:nvPr/>
              </p:nvSpPr>
              <p:spPr bwMode="auto">
                <a:xfrm flipV="1">
                  <a:off x="1757" y="116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28" name="Line 464"/>
                <p:cNvSpPr>
                  <a:spLocks noChangeShapeType="1"/>
                </p:cNvSpPr>
                <p:nvPr/>
              </p:nvSpPr>
              <p:spPr bwMode="auto">
                <a:xfrm>
                  <a:off x="1757" y="1169"/>
                  <a:ext cx="11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29" name="Line 465"/>
                <p:cNvSpPr>
                  <a:spLocks noChangeShapeType="1"/>
                </p:cNvSpPr>
                <p:nvPr/>
              </p:nvSpPr>
              <p:spPr bwMode="auto">
                <a:xfrm flipV="1">
                  <a:off x="1809" y="1135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30" name="Arc 466"/>
                <p:cNvSpPr>
                  <a:spLocks/>
                </p:cNvSpPr>
                <p:nvPr/>
              </p:nvSpPr>
              <p:spPr bwMode="auto">
                <a:xfrm>
                  <a:off x="1597" y="1064"/>
                  <a:ext cx="119" cy="3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31" name="Line 467"/>
                <p:cNvSpPr>
                  <a:spLocks noChangeShapeType="1"/>
                </p:cNvSpPr>
                <p:nvPr/>
              </p:nvSpPr>
              <p:spPr bwMode="auto">
                <a:xfrm flipV="1">
                  <a:off x="1720" y="109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32" name="Line 468"/>
                <p:cNvSpPr>
                  <a:spLocks noChangeShapeType="1"/>
                </p:cNvSpPr>
                <p:nvPr/>
              </p:nvSpPr>
              <p:spPr bwMode="auto">
                <a:xfrm flipV="1">
                  <a:off x="1593" y="109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33" name="Line 469"/>
                <p:cNvSpPr>
                  <a:spLocks noChangeShapeType="1"/>
                </p:cNvSpPr>
                <p:nvPr/>
              </p:nvSpPr>
              <p:spPr bwMode="auto">
                <a:xfrm>
                  <a:off x="1593" y="1094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34" name="Line 470"/>
                <p:cNvSpPr>
                  <a:spLocks noChangeShapeType="1"/>
                </p:cNvSpPr>
                <p:nvPr/>
              </p:nvSpPr>
              <p:spPr bwMode="auto">
                <a:xfrm flipV="1">
                  <a:off x="1653" y="1060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35" name="Arc 471"/>
                <p:cNvSpPr>
                  <a:spLocks/>
                </p:cNvSpPr>
                <p:nvPr/>
              </p:nvSpPr>
              <p:spPr bwMode="auto">
                <a:xfrm>
                  <a:off x="1440" y="981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806 h 21806"/>
                    <a:gd name="T2" fmla="*/ 43199 w 43200"/>
                    <a:gd name="T3" fmla="*/ 21804 h 21806"/>
                    <a:gd name="T4" fmla="*/ 21600 w 43200"/>
                    <a:gd name="T5" fmla="*/ 21600 h 21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806" fill="none" extrusionOk="0">
                      <a:moveTo>
                        <a:pt x="0" y="21806"/>
                      </a:moveTo>
                      <a:cubicBezTo>
                        <a:pt x="0" y="21737"/>
                        <a:pt x="0" y="2166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68"/>
                        <a:pt x="43199" y="21736"/>
                        <a:pt x="43199" y="21804"/>
                      </a:cubicBezTo>
                    </a:path>
                    <a:path w="43200" h="21806" stroke="0" extrusionOk="0">
                      <a:moveTo>
                        <a:pt x="0" y="21806"/>
                      </a:moveTo>
                      <a:cubicBezTo>
                        <a:pt x="0" y="21737"/>
                        <a:pt x="0" y="2166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68"/>
                        <a:pt x="43199" y="21736"/>
                        <a:pt x="43199" y="2180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36" name="Line 472"/>
                <p:cNvSpPr>
                  <a:spLocks noChangeShapeType="1"/>
                </p:cNvSpPr>
                <p:nvPr/>
              </p:nvSpPr>
              <p:spPr bwMode="auto">
                <a:xfrm flipV="1">
                  <a:off x="1563" y="1012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37" name="Line 473"/>
                <p:cNvSpPr>
                  <a:spLocks noChangeShapeType="1"/>
                </p:cNvSpPr>
                <p:nvPr/>
              </p:nvSpPr>
              <p:spPr bwMode="auto">
                <a:xfrm flipV="1">
                  <a:off x="1436" y="1012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38" name="Line 474"/>
                <p:cNvSpPr>
                  <a:spLocks noChangeShapeType="1"/>
                </p:cNvSpPr>
                <p:nvPr/>
              </p:nvSpPr>
              <p:spPr bwMode="auto">
                <a:xfrm>
                  <a:off x="1436" y="1012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39" name="Line 475"/>
                <p:cNvSpPr>
                  <a:spLocks noChangeShapeType="1"/>
                </p:cNvSpPr>
                <p:nvPr/>
              </p:nvSpPr>
              <p:spPr bwMode="auto">
                <a:xfrm flipV="1">
                  <a:off x="1496" y="97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40" name="Arc 476"/>
                <p:cNvSpPr>
                  <a:spLocks/>
                </p:cNvSpPr>
                <p:nvPr/>
              </p:nvSpPr>
              <p:spPr bwMode="auto">
                <a:xfrm>
                  <a:off x="1284" y="906"/>
                  <a:ext cx="119" cy="3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543 h 21600"/>
                    <a:gd name="T2" fmla="*/ 43200 w 43200"/>
                    <a:gd name="T3" fmla="*/ 21543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543"/>
                      </a:moveTo>
                      <a:cubicBezTo>
                        <a:pt x="31" y="9635"/>
                        <a:pt x="9692" y="-1"/>
                        <a:pt x="21600" y="0"/>
                      </a:cubicBezTo>
                      <a:cubicBezTo>
                        <a:pt x="33507" y="0"/>
                        <a:pt x="43168" y="9635"/>
                        <a:pt x="43199" y="21543"/>
                      </a:cubicBezTo>
                    </a:path>
                    <a:path w="43200" h="21600" stroke="0" extrusionOk="0">
                      <a:moveTo>
                        <a:pt x="0" y="21543"/>
                      </a:moveTo>
                      <a:cubicBezTo>
                        <a:pt x="31" y="9635"/>
                        <a:pt x="9692" y="-1"/>
                        <a:pt x="21600" y="0"/>
                      </a:cubicBezTo>
                      <a:cubicBezTo>
                        <a:pt x="33507" y="0"/>
                        <a:pt x="43168" y="9635"/>
                        <a:pt x="43199" y="2154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41" name="Line 477"/>
                <p:cNvSpPr>
                  <a:spLocks noChangeShapeType="1"/>
                </p:cNvSpPr>
                <p:nvPr/>
              </p:nvSpPr>
              <p:spPr bwMode="auto">
                <a:xfrm flipV="1">
                  <a:off x="1407" y="936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42" name="Line 478"/>
                <p:cNvSpPr>
                  <a:spLocks noChangeShapeType="1"/>
                </p:cNvSpPr>
                <p:nvPr/>
              </p:nvSpPr>
              <p:spPr bwMode="auto">
                <a:xfrm flipV="1">
                  <a:off x="1280" y="936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43" name="Line 479"/>
                <p:cNvSpPr>
                  <a:spLocks noChangeShapeType="1"/>
                </p:cNvSpPr>
                <p:nvPr/>
              </p:nvSpPr>
              <p:spPr bwMode="auto">
                <a:xfrm>
                  <a:off x="1280" y="936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44" name="Line 480"/>
                <p:cNvSpPr>
                  <a:spLocks noChangeShapeType="1"/>
                </p:cNvSpPr>
                <p:nvPr/>
              </p:nvSpPr>
              <p:spPr bwMode="auto">
                <a:xfrm flipV="1">
                  <a:off x="1340" y="902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45" name="Arc 481"/>
                <p:cNvSpPr>
                  <a:spLocks/>
                </p:cNvSpPr>
                <p:nvPr/>
              </p:nvSpPr>
              <p:spPr bwMode="auto">
                <a:xfrm>
                  <a:off x="1120" y="824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46" name="Line 482"/>
                <p:cNvSpPr>
                  <a:spLocks noChangeShapeType="1"/>
                </p:cNvSpPr>
                <p:nvPr/>
              </p:nvSpPr>
              <p:spPr bwMode="auto">
                <a:xfrm flipV="1">
                  <a:off x="1243" y="85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47" name="Line 483"/>
                <p:cNvSpPr>
                  <a:spLocks noChangeShapeType="1"/>
                </p:cNvSpPr>
                <p:nvPr/>
              </p:nvSpPr>
              <p:spPr bwMode="auto">
                <a:xfrm flipV="1">
                  <a:off x="1116" y="85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48" name="Line 484"/>
                <p:cNvSpPr>
                  <a:spLocks noChangeShapeType="1"/>
                </p:cNvSpPr>
                <p:nvPr/>
              </p:nvSpPr>
              <p:spPr bwMode="auto">
                <a:xfrm>
                  <a:off x="1116" y="854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49" name="Line 485"/>
                <p:cNvSpPr>
                  <a:spLocks noChangeShapeType="1"/>
                </p:cNvSpPr>
                <p:nvPr/>
              </p:nvSpPr>
              <p:spPr bwMode="auto">
                <a:xfrm flipV="1">
                  <a:off x="1176" y="820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50" name="Arc 486"/>
                <p:cNvSpPr>
                  <a:spLocks/>
                </p:cNvSpPr>
                <p:nvPr/>
              </p:nvSpPr>
              <p:spPr bwMode="auto">
                <a:xfrm>
                  <a:off x="963" y="749"/>
                  <a:ext cx="112" cy="3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51" name="Line 487"/>
                <p:cNvSpPr>
                  <a:spLocks noChangeShapeType="1"/>
                </p:cNvSpPr>
                <p:nvPr/>
              </p:nvSpPr>
              <p:spPr bwMode="auto">
                <a:xfrm flipV="1">
                  <a:off x="1079" y="77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52" name="Line 488"/>
                <p:cNvSpPr>
                  <a:spLocks noChangeShapeType="1"/>
                </p:cNvSpPr>
                <p:nvPr/>
              </p:nvSpPr>
              <p:spPr bwMode="auto">
                <a:xfrm flipV="1">
                  <a:off x="959" y="77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53" name="Line 489"/>
                <p:cNvSpPr>
                  <a:spLocks noChangeShapeType="1"/>
                </p:cNvSpPr>
                <p:nvPr/>
              </p:nvSpPr>
              <p:spPr bwMode="auto">
                <a:xfrm>
                  <a:off x="959" y="779"/>
                  <a:ext cx="12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54" name="Line 490"/>
                <p:cNvSpPr>
                  <a:spLocks noChangeShapeType="1"/>
                </p:cNvSpPr>
                <p:nvPr/>
              </p:nvSpPr>
              <p:spPr bwMode="auto">
                <a:xfrm flipV="1">
                  <a:off x="1012" y="745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55" name="Arc 491"/>
                <p:cNvSpPr>
                  <a:spLocks/>
                </p:cNvSpPr>
                <p:nvPr/>
              </p:nvSpPr>
              <p:spPr bwMode="auto">
                <a:xfrm>
                  <a:off x="799" y="667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56" name="Line 492"/>
                <p:cNvSpPr>
                  <a:spLocks noChangeShapeType="1"/>
                </p:cNvSpPr>
                <p:nvPr/>
              </p:nvSpPr>
              <p:spPr bwMode="auto">
                <a:xfrm flipV="1">
                  <a:off x="922" y="697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57" name="Line 493"/>
                <p:cNvSpPr>
                  <a:spLocks noChangeShapeType="1"/>
                </p:cNvSpPr>
                <p:nvPr/>
              </p:nvSpPr>
              <p:spPr bwMode="auto">
                <a:xfrm flipV="1">
                  <a:off x="795" y="697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58" name="Line 494"/>
                <p:cNvSpPr>
                  <a:spLocks noChangeShapeType="1"/>
                </p:cNvSpPr>
                <p:nvPr/>
              </p:nvSpPr>
              <p:spPr bwMode="auto">
                <a:xfrm>
                  <a:off x="795" y="697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59" name="Line 495"/>
                <p:cNvSpPr>
                  <a:spLocks noChangeShapeType="1"/>
                </p:cNvSpPr>
                <p:nvPr/>
              </p:nvSpPr>
              <p:spPr bwMode="auto">
                <a:xfrm flipV="1">
                  <a:off x="855" y="663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60" name="Arc 496"/>
                <p:cNvSpPr>
                  <a:spLocks/>
                </p:cNvSpPr>
                <p:nvPr/>
              </p:nvSpPr>
              <p:spPr bwMode="auto">
                <a:xfrm>
                  <a:off x="643" y="591"/>
                  <a:ext cx="111" cy="3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61" name="Line 497"/>
                <p:cNvSpPr>
                  <a:spLocks noChangeShapeType="1"/>
                </p:cNvSpPr>
                <p:nvPr/>
              </p:nvSpPr>
              <p:spPr bwMode="auto">
                <a:xfrm flipV="1">
                  <a:off x="758" y="622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62" name="Line 498"/>
                <p:cNvSpPr>
                  <a:spLocks noChangeShapeType="1"/>
                </p:cNvSpPr>
                <p:nvPr/>
              </p:nvSpPr>
              <p:spPr bwMode="auto">
                <a:xfrm flipV="1">
                  <a:off x="639" y="622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63" name="Line 499"/>
                <p:cNvSpPr>
                  <a:spLocks noChangeShapeType="1"/>
                </p:cNvSpPr>
                <p:nvPr/>
              </p:nvSpPr>
              <p:spPr bwMode="auto">
                <a:xfrm>
                  <a:off x="639" y="622"/>
                  <a:ext cx="11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64" name="Line 500"/>
                <p:cNvSpPr>
                  <a:spLocks noChangeShapeType="1"/>
                </p:cNvSpPr>
                <p:nvPr/>
              </p:nvSpPr>
              <p:spPr bwMode="auto">
                <a:xfrm flipV="1">
                  <a:off x="691" y="5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65" name="Arc 501"/>
                <p:cNvSpPr>
                  <a:spLocks/>
                </p:cNvSpPr>
                <p:nvPr/>
              </p:nvSpPr>
              <p:spPr bwMode="auto">
                <a:xfrm>
                  <a:off x="486" y="509"/>
                  <a:ext cx="111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745 h 21745"/>
                    <a:gd name="T2" fmla="*/ 43200 w 43200"/>
                    <a:gd name="T3" fmla="*/ 21745 h 21745"/>
                    <a:gd name="T4" fmla="*/ 21600 w 43200"/>
                    <a:gd name="T5" fmla="*/ 21600 h 217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45" fill="none" extrusionOk="0">
                      <a:moveTo>
                        <a:pt x="0" y="21744"/>
                      </a:moveTo>
                      <a:cubicBezTo>
                        <a:pt x="0" y="21696"/>
                        <a:pt x="0" y="2164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48"/>
                        <a:pt x="43199" y="21696"/>
                        <a:pt x="43199" y="21744"/>
                      </a:cubicBezTo>
                    </a:path>
                    <a:path w="43200" h="21745" stroke="0" extrusionOk="0">
                      <a:moveTo>
                        <a:pt x="0" y="21744"/>
                      </a:moveTo>
                      <a:cubicBezTo>
                        <a:pt x="0" y="21696"/>
                        <a:pt x="0" y="2164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48"/>
                        <a:pt x="43199" y="21696"/>
                        <a:pt x="43199" y="2174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66" name="Line 502"/>
                <p:cNvSpPr>
                  <a:spLocks noChangeShapeType="1"/>
                </p:cNvSpPr>
                <p:nvPr/>
              </p:nvSpPr>
              <p:spPr bwMode="auto">
                <a:xfrm flipV="1">
                  <a:off x="601" y="53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67" name="Line 503"/>
                <p:cNvSpPr>
                  <a:spLocks noChangeShapeType="1"/>
                </p:cNvSpPr>
                <p:nvPr/>
              </p:nvSpPr>
              <p:spPr bwMode="auto">
                <a:xfrm flipV="1">
                  <a:off x="482" y="539"/>
                  <a:ext cx="1" cy="6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68" name="Line 504"/>
                <p:cNvSpPr>
                  <a:spLocks noChangeShapeType="1"/>
                </p:cNvSpPr>
                <p:nvPr/>
              </p:nvSpPr>
              <p:spPr bwMode="auto">
                <a:xfrm>
                  <a:off x="482" y="539"/>
                  <a:ext cx="11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69" name="Line 505"/>
                <p:cNvSpPr>
                  <a:spLocks noChangeShapeType="1"/>
                </p:cNvSpPr>
                <p:nvPr/>
              </p:nvSpPr>
              <p:spPr bwMode="auto">
                <a:xfrm flipV="1">
                  <a:off x="534" y="505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70" name="Arc 506"/>
                <p:cNvSpPr>
                  <a:spLocks/>
                </p:cNvSpPr>
                <p:nvPr/>
              </p:nvSpPr>
              <p:spPr bwMode="auto">
                <a:xfrm>
                  <a:off x="322" y="434"/>
                  <a:ext cx="119" cy="3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71" name="Line 507"/>
                <p:cNvSpPr>
                  <a:spLocks noChangeShapeType="1"/>
                </p:cNvSpPr>
                <p:nvPr/>
              </p:nvSpPr>
              <p:spPr bwMode="auto">
                <a:xfrm flipV="1">
                  <a:off x="445" y="46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72" name="Line 508"/>
                <p:cNvSpPr>
                  <a:spLocks noChangeShapeType="1"/>
                </p:cNvSpPr>
                <p:nvPr/>
              </p:nvSpPr>
              <p:spPr bwMode="auto">
                <a:xfrm flipV="1">
                  <a:off x="318" y="46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73" name="Line 509"/>
                <p:cNvSpPr>
                  <a:spLocks noChangeShapeType="1"/>
                </p:cNvSpPr>
                <p:nvPr/>
              </p:nvSpPr>
              <p:spPr bwMode="auto">
                <a:xfrm>
                  <a:off x="318" y="464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74" name="Line 510"/>
                <p:cNvSpPr>
                  <a:spLocks noChangeShapeType="1"/>
                </p:cNvSpPr>
                <p:nvPr/>
              </p:nvSpPr>
              <p:spPr bwMode="auto">
                <a:xfrm flipV="1">
                  <a:off x="378" y="430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75" name="Arc 511"/>
                <p:cNvSpPr>
                  <a:spLocks/>
                </p:cNvSpPr>
                <p:nvPr/>
              </p:nvSpPr>
              <p:spPr bwMode="auto">
                <a:xfrm>
                  <a:off x="166" y="352"/>
                  <a:ext cx="118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5 h 21755"/>
                    <a:gd name="T2" fmla="*/ 43199 w 43200"/>
                    <a:gd name="T3" fmla="*/ 21754 h 21755"/>
                    <a:gd name="T4" fmla="*/ 21600 w 43200"/>
                    <a:gd name="T5" fmla="*/ 21600 h 21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5" fill="none" extrusionOk="0">
                      <a:moveTo>
                        <a:pt x="0" y="21755"/>
                      </a:moveTo>
                      <a:cubicBezTo>
                        <a:pt x="0" y="21703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2"/>
                        <a:pt x="43199" y="21754"/>
                      </a:cubicBezTo>
                    </a:path>
                    <a:path w="43200" h="21755" stroke="0" extrusionOk="0">
                      <a:moveTo>
                        <a:pt x="0" y="21755"/>
                      </a:moveTo>
                      <a:cubicBezTo>
                        <a:pt x="0" y="21703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2"/>
                        <a:pt x="43199" y="2175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76" name="Line 512"/>
                <p:cNvSpPr>
                  <a:spLocks noChangeShapeType="1"/>
                </p:cNvSpPr>
                <p:nvPr/>
              </p:nvSpPr>
              <p:spPr bwMode="auto">
                <a:xfrm flipV="1">
                  <a:off x="288" y="382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77" name="Line 513"/>
                <p:cNvSpPr>
                  <a:spLocks noChangeShapeType="1"/>
                </p:cNvSpPr>
                <p:nvPr/>
              </p:nvSpPr>
              <p:spPr bwMode="auto">
                <a:xfrm flipV="1">
                  <a:off x="162" y="38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78" name="Line 514"/>
                <p:cNvSpPr>
                  <a:spLocks noChangeShapeType="1"/>
                </p:cNvSpPr>
                <p:nvPr/>
              </p:nvSpPr>
              <p:spPr bwMode="auto">
                <a:xfrm>
                  <a:off x="162" y="382"/>
                  <a:ext cx="12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79" name="Line 515"/>
                <p:cNvSpPr>
                  <a:spLocks noChangeShapeType="1"/>
                </p:cNvSpPr>
                <p:nvPr/>
              </p:nvSpPr>
              <p:spPr bwMode="auto">
                <a:xfrm flipV="1">
                  <a:off x="221" y="348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80" name="Arc 516"/>
                <p:cNvSpPr>
                  <a:spLocks/>
                </p:cNvSpPr>
                <p:nvPr/>
              </p:nvSpPr>
              <p:spPr bwMode="auto">
                <a:xfrm>
                  <a:off x="9" y="276"/>
                  <a:ext cx="111" cy="3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81" name="Line 517"/>
                <p:cNvSpPr>
                  <a:spLocks noChangeShapeType="1"/>
                </p:cNvSpPr>
                <p:nvPr/>
              </p:nvSpPr>
              <p:spPr bwMode="auto">
                <a:xfrm flipV="1">
                  <a:off x="124" y="307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82" name="Line 518"/>
                <p:cNvSpPr>
                  <a:spLocks noChangeShapeType="1"/>
                </p:cNvSpPr>
                <p:nvPr/>
              </p:nvSpPr>
              <p:spPr bwMode="auto">
                <a:xfrm flipV="1">
                  <a:off x="5" y="307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83" name="Line 519"/>
                <p:cNvSpPr>
                  <a:spLocks noChangeShapeType="1"/>
                </p:cNvSpPr>
                <p:nvPr/>
              </p:nvSpPr>
              <p:spPr bwMode="auto">
                <a:xfrm>
                  <a:off x="5" y="307"/>
                  <a:ext cx="119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84" name="Line 520"/>
                <p:cNvSpPr>
                  <a:spLocks noChangeShapeType="1"/>
                </p:cNvSpPr>
                <p:nvPr/>
              </p:nvSpPr>
              <p:spPr bwMode="auto">
                <a:xfrm flipV="1">
                  <a:off x="57" y="272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85" name="Arc 521"/>
                <p:cNvSpPr>
                  <a:spLocks/>
                </p:cNvSpPr>
                <p:nvPr/>
              </p:nvSpPr>
              <p:spPr bwMode="auto">
                <a:xfrm>
                  <a:off x="-155" y="194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4 h 21754"/>
                    <a:gd name="T2" fmla="*/ 43199 w 43200"/>
                    <a:gd name="T3" fmla="*/ 21753 h 21754"/>
                    <a:gd name="T4" fmla="*/ 21600 w 43200"/>
                    <a:gd name="T5" fmla="*/ 21600 h 217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4" fill="none" extrusionOk="0">
                      <a:moveTo>
                        <a:pt x="0" y="21754"/>
                      </a:moveTo>
                      <a:cubicBezTo>
                        <a:pt x="0" y="21702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2"/>
                        <a:pt x="43199" y="21753"/>
                      </a:cubicBezTo>
                    </a:path>
                    <a:path w="43200" h="21754" stroke="0" extrusionOk="0">
                      <a:moveTo>
                        <a:pt x="0" y="21754"/>
                      </a:moveTo>
                      <a:cubicBezTo>
                        <a:pt x="0" y="21702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2"/>
                        <a:pt x="43199" y="2175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86" name="Line 522"/>
                <p:cNvSpPr>
                  <a:spLocks noChangeShapeType="1"/>
                </p:cNvSpPr>
                <p:nvPr/>
              </p:nvSpPr>
              <p:spPr bwMode="auto">
                <a:xfrm flipV="1">
                  <a:off x="-32" y="224"/>
                  <a:ext cx="1" cy="6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87" name="Line 523"/>
                <p:cNvSpPr>
                  <a:spLocks noChangeShapeType="1"/>
                </p:cNvSpPr>
                <p:nvPr/>
              </p:nvSpPr>
              <p:spPr bwMode="auto">
                <a:xfrm flipV="1">
                  <a:off x="-159" y="231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88" name="Line 524"/>
                <p:cNvSpPr>
                  <a:spLocks noChangeShapeType="1"/>
                </p:cNvSpPr>
                <p:nvPr/>
              </p:nvSpPr>
              <p:spPr bwMode="auto">
                <a:xfrm>
                  <a:off x="-159" y="224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89" name="Line 525"/>
                <p:cNvSpPr>
                  <a:spLocks noChangeShapeType="1"/>
                </p:cNvSpPr>
                <p:nvPr/>
              </p:nvSpPr>
              <p:spPr bwMode="auto">
                <a:xfrm flipV="1">
                  <a:off x="-99" y="190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90" name="Arc 526"/>
                <p:cNvSpPr>
                  <a:spLocks/>
                </p:cNvSpPr>
                <p:nvPr/>
              </p:nvSpPr>
              <p:spPr bwMode="auto">
                <a:xfrm>
                  <a:off x="-311" y="119"/>
                  <a:ext cx="112" cy="3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00 h 21600"/>
                    <a:gd name="T2" fmla="*/ 43200 w 43200"/>
                    <a:gd name="T3" fmla="*/ 21600 h 21600"/>
                    <a:gd name="T4" fmla="*/ 21600 w 432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</a:path>
                    <a:path w="432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91" name="Line 527"/>
                <p:cNvSpPr>
                  <a:spLocks noChangeShapeType="1"/>
                </p:cNvSpPr>
                <p:nvPr/>
              </p:nvSpPr>
              <p:spPr bwMode="auto">
                <a:xfrm flipV="1">
                  <a:off x="-196" y="14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92" name="Line 528"/>
                <p:cNvSpPr>
                  <a:spLocks noChangeShapeType="1"/>
                </p:cNvSpPr>
                <p:nvPr/>
              </p:nvSpPr>
              <p:spPr bwMode="auto">
                <a:xfrm flipV="1">
                  <a:off x="-316" y="149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93" name="Line 529"/>
                <p:cNvSpPr>
                  <a:spLocks noChangeShapeType="1"/>
                </p:cNvSpPr>
                <p:nvPr/>
              </p:nvSpPr>
              <p:spPr bwMode="auto">
                <a:xfrm>
                  <a:off x="-316" y="149"/>
                  <a:ext cx="12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94" name="Line 530"/>
                <p:cNvSpPr>
                  <a:spLocks noChangeShapeType="1"/>
                </p:cNvSpPr>
                <p:nvPr/>
              </p:nvSpPr>
              <p:spPr bwMode="auto">
                <a:xfrm flipV="1">
                  <a:off x="-263" y="115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95" name="Arc 531"/>
                <p:cNvSpPr>
                  <a:spLocks/>
                </p:cNvSpPr>
                <p:nvPr/>
              </p:nvSpPr>
              <p:spPr bwMode="auto">
                <a:xfrm>
                  <a:off x="-476" y="37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96" name="Line 532"/>
                <p:cNvSpPr>
                  <a:spLocks noChangeShapeType="1"/>
                </p:cNvSpPr>
                <p:nvPr/>
              </p:nvSpPr>
              <p:spPr bwMode="auto">
                <a:xfrm flipV="1">
                  <a:off x="-353" y="7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97" name="Line 533"/>
                <p:cNvSpPr>
                  <a:spLocks noChangeShapeType="1"/>
                </p:cNvSpPr>
                <p:nvPr/>
              </p:nvSpPr>
              <p:spPr bwMode="auto">
                <a:xfrm flipV="1">
                  <a:off x="-480" y="7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98" name="Line 534"/>
                <p:cNvSpPr>
                  <a:spLocks noChangeShapeType="1"/>
                </p:cNvSpPr>
                <p:nvPr/>
              </p:nvSpPr>
              <p:spPr bwMode="auto">
                <a:xfrm>
                  <a:off x="-480" y="67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99" name="Line 535"/>
                <p:cNvSpPr>
                  <a:spLocks noChangeShapeType="1"/>
                </p:cNvSpPr>
                <p:nvPr/>
              </p:nvSpPr>
              <p:spPr bwMode="auto">
                <a:xfrm flipV="1">
                  <a:off x="-420" y="33"/>
                  <a:ext cx="1" cy="4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00" name="Arc 536"/>
                <p:cNvSpPr>
                  <a:spLocks/>
                </p:cNvSpPr>
                <p:nvPr/>
              </p:nvSpPr>
              <p:spPr bwMode="auto">
                <a:xfrm>
                  <a:off x="-632" y="-38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4 h 21754"/>
                    <a:gd name="T2" fmla="*/ 43199 w 43200"/>
                    <a:gd name="T3" fmla="*/ 21753 h 21754"/>
                    <a:gd name="T4" fmla="*/ 21600 w 43200"/>
                    <a:gd name="T5" fmla="*/ 21600 h 217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4" fill="none" extrusionOk="0">
                      <a:moveTo>
                        <a:pt x="0" y="21754"/>
                      </a:moveTo>
                      <a:cubicBezTo>
                        <a:pt x="0" y="21702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2"/>
                        <a:pt x="43199" y="21753"/>
                      </a:cubicBezTo>
                    </a:path>
                    <a:path w="43200" h="21754" stroke="0" extrusionOk="0">
                      <a:moveTo>
                        <a:pt x="0" y="21754"/>
                      </a:moveTo>
                      <a:cubicBezTo>
                        <a:pt x="0" y="21702"/>
                        <a:pt x="0" y="2165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2"/>
                        <a:pt x="43199" y="2175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01" name="Line 537"/>
                <p:cNvSpPr>
                  <a:spLocks noChangeShapeType="1"/>
                </p:cNvSpPr>
                <p:nvPr/>
              </p:nvSpPr>
              <p:spPr bwMode="auto">
                <a:xfrm flipV="1">
                  <a:off x="-509" y="-8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02" name="Line 538"/>
                <p:cNvSpPr>
                  <a:spLocks noChangeShapeType="1"/>
                </p:cNvSpPr>
                <p:nvPr/>
              </p:nvSpPr>
              <p:spPr bwMode="auto">
                <a:xfrm flipV="1">
                  <a:off x="-636" y="-8"/>
                  <a:ext cx="1" cy="5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03" name="Line 539"/>
                <p:cNvSpPr>
                  <a:spLocks noChangeShapeType="1"/>
                </p:cNvSpPr>
                <p:nvPr/>
              </p:nvSpPr>
              <p:spPr bwMode="auto">
                <a:xfrm>
                  <a:off x="-636" y="-8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04" name="Line 540"/>
                <p:cNvSpPr>
                  <a:spLocks noChangeShapeType="1"/>
                </p:cNvSpPr>
                <p:nvPr/>
              </p:nvSpPr>
              <p:spPr bwMode="auto">
                <a:xfrm flipV="1">
                  <a:off x="-576" y="-43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05" name="Arc 541"/>
                <p:cNvSpPr>
                  <a:spLocks/>
                </p:cNvSpPr>
                <p:nvPr/>
              </p:nvSpPr>
              <p:spPr bwMode="auto">
                <a:xfrm>
                  <a:off x="-788" y="-120"/>
                  <a:ext cx="112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96 h 21697"/>
                    <a:gd name="T2" fmla="*/ 43200 w 43200"/>
                    <a:gd name="T3" fmla="*/ 21697 h 21697"/>
                    <a:gd name="T4" fmla="*/ 21600 w 43200"/>
                    <a:gd name="T5" fmla="*/ 21600 h 21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97" fill="none" extrusionOk="0">
                      <a:moveTo>
                        <a:pt x="0" y="21695"/>
                      </a:moveTo>
                      <a:cubicBezTo>
                        <a:pt x="0" y="21663"/>
                        <a:pt x="0" y="2163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32"/>
                        <a:pt x="43199" y="21664"/>
                        <a:pt x="43199" y="21696"/>
                      </a:cubicBezTo>
                    </a:path>
                    <a:path w="43200" h="21697" stroke="0" extrusionOk="0">
                      <a:moveTo>
                        <a:pt x="0" y="21695"/>
                      </a:moveTo>
                      <a:cubicBezTo>
                        <a:pt x="0" y="21663"/>
                        <a:pt x="0" y="2163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32"/>
                        <a:pt x="43199" y="21664"/>
                        <a:pt x="43199" y="21696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06" name="Line 542"/>
                <p:cNvSpPr>
                  <a:spLocks noChangeShapeType="1"/>
                </p:cNvSpPr>
                <p:nvPr/>
              </p:nvSpPr>
              <p:spPr bwMode="auto">
                <a:xfrm flipV="1">
                  <a:off x="-673" y="-8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07" name="Line 543"/>
                <p:cNvSpPr>
                  <a:spLocks noChangeShapeType="1"/>
                </p:cNvSpPr>
                <p:nvPr/>
              </p:nvSpPr>
              <p:spPr bwMode="auto">
                <a:xfrm flipV="1">
                  <a:off x="-793" y="-84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08" name="Line 544"/>
                <p:cNvSpPr>
                  <a:spLocks noChangeShapeType="1"/>
                </p:cNvSpPr>
                <p:nvPr/>
              </p:nvSpPr>
              <p:spPr bwMode="auto">
                <a:xfrm>
                  <a:off x="-793" y="-84"/>
                  <a:ext cx="120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09" name="Line 545"/>
                <p:cNvSpPr>
                  <a:spLocks noChangeShapeType="1"/>
                </p:cNvSpPr>
                <p:nvPr/>
              </p:nvSpPr>
              <p:spPr bwMode="auto">
                <a:xfrm flipV="1">
                  <a:off x="-740" y="-118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10" name="Freeform 546"/>
                <p:cNvSpPr>
                  <a:spLocks/>
                </p:cNvSpPr>
                <p:nvPr/>
              </p:nvSpPr>
              <p:spPr bwMode="auto">
                <a:xfrm>
                  <a:off x="-964" y="-200"/>
                  <a:ext cx="134" cy="34"/>
                </a:xfrm>
                <a:custGeom>
                  <a:avLst/>
                  <a:gdLst>
                    <a:gd name="T0" fmla="*/ 17 w 18"/>
                    <a:gd name="T1" fmla="*/ 5 h 5"/>
                    <a:gd name="T2" fmla="*/ 18 w 18"/>
                    <a:gd name="T3" fmla="*/ 5 h 5"/>
                    <a:gd name="T4" fmla="*/ 9 w 18"/>
                    <a:gd name="T5" fmla="*/ 0 h 5"/>
                    <a:gd name="T6" fmla="*/ 1 w 18"/>
                    <a:gd name="T7" fmla="*/ 5 h 5"/>
                    <a:gd name="T8" fmla="*/ 1 w 18"/>
                    <a:gd name="T9" fmla="*/ 5 h 5"/>
                    <a:gd name="T10" fmla="*/ 9 w 18"/>
                    <a:gd name="T11" fmla="*/ 5 h 5"/>
                    <a:gd name="T12" fmla="*/ 17 w 18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5">
                      <a:moveTo>
                        <a:pt x="17" y="5"/>
                      </a:moveTo>
                      <a:cubicBezTo>
                        <a:pt x="17" y="5"/>
                        <a:pt x="18" y="5"/>
                        <a:pt x="18" y="5"/>
                      </a:cubicBezTo>
                      <a:cubicBezTo>
                        <a:pt x="18" y="2"/>
                        <a:pt x="14" y="0"/>
                        <a:pt x="9" y="0"/>
                      </a:cubicBezTo>
                      <a:cubicBezTo>
                        <a:pt x="4" y="0"/>
                        <a:pt x="1" y="2"/>
                        <a:pt x="1" y="5"/>
                      </a:cubicBezTo>
                      <a:cubicBezTo>
                        <a:pt x="0" y="5"/>
                        <a:pt x="1" y="5"/>
                        <a:pt x="1" y="5"/>
                      </a:cubicBezTo>
                      <a:lnTo>
                        <a:pt x="9" y="5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11" name="Arc 547"/>
                <p:cNvSpPr>
                  <a:spLocks/>
                </p:cNvSpPr>
                <p:nvPr/>
              </p:nvSpPr>
              <p:spPr bwMode="auto">
                <a:xfrm>
                  <a:off x="-953" y="-196"/>
                  <a:ext cx="119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43200"/>
                    <a:gd name="T1" fmla="*/ 21757 h 21757"/>
                    <a:gd name="T2" fmla="*/ 43199 w 43200"/>
                    <a:gd name="T3" fmla="*/ 21755 h 21757"/>
                    <a:gd name="T4" fmla="*/ 21600 w 43200"/>
                    <a:gd name="T5" fmla="*/ 21600 h 217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757" fill="none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</a:path>
                    <a:path w="43200" h="21757" stroke="0" extrusionOk="0">
                      <a:moveTo>
                        <a:pt x="0" y="21757"/>
                      </a:moveTo>
                      <a:cubicBezTo>
                        <a:pt x="0" y="21704"/>
                        <a:pt x="0" y="2165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21651"/>
                        <a:pt x="43199" y="21703"/>
                        <a:pt x="43199" y="2175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12" name="Line 548"/>
                <p:cNvSpPr>
                  <a:spLocks noChangeShapeType="1"/>
                </p:cNvSpPr>
                <p:nvPr/>
              </p:nvSpPr>
              <p:spPr bwMode="auto">
                <a:xfrm flipV="1">
                  <a:off x="-830" y="-166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13" name="Line 549"/>
                <p:cNvSpPr>
                  <a:spLocks noChangeShapeType="1"/>
                </p:cNvSpPr>
                <p:nvPr/>
              </p:nvSpPr>
              <p:spPr bwMode="auto">
                <a:xfrm flipV="1">
                  <a:off x="-957" y="-166"/>
                  <a:ext cx="1" cy="5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14" name="Line 550"/>
                <p:cNvSpPr>
                  <a:spLocks noChangeShapeType="1"/>
                </p:cNvSpPr>
                <p:nvPr/>
              </p:nvSpPr>
              <p:spPr bwMode="auto">
                <a:xfrm>
                  <a:off x="-957" y="-166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15" name="Line 551"/>
                <p:cNvSpPr>
                  <a:spLocks noChangeShapeType="1"/>
                </p:cNvSpPr>
                <p:nvPr/>
              </p:nvSpPr>
              <p:spPr bwMode="auto">
                <a:xfrm flipV="1">
                  <a:off x="-897" y="-200"/>
                  <a:ext cx="1" cy="3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16" name="Line 552"/>
                <p:cNvSpPr>
                  <a:spLocks noChangeShapeType="1"/>
                </p:cNvSpPr>
                <p:nvPr/>
              </p:nvSpPr>
              <p:spPr bwMode="auto">
                <a:xfrm>
                  <a:off x="-897" y="-200"/>
                  <a:ext cx="7008" cy="34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17" name="Freeform 553"/>
                <p:cNvSpPr>
                  <a:spLocks/>
                </p:cNvSpPr>
                <p:nvPr/>
              </p:nvSpPr>
              <p:spPr bwMode="auto">
                <a:xfrm>
                  <a:off x="1794" y="1306"/>
                  <a:ext cx="239" cy="55"/>
                </a:xfrm>
                <a:custGeom>
                  <a:avLst/>
                  <a:gdLst>
                    <a:gd name="T0" fmla="*/ 239 w 239"/>
                    <a:gd name="T1" fmla="*/ 55 h 55"/>
                    <a:gd name="T2" fmla="*/ 105 w 239"/>
                    <a:gd name="T3" fmla="*/ 55 h 55"/>
                    <a:gd name="T4" fmla="*/ 0 w 239"/>
                    <a:gd name="T5" fmla="*/ 0 h 55"/>
                    <a:gd name="T6" fmla="*/ 127 w 239"/>
                    <a:gd name="T7" fmla="*/ 0 h 55"/>
                    <a:gd name="T8" fmla="*/ 239 w 239"/>
                    <a:gd name="T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9" h="55">
                      <a:moveTo>
                        <a:pt x="239" y="55"/>
                      </a:moveTo>
                      <a:lnTo>
                        <a:pt x="105" y="55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239" y="5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18" name="Freeform 554"/>
                <p:cNvSpPr>
                  <a:spLocks/>
                </p:cNvSpPr>
                <p:nvPr/>
              </p:nvSpPr>
              <p:spPr bwMode="auto">
                <a:xfrm>
                  <a:off x="1794" y="1306"/>
                  <a:ext cx="239" cy="55"/>
                </a:xfrm>
                <a:custGeom>
                  <a:avLst/>
                  <a:gdLst>
                    <a:gd name="T0" fmla="*/ 239 w 239"/>
                    <a:gd name="T1" fmla="*/ 55 h 55"/>
                    <a:gd name="T2" fmla="*/ 112 w 239"/>
                    <a:gd name="T3" fmla="*/ 55 h 55"/>
                    <a:gd name="T4" fmla="*/ 0 w 239"/>
                    <a:gd name="T5" fmla="*/ 0 h 55"/>
                    <a:gd name="T6" fmla="*/ 127 w 239"/>
                    <a:gd name="T7" fmla="*/ 0 h 55"/>
                    <a:gd name="T8" fmla="*/ 239 w 239"/>
                    <a:gd name="T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9" h="55">
                      <a:moveTo>
                        <a:pt x="239" y="55"/>
                      </a:moveTo>
                      <a:lnTo>
                        <a:pt x="112" y="55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239" y="55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19" name="Freeform 555"/>
                <p:cNvSpPr>
                  <a:spLocks/>
                </p:cNvSpPr>
                <p:nvPr/>
              </p:nvSpPr>
              <p:spPr bwMode="auto">
                <a:xfrm>
                  <a:off x="1586" y="1320"/>
                  <a:ext cx="283" cy="27"/>
                </a:xfrm>
                <a:custGeom>
                  <a:avLst/>
                  <a:gdLst>
                    <a:gd name="T0" fmla="*/ 283 w 283"/>
                    <a:gd name="T1" fmla="*/ 27 h 27"/>
                    <a:gd name="T2" fmla="*/ 59 w 283"/>
                    <a:gd name="T3" fmla="*/ 27 h 27"/>
                    <a:gd name="T4" fmla="*/ 0 w 283"/>
                    <a:gd name="T5" fmla="*/ 0 h 27"/>
                    <a:gd name="T6" fmla="*/ 231 w 283"/>
                    <a:gd name="T7" fmla="*/ 0 h 27"/>
                    <a:gd name="T8" fmla="*/ 283 w 283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3" h="27">
                      <a:moveTo>
                        <a:pt x="283" y="27"/>
                      </a:moveTo>
                      <a:lnTo>
                        <a:pt x="59" y="27"/>
                      </a:lnTo>
                      <a:lnTo>
                        <a:pt x="0" y="0"/>
                      </a:lnTo>
                      <a:lnTo>
                        <a:pt x="231" y="0"/>
                      </a:lnTo>
                      <a:lnTo>
                        <a:pt x="283" y="2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20" name="Freeform 556"/>
                <p:cNvSpPr>
                  <a:spLocks/>
                </p:cNvSpPr>
                <p:nvPr/>
              </p:nvSpPr>
              <p:spPr bwMode="auto">
                <a:xfrm>
                  <a:off x="1586" y="1320"/>
                  <a:ext cx="283" cy="27"/>
                </a:xfrm>
                <a:custGeom>
                  <a:avLst/>
                  <a:gdLst>
                    <a:gd name="T0" fmla="*/ 283 w 283"/>
                    <a:gd name="T1" fmla="*/ 27 h 27"/>
                    <a:gd name="T2" fmla="*/ 52 w 283"/>
                    <a:gd name="T3" fmla="*/ 27 h 27"/>
                    <a:gd name="T4" fmla="*/ 0 w 283"/>
                    <a:gd name="T5" fmla="*/ 0 h 27"/>
                    <a:gd name="T6" fmla="*/ 231 w 283"/>
                    <a:gd name="T7" fmla="*/ 0 h 27"/>
                    <a:gd name="T8" fmla="*/ 283 w 283"/>
                    <a:gd name="T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3" h="27">
                      <a:moveTo>
                        <a:pt x="283" y="27"/>
                      </a:moveTo>
                      <a:lnTo>
                        <a:pt x="52" y="27"/>
                      </a:lnTo>
                      <a:lnTo>
                        <a:pt x="0" y="0"/>
                      </a:lnTo>
                      <a:lnTo>
                        <a:pt x="231" y="0"/>
                      </a:lnTo>
                      <a:lnTo>
                        <a:pt x="283" y="27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21" name="Freeform 557"/>
                <p:cNvSpPr>
                  <a:spLocks/>
                </p:cNvSpPr>
                <p:nvPr/>
              </p:nvSpPr>
              <p:spPr bwMode="auto">
                <a:xfrm>
                  <a:off x="1436" y="1306"/>
                  <a:ext cx="239" cy="55"/>
                </a:xfrm>
                <a:custGeom>
                  <a:avLst/>
                  <a:gdLst>
                    <a:gd name="T0" fmla="*/ 239 w 239"/>
                    <a:gd name="T1" fmla="*/ 55 h 55"/>
                    <a:gd name="T2" fmla="*/ 105 w 239"/>
                    <a:gd name="T3" fmla="*/ 55 h 55"/>
                    <a:gd name="T4" fmla="*/ 0 w 239"/>
                    <a:gd name="T5" fmla="*/ 0 h 55"/>
                    <a:gd name="T6" fmla="*/ 127 w 239"/>
                    <a:gd name="T7" fmla="*/ 0 h 55"/>
                    <a:gd name="T8" fmla="*/ 239 w 239"/>
                    <a:gd name="T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9" h="55">
                      <a:moveTo>
                        <a:pt x="239" y="55"/>
                      </a:moveTo>
                      <a:lnTo>
                        <a:pt x="105" y="55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239" y="5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22" name="Freeform 558"/>
                <p:cNvSpPr>
                  <a:spLocks/>
                </p:cNvSpPr>
                <p:nvPr/>
              </p:nvSpPr>
              <p:spPr bwMode="auto">
                <a:xfrm>
                  <a:off x="1436" y="1306"/>
                  <a:ext cx="239" cy="55"/>
                </a:xfrm>
                <a:custGeom>
                  <a:avLst/>
                  <a:gdLst>
                    <a:gd name="T0" fmla="*/ 239 w 239"/>
                    <a:gd name="T1" fmla="*/ 55 h 55"/>
                    <a:gd name="T2" fmla="*/ 112 w 239"/>
                    <a:gd name="T3" fmla="*/ 55 h 55"/>
                    <a:gd name="T4" fmla="*/ 0 w 239"/>
                    <a:gd name="T5" fmla="*/ 0 h 55"/>
                    <a:gd name="T6" fmla="*/ 127 w 239"/>
                    <a:gd name="T7" fmla="*/ 0 h 55"/>
                    <a:gd name="T8" fmla="*/ 239 w 239"/>
                    <a:gd name="T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9" h="55">
                      <a:moveTo>
                        <a:pt x="239" y="55"/>
                      </a:moveTo>
                      <a:lnTo>
                        <a:pt x="112" y="55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239" y="55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23" name="Freeform 559"/>
                <p:cNvSpPr>
                  <a:spLocks/>
                </p:cNvSpPr>
                <p:nvPr/>
              </p:nvSpPr>
              <p:spPr bwMode="auto">
                <a:xfrm>
                  <a:off x="1071" y="1347"/>
                  <a:ext cx="470" cy="55"/>
                </a:xfrm>
                <a:custGeom>
                  <a:avLst/>
                  <a:gdLst>
                    <a:gd name="T0" fmla="*/ 470 w 470"/>
                    <a:gd name="T1" fmla="*/ 55 h 55"/>
                    <a:gd name="T2" fmla="*/ 105 w 470"/>
                    <a:gd name="T3" fmla="*/ 55 h 55"/>
                    <a:gd name="T4" fmla="*/ 0 w 470"/>
                    <a:gd name="T5" fmla="*/ 0 h 55"/>
                    <a:gd name="T6" fmla="*/ 358 w 470"/>
                    <a:gd name="T7" fmla="*/ 0 h 55"/>
                    <a:gd name="T8" fmla="*/ 470 w 470"/>
                    <a:gd name="T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0" h="55">
                      <a:moveTo>
                        <a:pt x="470" y="55"/>
                      </a:moveTo>
                      <a:lnTo>
                        <a:pt x="105" y="55"/>
                      </a:lnTo>
                      <a:lnTo>
                        <a:pt x="0" y="0"/>
                      </a:lnTo>
                      <a:lnTo>
                        <a:pt x="358" y="0"/>
                      </a:lnTo>
                      <a:lnTo>
                        <a:pt x="470" y="5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24" name="Freeform 560"/>
                <p:cNvSpPr>
                  <a:spLocks/>
                </p:cNvSpPr>
                <p:nvPr/>
              </p:nvSpPr>
              <p:spPr bwMode="auto">
                <a:xfrm>
                  <a:off x="1071" y="1347"/>
                  <a:ext cx="477" cy="55"/>
                </a:xfrm>
                <a:custGeom>
                  <a:avLst/>
                  <a:gdLst>
                    <a:gd name="T0" fmla="*/ 470 w 477"/>
                    <a:gd name="T1" fmla="*/ 55 h 55"/>
                    <a:gd name="T2" fmla="*/ 112 w 477"/>
                    <a:gd name="T3" fmla="*/ 55 h 55"/>
                    <a:gd name="T4" fmla="*/ 0 w 477"/>
                    <a:gd name="T5" fmla="*/ 0 h 55"/>
                    <a:gd name="T6" fmla="*/ 365 w 477"/>
                    <a:gd name="T7" fmla="*/ 0 h 55"/>
                    <a:gd name="T8" fmla="*/ 477 w 477"/>
                    <a:gd name="T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7" h="55">
                      <a:moveTo>
                        <a:pt x="470" y="55"/>
                      </a:moveTo>
                      <a:lnTo>
                        <a:pt x="112" y="55"/>
                      </a:lnTo>
                      <a:lnTo>
                        <a:pt x="0" y="0"/>
                      </a:lnTo>
                      <a:lnTo>
                        <a:pt x="365" y="0"/>
                      </a:lnTo>
                      <a:lnTo>
                        <a:pt x="477" y="55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25" name="Arc 561"/>
                <p:cNvSpPr>
                  <a:spLocks/>
                </p:cNvSpPr>
                <p:nvPr/>
              </p:nvSpPr>
              <p:spPr bwMode="auto">
                <a:xfrm>
                  <a:off x="1440" y="1180"/>
                  <a:ext cx="53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909"/>
                    <a:gd name="T1" fmla="*/ 21600 h 21600"/>
                    <a:gd name="T2" fmla="*/ 21909 w 21909"/>
                    <a:gd name="T3" fmla="*/ 2 h 21600"/>
                    <a:gd name="T4" fmla="*/ 21600 w 2190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90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703" y="0"/>
                        <a:pt x="21806" y="0"/>
                        <a:pt x="21908" y="2"/>
                      </a:cubicBezTo>
                    </a:path>
                    <a:path w="2190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703" y="0"/>
                        <a:pt x="21806" y="0"/>
                        <a:pt x="21908" y="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26" name="Arc 562"/>
                <p:cNvSpPr>
                  <a:spLocks/>
                </p:cNvSpPr>
                <p:nvPr/>
              </p:nvSpPr>
              <p:spPr bwMode="auto">
                <a:xfrm>
                  <a:off x="1489" y="1180"/>
                  <a:ext cx="56" cy="181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27" name="Arc 563"/>
                <p:cNvSpPr>
                  <a:spLocks/>
                </p:cNvSpPr>
                <p:nvPr/>
              </p:nvSpPr>
              <p:spPr bwMode="auto">
                <a:xfrm>
                  <a:off x="1575" y="1180"/>
                  <a:ext cx="48" cy="12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28" name="Arc 564"/>
                <p:cNvSpPr>
                  <a:spLocks/>
                </p:cNvSpPr>
                <p:nvPr/>
              </p:nvSpPr>
              <p:spPr bwMode="auto">
                <a:xfrm>
                  <a:off x="1619" y="1180"/>
                  <a:ext cx="52" cy="181"/>
                </a:xfrm>
                <a:custGeom>
                  <a:avLst/>
                  <a:gdLst>
                    <a:gd name="G0" fmla="+- 0 0 0"/>
                    <a:gd name="G1" fmla="+- 21596 0 0"/>
                    <a:gd name="G2" fmla="+- 21600 0 0"/>
                    <a:gd name="T0" fmla="*/ 439 w 21600"/>
                    <a:gd name="T1" fmla="*/ 0 h 21596"/>
                    <a:gd name="T2" fmla="*/ 21600 w 21600"/>
                    <a:gd name="T3" fmla="*/ 21596 h 21596"/>
                    <a:gd name="T4" fmla="*/ 0 w 21600"/>
                    <a:gd name="T5" fmla="*/ 21596 h 2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6" fill="none" extrusionOk="0">
                      <a:moveTo>
                        <a:pt x="438" y="0"/>
                      </a:moveTo>
                      <a:cubicBezTo>
                        <a:pt x="12194" y="239"/>
                        <a:pt x="21600" y="9837"/>
                        <a:pt x="21600" y="21596"/>
                      </a:cubicBezTo>
                    </a:path>
                    <a:path w="21600" h="21596" stroke="0" extrusionOk="0">
                      <a:moveTo>
                        <a:pt x="438" y="0"/>
                      </a:moveTo>
                      <a:cubicBezTo>
                        <a:pt x="12194" y="239"/>
                        <a:pt x="21600" y="9837"/>
                        <a:pt x="21600" y="21596"/>
                      </a:cubicBezTo>
                      <a:lnTo>
                        <a:pt x="0" y="2159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29" name="Line 565"/>
                <p:cNvSpPr>
                  <a:spLocks noChangeShapeType="1"/>
                </p:cNvSpPr>
                <p:nvPr/>
              </p:nvSpPr>
              <p:spPr bwMode="auto">
                <a:xfrm>
                  <a:off x="1123" y="1176"/>
                  <a:ext cx="492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30" name="Arc 566"/>
                <p:cNvSpPr>
                  <a:spLocks/>
                </p:cNvSpPr>
                <p:nvPr/>
              </p:nvSpPr>
              <p:spPr bwMode="auto">
                <a:xfrm>
                  <a:off x="1075" y="1180"/>
                  <a:ext cx="49" cy="16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89 h 21689"/>
                    <a:gd name="T2" fmla="*/ 21492 w 21600"/>
                    <a:gd name="T3" fmla="*/ 0 h 21689"/>
                    <a:gd name="T4" fmla="*/ 21600 w 21600"/>
                    <a:gd name="T5" fmla="*/ 21600 h 21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89" fill="none" extrusionOk="0">
                      <a:moveTo>
                        <a:pt x="0" y="21688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-1" y="9712"/>
                        <a:pt x="9604" y="59"/>
                        <a:pt x="21492" y="0"/>
                      </a:cubicBezTo>
                    </a:path>
                    <a:path w="21600" h="21689" stroke="0" extrusionOk="0">
                      <a:moveTo>
                        <a:pt x="0" y="21688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-1" y="9712"/>
                        <a:pt x="9604" y="59"/>
                        <a:pt x="21492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31" name="Arc 567"/>
                <p:cNvSpPr>
                  <a:spLocks/>
                </p:cNvSpPr>
                <p:nvPr/>
              </p:nvSpPr>
              <p:spPr bwMode="auto">
                <a:xfrm>
                  <a:off x="1120" y="1181"/>
                  <a:ext cx="52" cy="235"/>
                </a:xfrm>
                <a:custGeom>
                  <a:avLst/>
                  <a:gdLst>
                    <a:gd name="G0" fmla="+- 0 0 0"/>
                    <a:gd name="G1" fmla="+- 21596 0 0"/>
                    <a:gd name="G2" fmla="+- 21600 0 0"/>
                    <a:gd name="T0" fmla="*/ 428 w 21600"/>
                    <a:gd name="T1" fmla="*/ 0 h 21596"/>
                    <a:gd name="T2" fmla="*/ 21600 w 21600"/>
                    <a:gd name="T3" fmla="*/ 21596 h 21596"/>
                    <a:gd name="T4" fmla="*/ 0 w 21600"/>
                    <a:gd name="T5" fmla="*/ 21596 h 215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6" fill="none" extrusionOk="0">
                      <a:moveTo>
                        <a:pt x="427" y="0"/>
                      </a:moveTo>
                      <a:cubicBezTo>
                        <a:pt x="12188" y="233"/>
                        <a:pt x="21600" y="9833"/>
                        <a:pt x="21600" y="21596"/>
                      </a:cubicBezTo>
                    </a:path>
                    <a:path w="21600" h="21596" stroke="0" extrusionOk="0">
                      <a:moveTo>
                        <a:pt x="427" y="0"/>
                      </a:moveTo>
                      <a:cubicBezTo>
                        <a:pt x="12188" y="233"/>
                        <a:pt x="21600" y="9833"/>
                        <a:pt x="21600" y="21596"/>
                      </a:cubicBezTo>
                      <a:lnTo>
                        <a:pt x="0" y="21596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32" name="Rectangle 568"/>
                <p:cNvSpPr>
                  <a:spLocks noChangeArrowheads="1"/>
                </p:cNvSpPr>
                <p:nvPr/>
              </p:nvSpPr>
              <p:spPr bwMode="auto">
                <a:xfrm>
                  <a:off x="1176" y="1409"/>
                  <a:ext cx="14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33" name="Arc 569"/>
                <p:cNvSpPr>
                  <a:spLocks/>
                </p:cNvSpPr>
                <p:nvPr/>
              </p:nvSpPr>
              <p:spPr bwMode="auto">
                <a:xfrm>
                  <a:off x="1440" y="1187"/>
                  <a:ext cx="49" cy="16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34" name="Arc 570"/>
                <p:cNvSpPr>
                  <a:spLocks/>
                </p:cNvSpPr>
                <p:nvPr/>
              </p:nvSpPr>
              <p:spPr bwMode="auto">
                <a:xfrm>
                  <a:off x="1489" y="1187"/>
                  <a:ext cx="56" cy="233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87"/>
                    <a:gd name="T2" fmla="*/ 21600 w 21600"/>
                    <a:gd name="T3" fmla="*/ 21687 h 21687"/>
                    <a:gd name="T4" fmla="*/ 0 w 21600"/>
                    <a:gd name="T5" fmla="*/ 21600 h 21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87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28"/>
                        <a:pt x="21599" y="21657"/>
                        <a:pt x="21599" y="21686"/>
                      </a:cubicBezTo>
                    </a:path>
                    <a:path w="21600" h="21687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28"/>
                        <a:pt x="21599" y="21657"/>
                        <a:pt x="21599" y="21686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35" name="Rectangle 571"/>
                <p:cNvSpPr>
                  <a:spLocks noChangeArrowheads="1"/>
                </p:cNvSpPr>
                <p:nvPr/>
              </p:nvSpPr>
              <p:spPr bwMode="auto">
                <a:xfrm>
                  <a:off x="1541" y="1409"/>
                  <a:ext cx="22" cy="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36" name="Line 572"/>
                <p:cNvSpPr>
                  <a:spLocks noChangeShapeType="1"/>
                </p:cNvSpPr>
                <p:nvPr/>
              </p:nvSpPr>
              <p:spPr bwMode="auto">
                <a:xfrm>
                  <a:off x="1615" y="1258"/>
                  <a:ext cx="231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37" name="Arc 573"/>
                <p:cNvSpPr>
                  <a:spLocks/>
                </p:cNvSpPr>
                <p:nvPr/>
              </p:nvSpPr>
              <p:spPr bwMode="auto">
                <a:xfrm>
                  <a:off x="1798" y="1255"/>
                  <a:ext cx="49" cy="5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94 h 21694"/>
                    <a:gd name="T2" fmla="*/ 21564 w 21600"/>
                    <a:gd name="T3" fmla="*/ 0 h 21694"/>
                    <a:gd name="T4" fmla="*/ 21600 w 21600"/>
                    <a:gd name="T5" fmla="*/ 21600 h 21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94" fill="none" extrusionOk="0">
                      <a:moveTo>
                        <a:pt x="0" y="21693"/>
                      </a:moveTo>
                      <a:cubicBezTo>
                        <a:pt x="0" y="21662"/>
                        <a:pt x="0" y="21631"/>
                        <a:pt x="0" y="21600"/>
                      </a:cubicBezTo>
                      <a:cubicBezTo>
                        <a:pt x="-1" y="9684"/>
                        <a:pt x="9648" y="19"/>
                        <a:pt x="21564" y="0"/>
                      </a:cubicBezTo>
                    </a:path>
                    <a:path w="21600" h="21694" stroke="0" extrusionOk="0">
                      <a:moveTo>
                        <a:pt x="0" y="21693"/>
                      </a:moveTo>
                      <a:cubicBezTo>
                        <a:pt x="0" y="21662"/>
                        <a:pt x="0" y="21631"/>
                        <a:pt x="0" y="21600"/>
                      </a:cubicBezTo>
                      <a:cubicBezTo>
                        <a:pt x="-1" y="9684"/>
                        <a:pt x="9648" y="19"/>
                        <a:pt x="21564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38" name="Line 574"/>
                <p:cNvSpPr>
                  <a:spLocks noChangeShapeType="1"/>
                </p:cNvSpPr>
                <p:nvPr/>
              </p:nvSpPr>
              <p:spPr bwMode="auto">
                <a:xfrm>
                  <a:off x="1854" y="1251"/>
                  <a:ext cx="1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39" name="Freeform 575"/>
                <p:cNvSpPr>
                  <a:spLocks/>
                </p:cNvSpPr>
                <p:nvPr/>
              </p:nvSpPr>
              <p:spPr bwMode="auto">
                <a:xfrm>
                  <a:off x="-1650" y="-111"/>
                  <a:ext cx="7060" cy="3450"/>
                </a:xfrm>
                <a:custGeom>
                  <a:avLst/>
                  <a:gdLst>
                    <a:gd name="T0" fmla="*/ 7060 w 7060"/>
                    <a:gd name="T1" fmla="*/ 3450 h 3450"/>
                    <a:gd name="T2" fmla="*/ 4287 w 7060"/>
                    <a:gd name="T3" fmla="*/ 2081 h 3450"/>
                    <a:gd name="T4" fmla="*/ 2788 w 7060"/>
                    <a:gd name="T5" fmla="*/ 1657 h 3450"/>
                    <a:gd name="T6" fmla="*/ 2073 w 7060"/>
                    <a:gd name="T7" fmla="*/ 1301 h 3450"/>
                    <a:gd name="T8" fmla="*/ 1968 w 7060"/>
                    <a:gd name="T9" fmla="*/ 938 h 3450"/>
                    <a:gd name="T10" fmla="*/ 67 w 7060"/>
                    <a:gd name="T11" fmla="*/ 0 h 3450"/>
                    <a:gd name="T12" fmla="*/ 0 w 7060"/>
                    <a:gd name="T13" fmla="*/ 0 h 3450"/>
                    <a:gd name="T14" fmla="*/ 1901 w 7060"/>
                    <a:gd name="T15" fmla="*/ 945 h 3450"/>
                    <a:gd name="T16" fmla="*/ 2013 w 7060"/>
                    <a:gd name="T17" fmla="*/ 1301 h 3450"/>
                    <a:gd name="T18" fmla="*/ 2721 w 7060"/>
                    <a:gd name="T19" fmla="*/ 1664 h 3450"/>
                    <a:gd name="T20" fmla="*/ 4220 w 7060"/>
                    <a:gd name="T21" fmla="*/ 2081 h 3450"/>
                    <a:gd name="T22" fmla="*/ 6993 w 7060"/>
                    <a:gd name="T23" fmla="*/ 3450 h 3450"/>
                    <a:gd name="T24" fmla="*/ 7060 w 7060"/>
                    <a:gd name="T25" fmla="*/ 3450 h 3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060" h="3450">
                      <a:moveTo>
                        <a:pt x="7060" y="3450"/>
                      </a:moveTo>
                      <a:lnTo>
                        <a:pt x="4287" y="2081"/>
                      </a:lnTo>
                      <a:lnTo>
                        <a:pt x="2788" y="1657"/>
                      </a:lnTo>
                      <a:lnTo>
                        <a:pt x="2073" y="1301"/>
                      </a:lnTo>
                      <a:lnTo>
                        <a:pt x="1968" y="938"/>
                      </a:lnTo>
                      <a:lnTo>
                        <a:pt x="67" y="0"/>
                      </a:lnTo>
                      <a:lnTo>
                        <a:pt x="0" y="0"/>
                      </a:lnTo>
                      <a:lnTo>
                        <a:pt x="1901" y="945"/>
                      </a:lnTo>
                      <a:lnTo>
                        <a:pt x="2013" y="1301"/>
                      </a:lnTo>
                      <a:lnTo>
                        <a:pt x="2721" y="1664"/>
                      </a:lnTo>
                      <a:lnTo>
                        <a:pt x="4220" y="2081"/>
                      </a:lnTo>
                      <a:lnTo>
                        <a:pt x="6993" y="3450"/>
                      </a:lnTo>
                      <a:lnTo>
                        <a:pt x="7060" y="345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40" name="Freeform 576"/>
                <p:cNvSpPr>
                  <a:spLocks/>
                </p:cNvSpPr>
                <p:nvPr/>
              </p:nvSpPr>
              <p:spPr bwMode="auto">
                <a:xfrm>
                  <a:off x="-1650" y="-111"/>
                  <a:ext cx="7060" cy="3450"/>
                </a:xfrm>
                <a:custGeom>
                  <a:avLst/>
                  <a:gdLst>
                    <a:gd name="T0" fmla="*/ 7060 w 7060"/>
                    <a:gd name="T1" fmla="*/ 3450 h 3450"/>
                    <a:gd name="T2" fmla="*/ 4287 w 7060"/>
                    <a:gd name="T3" fmla="*/ 2081 h 3450"/>
                    <a:gd name="T4" fmla="*/ 2788 w 7060"/>
                    <a:gd name="T5" fmla="*/ 1657 h 3450"/>
                    <a:gd name="T6" fmla="*/ 2073 w 7060"/>
                    <a:gd name="T7" fmla="*/ 1301 h 3450"/>
                    <a:gd name="T8" fmla="*/ 1968 w 7060"/>
                    <a:gd name="T9" fmla="*/ 938 h 3450"/>
                    <a:gd name="T10" fmla="*/ 67 w 7060"/>
                    <a:gd name="T11" fmla="*/ 0 h 3450"/>
                    <a:gd name="T12" fmla="*/ 0 w 7060"/>
                    <a:gd name="T13" fmla="*/ 0 h 3450"/>
                    <a:gd name="T14" fmla="*/ 1901 w 7060"/>
                    <a:gd name="T15" fmla="*/ 945 h 3450"/>
                    <a:gd name="T16" fmla="*/ 2013 w 7060"/>
                    <a:gd name="T17" fmla="*/ 1301 h 3450"/>
                    <a:gd name="T18" fmla="*/ 2721 w 7060"/>
                    <a:gd name="T19" fmla="*/ 1664 h 3450"/>
                    <a:gd name="T20" fmla="*/ 4220 w 7060"/>
                    <a:gd name="T21" fmla="*/ 2081 h 3450"/>
                    <a:gd name="T22" fmla="*/ 6993 w 7060"/>
                    <a:gd name="T23" fmla="*/ 3450 h 3450"/>
                    <a:gd name="T24" fmla="*/ 7060 w 7060"/>
                    <a:gd name="T25" fmla="*/ 3450 h 3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060" h="3450">
                      <a:moveTo>
                        <a:pt x="7060" y="3450"/>
                      </a:moveTo>
                      <a:lnTo>
                        <a:pt x="4287" y="2081"/>
                      </a:lnTo>
                      <a:lnTo>
                        <a:pt x="2788" y="1657"/>
                      </a:lnTo>
                      <a:lnTo>
                        <a:pt x="2073" y="1301"/>
                      </a:lnTo>
                      <a:lnTo>
                        <a:pt x="1968" y="938"/>
                      </a:lnTo>
                      <a:lnTo>
                        <a:pt x="67" y="0"/>
                      </a:lnTo>
                      <a:lnTo>
                        <a:pt x="0" y="0"/>
                      </a:lnTo>
                      <a:lnTo>
                        <a:pt x="1901" y="945"/>
                      </a:lnTo>
                      <a:lnTo>
                        <a:pt x="2013" y="1301"/>
                      </a:lnTo>
                      <a:lnTo>
                        <a:pt x="2721" y="1664"/>
                      </a:lnTo>
                      <a:lnTo>
                        <a:pt x="4220" y="2081"/>
                      </a:lnTo>
                      <a:lnTo>
                        <a:pt x="6993" y="3450"/>
                      </a:lnTo>
                      <a:lnTo>
                        <a:pt x="7060" y="345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41" name="Freeform 577"/>
                <p:cNvSpPr>
                  <a:spLocks/>
                </p:cNvSpPr>
                <p:nvPr/>
              </p:nvSpPr>
              <p:spPr bwMode="auto">
                <a:xfrm>
                  <a:off x="1697" y="676"/>
                  <a:ext cx="90" cy="103"/>
                </a:xfrm>
                <a:custGeom>
                  <a:avLst/>
                  <a:gdLst>
                    <a:gd name="T0" fmla="*/ 11 w 12"/>
                    <a:gd name="T1" fmla="*/ 15 h 15"/>
                    <a:gd name="T2" fmla="*/ 12 w 12"/>
                    <a:gd name="T3" fmla="*/ 15 h 15"/>
                    <a:gd name="T4" fmla="*/ 0 w 12"/>
                    <a:gd name="T5" fmla="*/ 0 h 15"/>
                    <a:gd name="T6" fmla="*/ 0 w 12"/>
                    <a:gd name="T7" fmla="*/ 15 h 15"/>
                    <a:gd name="T8" fmla="*/ 11 w 12"/>
                    <a:gd name="T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5">
                      <a:moveTo>
                        <a:pt x="11" y="15"/>
                      </a:moveTo>
                      <a:cubicBezTo>
                        <a:pt x="11" y="15"/>
                        <a:pt x="12" y="15"/>
                        <a:pt x="12" y="15"/>
                      </a:cubicBezTo>
                      <a:cubicBezTo>
                        <a:pt x="12" y="6"/>
                        <a:pt x="6" y="0"/>
                        <a:pt x="0" y="0"/>
                      </a:cubicBezTo>
                      <a:lnTo>
                        <a:pt x="0" y="15"/>
                      </a:lnTo>
                      <a:lnTo>
                        <a:pt x="11" y="15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42" name="Arc 578"/>
                <p:cNvSpPr>
                  <a:spLocks/>
                </p:cNvSpPr>
                <p:nvPr/>
              </p:nvSpPr>
              <p:spPr bwMode="auto">
                <a:xfrm>
                  <a:off x="1701" y="681"/>
                  <a:ext cx="82" cy="103"/>
                </a:xfrm>
                <a:custGeom>
                  <a:avLst/>
                  <a:gdLst>
                    <a:gd name="G0" fmla="+- 0 0 0"/>
                    <a:gd name="G1" fmla="+- 21599 0 0"/>
                    <a:gd name="G2" fmla="+- 21600 0 0"/>
                    <a:gd name="T0" fmla="*/ 158 w 21600"/>
                    <a:gd name="T1" fmla="*/ 0 h 21692"/>
                    <a:gd name="T2" fmla="*/ 21600 w 21600"/>
                    <a:gd name="T3" fmla="*/ 21692 h 21692"/>
                    <a:gd name="T4" fmla="*/ 0 w 21600"/>
                    <a:gd name="T5" fmla="*/ 21599 h 216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92" fill="none" extrusionOk="0">
                      <a:moveTo>
                        <a:pt x="158" y="-1"/>
                      </a:moveTo>
                      <a:cubicBezTo>
                        <a:pt x="12025" y="86"/>
                        <a:pt x="21600" y="9731"/>
                        <a:pt x="21600" y="21599"/>
                      </a:cubicBezTo>
                      <a:cubicBezTo>
                        <a:pt x="21600" y="21629"/>
                        <a:pt x="21599" y="21660"/>
                        <a:pt x="21599" y="21691"/>
                      </a:cubicBezTo>
                    </a:path>
                    <a:path w="21600" h="21692" stroke="0" extrusionOk="0">
                      <a:moveTo>
                        <a:pt x="158" y="-1"/>
                      </a:moveTo>
                      <a:cubicBezTo>
                        <a:pt x="12025" y="86"/>
                        <a:pt x="21600" y="9731"/>
                        <a:pt x="21600" y="21599"/>
                      </a:cubicBezTo>
                      <a:cubicBezTo>
                        <a:pt x="21600" y="21629"/>
                        <a:pt x="21599" y="21660"/>
                        <a:pt x="21599" y="21691"/>
                      </a:cubicBez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43" name="Freeform 579"/>
                <p:cNvSpPr>
                  <a:spLocks/>
                </p:cNvSpPr>
                <p:nvPr/>
              </p:nvSpPr>
              <p:spPr bwMode="auto">
                <a:xfrm>
                  <a:off x="1600" y="676"/>
                  <a:ext cx="97" cy="103"/>
                </a:xfrm>
                <a:custGeom>
                  <a:avLst/>
                  <a:gdLst>
                    <a:gd name="T0" fmla="*/ 13 w 13"/>
                    <a:gd name="T1" fmla="*/ 0 h 15"/>
                    <a:gd name="T2" fmla="*/ 13 w 13"/>
                    <a:gd name="T3" fmla="*/ 0 h 15"/>
                    <a:gd name="T4" fmla="*/ 0 w 13"/>
                    <a:gd name="T5" fmla="*/ 15 h 15"/>
                    <a:gd name="T6" fmla="*/ 13 w 13"/>
                    <a:gd name="T7" fmla="*/ 15 h 15"/>
                    <a:gd name="T8" fmla="*/ 13 w 13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5"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6" y="0"/>
                        <a:pt x="0" y="6"/>
                        <a:pt x="0" y="15"/>
                      </a:cubicBezTo>
                      <a:lnTo>
                        <a:pt x="13" y="1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44" name="Arc 580"/>
                <p:cNvSpPr>
                  <a:spLocks/>
                </p:cNvSpPr>
                <p:nvPr/>
              </p:nvSpPr>
              <p:spPr bwMode="auto">
                <a:xfrm>
                  <a:off x="1604" y="680"/>
                  <a:ext cx="98" cy="9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30"/>
                    <a:gd name="T1" fmla="*/ 21600 h 21600"/>
                    <a:gd name="T2" fmla="*/ 21730 w 21730"/>
                    <a:gd name="T3" fmla="*/ 0 h 21600"/>
                    <a:gd name="T4" fmla="*/ 21600 w 2173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3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3" y="0"/>
                        <a:pt x="21686" y="0"/>
                        <a:pt x="21729" y="0"/>
                      </a:cubicBezTo>
                    </a:path>
                    <a:path w="2173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3" y="0"/>
                        <a:pt x="21686" y="0"/>
                        <a:pt x="2172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45" name="Freeform 581"/>
                <p:cNvSpPr>
                  <a:spLocks/>
                </p:cNvSpPr>
                <p:nvPr/>
              </p:nvSpPr>
              <p:spPr bwMode="auto">
                <a:xfrm>
                  <a:off x="4195" y="1936"/>
                  <a:ext cx="89" cy="103"/>
                </a:xfrm>
                <a:custGeom>
                  <a:avLst/>
                  <a:gdLst>
                    <a:gd name="T0" fmla="*/ 11 w 12"/>
                    <a:gd name="T1" fmla="*/ 15 h 15"/>
                    <a:gd name="T2" fmla="*/ 12 w 12"/>
                    <a:gd name="T3" fmla="*/ 15 h 15"/>
                    <a:gd name="T4" fmla="*/ 0 w 12"/>
                    <a:gd name="T5" fmla="*/ 0 h 15"/>
                    <a:gd name="T6" fmla="*/ 0 w 12"/>
                    <a:gd name="T7" fmla="*/ 15 h 15"/>
                    <a:gd name="T8" fmla="*/ 11 w 12"/>
                    <a:gd name="T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5">
                      <a:moveTo>
                        <a:pt x="11" y="15"/>
                      </a:moveTo>
                      <a:cubicBezTo>
                        <a:pt x="11" y="15"/>
                        <a:pt x="12" y="15"/>
                        <a:pt x="12" y="15"/>
                      </a:cubicBezTo>
                      <a:cubicBezTo>
                        <a:pt x="12" y="6"/>
                        <a:pt x="6" y="0"/>
                        <a:pt x="0" y="0"/>
                      </a:cubicBezTo>
                      <a:lnTo>
                        <a:pt x="0" y="15"/>
                      </a:lnTo>
                      <a:lnTo>
                        <a:pt x="11" y="15"/>
                      </a:lnTo>
                      <a:close/>
                    </a:path>
                  </a:pathLst>
                </a:custGeom>
                <a:solidFill>
                  <a:srgbClr val="FFD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46" name="Arc 582"/>
                <p:cNvSpPr>
                  <a:spLocks/>
                </p:cNvSpPr>
                <p:nvPr/>
              </p:nvSpPr>
              <p:spPr bwMode="auto">
                <a:xfrm>
                  <a:off x="4195" y="1940"/>
                  <a:ext cx="86" cy="10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95"/>
                    <a:gd name="T2" fmla="*/ 21600 w 21600"/>
                    <a:gd name="T3" fmla="*/ 21695 h 21695"/>
                    <a:gd name="T4" fmla="*/ 0 w 21600"/>
                    <a:gd name="T5" fmla="*/ 21600 h 216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95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1"/>
                        <a:pt x="21599" y="21663"/>
                        <a:pt x="21599" y="21694"/>
                      </a:cubicBezTo>
                    </a:path>
                    <a:path w="21600" h="21695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1"/>
                        <a:pt x="21599" y="21663"/>
                        <a:pt x="21599" y="21694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47" name="Freeform 583"/>
                <p:cNvSpPr>
                  <a:spLocks/>
                </p:cNvSpPr>
                <p:nvPr/>
              </p:nvSpPr>
              <p:spPr bwMode="auto">
                <a:xfrm>
                  <a:off x="4091" y="1936"/>
                  <a:ext cx="104" cy="103"/>
                </a:xfrm>
                <a:custGeom>
                  <a:avLst/>
                  <a:gdLst>
                    <a:gd name="T0" fmla="*/ 13 w 14"/>
                    <a:gd name="T1" fmla="*/ 0 h 15"/>
                    <a:gd name="T2" fmla="*/ 0 w 14"/>
                    <a:gd name="T3" fmla="*/ 14 h 15"/>
                    <a:gd name="T4" fmla="*/ 14 w 14"/>
                    <a:gd name="T5" fmla="*/ 15 h 15"/>
                    <a:gd name="T6" fmla="*/ 13 w 14"/>
                    <a:gd name="T7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5">
                      <a:moveTo>
                        <a:pt x="13" y="0"/>
                      </a:moveTo>
                      <a:cubicBezTo>
                        <a:pt x="6" y="0"/>
                        <a:pt x="0" y="6"/>
                        <a:pt x="0" y="14"/>
                      </a:cubicBezTo>
                      <a:lnTo>
                        <a:pt x="14" y="1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FD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48" name="Arc 584"/>
                <p:cNvSpPr>
                  <a:spLocks/>
                </p:cNvSpPr>
                <p:nvPr/>
              </p:nvSpPr>
              <p:spPr bwMode="auto">
                <a:xfrm>
                  <a:off x="4095" y="1940"/>
                  <a:ext cx="100" cy="9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49" name="Arc 585"/>
                <p:cNvSpPr>
                  <a:spLocks/>
                </p:cNvSpPr>
                <p:nvPr/>
              </p:nvSpPr>
              <p:spPr bwMode="auto">
                <a:xfrm>
                  <a:off x="1649" y="660"/>
                  <a:ext cx="134" cy="1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16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115" y="0"/>
                      </a:moveTo>
                      <a:cubicBezTo>
                        <a:pt x="11999" y="64"/>
                        <a:pt x="21600" y="9715"/>
                        <a:pt x="21600" y="21600"/>
                      </a:cubicBezTo>
                    </a:path>
                    <a:path w="21600" h="21600" stroke="0" extrusionOk="0">
                      <a:moveTo>
                        <a:pt x="115" y="0"/>
                      </a:moveTo>
                      <a:cubicBezTo>
                        <a:pt x="11999" y="64"/>
                        <a:pt x="21600" y="9715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50" name="Arc 586"/>
                <p:cNvSpPr>
                  <a:spLocks/>
                </p:cNvSpPr>
                <p:nvPr/>
              </p:nvSpPr>
              <p:spPr bwMode="auto">
                <a:xfrm>
                  <a:off x="1455" y="660"/>
                  <a:ext cx="195" cy="11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715"/>
                    <a:gd name="T1" fmla="*/ 21748 h 21748"/>
                    <a:gd name="T2" fmla="*/ 21715 w 21715"/>
                    <a:gd name="T3" fmla="*/ 0 h 21748"/>
                    <a:gd name="T4" fmla="*/ 21600 w 21715"/>
                    <a:gd name="T5" fmla="*/ 21600 h 21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15" h="21748" fill="none" extrusionOk="0">
                      <a:moveTo>
                        <a:pt x="0" y="21748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8" y="-1"/>
                        <a:pt x="21676" y="0"/>
                        <a:pt x="21714" y="0"/>
                      </a:cubicBezTo>
                    </a:path>
                    <a:path w="21715" h="21748" stroke="0" extrusionOk="0">
                      <a:moveTo>
                        <a:pt x="0" y="21748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8" y="-1"/>
                        <a:pt x="21676" y="0"/>
                        <a:pt x="21714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51" name="Arc 587"/>
                <p:cNvSpPr>
                  <a:spLocks/>
                </p:cNvSpPr>
                <p:nvPr/>
              </p:nvSpPr>
              <p:spPr bwMode="auto">
                <a:xfrm>
                  <a:off x="1798" y="735"/>
                  <a:ext cx="134" cy="1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16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115" y="0"/>
                      </a:moveTo>
                      <a:cubicBezTo>
                        <a:pt x="11999" y="64"/>
                        <a:pt x="21600" y="9715"/>
                        <a:pt x="21600" y="21600"/>
                      </a:cubicBezTo>
                    </a:path>
                    <a:path w="21600" h="21600" stroke="0" extrusionOk="0">
                      <a:moveTo>
                        <a:pt x="115" y="0"/>
                      </a:moveTo>
                      <a:cubicBezTo>
                        <a:pt x="11999" y="64"/>
                        <a:pt x="21600" y="9715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52" name="Arc 588"/>
                <p:cNvSpPr>
                  <a:spLocks/>
                </p:cNvSpPr>
                <p:nvPr/>
              </p:nvSpPr>
              <p:spPr bwMode="auto">
                <a:xfrm>
                  <a:off x="1604" y="735"/>
                  <a:ext cx="195" cy="11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715"/>
                    <a:gd name="T1" fmla="*/ 21748 h 21748"/>
                    <a:gd name="T2" fmla="*/ 21715 w 21715"/>
                    <a:gd name="T3" fmla="*/ 0 h 21748"/>
                    <a:gd name="T4" fmla="*/ 21600 w 21715"/>
                    <a:gd name="T5" fmla="*/ 21600 h 21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15" h="21748" fill="none" extrusionOk="0">
                      <a:moveTo>
                        <a:pt x="0" y="21748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8" y="-1"/>
                        <a:pt x="21676" y="0"/>
                        <a:pt x="21714" y="0"/>
                      </a:cubicBezTo>
                    </a:path>
                    <a:path w="21715" h="21748" stroke="0" extrusionOk="0">
                      <a:moveTo>
                        <a:pt x="0" y="21748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8" y="-1"/>
                        <a:pt x="21676" y="0"/>
                        <a:pt x="21714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53" name="Arc 589"/>
                <p:cNvSpPr>
                  <a:spLocks/>
                </p:cNvSpPr>
                <p:nvPr/>
              </p:nvSpPr>
              <p:spPr bwMode="auto">
                <a:xfrm>
                  <a:off x="2242" y="968"/>
                  <a:ext cx="138" cy="11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705"/>
                    <a:gd name="T2" fmla="*/ 21600 w 21600"/>
                    <a:gd name="T3" fmla="*/ 21705 h 21705"/>
                    <a:gd name="T4" fmla="*/ 0 w 21600"/>
                    <a:gd name="T5" fmla="*/ 21600 h 21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05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4"/>
                        <a:pt x="21599" y="21669"/>
                        <a:pt x="21599" y="21704"/>
                      </a:cubicBezTo>
                    </a:path>
                    <a:path w="21600" h="21705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4"/>
                        <a:pt x="21599" y="21669"/>
                        <a:pt x="21599" y="21704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54" name="Arc 590"/>
                <p:cNvSpPr>
                  <a:spLocks/>
                </p:cNvSpPr>
                <p:nvPr/>
              </p:nvSpPr>
              <p:spPr bwMode="auto">
                <a:xfrm>
                  <a:off x="2052" y="968"/>
                  <a:ext cx="194" cy="11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686"/>
                    <a:gd name="T1" fmla="*/ 21748 h 21748"/>
                    <a:gd name="T2" fmla="*/ 21686 w 21686"/>
                    <a:gd name="T3" fmla="*/ 0 h 21748"/>
                    <a:gd name="T4" fmla="*/ 21600 w 21686"/>
                    <a:gd name="T5" fmla="*/ 21600 h 21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86" h="21748" fill="none" extrusionOk="0">
                      <a:moveTo>
                        <a:pt x="0" y="21748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8" y="-1"/>
                        <a:pt x="21657" y="0"/>
                        <a:pt x="21685" y="0"/>
                      </a:cubicBezTo>
                    </a:path>
                    <a:path w="21686" h="21748" stroke="0" extrusionOk="0">
                      <a:moveTo>
                        <a:pt x="0" y="21748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8" y="-1"/>
                        <a:pt x="21657" y="0"/>
                        <a:pt x="21685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55" name="Arc 591"/>
                <p:cNvSpPr>
                  <a:spLocks/>
                </p:cNvSpPr>
                <p:nvPr/>
              </p:nvSpPr>
              <p:spPr bwMode="auto">
                <a:xfrm>
                  <a:off x="2395" y="1043"/>
                  <a:ext cx="134" cy="11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88 w 21600"/>
                    <a:gd name="T1" fmla="*/ 0 h 21701"/>
                    <a:gd name="T2" fmla="*/ 21600 w 21600"/>
                    <a:gd name="T3" fmla="*/ 21701 h 21701"/>
                    <a:gd name="T4" fmla="*/ 0 w 21600"/>
                    <a:gd name="T5" fmla="*/ 21600 h 21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01" fill="none" extrusionOk="0">
                      <a:moveTo>
                        <a:pt x="87" y="0"/>
                      </a:moveTo>
                      <a:cubicBezTo>
                        <a:pt x="11982" y="48"/>
                        <a:pt x="21600" y="9705"/>
                        <a:pt x="21600" y="21600"/>
                      </a:cubicBezTo>
                      <a:cubicBezTo>
                        <a:pt x="21600" y="21633"/>
                        <a:pt x="21599" y="21667"/>
                        <a:pt x="21599" y="21700"/>
                      </a:cubicBezTo>
                    </a:path>
                    <a:path w="21600" h="21701" stroke="0" extrusionOk="0">
                      <a:moveTo>
                        <a:pt x="87" y="0"/>
                      </a:moveTo>
                      <a:cubicBezTo>
                        <a:pt x="11982" y="48"/>
                        <a:pt x="21600" y="9705"/>
                        <a:pt x="21600" y="21600"/>
                      </a:cubicBezTo>
                      <a:cubicBezTo>
                        <a:pt x="21600" y="21633"/>
                        <a:pt x="21599" y="21667"/>
                        <a:pt x="21599" y="217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56" name="Arc 592"/>
                <p:cNvSpPr>
                  <a:spLocks/>
                </p:cNvSpPr>
                <p:nvPr/>
              </p:nvSpPr>
              <p:spPr bwMode="auto">
                <a:xfrm>
                  <a:off x="2201" y="1043"/>
                  <a:ext cx="194" cy="11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687"/>
                    <a:gd name="T1" fmla="*/ 21747 h 21747"/>
                    <a:gd name="T2" fmla="*/ 21687 w 21687"/>
                    <a:gd name="T3" fmla="*/ 0 h 21747"/>
                    <a:gd name="T4" fmla="*/ 21600 w 21687"/>
                    <a:gd name="T5" fmla="*/ 21600 h 21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87" h="21747" fill="none" extrusionOk="0">
                      <a:moveTo>
                        <a:pt x="0" y="21747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8" y="-1"/>
                        <a:pt x="21657" y="0"/>
                        <a:pt x="21686" y="0"/>
                      </a:cubicBezTo>
                    </a:path>
                    <a:path w="21687" h="21747" stroke="0" extrusionOk="0">
                      <a:moveTo>
                        <a:pt x="0" y="21747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8" y="-1"/>
                        <a:pt x="21657" y="0"/>
                        <a:pt x="21686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57" name="Arc 593"/>
                <p:cNvSpPr>
                  <a:spLocks/>
                </p:cNvSpPr>
                <p:nvPr/>
              </p:nvSpPr>
              <p:spPr bwMode="auto">
                <a:xfrm>
                  <a:off x="2540" y="1112"/>
                  <a:ext cx="138" cy="1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58" name="Arc 594"/>
                <p:cNvSpPr>
                  <a:spLocks/>
                </p:cNvSpPr>
                <p:nvPr/>
              </p:nvSpPr>
              <p:spPr bwMode="auto">
                <a:xfrm>
                  <a:off x="2350" y="1118"/>
                  <a:ext cx="194" cy="113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86"/>
                    <a:gd name="T1" fmla="*/ 21600 h 21600"/>
                    <a:gd name="T2" fmla="*/ 21686 w 21686"/>
                    <a:gd name="T3" fmla="*/ 0 h 21600"/>
                    <a:gd name="T4" fmla="*/ 21600 w 21686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86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8" y="0"/>
                        <a:pt x="21657" y="0"/>
                        <a:pt x="21685" y="0"/>
                      </a:cubicBezTo>
                    </a:path>
                    <a:path w="21686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28" y="0"/>
                        <a:pt x="21657" y="0"/>
                        <a:pt x="21685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59" name="Arc 595"/>
                <p:cNvSpPr>
                  <a:spLocks/>
                </p:cNvSpPr>
                <p:nvPr/>
              </p:nvSpPr>
              <p:spPr bwMode="auto">
                <a:xfrm>
                  <a:off x="2689" y="1187"/>
                  <a:ext cx="138" cy="1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60" name="Arc 596"/>
                <p:cNvSpPr>
                  <a:spLocks/>
                </p:cNvSpPr>
                <p:nvPr/>
              </p:nvSpPr>
              <p:spPr bwMode="auto">
                <a:xfrm>
                  <a:off x="2499" y="1194"/>
                  <a:ext cx="190" cy="112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61" name="Arc 597"/>
                <p:cNvSpPr>
                  <a:spLocks/>
                </p:cNvSpPr>
                <p:nvPr/>
              </p:nvSpPr>
              <p:spPr bwMode="auto">
                <a:xfrm>
                  <a:off x="2879" y="1283"/>
                  <a:ext cx="134" cy="1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16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115" y="0"/>
                      </a:moveTo>
                      <a:cubicBezTo>
                        <a:pt x="11999" y="64"/>
                        <a:pt x="21600" y="9715"/>
                        <a:pt x="21600" y="21600"/>
                      </a:cubicBezTo>
                    </a:path>
                    <a:path w="21600" h="21600" stroke="0" extrusionOk="0">
                      <a:moveTo>
                        <a:pt x="115" y="0"/>
                      </a:moveTo>
                      <a:cubicBezTo>
                        <a:pt x="11999" y="64"/>
                        <a:pt x="21600" y="9715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62" name="Arc 598"/>
                <p:cNvSpPr>
                  <a:spLocks/>
                </p:cNvSpPr>
                <p:nvPr/>
              </p:nvSpPr>
              <p:spPr bwMode="auto">
                <a:xfrm>
                  <a:off x="2685" y="1283"/>
                  <a:ext cx="195" cy="11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715"/>
                    <a:gd name="T1" fmla="*/ 21748 h 21748"/>
                    <a:gd name="T2" fmla="*/ 21715 w 21715"/>
                    <a:gd name="T3" fmla="*/ 0 h 21748"/>
                    <a:gd name="T4" fmla="*/ 21600 w 21715"/>
                    <a:gd name="T5" fmla="*/ 21600 h 21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15" h="21748" fill="none" extrusionOk="0">
                      <a:moveTo>
                        <a:pt x="0" y="21748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8" y="-1"/>
                        <a:pt x="21676" y="0"/>
                        <a:pt x="21714" y="0"/>
                      </a:cubicBezTo>
                    </a:path>
                    <a:path w="21715" h="21748" stroke="0" extrusionOk="0">
                      <a:moveTo>
                        <a:pt x="0" y="21748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8" y="-1"/>
                        <a:pt x="21676" y="0"/>
                        <a:pt x="21714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63" name="Arc 599"/>
                <p:cNvSpPr>
                  <a:spLocks/>
                </p:cNvSpPr>
                <p:nvPr/>
              </p:nvSpPr>
              <p:spPr bwMode="auto">
                <a:xfrm>
                  <a:off x="3286" y="1488"/>
                  <a:ext cx="138" cy="120"/>
                </a:xfrm>
                <a:custGeom>
                  <a:avLst/>
                  <a:gdLst>
                    <a:gd name="G0" fmla="+- 29 0 0"/>
                    <a:gd name="G1" fmla="+- 21600 0 0"/>
                    <a:gd name="G2" fmla="+- 21600 0 0"/>
                    <a:gd name="T0" fmla="*/ 0 w 21629"/>
                    <a:gd name="T1" fmla="*/ 0 h 21600"/>
                    <a:gd name="T2" fmla="*/ 21629 w 21629"/>
                    <a:gd name="T3" fmla="*/ 21566 h 21600"/>
                    <a:gd name="T4" fmla="*/ 29 w 2162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29" h="21600" fill="none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45" y="0"/>
                        <a:pt x="21610" y="9649"/>
                        <a:pt x="21628" y="21566"/>
                      </a:cubicBezTo>
                    </a:path>
                    <a:path w="21629" h="21600" stroke="0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45" y="0"/>
                        <a:pt x="21610" y="9649"/>
                        <a:pt x="21628" y="21566"/>
                      </a:cubicBezTo>
                      <a:lnTo>
                        <a:pt x="29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64" name="Arc 600"/>
                <p:cNvSpPr>
                  <a:spLocks/>
                </p:cNvSpPr>
                <p:nvPr/>
              </p:nvSpPr>
              <p:spPr bwMode="auto">
                <a:xfrm>
                  <a:off x="3096" y="1488"/>
                  <a:ext cx="190" cy="11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743 h 21743"/>
                    <a:gd name="T2" fmla="*/ 21571 w 21600"/>
                    <a:gd name="T3" fmla="*/ 0 h 21743"/>
                    <a:gd name="T4" fmla="*/ 21600 w 21600"/>
                    <a:gd name="T5" fmla="*/ 21600 h 217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43" fill="none" extrusionOk="0">
                      <a:moveTo>
                        <a:pt x="0" y="21742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81"/>
                        <a:pt x="9652" y="16"/>
                        <a:pt x="21571" y="0"/>
                      </a:cubicBezTo>
                    </a:path>
                    <a:path w="21600" h="21743" stroke="0" extrusionOk="0">
                      <a:moveTo>
                        <a:pt x="0" y="21742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81"/>
                        <a:pt x="9652" y="16"/>
                        <a:pt x="21571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65" name="Arc 601"/>
                <p:cNvSpPr>
                  <a:spLocks/>
                </p:cNvSpPr>
                <p:nvPr/>
              </p:nvSpPr>
              <p:spPr bwMode="auto">
                <a:xfrm>
                  <a:off x="3435" y="1570"/>
                  <a:ext cx="138" cy="117"/>
                </a:xfrm>
                <a:custGeom>
                  <a:avLst/>
                  <a:gdLst>
                    <a:gd name="G0" fmla="+- 29 0 0"/>
                    <a:gd name="G1" fmla="+- 21600 0 0"/>
                    <a:gd name="G2" fmla="+- 21600 0 0"/>
                    <a:gd name="T0" fmla="*/ 0 w 21629"/>
                    <a:gd name="T1" fmla="*/ 0 h 21704"/>
                    <a:gd name="T2" fmla="*/ 21629 w 21629"/>
                    <a:gd name="T3" fmla="*/ 21704 h 21704"/>
                    <a:gd name="T4" fmla="*/ 29 w 21629"/>
                    <a:gd name="T5" fmla="*/ 21600 h 21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29" h="21704" fill="none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34"/>
                        <a:pt x="21628" y="21669"/>
                        <a:pt x="21628" y="21703"/>
                      </a:cubicBezTo>
                    </a:path>
                    <a:path w="21629" h="21704" stroke="0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34"/>
                        <a:pt x="21628" y="21669"/>
                        <a:pt x="21628" y="21703"/>
                      </a:cubicBezTo>
                      <a:lnTo>
                        <a:pt x="29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66" name="Arc 602"/>
                <p:cNvSpPr>
                  <a:spLocks/>
                </p:cNvSpPr>
                <p:nvPr/>
              </p:nvSpPr>
              <p:spPr bwMode="auto">
                <a:xfrm>
                  <a:off x="3245" y="1570"/>
                  <a:ext cx="190" cy="11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743 h 21743"/>
                    <a:gd name="T2" fmla="*/ 21571 w 21600"/>
                    <a:gd name="T3" fmla="*/ 0 h 21743"/>
                    <a:gd name="T4" fmla="*/ 21600 w 21600"/>
                    <a:gd name="T5" fmla="*/ 21600 h 217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43" fill="none" extrusionOk="0">
                      <a:moveTo>
                        <a:pt x="0" y="21742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81"/>
                        <a:pt x="9652" y="16"/>
                        <a:pt x="21571" y="0"/>
                      </a:cubicBezTo>
                    </a:path>
                    <a:path w="21600" h="21743" stroke="0" extrusionOk="0">
                      <a:moveTo>
                        <a:pt x="0" y="21742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81"/>
                        <a:pt x="9652" y="16"/>
                        <a:pt x="21571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67" name="Arc 603"/>
                <p:cNvSpPr>
                  <a:spLocks/>
                </p:cNvSpPr>
                <p:nvPr/>
              </p:nvSpPr>
              <p:spPr bwMode="auto">
                <a:xfrm>
                  <a:off x="3584" y="1639"/>
                  <a:ext cx="138" cy="11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68" name="Arc 604"/>
                <p:cNvSpPr>
                  <a:spLocks/>
                </p:cNvSpPr>
                <p:nvPr/>
              </p:nvSpPr>
              <p:spPr bwMode="auto">
                <a:xfrm>
                  <a:off x="3394" y="1639"/>
                  <a:ext cx="190" cy="11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744 h 21744"/>
                    <a:gd name="T2" fmla="*/ 21600 w 21600"/>
                    <a:gd name="T3" fmla="*/ 0 h 21744"/>
                    <a:gd name="T4" fmla="*/ 21600 w 21600"/>
                    <a:gd name="T5" fmla="*/ 21600 h 21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44" fill="none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744" stroke="0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69" name="Arc 605"/>
                <p:cNvSpPr>
                  <a:spLocks/>
                </p:cNvSpPr>
                <p:nvPr/>
              </p:nvSpPr>
              <p:spPr bwMode="auto">
                <a:xfrm>
                  <a:off x="3804" y="1755"/>
                  <a:ext cx="134" cy="11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88 w 21600"/>
                    <a:gd name="T1" fmla="*/ 0 h 21701"/>
                    <a:gd name="T2" fmla="*/ 21600 w 21600"/>
                    <a:gd name="T3" fmla="*/ 21701 h 21701"/>
                    <a:gd name="T4" fmla="*/ 0 w 21600"/>
                    <a:gd name="T5" fmla="*/ 21600 h 21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01" fill="none" extrusionOk="0">
                      <a:moveTo>
                        <a:pt x="87" y="0"/>
                      </a:moveTo>
                      <a:cubicBezTo>
                        <a:pt x="11982" y="48"/>
                        <a:pt x="21600" y="9705"/>
                        <a:pt x="21600" y="21600"/>
                      </a:cubicBezTo>
                      <a:cubicBezTo>
                        <a:pt x="21600" y="21633"/>
                        <a:pt x="21599" y="21667"/>
                        <a:pt x="21599" y="21700"/>
                      </a:cubicBezTo>
                    </a:path>
                    <a:path w="21600" h="21701" stroke="0" extrusionOk="0">
                      <a:moveTo>
                        <a:pt x="87" y="0"/>
                      </a:moveTo>
                      <a:cubicBezTo>
                        <a:pt x="11982" y="48"/>
                        <a:pt x="21600" y="9705"/>
                        <a:pt x="21600" y="21600"/>
                      </a:cubicBezTo>
                      <a:cubicBezTo>
                        <a:pt x="21600" y="21633"/>
                        <a:pt x="21599" y="21667"/>
                        <a:pt x="21599" y="217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70" name="Arc 606"/>
                <p:cNvSpPr>
                  <a:spLocks/>
                </p:cNvSpPr>
                <p:nvPr/>
              </p:nvSpPr>
              <p:spPr bwMode="auto">
                <a:xfrm>
                  <a:off x="3617" y="1755"/>
                  <a:ext cx="190" cy="11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744 h 21744"/>
                    <a:gd name="T2" fmla="*/ 21600 w 21600"/>
                    <a:gd name="T3" fmla="*/ 0 h 21744"/>
                    <a:gd name="T4" fmla="*/ 21600 w 21600"/>
                    <a:gd name="T5" fmla="*/ 21600 h 21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44" fill="none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744" stroke="0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71" name="Arc 607"/>
                <p:cNvSpPr>
                  <a:spLocks/>
                </p:cNvSpPr>
                <p:nvPr/>
              </p:nvSpPr>
              <p:spPr bwMode="auto">
                <a:xfrm>
                  <a:off x="4143" y="1926"/>
                  <a:ext cx="138" cy="11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704"/>
                    <a:gd name="T2" fmla="*/ 21600 w 21600"/>
                    <a:gd name="T3" fmla="*/ 21704 h 21704"/>
                    <a:gd name="T4" fmla="*/ 0 w 21600"/>
                    <a:gd name="T5" fmla="*/ 21600 h 21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04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4"/>
                        <a:pt x="21599" y="21669"/>
                        <a:pt x="21599" y="21703"/>
                      </a:cubicBezTo>
                    </a:path>
                    <a:path w="21600" h="21704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34"/>
                        <a:pt x="21599" y="21669"/>
                        <a:pt x="21599" y="21703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72" name="Arc 608"/>
                <p:cNvSpPr>
                  <a:spLocks/>
                </p:cNvSpPr>
                <p:nvPr/>
              </p:nvSpPr>
              <p:spPr bwMode="auto">
                <a:xfrm>
                  <a:off x="3953" y="1926"/>
                  <a:ext cx="190" cy="11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744 h 21744"/>
                    <a:gd name="T2" fmla="*/ 21600 w 21600"/>
                    <a:gd name="T3" fmla="*/ 0 h 21744"/>
                    <a:gd name="T4" fmla="*/ 21600 w 21600"/>
                    <a:gd name="T5" fmla="*/ 21600 h 21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44" fill="none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744" stroke="0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73" name="Freeform 609"/>
                <p:cNvSpPr>
                  <a:spLocks/>
                </p:cNvSpPr>
                <p:nvPr/>
              </p:nvSpPr>
              <p:spPr bwMode="auto">
                <a:xfrm>
                  <a:off x="3979" y="1799"/>
                  <a:ext cx="52" cy="116"/>
                </a:xfrm>
                <a:custGeom>
                  <a:avLst/>
                  <a:gdLst>
                    <a:gd name="T0" fmla="*/ 7 w 7"/>
                    <a:gd name="T1" fmla="*/ 17 h 17"/>
                    <a:gd name="T2" fmla="*/ 0 w 7"/>
                    <a:gd name="T3" fmla="*/ 0 h 17"/>
                    <a:gd name="T4" fmla="*/ 0 w 7"/>
                    <a:gd name="T5" fmla="*/ 17 h 17"/>
                    <a:gd name="T6" fmla="*/ 7 w 7"/>
                    <a:gd name="T7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7">
                      <a:moveTo>
                        <a:pt x="7" y="17"/>
                      </a:moveTo>
                      <a:cubicBezTo>
                        <a:pt x="7" y="7"/>
                        <a:pt x="4" y="0"/>
                        <a:pt x="0" y="0"/>
                      </a:cubicBezTo>
                      <a:lnTo>
                        <a:pt x="0" y="17"/>
                      </a:lnTo>
                      <a:lnTo>
                        <a:pt x="7" y="1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74" name="Arc 610"/>
                <p:cNvSpPr>
                  <a:spLocks/>
                </p:cNvSpPr>
                <p:nvPr/>
              </p:nvSpPr>
              <p:spPr bwMode="auto">
                <a:xfrm>
                  <a:off x="3983" y="1804"/>
                  <a:ext cx="45" cy="112"/>
                </a:xfrm>
                <a:custGeom>
                  <a:avLst/>
                  <a:gdLst>
                    <a:gd name="G0" fmla="+- 0 0 0"/>
                    <a:gd name="G1" fmla="+- 21599 0 0"/>
                    <a:gd name="G2" fmla="+- 21600 0 0"/>
                    <a:gd name="T0" fmla="*/ 239 w 21600"/>
                    <a:gd name="T1" fmla="*/ 0 h 21599"/>
                    <a:gd name="T2" fmla="*/ 21600 w 21600"/>
                    <a:gd name="T3" fmla="*/ 21570 h 21599"/>
                    <a:gd name="T4" fmla="*/ 0 w 21600"/>
                    <a:gd name="T5" fmla="*/ 21599 h 21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9" fill="none" extrusionOk="0">
                      <a:moveTo>
                        <a:pt x="238" y="0"/>
                      </a:moveTo>
                      <a:cubicBezTo>
                        <a:pt x="12063" y="131"/>
                        <a:pt x="21584" y="9745"/>
                        <a:pt x="21599" y="21570"/>
                      </a:cubicBezTo>
                    </a:path>
                    <a:path w="21600" h="21599" stroke="0" extrusionOk="0">
                      <a:moveTo>
                        <a:pt x="238" y="0"/>
                      </a:moveTo>
                      <a:cubicBezTo>
                        <a:pt x="12063" y="131"/>
                        <a:pt x="21584" y="9745"/>
                        <a:pt x="21599" y="21570"/>
                      </a:cubicBez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75" name="Freeform 611"/>
                <p:cNvSpPr>
                  <a:spLocks/>
                </p:cNvSpPr>
                <p:nvPr/>
              </p:nvSpPr>
              <p:spPr bwMode="auto">
                <a:xfrm>
                  <a:off x="3949" y="1799"/>
                  <a:ext cx="30" cy="75"/>
                </a:xfrm>
                <a:custGeom>
                  <a:avLst/>
                  <a:gdLst>
                    <a:gd name="T0" fmla="*/ 4 w 4"/>
                    <a:gd name="T1" fmla="*/ 0 h 11"/>
                    <a:gd name="T2" fmla="*/ 4 w 4"/>
                    <a:gd name="T3" fmla="*/ 0 h 11"/>
                    <a:gd name="T4" fmla="*/ 0 w 4"/>
                    <a:gd name="T5" fmla="*/ 11 h 11"/>
                    <a:gd name="T6" fmla="*/ 4 w 4"/>
                    <a:gd name="T7" fmla="*/ 11 h 11"/>
                    <a:gd name="T8" fmla="*/ 4 w 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1">
                      <a:moveTo>
                        <a:pt x="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4"/>
                        <a:pt x="0" y="11"/>
                      </a:cubicBezTo>
                      <a:lnTo>
                        <a:pt x="4" y="1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76" name="Arc 612"/>
                <p:cNvSpPr>
                  <a:spLocks/>
                </p:cNvSpPr>
                <p:nvPr/>
              </p:nvSpPr>
              <p:spPr bwMode="auto">
                <a:xfrm>
                  <a:off x="3953" y="1803"/>
                  <a:ext cx="30" cy="72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832"/>
                    <a:gd name="T1" fmla="*/ 21572 h 21600"/>
                    <a:gd name="T2" fmla="*/ 21832 w 21832"/>
                    <a:gd name="T3" fmla="*/ 1 h 21600"/>
                    <a:gd name="T4" fmla="*/ 21600 w 2183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32" h="21600" fill="none" extrusionOk="0">
                      <a:moveTo>
                        <a:pt x="0" y="21572"/>
                      </a:moveTo>
                      <a:cubicBezTo>
                        <a:pt x="15" y="9653"/>
                        <a:pt x="9681" y="-1"/>
                        <a:pt x="21600" y="0"/>
                      </a:cubicBezTo>
                      <a:cubicBezTo>
                        <a:pt x="21677" y="0"/>
                        <a:pt x="21754" y="0"/>
                        <a:pt x="21831" y="1"/>
                      </a:cubicBezTo>
                    </a:path>
                    <a:path w="21832" h="21600" stroke="0" extrusionOk="0">
                      <a:moveTo>
                        <a:pt x="0" y="21572"/>
                      </a:moveTo>
                      <a:cubicBezTo>
                        <a:pt x="15" y="9653"/>
                        <a:pt x="9681" y="-1"/>
                        <a:pt x="21600" y="0"/>
                      </a:cubicBezTo>
                      <a:cubicBezTo>
                        <a:pt x="21677" y="0"/>
                        <a:pt x="21754" y="0"/>
                        <a:pt x="21831" y="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77" name="Freeform 613"/>
                <p:cNvSpPr>
                  <a:spLocks/>
                </p:cNvSpPr>
                <p:nvPr/>
              </p:nvSpPr>
              <p:spPr bwMode="auto">
                <a:xfrm>
                  <a:off x="3956" y="1881"/>
                  <a:ext cx="75" cy="48"/>
                </a:xfrm>
                <a:custGeom>
                  <a:avLst/>
                  <a:gdLst>
                    <a:gd name="T0" fmla="*/ 0 w 75"/>
                    <a:gd name="T1" fmla="*/ 0 h 48"/>
                    <a:gd name="T2" fmla="*/ 75 w 75"/>
                    <a:gd name="T3" fmla="*/ 41 h 48"/>
                    <a:gd name="T4" fmla="*/ 23 w 75"/>
                    <a:gd name="T5" fmla="*/ 48 h 48"/>
                    <a:gd name="T6" fmla="*/ 0 w 75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48">
                      <a:moveTo>
                        <a:pt x="0" y="0"/>
                      </a:moveTo>
                      <a:lnTo>
                        <a:pt x="75" y="41"/>
                      </a:lnTo>
                      <a:lnTo>
                        <a:pt x="23" y="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78" name="Freeform 614"/>
                <p:cNvSpPr>
                  <a:spLocks/>
                </p:cNvSpPr>
                <p:nvPr/>
              </p:nvSpPr>
              <p:spPr bwMode="auto">
                <a:xfrm>
                  <a:off x="3956" y="1861"/>
                  <a:ext cx="38" cy="41"/>
                </a:xfrm>
                <a:custGeom>
                  <a:avLst/>
                  <a:gdLst>
                    <a:gd name="T0" fmla="*/ 0 w 38"/>
                    <a:gd name="T1" fmla="*/ 20 h 41"/>
                    <a:gd name="T2" fmla="*/ 38 w 38"/>
                    <a:gd name="T3" fmla="*/ 41 h 41"/>
                    <a:gd name="T4" fmla="*/ 38 w 38"/>
                    <a:gd name="T5" fmla="*/ 0 h 41"/>
                    <a:gd name="T6" fmla="*/ 0 w 38"/>
                    <a:gd name="T7" fmla="*/ 2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41">
                      <a:moveTo>
                        <a:pt x="0" y="20"/>
                      </a:moveTo>
                      <a:lnTo>
                        <a:pt x="38" y="41"/>
                      </a:lnTo>
                      <a:lnTo>
                        <a:pt x="38" y="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79" name="Freeform 615"/>
                <p:cNvSpPr>
                  <a:spLocks/>
                </p:cNvSpPr>
                <p:nvPr/>
              </p:nvSpPr>
              <p:spPr bwMode="auto">
                <a:xfrm>
                  <a:off x="3047" y="1327"/>
                  <a:ext cx="52" cy="116"/>
                </a:xfrm>
                <a:custGeom>
                  <a:avLst/>
                  <a:gdLst>
                    <a:gd name="T0" fmla="*/ 7 w 7"/>
                    <a:gd name="T1" fmla="*/ 17 h 17"/>
                    <a:gd name="T2" fmla="*/ 0 w 7"/>
                    <a:gd name="T3" fmla="*/ 0 h 17"/>
                    <a:gd name="T4" fmla="*/ 0 w 7"/>
                    <a:gd name="T5" fmla="*/ 17 h 17"/>
                    <a:gd name="T6" fmla="*/ 7 w 7"/>
                    <a:gd name="T7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7">
                      <a:moveTo>
                        <a:pt x="7" y="17"/>
                      </a:moveTo>
                      <a:cubicBezTo>
                        <a:pt x="7" y="7"/>
                        <a:pt x="4" y="0"/>
                        <a:pt x="0" y="0"/>
                      </a:cubicBezTo>
                      <a:lnTo>
                        <a:pt x="0" y="17"/>
                      </a:lnTo>
                      <a:lnTo>
                        <a:pt x="7" y="1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80" name="Arc 616"/>
                <p:cNvSpPr>
                  <a:spLocks/>
                </p:cNvSpPr>
                <p:nvPr/>
              </p:nvSpPr>
              <p:spPr bwMode="auto">
                <a:xfrm>
                  <a:off x="3051" y="1331"/>
                  <a:ext cx="45" cy="112"/>
                </a:xfrm>
                <a:custGeom>
                  <a:avLst/>
                  <a:gdLst>
                    <a:gd name="G0" fmla="+- 0 0 0"/>
                    <a:gd name="G1" fmla="+- 21599 0 0"/>
                    <a:gd name="G2" fmla="+- 21600 0 0"/>
                    <a:gd name="T0" fmla="*/ 238 w 21600"/>
                    <a:gd name="T1" fmla="*/ 0 h 21599"/>
                    <a:gd name="T2" fmla="*/ 21600 w 21600"/>
                    <a:gd name="T3" fmla="*/ 21599 h 21599"/>
                    <a:gd name="T4" fmla="*/ 0 w 21600"/>
                    <a:gd name="T5" fmla="*/ 21599 h 21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9" fill="none" extrusionOk="0">
                      <a:moveTo>
                        <a:pt x="237" y="0"/>
                      </a:moveTo>
                      <a:cubicBezTo>
                        <a:pt x="12073" y="130"/>
                        <a:pt x="21600" y="9762"/>
                        <a:pt x="21600" y="21599"/>
                      </a:cubicBezTo>
                    </a:path>
                    <a:path w="21600" h="21599" stroke="0" extrusionOk="0">
                      <a:moveTo>
                        <a:pt x="237" y="0"/>
                      </a:moveTo>
                      <a:cubicBezTo>
                        <a:pt x="12073" y="130"/>
                        <a:pt x="21600" y="9762"/>
                        <a:pt x="21600" y="21599"/>
                      </a:cubicBez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81" name="Freeform 617"/>
                <p:cNvSpPr>
                  <a:spLocks/>
                </p:cNvSpPr>
                <p:nvPr/>
              </p:nvSpPr>
              <p:spPr bwMode="auto">
                <a:xfrm>
                  <a:off x="3017" y="1327"/>
                  <a:ext cx="30" cy="75"/>
                </a:xfrm>
                <a:custGeom>
                  <a:avLst/>
                  <a:gdLst>
                    <a:gd name="T0" fmla="*/ 4 w 4"/>
                    <a:gd name="T1" fmla="*/ 0 h 11"/>
                    <a:gd name="T2" fmla="*/ 4 w 4"/>
                    <a:gd name="T3" fmla="*/ 0 h 11"/>
                    <a:gd name="T4" fmla="*/ 0 w 4"/>
                    <a:gd name="T5" fmla="*/ 11 h 11"/>
                    <a:gd name="T6" fmla="*/ 4 w 4"/>
                    <a:gd name="T7" fmla="*/ 11 h 11"/>
                    <a:gd name="T8" fmla="*/ 4 w 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1">
                      <a:moveTo>
                        <a:pt x="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4"/>
                        <a:pt x="0" y="11"/>
                      </a:cubicBezTo>
                      <a:lnTo>
                        <a:pt x="4" y="1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82" name="Arc 618"/>
                <p:cNvSpPr>
                  <a:spLocks/>
                </p:cNvSpPr>
                <p:nvPr/>
              </p:nvSpPr>
              <p:spPr bwMode="auto">
                <a:xfrm>
                  <a:off x="3021" y="1331"/>
                  <a:ext cx="30" cy="7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830"/>
                    <a:gd name="T1" fmla="*/ 21600 h 21600"/>
                    <a:gd name="T2" fmla="*/ 21830 w 21830"/>
                    <a:gd name="T3" fmla="*/ 1 h 21600"/>
                    <a:gd name="T4" fmla="*/ 21600 w 2183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3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76" y="0"/>
                        <a:pt x="21753" y="0"/>
                        <a:pt x="21829" y="1"/>
                      </a:cubicBezTo>
                    </a:path>
                    <a:path w="2183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76" y="0"/>
                        <a:pt x="21753" y="0"/>
                        <a:pt x="21829" y="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5483" name="Group 619"/>
              <p:cNvGrpSpPr>
                <a:grpSpLocks/>
              </p:cNvGrpSpPr>
              <p:nvPr/>
            </p:nvGrpSpPr>
            <p:grpSpPr bwMode="auto">
              <a:xfrm>
                <a:off x="-1650" y="-152"/>
                <a:ext cx="7664" cy="3491"/>
                <a:chOff x="-1650" y="-152"/>
                <a:chExt cx="7664" cy="3491"/>
              </a:xfrm>
            </p:grpSpPr>
            <p:sp>
              <p:nvSpPr>
                <p:cNvPr id="165484" name="Freeform 620"/>
                <p:cNvSpPr>
                  <a:spLocks/>
                </p:cNvSpPr>
                <p:nvPr/>
              </p:nvSpPr>
              <p:spPr bwMode="auto">
                <a:xfrm>
                  <a:off x="3024" y="1409"/>
                  <a:ext cx="82" cy="48"/>
                </a:xfrm>
                <a:custGeom>
                  <a:avLst/>
                  <a:gdLst>
                    <a:gd name="T0" fmla="*/ 0 w 82"/>
                    <a:gd name="T1" fmla="*/ 0 h 48"/>
                    <a:gd name="T2" fmla="*/ 82 w 82"/>
                    <a:gd name="T3" fmla="*/ 41 h 48"/>
                    <a:gd name="T4" fmla="*/ 23 w 82"/>
                    <a:gd name="T5" fmla="*/ 48 h 48"/>
                    <a:gd name="T6" fmla="*/ 0 w 82"/>
                    <a:gd name="T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2" h="48">
                      <a:moveTo>
                        <a:pt x="0" y="0"/>
                      </a:moveTo>
                      <a:lnTo>
                        <a:pt x="82" y="41"/>
                      </a:lnTo>
                      <a:lnTo>
                        <a:pt x="23" y="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85" name="Freeform 621"/>
                <p:cNvSpPr>
                  <a:spLocks/>
                </p:cNvSpPr>
                <p:nvPr/>
              </p:nvSpPr>
              <p:spPr bwMode="auto">
                <a:xfrm>
                  <a:off x="3032" y="1395"/>
                  <a:ext cx="37" cy="34"/>
                </a:xfrm>
                <a:custGeom>
                  <a:avLst/>
                  <a:gdLst>
                    <a:gd name="T0" fmla="*/ 0 w 37"/>
                    <a:gd name="T1" fmla="*/ 14 h 34"/>
                    <a:gd name="T2" fmla="*/ 37 w 37"/>
                    <a:gd name="T3" fmla="*/ 34 h 34"/>
                    <a:gd name="T4" fmla="*/ 37 w 37"/>
                    <a:gd name="T5" fmla="*/ 0 h 34"/>
                    <a:gd name="T6" fmla="*/ 0 w 37"/>
                    <a:gd name="T7" fmla="*/ 1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" h="34">
                      <a:moveTo>
                        <a:pt x="0" y="14"/>
                      </a:moveTo>
                      <a:lnTo>
                        <a:pt x="37" y="34"/>
                      </a:lnTo>
                      <a:lnTo>
                        <a:pt x="37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86" name="Arc 622"/>
                <p:cNvSpPr>
                  <a:spLocks/>
                </p:cNvSpPr>
                <p:nvPr/>
              </p:nvSpPr>
              <p:spPr bwMode="auto">
                <a:xfrm>
                  <a:off x="3890" y="1796"/>
                  <a:ext cx="138" cy="117"/>
                </a:xfrm>
                <a:custGeom>
                  <a:avLst/>
                  <a:gdLst>
                    <a:gd name="G0" fmla="+- 29 0 0"/>
                    <a:gd name="G1" fmla="+- 21600 0 0"/>
                    <a:gd name="G2" fmla="+- 21600 0 0"/>
                    <a:gd name="T0" fmla="*/ 0 w 21629"/>
                    <a:gd name="T1" fmla="*/ 0 h 21704"/>
                    <a:gd name="T2" fmla="*/ 21629 w 21629"/>
                    <a:gd name="T3" fmla="*/ 21704 h 21704"/>
                    <a:gd name="T4" fmla="*/ 29 w 21629"/>
                    <a:gd name="T5" fmla="*/ 21600 h 217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29" h="21704" fill="none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34"/>
                        <a:pt x="21628" y="21669"/>
                        <a:pt x="21628" y="21703"/>
                      </a:cubicBezTo>
                    </a:path>
                    <a:path w="21629" h="21704" stroke="0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34"/>
                        <a:pt x="21628" y="21669"/>
                        <a:pt x="21628" y="21703"/>
                      </a:cubicBezTo>
                      <a:lnTo>
                        <a:pt x="29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87" name="Arc 623"/>
                <p:cNvSpPr>
                  <a:spLocks/>
                </p:cNvSpPr>
                <p:nvPr/>
              </p:nvSpPr>
              <p:spPr bwMode="auto">
                <a:xfrm>
                  <a:off x="3699" y="1796"/>
                  <a:ext cx="190" cy="11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744 h 21744"/>
                    <a:gd name="T2" fmla="*/ 21600 w 21600"/>
                    <a:gd name="T3" fmla="*/ 0 h 21744"/>
                    <a:gd name="T4" fmla="*/ 21600 w 21600"/>
                    <a:gd name="T5" fmla="*/ 21600 h 21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44" fill="none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744" stroke="0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88" name="Arc 624"/>
                <p:cNvSpPr>
                  <a:spLocks/>
                </p:cNvSpPr>
                <p:nvPr/>
              </p:nvSpPr>
              <p:spPr bwMode="auto">
                <a:xfrm>
                  <a:off x="2958" y="1324"/>
                  <a:ext cx="138" cy="119"/>
                </a:xfrm>
                <a:custGeom>
                  <a:avLst/>
                  <a:gdLst>
                    <a:gd name="G0" fmla="+- 29 0 0"/>
                    <a:gd name="G1" fmla="+- 21600 0 0"/>
                    <a:gd name="G2" fmla="+- 21600 0 0"/>
                    <a:gd name="T0" fmla="*/ 0 w 21629"/>
                    <a:gd name="T1" fmla="*/ 0 h 21600"/>
                    <a:gd name="T2" fmla="*/ 21629 w 21629"/>
                    <a:gd name="T3" fmla="*/ 21600 h 21600"/>
                    <a:gd name="T4" fmla="*/ 29 w 2162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29" h="21600" fill="none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</a:path>
                    <a:path w="21629" h="21600" stroke="0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lnTo>
                        <a:pt x="29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89" name="Arc 625"/>
                <p:cNvSpPr>
                  <a:spLocks/>
                </p:cNvSpPr>
                <p:nvPr/>
              </p:nvSpPr>
              <p:spPr bwMode="auto">
                <a:xfrm>
                  <a:off x="2767" y="1324"/>
                  <a:ext cx="190" cy="11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744 h 21744"/>
                    <a:gd name="T2" fmla="*/ 21600 w 21600"/>
                    <a:gd name="T3" fmla="*/ 0 h 21744"/>
                    <a:gd name="T4" fmla="*/ 21600 w 21600"/>
                    <a:gd name="T5" fmla="*/ 21600 h 21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44" fill="none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744" stroke="0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90" name="Freeform 626"/>
                <p:cNvSpPr>
                  <a:spLocks/>
                </p:cNvSpPr>
                <p:nvPr/>
              </p:nvSpPr>
              <p:spPr bwMode="auto">
                <a:xfrm>
                  <a:off x="2100" y="841"/>
                  <a:ext cx="45" cy="116"/>
                </a:xfrm>
                <a:custGeom>
                  <a:avLst/>
                  <a:gdLst>
                    <a:gd name="T0" fmla="*/ 5 w 6"/>
                    <a:gd name="T1" fmla="*/ 17 h 17"/>
                    <a:gd name="T2" fmla="*/ 6 w 6"/>
                    <a:gd name="T3" fmla="*/ 17 h 17"/>
                    <a:gd name="T4" fmla="*/ 0 w 6"/>
                    <a:gd name="T5" fmla="*/ 0 h 17"/>
                    <a:gd name="T6" fmla="*/ 0 w 6"/>
                    <a:gd name="T7" fmla="*/ 17 h 17"/>
                    <a:gd name="T8" fmla="*/ 5 w 6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7">
                      <a:moveTo>
                        <a:pt x="5" y="17"/>
                      </a:moveTo>
                      <a:cubicBezTo>
                        <a:pt x="5" y="17"/>
                        <a:pt x="6" y="17"/>
                        <a:pt x="6" y="17"/>
                      </a:cubicBezTo>
                      <a:cubicBezTo>
                        <a:pt x="6" y="7"/>
                        <a:pt x="3" y="0"/>
                        <a:pt x="0" y="0"/>
                      </a:cubicBezTo>
                      <a:lnTo>
                        <a:pt x="0" y="17"/>
                      </a:lnTo>
                      <a:lnTo>
                        <a:pt x="5" y="1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91" name="Arc 627"/>
                <p:cNvSpPr>
                  <a:spLocks/>
                </p:cNvSpPr>
                <p:nvPr/>
              </p:nvSpPr>
              <p:spPr bwMode="auto">
                <a:xfrm>
                  <a:off x="2100" y="845"/>
                  <a:ext cx="41" cy="11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88"/>
                    <a:gd name="T2" fmla="*/ 21600 w 21600"/>
                    <a:gd name="T3" fmla="*/ 21688 h 21688"/>
                    <a:gd name="T4" fmla="*/ 0 w 21600"/>
                    <a:gd name="T5" fmla="*/ 21600 h 21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88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29"/>
                        <a:pt x="21599" y="21658"/>
                        <a:pt x="21599" y="21687"/>
                      </a:cubicBezTo>
                    </a:path>
                    <a:path w="21600" h="21688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29"/>
                        <a:pt x="21599" y="21658"/>
                        <a:pt x="21599" y="21687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92" name="Freeform 628"/>
                <p:cNvSpPr>
                  <a:spLocks/>
                </p:cNvSpPr>
                <p:nvPr/>
              </p:nvSpPr>
              <p:spPr bwMode="auto">
                <a:xfrm>
                  <a:off x="2063" y="841"/>
                  <a:ext cx="37" cy="75"/>
                </a:xfrm>
                <a:custGeom>
                  <a:avLst/>
                  <a:gdLst>
                    <a:gd name="T0" fmla="*/ 4 w 5"/>
                    <a:gd name="T1" fmla="*/ 0 h 11"/>
                    <a:gd name="T2" fmla="*/ 1 w 5"/>
                    <a:gd name="T3" fmla="*/ 11 h 11"/>
                    <a:gd name="T4" fmla="*/ 1 w 5"/>
                    <a:gd name="T5" fmla="*/ 11 h 11"/>
                    <a:gd name="T6" fmla="*/ 5 w 5"/>
                    <a:gd name="T7" fmla="*/ 11 h 11"/>
                    <a:gd name="T8" fmla="*/ 4 w 5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1">
                      <a:moveTo>
                        <a:pt x="4" y="0"/>
                      </a:moveTo>
                      <a:cubicBezTo>
                        <a:pt x="2" y="0"/>
                        <a:pt x="1" y="5"/>
                        <a:pt x="1" y="11"/>
                      </a:cubicBezTo>
                      <a:cubicBezTo>
                        <a:pt x="0" y="11"/>
                        <a:pt x="1" y="11"/>
                        <a:pt x="1" y="11"/>
                      </a:cubicBezTo>
                      <a:lnTo>
                        <a:pt x="5" y="1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93" name="Arc 629"/>
                <p:cNvSpPr>
                  <a:spLocks/>
                </p:cNvSpPr>
                <p:nvPr/>
              </p:nvSpPr>
              <p:spPr bwMode="auto">
                <a:xfrm>
                  <a:off x="2074" y="845"/>
                  <a:ext cx="26" cy="7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82 h 21682"/>
                    <a:gd name="T2" fmla="*/ 21600 w 21600"/>
                    <a:gd name="T3" fmla="*/ 0 h 21682"/>
                    <a:gd name="T4" fmla="*/ 21600 w 21600"/>
                    <a:gd name="T5" fmla="*/ 21600 h 216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82" fill="none" extrusionOk="0">
                      <a:moveTo>
                        <a:pt x="0" y="21681"/>
                      </a:moveTo>
                      <a:cubicBezTo>
                        <a:pt x="0" y="21654"/>
                        <a:pt x="0" y="2162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682" stroke="0" extrusionOk="0">
                      <a:moveTo>
                        <a:pt x="0" y="21681"/>
                      </a:moveTo>
                      <a:cubicBezTo>
                        <a:pt x="0" y="21654"/>
                        <a:pt x="0" y="2162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94" name="Freeform 630"/>
                <p:cNvSpPr>
                  <a:spLocks/>
                </p:cNvSpPr>
                <p:nvPr/>
              </p:nvSpPr>
              <p:spPr bwMode="auto">
                <a:xfrm>
                  <a:off x="2070" y="930"/>
                  <a:ext cx="82" cy="47"/>
                </a:xfrm>
                <a:custGeom>
                  <a:avLst/>
                  <a:gdLst>
                    <a:gd name="T0" fmla="*/ 0 w 82"/>
                    <a:gd name="T1" fmla="*/ 0 h 47"/>
                    <a:gd name="T2" fmla="*/ 82 w 82"/>
                    <a:gd name="T3" fmla="*/ 41 h 47"/>
                    <a:gd name="T4" fmla="*/ 23 w 82"/>
                    <a:gd name="T5" fmla="*/ 47 h 47"/>
                    <a:gd name="T6" fmla="*/ 0 w 82"/>
                    <a:gd name="T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2" h="47">
                      <a:moveTo>
                        <a:pt x="0" y="0"/>
                      </a:moveTo>
                      <a:lnTo>
                        <a:pt x="82" y="41"/>
                      </a:lnTo>
                      <a:lnTo>
                        <a:pt x="23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95" name="Freeform 631"/>
                <p:cNvSpPr>
                  <a:spLocks/>
                </p:cNvSpPr>
                <p:nvPr/>
              </p:nvSpPr>
              <p:spPr bwMode="auto">
                <a:xfrm>
                  <a:off x="2078" y="909"/>
                  <a:ext cx="37" cy="41"/>
                </a:xfrm>
                <a:custGeom>
                  <a:avLst/>
                  <a:gdLst>
                    <a:gd name="T0" fmla="*/ 0 w 37"/>
                    <a:gd name="T1" fmla="*/ 21 h 41"/>
                    <a:gd name="T2" fmla="*/ 37 w 37"/>
                    <a:gd name="T3" fmla="*/ 41 h 41"/>
                    <a:gd name="T4" fmla="*/ 37 w 37"/>
                    <a:gd name="T5" fmla="*/ 0 h 41"/>
                    <a:gd name="T6" fmla="*/ 0 w 37"/>
                    <a:gd name="T7" fmla="*/ 2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" h="41">
                      <a:moveTo>
                        <a:pt x="0" y="21"/>
                      </a:moveTo>
                      <a:lnTo>
                        <a:pt x="37" y="41"/>
                      </a:lnTo>
                      <a:lnTo>
                        <a:pt x="37" y="0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96" name="Arc 632"/>
                <p:cNvSpPr>
                  <a:spLocks/>
                </p:cNvSpPr>
                <p:nvPr/>
              </p:nvSpPr>
              <p:spPr bwMode="auto">
                <a:xfrm>
                  <a:off x="2007" y="845"/>
                  <a:ext cx="134" cy="11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16 w 21600"/>
                    <a:gd name="T1" fmla="*/ 0 h 21701"/>
                    <a:gd name="T2" fmla="*/ 21600 w 21600"/>
                    <a:gd name="T3" fmla="*/ 21701 h 21701"/>
                    <a:gd name="T4" fmla="*/ 0 w 21600"/>
                    <a:gd name="T5" fmla="*/ 21600 h 21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01" fill="none" extrusionOk="0">
                      <a:moveTo>
                        <a:pt x="115" y="0"/>
                      </a:moveTo>
                      <a:cubicBezTo>
                        <a:pt x="11999" y="64"/>
                        <a:pt x="21600" y="9715"/>
                        <a:pt x="21600" y="21600"/>
                      </a:cubicBezTo>
                      <a:cubicBezTo>
                        <a:pt x="21600" y="21633"/>
                        <a:pt x="21599" y="21667"/>
                        <a:pt x="21599" y="21700"/>
                      </a:cubicBezTo>
                    </a:path>
                    <a:path w="21600" h="21701" stroke="0" extrusionOk="0">
                      <a:moveTo>
                        <a:pt x="115" y="0"/>
                      </a:moveTo>
                      <a:cubicBezTo>
                        <a:pt x="11999" y="64"/>
                        <a:pt x="21600" y="9715"/>
                        <a:pt x="21600" y="21600"/>
                      </a:cubicBezTo>
                      <a:cubicBezTo>
                        <a:pt x="21600" y="21633"/>
                        <a:pt x="21599" y="21667"/>
                        <a:pt x="21599" y="217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97" name="Arc 633"/>
                <p:cNvSpPr>
                  <a:spLocks/>
                </p:cNvSpPr>
                <p:nvPr/>
              </p:nvSpPr>
              <p:spPr bwMode="auto">
                <a:xfrm>
                  <a:off x="1813" y="845"/>
                  <a:ext cx="195" cy="11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 w 21715"/>
                    <a:gd name="T1" fmla="*/ 21748 h 21748"/>
                    <a:gd name="T2" fmla="*/ 21715 w 21715"/>
                    <a:gd name="T3" fmla="*/ 0 h 21748"/>
                    <a:gd name="T4" fmla="*/ 21600 w 21715"/>
                    <a:gd name="T5" fmla="*/ 21600 h 21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15" h="21748" fill="none" extrusionOk="0">
                      <a:moveTo>
                        <a:pt x="0" y="21748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8" y="-1"/>
                        <a:pt x="21676" y="0"/>
                        <a:pt x="21714" y="0"/>
                      </a:cubicBezTo>
                    </a:path>
                    <a:path w="21715" h="21748" stroke="0" extrusionOk="0">
                      <a:moveTo>
                        <a:pt x="0" y="21748"/>
                      </a:moveTo>
                      <a:cubicBezTo>
                        <a:pt x="0" y="21698"/>
                        <a:pt x="0" y="2164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8" y="-1"/>
                        <a:pt x="21676" y="0"/>
                        <a:pt x="21714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98" name="Arc 634"/>
                <p:cNvSpPr>
                  <a:spLocks/>
                </p:cNvSpPr>
                <p:nvPr/>
              </p:nvSpPr>
              <p:spPr bwMode="auto">
                <a:xfrm>
                  <a:off x="1929" y="804"/>
                  <a:ext cx="138" cy="116"/>
                </a:xfrm>
                <a:custGeom>
                  <a:avLst/>
                  <a:gdLst>
                    <a:gd name="G0" fmla="+- 29 0 0"/>
                    <a:gd name="G1" fmla="+- 21600 0 0"/>
                    <a:gd name="G2" fmla="+- 21600 0 0"/>
                    <a:gd name="T0" fmla="*/ 0 w 21629"/>
                    <a:gd name="T1" fmla="*/ 0 h 21705"/>
                    <a:gd name="T2" fmla="*/ 21629 w 21629"/>
                    <a:gd name="T3" fmla="*/ 21705 h 21705"/>
                    <a:gd name="T4" fmla="*/ 29 w 21629"/>
                    <a:gd name="T5" fmla="*/ 21600 h 21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29" h="21705" fill="none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34"/>
                        <a:pt x="21628" y="21669"/>
                        <a:pt x="21628" y="21704"/>
                      </a:cubicBezTo>
                    </a:path>
                    <a:path w="21629" h="21705" stroke="0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34"/>
                        <a:pt x="21628" y="21669"/>
                        <a:pt x="21628" y="21704"/>
                      </a:cubicBezTo>
                      <a:lnTo>
                        <a:pt x="29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99" name="Arc 635"/>
                <p:cNvSpPr>
                  <a:spLocks/>
                </p:cNvSpPr>
                <p:nvPr/>
              </p:nvSpPr>
              <p:spPr bwMode="auto">
                <a:xfrm>
                  <a:off x="1739" y="804"/>
                  <a:ext cx="190" cy="11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744 h 21744"/>
                    <a:gd name="T2" fmla="*/ 21571 w 21600"/>
                    <a:gd name="T3" fmla="*/ 0 h 21744"/>
                    <a:gd name="T4" fmla="*/ 21600 w 21600"/>
                    <a:gd name="T5" fmla="*/ 21600 h 21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44" fill="none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81"/>
                        <a:pt x="9652" y="16"/>
                        <a:pt x="21571" y="0"/>
                      </a:cubicBezTo>
                    </a:path>
                    <a:path w="21600" h="21744" stroke="0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81"/>
                        <a:pt x="9652" y="16"/>
                        <a:pt x="21571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00" name="Arc 636"/>
                <p:cNvSpPr>
                  <a:spLocks/>
                </p:cNvSpPr>
                <p:nvPr/>
              </p:nvSpPr>
              <p:spPr bwMode="auto">
                <a:xfrm>
                  <a:off x="3137" y="1420"/>
                  <a:ext cx="138" cy="116"/>
                </a:xfrm>
                <a:custGeom>
                  <a:avLst/>
                  <a:gdLst>
                    <a:gd name="G0" fmla="+- 29 0 0"/>
                    <a:gd name="G1" fmla="+- 21600 0 0"/>
                    <a:gd name="G2" fmla="+- 21600 0 0"/>
                    <a:gd name="T0" fmla="*/ 0 w 21629"/>
                    <a:gd name="T1" fmla="*/ 0 h 21705"/>
                    <a:gd name="T2" fmla="*/ 21629 w 21629"/>
                    <a:gd name="T3" fmla="*/ 21705 h 21705"/>
                    <a:gd name="T4" fmla="*/ 29 w 21629"/>
                    <a:gd name="T5" fmla="*/ 21600 h 21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29" h="21705" fill="none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34"/>
                        <a:pt x="21628" y="21669"/>
                        <a:pt x="21628" y="21704"/>
                      </a:cubicBezTo>
                    </a:path>
                    <a:path w="21629" h="21705" stroke="0" extrusionOk="0">
                      <a:moveTo>
                        <a:pt x="0" y="0"/>
                      </a:moveTo>
                      <a:cubicBezTo>
                        <a:pt x="9" y="0"/>
                        <a:pt x="19" y="-1"/>
                        <a:pt x="29" y="0"/>
                      </a:cubicBezTo>
                      <a:cubicBezTo>
                        <a:pt x="11958" y="0"/>
                        <a:pt x="21629" y="9670"/>
                        <a:pt x="21629" y="21600"/>
                      </a:cubicBezTo>
                      <a:cubicBezTo>
                        <a:pt x="21629" y="21634"/>
                        <a:pt x="21628" y="21669"/>
                        <a:pt x="21628" y="21704"/>
                      </a:cubicBezTo>
                      <a:lnTo>
                        <a:pt x="29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01" name="Arc 637"/>
                <p:cNvSpPr>
                  <a:spLocks/>
                </p:cNvSpPr>
                <p:nvPr/>
              </p:nvSpPr>
              <p:spPr bwMode="auto">
                <a:xfrm>
                  <a:off x="2946" y="1420"/>
                  <a:ext cx="190" cy="116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744 h 21744"/>
                    <a:gd name="T2" fmla="*/ 21600 w 21600"/>
                    <a:gd name="T3" fmla="*/ 0 h 21744"/>
                    <a:gd name="T4" fmla="*/ 21600 w 21600"/>
                    <a:gd name="T5" fmla="*/ 21600 h 21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744" fill="none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744" stroke="0" extrusionOk="0">
                      <a:moveTo>
                        <a:pt x="0" y="21743"/>
                      </a:moveTo>
                      <a:cubicBezTo>
                        <a:pt x="0" y="21695"/>
                        <a:pt x="0" y="21647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02" name="Freeform 638"/>
                <p:cNvSpPr>
                  <a:spLocks/>
                </p:cNvSpPr>
                <p:nvPr/>
              </p:nvSpPr>
              <p:spPr bwMode="auto">
                <a:xfrm>
                  <a:off x="3934" y="1956"/>
                  <a:ext cx="157" cy="83"/>
                </a:xfrm>
                <a:custGeom>
                  <a:avLst/>
                  <a:gdLst>
                    <a:gd name="T0" fmla="*/ 37 w 157"/>
                    <a:gd name="T1" fmla="*/ 21 h 83"/>
                    <a:gd name="T2" fmla="*/ 157 w 157"/>
                    <a:gd name="T3" fmla="*/ 21 h 83"/>
                    <a:gd name="T4" fmla="*/ 37 w 157"/>
                    <a:gd name="T5" fmla="*/ 21 h 83"/>
                    <a:gd name="T6" fmla="*/ 37 w 157"/>
                    <a:gd name="T7" fmla="*/ 83 h 83"/>
                    <a:gd name="T8" fmla="*/ 37 w 157"/>
                    <a:gd name="T9" fmla="*/ 21 h 83"/>
                    <a:gd name="T10" fmla="*/ 0 w 157"/>
                    <a:gd name="T11" fmla="*/ 0 h 83"/>
                    <a:gd name="T12" fmla="*/ 0 w 157"/>
                    <a:gd name="T13" fmla="*/ 62 h 83"/>
                    <a:gd name="T14" fmla="*/ 37 w 157"/>
                    <a:gd name="T15" fmla="*/ 83 h 83"/>
                    <a:gd name="T16" fmla="*/ 157 w 157"/>
                    <a:gd name="T17" fmla="*/ 83 h 83"/>
                    <a:gd name="T18" fmla="*/ 157 w 157"/>
                    <a:gd name="T19" fmla="*/ 21 h 83"/>
                    <a:gd name="T20" fmla="*/ 119 w 157"/>
                    <a:gd name="T21" fmla="*/ 0 h 83"/>
                    <a:gd name="T22" fmla="*/ 0 w 157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3">
                      <a:moveTo>
                        <a:pt x="37" y="21"/>
                      </a:moveTo>
                      <a:lnTo>
                        <a:pt x="157" y="21"/>
                      </a:lnTo>
                      <a:lnTo>
                        <a:pt x="37" y="21"/>
                      </a:lnTo>
                      <a:lnTo>
                        <a:pt x="37" y="83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3"/>
                      </a:lnTo>
                      <a:lnTo>
                        <a:pt x="157" y="83"/>
                      </a:lnTo>
                      <a:lnTo>
                        <a:pt x="157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03" name="Freeform 639"/>
                <p:cNvSpPr>
                  <a:spLocks/>
                </p:cNvSpPr>
                <p:nvPr/>
              </p:nvSpPr>
              <p:spPr bwMode="auto">
                <a:xfrm>
                  <a:off x="3934" y="1956"/>
                  <a:ext cx="157" cy="83"/>
                </a:xfrm>
                <a:custGeom>
                  <a:avLst/>
                  <a:gdLst>
                    <a:gd name="T0" fmla="*/ 37 w 157"/>
                    <a:gd name="T1" fmla="*/ 21 h 83"/>
                    <a:gd name="T2" fmla="*/ 157 w 157"/>
                    <a:gd name="T3" fmla="*/ 21 h 83"/>
                    <a:gd name="T4" fmla="*/ 37 w 157"/>
                    <a:gd name="T5" fmla="*/ 21 h 83"/>
                    <a:gd name="T6" fmla="*/ 37 w 157"/>
                    <a:gd name="T7" fmla="*/ 83 h 83"/>
                    <a:gd name="T8" fmla="*/ 37 w 157"/>
                    <a:gd name="T9" fmla="*/ 21 h 83"/>
                    <a:gd name="T10" fmla="*/ 0 w 157"/>
                    <a:gd name="T11" fmla="*/ 0 h 83"/>
                    <a:gd name="T12" fmla="*/ 0 w 157"/>
                    <a:gd name="T13" fmla="*/ 62 h 83"/>
                    <a:gd name="T14" fmla="*/ 37 w 157"/>
                    <a:gd name="T15" fmla="*/ 83 h 83"/>
                    <a:gd name="T16" fmla="*/ 157 w 157"/>
                    <a:gd name="T17" fmla="*/ 83 h 83"/>
                    <a:gd name="T18" fmla="*/ 157 w 157"/>
                    <a:gd name="T19" fmla="*/ 21 h 83"/>
                    <a:gd name="T20" fmla="*/ 119 w 157"/>
                    <a:gd name="T21" fmla="*/ 0 h 83"/>
                    <a:gd name="T22" fmla="*/ 0 w 157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3">
                      <a:moveTo>
                        <a:pt x="37" y="21"/>
                      </a:moveTo>
                      <a:lnTo>
                        <a:pt x="157" y="21"/>
                      </a:lnTo>
                      <a:lnTo>
                        <a:pt x="37" y="21"/>
                      </a:lnTo>
                      <a:lnTo>
                        <a:pt x="37" y="83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3"/>
                      </a:lnTo>
                      <a:lnTo>
                        <a:pt x="157" y="83"/>
                      </a:lnTo>
                      <a:lnTo>
                        <a:pt x="157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04" name="Freeform 640"/>
                <p:cNvSpPr>
                  <a:spLocks/>
                </p:cNvSpPr>
                <p:nvPr/>
              </p:nvSpPr>
              <p:spPr bwMode="auto">
                <a:xfrm>
                  <a:off x="3420" y="1696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05" name="Freeform 641"/>
                <p:cNvSpPr>
                  <a:spLocks/>
                </p:cNvSpPr>
                <p:nvPr/>
              </p:nvSpPr>
              <p:spPr bwMode="auto">
                <a:xfrm>
                  <a:off x="3420" y="1696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06" name="Freeform 642"/>
                <p:cNvSpPr>
                  <a:spLocks/>
                </p:cNvSpPr>
                <p:nvPr/>
              </p:nvSpPr>
              <p:spPr bwMode="auto">
                <a:xfrm>
                  <a:off x="3375" y="1669"/>
                  <a:ext cx="156" cy="82"/>
                </a:xfrm>
                <a:custGeom>
                  <a:avLst/>
                  <a:gdLst>
                    <a:gd name="T0" fmla="*/ 37 w 156"/>
                    <a:gd name="T1" fmla="*/ 20 h 82"/>
                    <a:gd name="T2" fmla="*/ 156 w 156"/>
                    <a:gd name="T3" fmla="*/ 20 h 82"/>
                    <a:gd name="T4" fmla="*/ 37 w 156"/>
                    <a:gd name="T5" fmla="*/ 20 h 82"/>
                    <a:gd name="T6" fmla="*/ 37 w 156"/>
                    <a:gd name="T7" fmla="*/ 82 h 82"/>
                    <a:gd name="T8" fmla="*/ 37 w 156"/>
                    <a:gd name="T9" fmla="*/ 20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0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0"/>
                      </a:moveTo>
                      <a:lnTo>
                        <a:pt x="156" y="20"/>
                      </a:lnTo>
                      <a:lnTo>
                        <a:pt x="37" y="20"/>
                      </a:lnTo>
                      <a:lnTo>
                        <a:pt x="37" y="82"/>
                      </a:lnTo>
                      <a:lnTo>
                        <a:pt x="37" y="20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07" name="Freeform 643"/>
                <p:cNvSpPr>
                  <a:spLocks/>
                </p:cNvSpPr>
                <p:nvPr/>
              </p:nvSpPr>
              <p:spPr bwMode="auto">
                <a:xfrm>
                  <a:off x="3375" y="1669"/>
                  <a:ext cx="156" cy="82"/>
                </a:xfrm>
                <a:custGeom>
                  <a:avLst/>
                  <a:gdLst>
                    <a:gd name="T0" fmla="*/ 37 w 156"/>
                    <a:gd name="T1" fmla="*/ 20 h 82"/>
                    <a:gd name="T2" fmla="*/ 156 w 156"/>
                    <a:gd name="T3" fmla="*/ 20 h 82"/>
                    <a:gd name="T4" fmla="*/ 37 w 156"/>
                    <a:gd name="T5" fmla="*/ 20 h 82"/>
                    <a:gd name="T6" fmla="*/ 37 w 156"/>
                    <a:gd name="T7" fmla="*/ 82 h 82"/>
                    <a:gd name="T8" fmla="*/ 37 w 156"/>
                    <a:gd name="T9" fmla="*/ 20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0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0"/>
                      </a:moveTo>
                      <a:lnTo>
                        <a:pt x="156" y="20"/>
                      </a:lnTo>
                      <a:lnTo>
                        <a:pt x="37" y="20"/>
                      </a:lnTo>
                      <a:lnTo>
                        <a:pt x="37" y="82"/>
                      </a:lnTo>
                      <a:lnTo>
                        <a:pt x="37" y="20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08" name="Freeform 644"/>
                <p:cNvSpPr>
                  <a:spLocks/>
                </p:cNvSpPr>
                <p:nvPr/>
              </p:nvSpPr>
              <p:spPr bwMode="auto">
                <a:xfrm>
                  <a:off x="3323" y="1648"/>
                  <a:ext cx="156" cy="83"/>
                </a:xfrm>
                <a:custGeom>
                  <a:avLst/>
                  <a:gdLst>
                    <a:gd name="T0" fmla="*/ 44 w 156"/>
                    <a:gd name="T1" fmla="*/ 21 h 83"/>
                    <a:gd name="T2" fmla="*/ 156 w 156"/>
                    <a:gd name="T3" fmla="*/ 21 h 83"/>
                    <a:gd name="T4" fmla="*/ 44 w 156"/>
                    <a:gd name="T5" fmla="*/ 21 h 83"/>
                    <a:gd name="T6" fmla="*/ 44 w 156"/>
                    <a:gd name="T7" fmla="*/ 83 h 83"/>
                    <a:gd name="T8" fmla="*/ 44 w 156"/>
                    <a:gd name="T9" fmla="*/ 21 h 83"/>
                    <a:gd name="T10" fmla="*/ 0 w 156"/>
                    <a:gd name="T11" fmla="*/ 0 h 83"/>
                    <a:gd name="T12" fmla="*/ 0 w 156"/>
                    <a:gd name="T13" fmla="*/ 62 h 83"/>
                    <a:gd name="T14" fmla="*/ 44 w 156"/>
                    <a:gd name="T15" fmla="*/ 83 h 83"/>
                    <a:gd name="T16" fmla="*/ 156 w 156"/>
                    <a:gd name="T17" fmla="*/ 83 h 83"/>
                    <a:gd name="T18" fmla="*/ 156 w 156"/>
                    <a:gd name="T19" fmla="*/ 21 h 83"/>
                    <a:gd name="T20" fmla="*/ 119 w 156"/>
                    <a:gd name="T21" fmla="*/ 0 h 83"/>
                    <a:gd name="T22" fmla="*/ 0 w 156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3">
                      <a:moveTo>
                        <a:pt x="44" y="21"/>
                      </a:moveTo>
                      <a:lnTo>
                        <a:pt x="156" y="21"/>
                      </a:lnTo>
                      <a:lnTo>
                        <a:pt x="44" y="21"/>
                      </a:lnTo>
                      <a:lnTo>
                        <a:pt x="44" y="83"/>
                      </a:lnTo>
                      <a:lnTo>
                        <a:pt x="44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44" y="83"/>
                      </a:lnTo>
                      <a:lnTo>
                        <a:pt x="156" y="83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09" name="Freeform 645"/>
                <p:cNvSpPr>
                  <a:spLocks/>
                </p:cNvSpPr>
                <p:nvPr/>
              </p:nvSpPr>
              <p:spPr bwMode="auto">
                <a:xfrm>
                  <a:off x="3323" y="1648"/>
                  <a:ext cx="156" cy="83"/>
                </a:xfrm>
                <a:custGeom>
                  <a:avLst/>
                  <a:gdLst>
                    <a:gd name="T0" fmla="*/ 37 w 156"/>
                    <a:gd name="T1" fmla="*/ 21 h 83"/>
                    <a:gd name="T2" fmla="*/ 156 w 156"/>
                    <a:gd name="T3" fmla="*/ 21 h 83"/>
                    <a:gd name="T4" fmla="*/ 37 w 156"/>
                    <a:gd name="T5" fmla="*/ 21 h 83"/>
                    <a:gd name="T6" fmla="*/ 37 w 156"/>
                    <a:gd name="T7" fmla="*/ 83 h 83"/>
                    <a:gd name="T8" fmla="*/ 37 w 156"/>
                    <a:gd name="T9" fmla="*/ 21 h 83"/>
                    <a:gd name="T10" fmla="*/ 0 w 156"/>
                    <a:gd name="T11" fmla="*/ 0 h 83"/>
                    <a:gd name="T12" fmla="*/ 0 w 156"/>
                    <a:gd name="T13" fmla="*/ 62 h 83"/>
                    <a:gd name="T14" fmla="*/ 37 w 156"/>
                    <a:gd name="T15" fmla="*/ 83 h 83"/>
                    <a:gd name="T16" fmla="*/ 156 w 156"/>
                    <a:gd name="T17" fmla="*/ 83 h 83"/>
                    <a:gd name="T18" fmla="*/ 156 w 156"/>
                    <a:gd name="T19" fmla="*/ 21 h 83"/>
                    <a:gd name="T20" fmla="*/ 119 w 156"/>
                    <a:gd name="T21" fmla="*/ 0 h 83"/>
                    <a:gd name="T22" fmla="*/ 0 w 156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3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3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3"/>
                      </a:lnTo>
                      <a:lnTo>
                        <a:pt x="156" y="83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10" name="Freeform 646"/>
                <p:cNvSpPr>
                  <a:spLocks/>
                </p:cNvSpPr>
                <p:nvPr/>
              </p:nvSpPr>
              <p:spPr bwMode="auto">
                <a:xfrm>
                  <a:off x="3278" y="1621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11" name="Freeform 647"/>
                <p:cNvSpPr>
                  <a:spLocks/>
                </p:cNvSpPr>
                <p:nvPr/>
              </p:nvSpPr>
              <p:spPr bwMode="auto">
                <a:xfrm>
                  <a:off x="3278" y="1621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12" name="Freeform 648"/>
                <p:cNvSpPr>
                  <a:spLocks/>
                </p:cNvSpPr>
                <p:nvPr/>
              </p:nvSpPr>
              <p:spPr bwMode="auto">
                <a:xfrm>
                  <a:off x="3233" y="1600"/>
                  <a:ext cx="157" cy="83"/>
                </a:xfrm>
                <a:custGeom>
                  <a:avLst/>
                  <a:gdLst>
                    <a:gd name="T0" fmla="*/ 37 w 157"/>
                    <a:gd name="T1" fmla="*/ 21 h 83"/>
                    <a:gd name="T2" fmla="*/ 157 w 157"/>
                    <a:gd name="T3" fmla="*/ 21 h 83"/>
                    <a:gd name="T4" fmla="*/ 37 w 157"/>
                    <a:gd name="T5" fmla="*/ 21 h 83"/>
                    <a:gd name="T6" fmla="*/ 37 w 157"/>
                    <a:gd name="T7" fmla="*/ 83 h 83"/>
                    <a:gd name="T8" fmla="*/ 37 w 157"/>
                    <a:gd name="T9" fmla="*/ 21 h 83"/>
                    <a:gd name="T10" fmla="*/ 0 w 157"/>
                    <a:gd name="T11" fmla="*/ 0 h 83"/>
                    <a:gd name="T12" fmla="*/ 0 w 157"/>
                    <a:gd name="T13" fmla="*/ 62 h 83"/>
                    <a:gd name="T14" fmla="*/ 37 w 157"/>
                    <a:gd name="T15" fmla="*/ 83 h 83"/>
                    <a:gd name="T16" fmla="*/ 157 w 157"/>
                    <a:gd name="T17" fmla="*/ 83 h 83"/>
                    <a:gd name="T18" fmla="*/ 157 w 157"/>
                    <a:gd name="T19" fmla="*/ 21 h 83"/>
                    <a:gd name="T20" fmla="*/ 119 w 157"/>
                    <a:gd name="T21" fmla="*/ 0 h 83"/>
                    <a:gd name="T22" fmla="*/ 0 w 157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3">
                      <a:moveTo>
                        <a:pt x="37" y="21"/>
                      </a:moveTo>
                      <a:lnTo>
                        <a:pt x="157" y="21"/>
                      </a:lnTo>
                      <a:lnTo>
                        <a:pt x="37" y="21"/>
                      </a:lnTo>
                      <a:lnTo>
                        <a:pt x="37" y="83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3"/>
                      </a:lnTo>
                      <a:lnTo>
                        <a:pt x="157" y="83"/>
                      </a:lnTo>
                      <a:lnTo>
                        <a:pt x="157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13" name="Freeform 649"/>
                <p:cNvSpPr>
                  <a:spLocks/>
                </p:cNvSpPr>
                <p:nvPr/>
              </p:nvSpPr>
              <p:spPr bwMode="auto">
                <a:xfrm>
                  <a:off x="3233" y="1600"/>
                  <a:ext cx="157" cy="83"/>
                </a:xfrm>
                <a:custGeom>
                  <a:avLst/>
                  <a:gdLst>
                    <a:gd name="T0" fmla="*/ 37 w 157"/>
                    <a:gd name="T1" fmla="*/ 21 h 83"/>
                    <a:gd name="T2" fmla="*/ 157 w 157"/>
                    <a:gd name="T3" fmla="*/ 21 h 83"/>
                    <a:gd name="T4" fmla="*/ 37 w 157"/>
                    <a:gd name="T5" fmla="*/ 21 h 83"/>
                    <a:gd name="T6" fmla="*/ 37 w 157"/>
                    <a:gd name="T7" fmla="*/ 83 h 83"/>
                    <a:gd name="T8" fmla="*/ 37 w 157"/>
                    <a:gd name="T9" fmla="*/ 21 h 83"/>
                    <a:gd name="T10" fmla="*/ 0 w 157"/>
                    <a:gd name="T11" fmla="*/ 0 h 83"/>
                    <a:gd name="T12" fmla="*/ 0 w 157"/>
                    <a:gd name="T13" fmla="*/ 62 h 83"/>
                    <a:gd name="T14" fmla="*/ 37 w 157"/>
                    <a:gd name="T15" fmla="*/ 83 h 83"/>
                    <a:gd name="T16" fmla="*/ 157 w 157"/>
                    <a:gd name="T17" fmla="*/ 83 h 83"/>
                    <a:gd name="T18" fmla="*/ 157 w 157"/>
                    <a:gd name="T19" fmla="*/ 21 h 83"/>
                    <a:gd name="T20" fmla="*/ 119 w 157"/>
                    <a:gd name="T21" fmla="*/ 0 h 83"/>
                    <a:gd name="T22" fmla="*/ 0 w 157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3">
                      <a:moveTo>
                        <a:pt x="37" y="21"/>
                      </a:moveTo>
                      <a:lnTo>
                        <a:pt x="157" y="21"/>
                      </a:lnTo>
                      <a:lnTo>
                        <a:pt x="37" y="21"/>
                      </a:lnTo>
                      <a:lnTo>
                        <a:pt x="37" y="83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3"/>
                      </a:lnTo>
                      <a:lnTo>
                        <a:pt x="157" y="83"/>
                      </a:lnTo>
                      <a:lnTo>
                        <a:pt x="157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14" name="Freeform 650"/>
                <p:cNvSpPr>
                  <a:spLocks/>
                </p:cNvSpPr>
                <p:nvPr/>
              </p:nvSpPr>
              <p:spPr bwMode="auto">
                <a:xfrm>
                  <a:off x="3188" y="1573"/>
                  <a:ext cx="157" cy="82"/>
                </a:xfrm>
                <a:custGeom>
                  <a:avLst/>
                  <a:gdLst>
                    <a:gd name="T0" fmla="*/ 38 w 157"/>
                    <a:gd name="T1" fmla="*/ 21 h 82"/>
                    <a:gd name="T2" fmla="*/ 157 w 157"/>
                    <a:gd name="T3" fmla="*/ 21 h 82"/>
                    <a:gd name="T4" fmla="*/ 38 w 157"/>
                    <a:gd name="T5" fmla="*/ 21 h 82"/>
                    <a:gd name="T6" fmla="*/ 38 w 157"/>
                    <a:gd name="T7" fmla="*/ 82 h 82"/>
                    <a:gd name="T8" fmla="*/ 38 w 157"/>
                    <a:gd name="T9" fmla="*/ 21 h 82"/>
                    <a:gd name="T10" fmla="*/ 0 w 157"/>
                    <a:gd name="T11" fmla="*/ 0 h 82"/>
                    <a:gd name="T12" fmla="*/ 0 w 157"/>
                    <a:gd name="T13" fmla="*/ 62 h 82"/>
                    <a:gd name="T14" fmla="*/ 38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1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8" y="21"/>
                      </a:moveTo>
                      <a:lnTo>
                        <a:pt x="157" y="21"/>
                      </a:lnTo>
                      <a:lnTo>
                        <a:pt x="38" y="21"/>
                      </a:lnTo>
                      <a:lnTo>
                        <a:pt x="38" y="82"/>
                      </a:lnTo>
                      <a:lnTo>
                        <a:pt x="38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8" y="82"/>
                      </a:lnTo>
                      <a:lnTo>
                        <a:pt x="157" y="82"/>
                      </a:lnTo>
                      <a:lnTo>
                        <a:pt x="157" y="21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15" name="Freeform 651"/>
                <p:cNvSpPr>
                  <a:spLocks/>
                </p:cNvSpPr>
                <p:nvPr/>
              </p:nvSpPr>
              <p:spPr bwMode="auto">
                <a:xfrm>
                  <a:off x="3188" y="1573"/>
                  <a:ext cx="157" cy="82"/>
                </a:xfrm>
                <a:custGeom>
                  <a:avLst/>
                  <a:gdLst>
                    <a:gd name="T0" fmla="*/ 38 w 157"/>
                    <a:gd name="T1" fmla="*/ 21 h 82"/>
                    <a:gd name="T2" fmla="*/ 157 w 157"/>
                    <a:gd name="T3" fmla="*/ 21 h 82"/>
                    <a:gd name="T4" fmla="*/ 38 w 157"/>
                    <a:gd name="T5" fmla="*/ 21 h 82"/>
                    <a:gd name="T6" fmla="*/ 38 w 157"/>
                    <a:gd name="T7" fmla="*/ 82 h 82"/>
                    <a:gd name="T8" fmla="*/ 38 w 157"/>
                    <a:gd name="T9" fmla="*/ 21 h 82"/>
                    <a:gd name="T10" fmla="*/ 0 w 157"/>
                    <a:gd name="T11" fmla="*/ 0 h 82"/>
                    <a:gd name="T12" fmla="*/ 0 w 157"/>
                    <a:gd name="T13" fmla="*/ 62 h 82"/>
                    <a:gd name="T14" fmla="*/ 38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1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8" y="21"/>
                      </a:moveTo>
                      <a:lnTo>
                        <a:pt x="157" y="21"/>
                      </a:lnTo>
                      <a:lnTo>
                        <a:pt x="38" y="21"/>
                      </a:lnTo>
                      <a:lnTo>
                        <a:pt x="38" y="82"/>
                      </a:lnTo>
                      <a:lnTo>
                        <a:pt x="38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8" y="82"/>
                      </a:lnTo>
                      <a:lnTo>
                        <a:pt x="157" y="82"/>
                      </a:lnTo>
                      <a:lnTo>
                        <a:pt x="157" y="21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16" name="Freeform 652"/>
                <p:cNvSpPr>
                  <a:spLocks/>
                </p:cNvSpPr>
                <p:nvPr/>
              </p:nvSpPr>
              <p:spPr bwMode="auto">
                <a:xfrm>
                  <a:off x="3136" y="1553"/>
                  <a:ext cx="157" cy="82"/>
                </a:xfrm>
                <a:custGeom>
                  <a:avLst/>
                  <a:gdLst>
                    <a:gd name="T0" fmla="*/ 45 w 157"/>
                    <a:gd name="T1" fmla="*/ 20 h 82"/>
                    <a:gd name="T2" fmla="*/ 157 w 157"/>
                    <a:gd name="T3" fmla="*/ 20 h 82"/>
                    <a:gd name="T4" fmla="*/ 45 w 157"/>
                    <a:gd name="T5" fmla="*/ 20 h 82"/>
                    <a:gd name="T6" fmla="*/ 45 w 157"/>
                    <a:gd name="T7" fmla="*/ 82 h 82"/>
                    <a:gd name="T8" fmla="*/ 45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45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45" y="20"/>
                      </a:moveTo>
                      <a:lnTo>
                        <a:pt x="157" y="20"/>
                      </a:lnTo>
                      <a:lnTo>
                        <a:pt x="45" y="20"/>
                      </a:lnTo>
                      <a:lnTo>
                        <a:pt x="45" y="82"/>
                      </a:lnTo>
                      <a:lnTo>
                        <a:pt x="45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45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17" name="Freeform 653"/>
                <p:cNvSpPr>
                  <a:spLocks/>
                </p:cNvSpPr>
                <p:nvPr/>
              </p:nvSpPr>
              <p:spPr bwMode="auto">
                <a:xfrm>
                  <a:off x="3136" y="1553"/>
                  <a:ext cx="157" cy="82"/>
                </a:xfrm>
                <a:custGeom>
                  <a:avLst/>
                  <a:gdLst>
                    <a:gd name="T0" fmla="*/ 38 w 157"/>
                    <a:gd name="T1" fmla="*/ 20 h 82"/>
                    <a:gd name="T2" fmla="*/ 157 w 157"/>
                    <a:gd name="T3" fmla="*/ 20 h 82"/>
                    <a:gd name="T4" fmla="*/ 38 w 157"/>
                    <a:gd name="T5" fmla="*/ 20 h 82"/>
                    <a:gd name="T6" fmla="*/ 38 w 157"/>
                    <a:gd name="T7" fmla="*/ 82 h 82"/>
                    <a:gd name="T8" fmla="*/ 38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38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8" y="20"/>
                      </a:moveTo>
                      <a:lnTo>
                        <a:pt x="157" y="20"/>
                      </a:lnTo>
                      <a:lnTo>
                        <a:pt x="38" y="20"/>
                      </a:lnTo>
                      <a:lnTo>
                        <a:pt x="38" y="82"/>
                      </a:lnTo>
                      <a:lnTo>
                        <a:pt x="38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38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18" name="Freeform 654"/>
                <p:cNvSpPr>
                  <a:spLocks/>
                </p:cNvSpPr>
                <p:nvPr/>
              </p:nvSpPr>
              <p:spPr bwMode="auto">
                <a:xfrm>
                  <a:off x="3092" y="1525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19" name="Freeform 655"/>
                <p:cNvSpPr>
                  <a:spLocks/>
                </p:cNvSpPr>
                <p:nvPr/>
              </p:nvSpPr>
              <p:spPr bwMode="auto">
                <a:xfrm>
                  <a:off x="3092" y="1525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20" name="Freeform 656"/>
                <p:cNvSpPr>
                  <a:spLocks/>
                </p:cNvSpPr>
                <p:nvPr/>
              </p:nvSpPr>
              <p:spPr bwMode="auto">
                <a:xfrm>
                  <a:off x="2532" y="1238"/>
                  <a:ext cx="157" cy="82"/>
                </a:xfrm>
                <a:custGeom>
                  <a:avLst/>
                  <a:gdLst>
                    <a:gd name="T0" fmla="*/ 38 w 157"/>
                    <a:gd name="T1" fmla="*/ 20 h 82"/>
                    <a:gd name="T2" fmla="*/ 157 w 157"/>
                    <a:gd name="T3" fmla="*/ 20 h 82"/>
                    <a:gd name="T4" fmla="*/ 38 w 157"/>
                    <a:gd name="T5" fmla="*/ 20 h 82"/>
                    <a:gd name="T6" fmla="*/ 38 w 157"/>
                    <a:gd name="T7" fmla="*/ 82 h 82"/>
                    <a:gd name="T8" fmla="*/ 38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38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8" y="20"/>
                      </a:moveTo>
                      <a:lnTo>
                        <a:pt x="157" y="20"/>
                      </a:lnTo>
                      <a:lnTo>
                        <a:pt x="38" y="20"/>
                      </a:lnTo>
                      <a:lnTo>
                        <a:pt x="38" y="82"/>
                      </a:lnTo>
                      <a:lnTo>
                        <a:pt x="38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38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21" name="Freeform 657"/>
                <p:cNvSpPr>
                  <a:spLocks/>
                </p:cNvSpPr>
                <p:nvPr/>
              </p:nvSpPr>
              <p:spPr bwMode="auto">
                <a:xfrm>
                  <a:off x="2532" y="1238"/>
                  <a:ext cx="157" cy="82"/>
                </a:xfrm>
                <a:custGeom>
                  <a:avLst/>
                  <a:gdLst>
                    <a:gd name="T0" fmla="*/ 38 w 157"/>
                    <a:gd name="T1" fmla="*/ 20 h 82"/>
                    <a:gd name="T2" fmla="*/ 157 w 157"/>
                    <a:gd name="T3" fmla="*/ 20 h 82"/>
                    <a:gd name="T4" fmla="*/ 38 w 157"/>
                    <a:gd name="T5" fmla="*/ 20 h 82"/>
                    <a:gd name="T6" fmla="*/ 38 w 157"/>
                    <a:gd name="T7" fmla="*/ 82 h 82"/>
                    <a:gd name="T8" fmla="*/ 38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38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8" y="20"/>
                      </a:moveTo>
                      <a:lnTo>
                        <a:pt x="157" y="20"/>
                      </a:lnTo>
                      <a:lnTo>
                        <a:pt x="38" y="20"/>
                      </a:lnTo>
                      <a:lnTo>
                        <a:pt x="38" y="82"/>
                      </a:lnTo>
                      <a:lnTo>
                        <a:pt x="38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38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22" name="Freeform 658"/>
                <p:cNvSpPr>
                  <a:spLocks/>
                </p:cNvSpPr>
                <p:nvPr/>
              </p:nvSpPr>
              <p:spPr bwMode="auto">
                <a:xfrm>
                  <a:off x="2488" y="1217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1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23" name="Freeform 659"/>
                <p:cNvSpPr>
                  <a:spLocks/>
                </p:cNvSpPr>
                <p:nvPr/>
              </p:nvSpPr>
              <p:spPr bwMode="auto">
                <a:xfrm>
                  <a:off x="2488" y="1217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24" name="Freeform 660"/>
                <p:cNvSpPr>
                  <a:spLocks/>
                </p:cNvSpPr>
                <p:nvPr/>
              </p:nvSpPr>
              <p:spPr bwMode="auto">
                <a:xfrm>
                  <a:off x="2435" y="1190"/>
                  <a:ext cx="157" cy="82"/>
                </a:xfrm>
                <a:custGeom>
                  <a:avLst/>
                  <a:gdLst>
                    <a:gd name="T0" fmla="*/ 45 w 157"/>
                    <a:gd name="T1" fmla="*/ 20 h 82"/>
                    <a:gd name="T2" fmla="*/ 157 w 157"/>
                    <a:gd name="T3" fmla="*/ 20 h 82"/>
                    <a:gd name="T4" fmla="*/ 45 w 157"/>
                    <a:gd name="T5" fmla="*/ 20 h 82"/>
                    <a:gd name="T6" fmla="*/ 45 w 157"/>
                    <a:gd name="T7" fmla="*/ 82 h 82"/>
                    <a:gd name="T8" fmla="*/ 45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45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45" y="20"/>
                      </a:moveTo>
                      <a:lnTo>
                        <a:pt x="157" y="20"/>
                      </a:lnTo>
                      <a:lnTo>
                        <a:pt x="45" y="20"/>
                      </a:lnTo>
                      <a:lnTo>
                        <a:pt x="45" y="82"/>
                      </a:lnTo>
                      <a:lnTo>
                        <a:pt x="45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45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25" name="Freeform 661"/>
                <p:cNvSpPr>
                  <a:spLocks/>
                </p:cNvSpPr>
                <p:nvPr/>
              </p:nvSpPr>
              <p:spPr bwMode="auto">
                <a:xfrm>
                  <a:off x="2435" y="1190"/>
                  <a:ext cx="157" cy="82"/>
                </a:xfrm>
                <a:custGeom>
                  <a:avLst/>
                  <a:gdLst>
                    <a:gd name="T0" fmla="*/ 38 w 157"/>
                    <a:gd name="T1" fmla="*/ 20 h 82"/>
                    <a:gd name="T2" fmla="*/ 157 w 157"/>
                    <a:gd name="T3" fmla="*/ 20 h 82"/>
                    <a:gd name="T4" fmla="*/ 38 w 157"/>
                    <a:gd name="T5" fmla="*/ 20 h 82"/>
                    <a:gd name="T6" fmla="*/ 38 w 157"/>
                    <a:gd name="T7" fmla="*/ 82 h 82"/>
                    <a:gd name="T8" fmla="*/ 38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38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8" y="20"/>
                      </a:moveTo>
                      <a:lnTo>
                        <a:pt x="157" y="20"/>
                      </a:lnTo>
                      <a:lnTo>
                        <a:pt x="38" y="20"/>
                      </a:lnTo>
                      <a:lnTo>
                        <a:pt x="38" y="82"/>
                      </a:lnTo>
                      <a:lnTo>
                        <a:pt x="38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38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26" name="Freeform 662"/>
                <p:cNvSpPr>
                  <a:spLocks/>
                </p:cNvSpPr>
                <p:nvPr/>
              </p:nvSpPr>
              <p:spPr bwMode="auto">
                <a:xfrm>
                  <a:off x="2391" y="1169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27" name="Freeform 663"/>
                <p:cNvSpPr>
                  <a:spLocks/>
                </p:cNvSpPr>
                <p:nvPr/>
              </p:nvSpPr>
              <p:spPr bwMode="auto">
                <a:xfrm>
                  <a:off x="2391" y="1169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28" name="Freeform 664"/>
                <p:cNvSpPr>
                  <a:spLocks/>
                </p:cNvSpPr>
                <p:nvPr/>
              </p:nvSpPr>
              <p:spPr bwMode="auto">
                <a:xfrm>
                  <a:off x="2346" y="1142"/>
                  <a:ext cx="157" cy="82"/>
                </a:xfrm>
                <a:custGeom>
                  <a:avLst/>
                  <a:gdLst>
                    <a:gd name="T0" fmla="*/ 37 w 157"/>
                    <a:gd name="T1" fmla="*/ 20 h 82"/>
                    <a:gd name="T2" fmla="*/ 157 w 157"/>
                    <a:gd name="T3" fmla="*/ 20 h 82"/>
                    <a:gd name="T4" fmla="*/ 37 w 157"/>
                    <a:gd name="T5" fmla="*/ 20 h 82"/>
                    <a:gd name="T6" fmla="*/ 37 w 157"/>
                    <a:gd name="T7" fmla="*/ 82 h 82"/>
                    <a:gd name="T8" fmla="*/ 37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37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19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7" y="20"/>
                      </a:moveTo>
                      <a:lnTo>
                        <a:pt x="157" y="20"/>
                      </a:lnTo>
                      <a:lnTo>
                        <a:pt x="37" y="20"/>
                      </a:lnTo>
                      <a:lnTo>
                        <a:pt x="37" y="82"/>
                      </a:lnTo>
                      <a:lnTo>
                        <a:pt x="37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37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29" name="Freeform 665"/>
                <p:cNvSpPr>
                  <a:spLocks/>
                </p:cNvSpPr>
                <p:nvPr/>
              </p:nvSpPr>
              <p:spPr bwMode="auto">
                <a:xfrm>
                  <a:off x="2346" y="1142"/>
                  <a:ext cx="157" cy="82"/>
                </a:xfrm>
                <a:custGeom>
                  <a:avLst/>
                  <a:gdLst>
                    <a:gd name="T0" fmla="*/ 37 w 157"/>
                    <a:gd name="T1" fmla="*/ 20 h 82"/>
                    <a:gd name="T2" fmla="*/ 157 w 157"/>
                    <a:gd name="T3" fmla="*/ 20 h 82"/>
                    <a:gd name="T4" fmla="*/ 37 w 157"/>
                    <a:gd name="T5" fmla="*/ 20 h 82"/>
                    <a:gd name="T6" fmla="*/ 37 w 157"/>
                    <a:gd name="T7" fmla="*/ 82 h 82"/>
                    <a:gd name="T8" fmla="*/ 37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37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19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7" y="20"/>
                      </a:moveTo>
                      <a:lnTo>
                        <a:pt x="157" y="20"/>
                      </a:lnTo>
                      <a:lnTo>
                        <a:pt x="37" y="20"/>
                      </a:lnTo>
                      <a:lnTo>
                        <a:pt x="37" y="82"/>
                      </a:lnTo>
                      <a:lnTo>
                        <a:pt x="37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37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30" name="Freeform 666"/>
                <p:cNvSpPr>
                  <a:spLocks/>
                </p:cNvSpPr>
                <p:nvPr/>
              </p:nvSpPr>
              <p:spPr bwMode="auto">
                <a:xfrm>
                  <a:off x="2301" y="1121"/>
                  <a:ext cx="149" cy="82"/>
                </a:xfrm>
                <a:custGeom>
                  <a:avLst/>
                  <a:gdLst>
                    <a:gd name="T0" fmla="*/ 38 w 149"/>
                    <a:gd name="T1" fmla="*/ 21 h 82"/>
                    <a:gd name="T2" fmla="*/ 149 w 149"/>
                    <a:gd name="T3" fmla="*/ 21 h 82"/>
                    <a:gd name="T4" fmla="*/ 38 w 149"/>
                    <a:gd name="T5" fmla="*/ 21 h 82"/>
                    <a:gd name="T6" fmla="*/ 38 w 149"/>
                    <a:gd name="T7" fmla="*/ 82 h 82"/>
                    <a:gd name="T8" fmla="*/ 38 w 149"/>
                    <a:gd name="T9" fmla="*/ 21 h 82"/>
                    <a:gd name="T10" fmla="*/ 0 w 149"/>
                    <a:gd name="T11" fmla="*/ 0 h 82"/>
                    <a:gd name="T12" fmla="*/ 0 w 149"/>
                    <a:gd name="T13" fmla="*/ 62 h 82"/>
                    <a:gd name="T14" fmla="*/ 38 w 149"/>
                    <a:gd name="T15" fmla="*/ 82 h 82"/>
                    <a:gd name="T16" fmla="*/ 149 w 149"/>
                    <a:gd name="T17" fmla="*/ 82 h 82"/>
                    <a:gd name="T18" fmla="*/ 149 w 149"/>
                    <a:gd name="T19" fmla="*/ 21 h 82"/>
                    <a:gd name="T20" fmla="*/ 112 w 149"/>
                    <a:gd name="T21" fmla="*/ 0 h 82"/>
                    <a:gd name="T22" fmla="*/ 0 w 149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9" h="82">
                      <a:moveTo>
                        <a:pt x="38" y="21"/>
                      </a:moveTo>
                      <a:lnTo>
                        <a:pt x="149" y="21"/>
                      </a:lnTo>
                      <a:lnTo>
                        <a:pt x="38" y="21"/>
                      </a:lnTo>
                      <a:lnTo>
                        <a:pt x="38" y="82"/>
                      </a:lnTo>
                      <a:lnTo>
                        <a:pt x="38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8" y="82"/>
                      </a:lnTo>
                      <a:lnTo>
                        <a:pt x="149" y="82"/>
                      </a:lnTo>
                      <a:lnTo>
                        <a:pt x="149" y="21"/>
                      </a:lnTo>
                      <a:lnTo>
                        <a:pt x="11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31" name="Freeform 667"/>
                <p:cNvSpPr>
                  <a:spLocks/>
                </p:cNvSpPr>
                <p:nvPr/>
              </p:nvSpPr>
              <p:spPr bwMode="auto">
                <a:xfrm>
                  <a:off x="2301" y="1121"/>
                  <a:ext cx="157" cy="82"/>
                </a:xfrm>
                <a:custGeom>
                  <a:avLst/>
                  <a:gdLst>
                    <a:gd name="T0" fmla="*/ 38 w 157"/>
                    <a:gd name="T1" fmla="*/ 21 h 82"/>
                    <a:gd name="T2" fmla="*/ 157 w 157"/>
                    <a:gd name="T3" fmla="*/ 21 h 82"/>
                    <a:gd name="T4" fmla="*/ 38 w 157"/>
                    <a:gd name="T5" fmla="*/ 21 h 82"/>
                    <a:gd name="T6" fmla="*/ 38 w 157"/>
                    <a:gd name="T7" fmla="*/ 82 h 82"/>
                    <a:gd name="T8" fmla="*/ 38 w 157"/>
                    <a:gd name="T9" fmla="*/ 21 h 82"/>
                    <a:gd name="T10" fmla="*/ 0 w 157"/>
                    <a:gd name="T11" fmla="*/ 0 h 82"/>
                    <a:gd name="T12" fmla="*/ 0 w 157"/>
                    <a:gd name="T13" fmla="*/ 62 h 82"/>
                    <a:gd name="T14" fmla="*/ 38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1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8" y="21"/>
                      </a:moveTo>
                      <a:lnTo>
                        <a:pt x="157" y="21"/>
                      </a:lnTo>
                      <a:lnTo>
                        <a:pt x="38" y="21"/>
                      </a:lnTo>
                      <a:lnTo>
                        <a:pt x="38" y="82"/>
                      </a:lnTo>
                      <a:lnTo>
                        <a:pt x="38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8" y="82"/>
                      </a:lnTo>
                      <a:lnTo>
                        <a:pt x="157" y="82"/>
                      </a:lnTo>
                      <a:lnTo>
                        <a:pt x="157" y="21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32" name="Freeform 668"/>
                <p:cNvSpPr>
                  <a:spLocks/>
                </p:cNvSpPr>
                <p:nvPr/>
              </p:nvSpPr>
              <p:spPr bwMode="auto">
                <a:xfrm>
                  <a:off x="2249" y="1094"/>
                  <a:ext cx="157" cy="82"/>
                </a:xfrm>
                <a:custGeom>
                  <a:avLst/>
                  <a:gdLst>
                    <a:gd name="T0" fmla="*/ 45 w 157"/>
                    <a:gd name="T1" fmla="*/ 20 h 82"/>
                    <a:gd name="T2" fmla="*/ 157 w 157"/>
                    <a:gd name="T3" fmla="*/ 20 h 82"/>
                    <a:gd name="T4" fmla="*/ 45 w 157"/>
                    <a:gd name="T5" fmla="*/ 20 h 82"/>
                    <a:gd name="T6" fmla="*/ 45 w 157"/>
                    <a:gd name="T7" fmla="*/ 82 h 82"/>
                    <a:gd name="T8" fmla="*/ 45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45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19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45" y="20"/>
                      </a:moveTo>
                      <a:lnTo>
                        <a:pt x="157" y="20"/>
                      </a:lnTo>
                      <a:lnTo>
                        <a:pt x="45" y="20"/>
                      </a:lnTo>
                      <a:lnTo>
                        <a:pt x="45" y="82"/>
                      </a:lnTo>
                      <a:lnTo>
                        <a:pt x="45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45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33" name="Freeform 669"/>
                <p:cNvSpPr>
                  <a:spLocks/>
                </p:cNvSpPr>
                <p:nvPr/>
              </p:nvSpPr>
              <p:spPr bwMode="auto">
                <a:xfrm>
                  <a:off x="2249" y="1094"/>
                  <a:ext cx="157" cy="82"/>
                </a:xfrm>
                <a:custGeom>
                  <a:avLst/>
                  <a:gdLst>
                    <a:gd name="T0" fmla="*/ 37 w 157"/>
                    <a:gd name="T1" fmla="*/ 20 h 82"/>
                    <a:gd name="T2" fmla="*/ 157 w 157"/>
                    <a:gd name="T3" fmla="*/ 20 h 82"/>
                    <a:gd name="T4" fmla="*/ 37 w 157"/>
                    <a:gd name="T5" fmla="*/ 20 h 82"/>
                    <a:gd name="T6" fmla="*/ 37 w 157"/>
                    <a:gd name="T7" fmla="*/ 82 h 82"/>
                    <a:gd name="T8" fmla="*/ 37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37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19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7" y="20"/>
                      </a:moveTo>
                      <a:lnTo>
                        <a:pt x="157" y="20"/>
                      </a:lnTo>
                      <a:lnTo>
                        <a:pt x="37" y="20"/>
                      </a:lnTo>
                      <a:lnTo>
                        <a:pt x="37" y="82"/>
                      </a:lnTo>
                      <a:lnTo>
                        <a:pt x="37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37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34" name="Freeform 670"/>
                <p:cNvSpPr>
                  <a:spLocks/>
                </p:cNvSpPr>
                <p:nvPr/>
              </p:nvSpPr>
              <p:spPr bwMode="auto">
                <a:xfrm>
                  <a:off x="2204" y="1073"/>
                  <a:ext cx="157" cy="82"/>
                </a:xfrm>
                <a:custGeom>
                  <a:avLst/>
                  <a:gdLst>
                    <a:gd name="T0" fmla="*/ 38 w 157"/>
                    <a:gd name="T1" fmla="*/ 21 h 82"/>
                    <a:gd name="T2" fmla="*/ 157 w 157"/>
                    <a:gd name="T3" fmla="*/ 21 h 82"/>
                    <a:gd name="T4" fmla="*/ 38 w 157"/>
                    <a:gd name="T5" fmla="*/ 21 h 82"/>
                    <a:gd name="T6" fmla="*/ 38 w 157"/>
                    <a:gd name="T7" fmla="*/ 82 h 82"/>
                    <a:gd name="T8" fmla="*/ 38 w 157"/>
                    <a:gd name="T9" fmla="*/ 21 h 82"/>
                    <a:gd name="T10" fmla="*/ 0 w 157"/>
                    <a:gd name="T11" fmla="*/ 0 h 82"/>
                    <a:gd name="T12" fmla="*/ 0 w 157"/>
                    <a:gd name="T13" fmla="*/ 62 h 82"/>
                    <a:gd name="T14" fmla="*/ 38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1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8" y="21"/>
                      </a:moveTo>
                      <a:lnTo>
                        <a:pt x="157" y="21"/>
                      </a:lnTo>
                      <a:lnTo>
                        <a:pt x="38" y="21"/>
                      </a:lnTo>
                      <a:lnTo>
                        <a:pt x="38" y="82"/>
                      </a:lnTo>
                      <a:lnTo>
                        <a:pt x="38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8" y="82"/>
                      </a:lnTo>
                      <a:lnTo>
                        <a:pt x="157" y="82"/>
                      </a:lnTo>
                      <a:lnTo>
                        <a:pt x="157" y="21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35" name="Freeform 671"/>
                <p:cNvSpPr>
                  <a:spLocks/>
                </p:cNvSpPr>
                <p:nvPr/>
              </p:nvSpPr>
              <p:spPr bwMode="auto">
                <a:xfrm>
                  <a:off x="2204" y="1073"/>
                  <a:ext cx="157" cy="82"/>
                </a:xfrm>
                <a:custGeom>
                  <a:avLst/>
                  <a:gdLst>
                    <a:gd name="T0" fmla="*/ 38 w 157"/>
                    <a:gd name="T1" fmla="*/ 21 h 82"/>
                    <a:gd name="T2" fmla="*/ 157 w 157"/>
                    <a:gd name="T3" fmla="*/ 21 h 82"/>
                    <a:gd name="T4" fmla="*/ 38 w 157"/>
                    <a:gd name="T5" fmla="*/ 21 h 82"/>
                    <a:gd name="T6" fmla="*/ 38 w 157"/>
                    <a:gd name="T7" fmla="*/ 82 h 82"/>
                    <a:gd name="T8" fmla="*/ 38 w 157"/>
                    <a:gd name="T9" fmla="*/ 21 h 82"/>
                    <a:gd name="T10" fmla="*/ 0 w 157"/>
                    <a:gd name="T11" fmla="*/ 0 h 82"/>
                    <a:gd name="T12" fmla="*/ 0 w 157"/>
                    <a:gd name="T13" fmla="*/ 62 h 82"/>
                    <a:gd name="T14" fmla="*/ 38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1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8" y="21"/>
                      </a:moveTo>
                      <a:lnTo>
                        <a:pt x="157" y="21"/>
                      </a:lnTo>
                      <a:lnTo>
                        <a:pt x="38" y="21"/>
                      </a:lnTo>
                      <a:lnTo>
                        <a:pt x="38" y="82"/>
                      </a:lnTo>
                      <a:lnTo>
                        <a:pt x="38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8" y="82"/>
                      </a:lnTo>
                      <a:lnTo>
                        <a:pt x="157" y="82"/>
                      </a:lnTo>
                      <a:lnTo>
                        <a:pt x="157" y="21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36" name="Freeform 672"/>
                <p:cNvSpPr>
                  <a:spLocks/>
                </p:cNvSpPr>
                <p:nvPr/>
              </p:nvSpPr>
              <p:spPr bwMode="auto">
                <a:xfrm>
                  <a:off x="2160" y="1046"/>
                  <a:ext cx="156" cy="82"/>
                </a:xfrm>
                <a:custGeom>
                  <a:avLst/>
                  <a:gdLst>
                    <a:gd name="T0" fmla="*/ 37 w 156"/>
                    <a:gd name="T1" fmla="*/ 20 h 82"/>
                    <a:gd name="T2" fmla="*/ 156 w 156"/>
                    <a:gd name="T3" fmla="*/ 20 h 82"/>
                    <a:gd name="T4" fmla="*/ 37 w 156"/>
                    <a:gd name="T5" fmla="*/ 20 h 82"/>
                    <a:gd name="T6" fmla="*/ 37 w 156"/>
                    <a:gd name="T7" fmla="*/ 82 h 82"/>
                    <a:gd name="T8" fmla="*/ 37 w 156"/>
                    <a:gd name="T9" fmla="*/ 20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0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0"/>
                      </a:moveTo>
                      <a:lnTo>
                        <a:pt x="156" y="20"/>
                      </a:lnTo>
                      <a:lnTo>
                        <a:pt x="37" y="20"/>
                      </a:lnTo>
                      <a:lnTo>
                        <a:pt x="37" y="82"/>
                      </a:lnTo>
                      <a:lnTo>
                        <a:pt x="37" y="20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37" name="Freeform 673"/>
                <p:cNvSpPr>
                  <a:spLocks/>
                </p:cNvSpPr>
                <p:nvPr/>
              </p:nvSpPr>
              <p:spPr bwMode="auto">
                <a:xfrm>
                  <a:off x="2160" y="1046"/>
                  <a:ext cx="156" cy="82"/>
                </a:xfrm>
                <a:custGeom>
                  <a:avLst/>
                  <a:gdLst>
                    <a:gd name="T0" fmla="*/ 37 w 156"/>
                    <a:gd name="T1" fmla="*/ 20 h 82"/>
                    <a:gd name="T2" fmla="*/ 156 w 156"/>
                    <a:gd name="T3" fmla="*/ 20 h 82"/>
                    <a:gd name="T4" fmla="*/ 37 w 156"/>
                    <a:gd name="T5" fmla="*/ 20 h 82"/>
                    <a:gd name="T6" fmla="*/ 37 w 156"/>
                    <a:gd name="T7" fmla="*/ 82 h 82"/>
                    <a:gd name="T8" fmla="*/ 37 w 156"/>
                    <a:gd name="T9" fmla="*/ 20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0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0"/>
                      </a:moveTo>
                      <a:lnTo>
                        <a:pt x="156" y="20"/>
                      </a:lnTo>
                      <a:lnTo>
                        <a:pt x="37" y="20"/>
                      </a:lnTo>
                      <a:lnTo>
                        <a:pt x="37" y="82"/>
                      </a:lnTo>
                      <a:lnTo>
                        <a:pt x="37" y="20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38" name="Freeform 674"/>
                <p:cNvSpPr>
                  <a:spLocks/>
                </p:cNvSpPr>
                <p:nvPr/>
              </p:nvSpPr>
              <p:spPr bwMode="auto">
                <a:xfrm>
                  <a:off x="2107" y="1025"/>
                  <a:ext cx="157" cy="83"/>
                </a:xfrm>
                <a:custGeom>
                  <a:avLst/>
                  <a:gdLst>
                    <a:gd name="T0" fmla="*/ 45 w 157"/>
                    <a:gd name="T1" fmla="*/ 21 h 83"/>
                    <a:gd name="T2" fmla="*/ 157 w 157"/>
                    <a:gd name="T3" fmla="*/ 21 h 83"/>
                    <a:gd name="T4" fmla="*/ 45 w 157"/>
                    <a:gd name="T5" fmla="*/ 21 h 83"/>
                    <a:gd name="T6" fmla="*/ 45 w 157"/>
                    <a:gd name="T7" fmla="*/ 83 h 83"/>
                    <a:gd name="T8" fmla="*/ 45 w 157"/>
                    <a:gd name="T9" fmla="*/ 21 h 83"/>
                    <a:gd name="T10" fmla="*/ 0 w 157"/>
                    <a:gd name="T11" fmla="*/ 0 h 83"/>
                    <a:gd name="T12" fmla="*/ 0 w 157"/>
                    <a:gd name="T13" fmla="*/ 62 h 83"/>
                    <a:gd name="T14" fmla="*/ 45 w 157"/>
                    <a:gd name="T15" fmla="*/ 83 h 83"/>
                    <a:gd name="T16" fmla="*/ 157 w 157"/>
                    <a:gd name="T17" fmla="*/ 83 h 83"/>
                    <a:gd name="T18" fmla="*/ 157 w 157"/>
                    <a:gd name="T19" fmla="*/ 21 h 83"/>
                    <a:gd name="T20" fmla="*/ 120 w 157"/>
                    <a:gd name="T21" fmla="*/ 0 h 83"/>
                    <a:gd name="T22" fmla="*/ 0 w 157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3">
                      <a:moveTo>
                        <a:pt x="45" y="21"/>
                      </a:moveTo>
                      <a:lnTo>
                        <a:pt x="157" y="21"/>
                      </a:lnTo>
                      <a:lnTo>
                        <a:pt x="45" y="21"/>
                      </a:lnTo>
                      <a:lnTo>
                        <a:pt x="45" y="83"/>
                      </a:lnTo>
                      <a:lnTo>
                        <a:pt x="45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45" y="83"/>
                      </a:lnTo>
                      <a:lnTo>
                        <a:pt x="157" y="83"/>
                      </a:lnTo>
                      <a:lnTo>
                        <a:pt x="157" y="21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39" name="Freeform 675"/>
                <p:cNvSpPr>
                  <a:spLocks/>
                </p:cNvSpPr>
                <p:nvPr/>
              </p:nvSpPr>
              <p:spPr bwMode="auto">
                <a:xfrm>
                  <a:off x="2107" y="1025"/>
                  <a:ext cx="157" cy="83"/>
                </a:xfrm>
                <a:custGeom>
                  <a:avLst/>
                  <a:gdLst>
                    <a:gd name="T0" fmla="*/ 38 w 157"/>
                    <a:gd name="T1" fmla="*/ 21 h 83"/>
                    <a:gd name="T2" fmla="*/ 157 w 157"/>
                    <a:gd name="T3" fmla="*/ 21 h 83"/>
                    <a:gd name="T4" fmla="*/ 38 w 157"/>
                    <a:gd name="T5" fmla="*/ 21 h 83"/>
                    <a:gd name="T6" fmla="*/ 38 w 157"/>
                    <a:gd name="T7" fmla="*/ 83 h 83"/>
                    <a:gd name="T8" fmla="*/ 38 w 157"/>
                    <a:gd name="T9" fmla="*/ 21 h 83"/>
                    <a:gd name="T10" fmla="*/ 0 w 157"/>
                    <a:gd name="T11" fmla="*/ 0 h 83"/>
                    <a:gd name="T12" fmla="*/ 0 w 157"/>
                    <a:gd name="T13" fmla="*/ 62 h 83"/>
                    <a:gd name="T14" fmla="*/ 38 w 157"/>
                    <a:gd name="T15" fmla="*/ 83 h 83"/>
                    <a:gd name="T16" fmla="*/ 157 w 157"/>
                    <a:gd name="T17" fmla="*/ 83 h 83"/>
                    <a:gd name="T18" fmla="*/ 157 w 157"/>
                    <a:gd name="T19" fmla="*/ 21 h 83"/>
                    <a:gd name="T20" fmla="*/ 120 w 157"/>
                    <a:gd name="T21" fmla="*/ 0 h 83"/>
                    <a:gd name="T22" fmla="*/ 0 w 157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3">
                      <a:moveTo>
                        <a:pt x="38" y="21"/>
                      </a:moveTo>
                      <a:lnTo>
                        <a:pt x="157" y="21"/>
                      </a:lnTo>
                      <a:lnTo>
                        <a:pt x="38" y="21"/>
                      </a:lnTo>
                      <a:lnTo>
                        <a:pt x="38" y="83"/>
                      </a:lnTo>
                      <a:lnTo>
                        <a:pt x="38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8" y="83"/>
                      </a:lnTo>
                      <a:lnTo>
                        <a:pt x="157" y="83"/>
                      </a:lnTo>
                      <a:lnTo>
                        <a:pt x="157" y="21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40" name="Freeform 676"/>
                <p:cNvSpPr>
                  <a:spLocks/>
                </p:cNvSpPr>
                <p:nvPr/>
              </p:nvSpPr>
              <p:spPr bwMode="auto">
                <a:xfrm>
                  <a:off x="2063" y="998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41" name="Freeform 677"/>
                <p:cNvSpPr>
                  <a:spLocks/>
                </p:cNvSpPr>
                <p:nvPr/>
              </p:nvSpPr>
              <p:spPr bwMode="auto">
                <a:xfrm>
                  <a:off x="2063" y="998"/>
                  <a:ext cx="156" cy="82"/>
                </a:xfrm>
                <a:custGeom>
                  <a:avLst/>
                  <a:gdLst>
                    <a:gd name="T0" fmla="*/ 37 w 156"/>
                    <a:gd name="T1" fmla="*/ 21 h 82"/>
                    <a:gd name="T2" fmla="*/ 156 w 156"/>
                    <a:gd name="T3" fmla="*/ 21 h 82"/>
                    <a:gd name="T4" fmla="*/ 37 w 156"/>
                    <a:gd name="T5" fmla="*/ 21 h 82"/>
                    <a:gd name="T6" fmla="*/ 37 w 156"/>
                    <a:gd name="T7" fmla="*/ 82 h 82"/>
                    <a:gd name="T8" fmla="*/ 37 w 156"/>
                    <a:gd name="T9" fmla="*/ 21 h 82"/>
                    <a:gd name="T10" fmla="*/ 0 w 156"/>
                    <a:gd name="T11" fmla="*/ 0 h 82"/>
                    <a:gd name="T12" fmla="*/ 0 w 156"/>
                    <a:gd name="T13" fmla="*/ 62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1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2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42" name="Freeform 678"/>
                <p:cNvSpPr>
                  <a:spLocks/>
                </p:cNvSpPr>
                <p:nvPr/>
              </p:nvSpPr>
              <p:spPr bwMode="auto">
                <a:xfrm>
                  <a:off x="1690" y="806"/>
                  <a:ext cx="156" cy="83"/>
                </a:xfrm>
                <a:custGeom>
                  <a:avLst/>
                  <a:gdLst>
                    <a:gd name="T0" fmla="*/ 37 w 156"/>
                    <a:gd name="T1" fmla="*/ 21 h 83"/>
                    <a:gd name="T2" fmla="*/ 156 w 156"/>
                    <a:gd name="T3" fmla="*/ 21 h 83"/>
                    <a:gd name="T4" fmla="*/ 37 w 156"/>
                    <a:gd name="T5" fmla="*/ 21 h 83"/>
                    <a:gd name="T6" fmla="*/ 37 w 156"/>
                    <a:gd name="T7" fmla="*/ 83 h 83"/>
                    <a:gd name="T8" fmla="*/ 37 w 156"/>
                    <a:gd name="T9" fmla="*/ 21 h 83"/>
                    <a:gd name="T10" fmla="*/ 0 w 156"/>
                    <a:gd name="T11" fmla="*/ 0 h 83"/>
                    <a:gd name="T12" fmla="*/ 0 w 156"/>
                    <a:gd name="T13" fmla="*/ 62 h 83"/>
                    <a:gd name="T14" fmla="*/ 37 w 156"/>
                    <a:gd name="T15" fmla="*/ 83 h 83"/>
                    <a:gd name="T16" fmla="*/ 156 w 156"/>
                    <a:gd name="T17" fmla="*/ 83 h 83"/>
                    <a:gd name="T18" fmla="*/ 156 w 156"/>
                    <a:gd name="T19" fmla="*/ 21 h 83"/>
                    <a:gd name="T20" fmla="*/ 119 w 156"/>
                    <a:gd name="T21" fmla="*/ 0 h 83"/>
                    <a:gd name="T22" fmla="*/ 0 w 156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3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3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3"/>
                      </a:lnTo>
                      <a:lnTo>
                        <a:pt x="156" y="83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43" name="Freeform 679"/>
                <p:cNvSpPr>
                  <a:spLocks/>
                </p:cNvSpPr>
                <p:nvPr/>
              </p:nvSpPr>
              <p:spPr bwMode="auto">
                <a:xfrm>
                  <a:off x="1690" y="806"/>
                  <a:ext cx="156" cy="83"/>
                </a:xfrm>
                <a:custGeom>
                  <a:avLst/>
                  <a:gdLst>
                    <a:gd name="T0" fmla="*/ 37 w 156"/>
                    <a:gd name="T1" fmla="*/ 21 h 83"/>
                    <a:gd name="T2" fmla="*/ 156 w 156"/>
                    <a:gd name="T3" fmla="*/ 21 h 83"/>
                    <a:gd name="T4" fmla="*/ 37 w 156"/>
                    <a:gd name="T5" fmla="*/ 21 h 83"/>
                    <a:gd name="T6" fmla="*/ 37 w 156"/>
                    <a:gd name="T7" fmla="*/ 83 h 83"/>
                    <a:gd name="T8" fmla="*/ 37 w 156"/>
                    <a:gd name="T9" fmla="*/ 21 h 83"/>
                    <a:gd name="T10" fmla="*/ 0 w 156"/>
                    <a:gd name="T11" fmla="*/ 0 h 83"/>
                    <a:gd name="T12" fmla="*/ 0 w 156"/>
                    <a:gd name="T13" fmla="*/ 62 h 83"/>
                    <a:gd name="T14" fmla="*/ 37 w 156"/>
                    <a:gd name="T15" fmla="*/ 83 h 83"/>
                    <a:gd name="T16" fmla="*/ 156 w 156"/>
                    <a:gd name="T17" fmla="*/ 83 h 83"/>
                    <a:gd name="T18" fmla="*/ 156 w 156"/>
                    <a:gd name="T19" fmla="*/ 21 h 83"/>
                    <a:gd name="T20" fmla="*/ 119 w 156"/>
                    <a:gd name="T21" fmla="*/ 0 h 83"/>
                    <a:gd name="T22" fmla="*/ 0 w 156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3">
                      <a:moveTo>
                        <a:pt x="37" y="21"/>
                      </a:moveTo>
                      <a:lnTo>
                        <a:pt x="156" y="21"/>
                      </a:lnTo>
                      <a:lnTo>
                        <a:pt x="37" y="21"/>
                      </a:lnTo>
                      <a:lnTo>
                        <a:pt x="37" y="83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3"/>
                      </a:lnTo>
                      <a:lnTo>
                        <a:pt x="156" y="83"/>
                      </a:lnTo>
                      <a:lnTo>
                        <a:pt x="156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44" name="Freeform 680"/>
                <p:cNvSpPr>
                  <a:spLocks/>
                </p:cNvSpPr>
                <p:nvPr/>
              </p:nvSpPr>
              <p:spPr bwMode="auto">
                <a:xfrm>
                  <a:off x="1645" y="786"/>
                  <a:ext cx="157" cy="82"/>
                </a:xfrm>
                <a:custGeom>
                  <a:avLst/>
                  <a:gdLst>
                    <a:gd name="T0" fmla="*/ 37 w 157"/>
                    <a:gd name="T1" fmla="*/ 20 h 82"/>
                    <a:gd name="T2" fmla="*/ 157 w 157"/>
                    <a:gd name="T3" fmla="*/ 20 h 82"/>
                    <a:gd name="T4" fmla="*/ 37 w 157"/>
                    <a:gd name="T5" fmla="*/ 20 h 82"/>
                    <a:gd name="T6" fmla="*/ 37 w 157"/>
                    <a:gd name="T7" fmla="*/ 82 h 82"/>
                    <a:gd name="T8" fmla="*/ 37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37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19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7" y="20"/>
                      </a:moveTo>
                      <a:lnTo>
                        <a:pt x="157" y="20"/>
                      </a:lnTo>
                      <a:lnTo>
                        <a:pt x="37" y="20"/>
                      </a:lnTo>
                      <a:lnTo>
                        <a:pt x="37" y="82"/>
                      </a:lnTo>
                      <a:lnTo>
                        <a:pt x="37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37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45" name="Freeform 681"/>
                <p:cNvSpPr>
                  <a:spLocks/>
                </p:cNvSpPr>
                <p:nvPr/>
              </p:nvSpPr>
              <p:spPr bwMode="auto">
                <a:xfrm>
                  <a:off x="1645" y="786"/>
                  <a:ext cx="157" cy="82"/>
                </a:xfrm>
                <a:custGeom>
                  <a:avLst/>
                  <a:gdLst>
                    <a:gd name="T0" fmla="*/ 37 w 157"/>
                    <a:gd name="T1" fmla="*/ 20 h 82"/>
                    <a:gd name="T2" fmla="*/ 157 w 157"/>
                    <a:gd name="T3" fmla="*/ 20 h 82"/>
                    <a:gd name="T4" fmla="*/ 37 w 157"/>
                    <a:gd name="T5" fmla="*/ 20 h 82"/>
                    <a:gd name="T6" fmla="*/ 37 w 157"/>
                    <a:gd name="T7" fmla="*/ 82 h 82"/>
                    <a:gd name="T8" fmla="*/ 37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1 h 82"/>
                    <a:gd name="T14" fmla="*/ 37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19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7" y="20"/>
                      </a:moveTo>
                      <a:lnTo>
                        <a:pt x="157" y="20"/>
                      </a:lnTo>
                      <a:lnTo>
                        <a:pt x="37" y="20"/>
                      </a:lnTo>
                      <a:lnTo>
                        <a:pt x="37" y="82"/>
                      </a:lnTo>
                      <a:lnTo>
                        <a:pt x="37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37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46" name="Freeform 682"/>
                <p:cNvSpPr>
                  <a:spLocks/>
                </p:cNvSpPr>
                <p:nvPr/>
              </p:nvSpPr>
              <p:spPr bwMode="auto">
                <a:xfrm>
                  <a:off x="1593" y="758"/>
                  <a:ext cx="157" cy="83"/>
                </a:xfrm>
                <a:custGeom>
                  <a:avLst/>
                  <a:gdLst>
                    <a:gd name="T0" fmla="*/ 45 w 157"/>
                    <a:gd name="T1" fmla="*/ 21 h 83"/>
                    <a:gd name="T2" fmla="*/ 157 w 157"/>
                    <a:gd name="T3" fmla="*/ 21 h 83"/>
                    <a:gd name="T4" fmla="*/ 45 w 157"/>
                    <a:gd name="T5" fmla="*/ 21 h 83"/>
                    <a:gd name="T6" fmla="*/ 45 w 157"/>
                    <a:gd name="T7" fmla="*/ 83 h 83"/>
                    <a:gd name="T8" fmla="*/ 45 w 157"/>
                    <a:gd name="T9" fmla="*/ 21 h 83"/>
                    <a:gd name="T10" fmla="*/ 0 w 157"/>
                    <a:gd name="T11" fmla="*/ 0 h 83"/>
                    <a:gd name="T12" fmla="*/ 0 w 157"/>
                    <a:gd name="T13" fmla="*/ 62 h 83"/>
                    <a:gd name="T14" fmla="*/ 45 w 157"/>
                    <a:gd name="T15" fmla="*/ 83 h 83"/>
                    <a:gd name="T16" fmla="*/ 157 w 157"/>
                    <a:gd name="T17" fmla="*/ 83 h 83"/>
                    <a:gd name="T18" fmla="*/ 157 w 157"/>
                    <a:gd name="T19" fmla="*/ 21 h 83"/>
                    <a:gd name="T20" fmla="*/ 119 w 157"/>
                    <a:gd name="T21" fmla="*/ 0 h 83"/>
                    <a:gd name="T22" fmla="*/ 0 w 157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3">
                      <a:moveTo>
                        <a:pt x="45" y="21"/>
                      </a:moveTo>
                      <a:lnTo>
                        <a:pt x="157" y="21"/>
                      </a:lnTo>
                      <a:lnTo>
                        <a:pt x="45" y="21"/>
                      </a:lnTo>
                      <a:lnTo>
                        <a:pt x="45" y="83"/>
                      </a:lnTo>
                      <a:lnTo>
                        <a:pt x="45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45" y="83"/>
                      </a:lnTo>
                      <a:lnTo>
                        <a:pt x="157" y="83"/>
                      </a:lnTo>
                      <a:lnTo>
                        <a:pt x="157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47" name="Freeform 683"/>
                <p:cNvSpPr>
                  <a:spLocks/>
                </p:cNvSpPr>
                <p:nvPr/>
              </p:nvSpPr>
              <p:spPr bwMode="auto">
                <a:xfrm>
                  <a:off x="1593" y="758"/>
                  <a:ext cx="157" cy="83"/>
                </a:xfrm>
                <a:custGeom>
                  <a:avLst/>
                  <a:gdLst>
                    <a:gd name="T0" fmla="*/ 37 w 157"/>
                    <a:gd name="T1" fmla="*/ 21 h 83"/>
                    <a:gd name="T2" fmla="*/ 157 w 157"/>
                    <a:gd name="T3" fmla="*/ 21 h 83"/>
                    <a:gd name="T4" fmla="*/ 37 w 157"/>
                    <a:gd name="T5" fmla="*/ 21 h 83"/>
                    <a:gd name="T6" fmla="*/ 37 w 157"/>
                    <a:gd name="T7" fmla="*/ 83 h 83"/>
                    <a:gd name="T8" fmla="*/ 37 w 157"/>
                    <a:gd name="T9" fmla="*/ 21 h 83"/>
                    <a:gd name="T10" fmla="*/ 0 w 157"/>
                    <a:gd name="T11" fmla="*/ 0 h 83"/>
                    <a:gd name="T12" fmla="*/ 0 w 157"/>
                    <a:gd name="T13" fmla="*/ 62 h 83"/>
                    <a:gd name="T14" fmla="*/ 37 w 157"/>
                    <a:gd name="T15" fmla="*/ 83 h 83"/>
                    <a:gd name="T16" fmla="*/ 157 w 157"/>
                    <a:gd name="T17" fmla="*/ 83 h 83"/>
                    <a:gd name="T18" fmla="*/ 157 w 157"/>
                    <a:gd name="T19" fmla="*/ 21 h 83"/>
                    <a:gd name="T20" fmla="*/ 119 w 157"/>
                    <a:gd name="T21" fmla="*/ 0 h 83"/>
                    <a:gd name="T22" fmla="*/ 0 w 157"/>
                    <a:gd name="T2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3">
                      <a:moveTo>
                        <a:pt x="37" y="21"/>
                      </a:moveTo>
                      <a:lnTo>
                        <a:pt x="157" y="21"/>
                      </a:lnTo>
                      <a:lnTo>
                        <a:pt x="37" y="21"/>
                      </a:lnTo>
                      <a:lnTo>
                        <a:pt x="37" y="83"/>
                      </a:lnTo>
                      <a:lnTo>
                        <a:pt x="37" y="21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7" y="83"/>
                      </a:lnTo>
                      <a:lnTo>
                        <a:pt x="157" y="83"/>
                      </a:lnTo>
                      <a:lnTo>
                        <a:pt x="157" y="21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48" name="Freeform 684"/>
                <p:cNvSpPr>
                  <a:spLocks/>
                </p:cNvSpPr>
                <p:nvPr/>
              </p:nvSpPr>
              <p:spPr bwMode="auto">
                <a:xfrm>
                  <a:off x="1548" y="738"/>
                  <a:ext cx="157" cy="82"/>
                </a:xfrm>
                <a:custGeom>
                  <a:avLst/>
                  <a:gdLst>
                    <a:gd name="T0" fmla="*/ 45 w 157"/>
                    <a:gd name="T1" fmla="*/ 20 h 82"/>
                    <a:gd name="T2" fmla="*/ 157 w 157"/>
                    <a:gd name="T3" fmla="*/ 20 h 82"/>
                    <a:gd name="T4" fmla="*/ 45 w 157"/>
                    <a:gd name="T5" fmla="*/ 20 h 82"/>
                    <a:gd name="T6" fmla="*/ 45 w 157"/>
                    <a:gd name="T7" fmla="*/ 82 h 82"/>
                    <a:gd name="T8" fmla="*/ 45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2 h 82"/>
                    <a:gd name="T14" fmla="*/ 45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45" y="20"/>
                      </a:moveTo>
                      <a:lnTo>
                        <a:pt x="157" y="20"/>
                      </a:lnTo>
                      <a:lnTo>
                        <a:pt x="45" y="20"/>
                      </a:lnTo>
                      <a:lnTo>
                        <a:pt x="45" y="82"/>
                      </a:lnTo>
                      <a:lnTo>
                        <a:pt x="45" y="20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45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49" name="Freeform 685"/>
                <p:cNvSpPr>
                  <a:spLocks/>
                </p:cNvSpPr>
                <p:nvPr/>
              </p:nvSpPr>
              <p:spPr bwMode="auto">
                <a:xfrm>
                  <a:off x="1548" y="738"/>
                  <a:ext cx="157" cy="82"/>
                </a:xfrm>
                <a:custGeom>
                  <a:avLst/>
                  <a:gdLst>
                    <a:gd name="T0" fmla="*/ 38 w 157"/>
                    <a:gd name="T1" fmla="*/ 20 h 82"/>
                    <a:gd name="T2" fmla="*/ 157 w 157"/>
                    <a:gd name="T3" fmla="*/ 20 h 82"/>
                    <a:gd name="T4" fmla="*/ 38 w 157"/>
                    <a:gd name="T5" fmla="*/ 20 h 82"/>
                    <a:gd name="T6" fmla="*/ 38 w 157"/>
                    <a:gd name="T7" fmla="*/ 82 h 82"/>
                    <a:gd name="T8" fmla="*/ 38 w 157"/>
                    <a:gd name="T9" fmla="*/ 20 h 82"/>
                    <a:gd name="T10" fmla="*/ 0 w 157"/>
                    <a:gd name="T11" fmla="*/ 0 h 82"/>
                    <a:gd name="T12" fmla="*/ 0 w 157"/>
                    <a:gd name="T13" fmla="*/ 62 h 82"/>
                    <a:gd name="T14" fmla="*/ 38 w 157"/>
                    <a:gd name="T15" fmla="*/ 82 h 82"/>
                    <a:gd name="T16" fmla="*/ 157 w 157"/>
                    <a:gd name="T17" fmla="*/ 82 h 82"/>
                    <a:gd name="T18" fmla="*/ 157 w 157"/>
                    <a:gd name="T19" fmla="*/ 20 h 82"/>
                    <a:gd name="T20" fmla="*/ 120 w 157"/>
                    <a:gd name="T21" fmla="*/ 0 h 82"/>
                    <a:gd name="T22" fmla="*/ 0 w 157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82">
                      <a:moveTo>
                        <a:pt x="38" y="20"/>
                      </a:moveTo>
                      <a:lnTo>
                        <a:pt x="157" y="20"/>
                      </a:lnTo>
                      <a:lnTo>
                        <a:pt x="38" y="20"/>
                      </a:lnTo>
                      <a:lnTo>
                        <a:pt x="38" y="82"/>
                      </a:lnTo>
                      <a:lnTo>
                        <a:pt x="38" y="20"/>
                      </a:lnTo>
                      <a:lnTo>
                        <a:pt x="0" y="0"/>
                      </a:lnTo>
                      <a:lnTo>
                        <a:pt x="0" y="62"/>
                      </a:lnTo>
                      <a:lnTo>
                        <a:pt x="38" y="82"/>
                      </a:lnTo>
                      <a:lnTo>
                        <a:pt x="157" y="82"/>
                      </a:lnTo>
                      <a:lnTo>
                        <a:pt x="157" y="20"/>
                      </a:lnTo>
                      <a:lnTo>
                        <a:pt x="12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50" name="Freeform 686"/>
                <p:cNvSpPr>
                  <a:spLocks/>
                </p:cNvSpPr>
                <p:nvPr/>
              </p:nvSpPr>
              <p:spPr bwMode="auto">
                <a:xfrm>
                  <a:off x="1504" y="711"/>
                  <a:ext cx="156" cy="82"/>
                </a:xfrm>
                <a:custGeom>
                  <a:avLst/>
                  <a:gdLst>
                    <a:gd name="T0" fmla="*/ 37 w 156"/>
                    <a:gd name="T1" fmla="*/ 20 h 82"/>
                    <a:gd name="T2" fmla="*/ 156 w 156"/>
                    <a:gd name="T3" fmla="*/ 20 h 82"/>
                    <a:gd name="T4" fmla="*/ 37 w 156"/>
                    <a:gd name="T5" fmla="*/ 20 h 82"/>
                    <a:gd name="T6" fmla="*/ 37 w 156"/>
                    <a:gd name="T7" fmla="*/ 82 h 82"/>
                    <a:gd name="T8" fmla="*/ 37 w 156"/>
                    <a:gd name="T9" fmla="*/ 20 h 82"/>
                    <a:gd name="T10" fmla="*/ 0 w 156"/>
                    <a:gd name="T11" fmla="*/ 0 h 82"/>
                    <a:gd name="T12" fmla="*/ 0 w 156"/>
                    <a:gd name="T13" fmla="*/ 61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0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0"/>
                      </a:moveTo>
                      <a:lnTo>
                        <a:pt x="156" y="20"/>
                      </a:lnTo>
                      <a:lnTo>
                        <a:pt x="37" y="20"/>
                      </a:lnTo>
                      <a:lnTo>
                        <a:pt x="37" y="82"/>
                      </a:lnTo>
                      <a:lnTo>
                        <a:pt x="37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51" name="Freeform 687"/>
                <p:cNvSpPr>
                  <a:spLocks/>
                </p:cNvSpPr>
                <p:nvPr/>
              </p:nvSpPr>
              <p:spPr bwMode="auto">
                <a:xfrm>
                  <a:off x="1504" y="711"/>
                  <a:ext cx="156" cy="82"/>
                </a:xfrm>
                <a:custGeom>
                  <a:avLst/>
                  <a:gdLst>
                    <a:gd name="T0" fmla="*/ 37 w 156"/>
                    <a:gd name="T1" fmla="*/ 20 h 82"/>
                    <a:gd name="T2" fmla="*/ 156 w 156"/>
                    <a:gd name="T3" fmla="*/ 20 h 82"/>
                    <a:gd name="T4" fmla="*/ 37 w 156"/>
                    <a:gd name="T5" fmla="*/ 20 h 82"/>
                    <a:gd name="T6" fmla="*/ 37 w 156"/>
                    <a:gd name="T7" fmla="*/ 82 h 82"/>
                    <a:gd name="T8" fmla="*/ 37 w 156"/>
                    <a:gd name="T9" fmla="*/ 20 h 82"/>
                    <a:gd name="T10" fmla="*/ 0 w 156"/>
                    <a:gd name="T11" fmla="*/ 0 h 82"/>
                    <a:gd name="T12" fmla="*/ 0 w 156"/>
                    <a:gd name="T13" fmla="*/ 61 h 82"/>
                    <a:gd name="T14" fmla="*/ 37 w 156"/>
                    <a:gd name="T15" fmla="*/ 82 h 82"/>
                    <a:gd name="T16" fmla="*/ 156 w 156"/>
                    <a:gd name="T17" fmla="*/ 82 h 82"/>
                    <a:gd name="T18" fmla="*/ 156 w 156"/>
                    <a:gd name="T19" fmla="*/ 20 h 82"/>
                    <a:gd name="T20" fmla="*/ 119 w 156"/>
                    <a:gd name="T21" fmla="*/ 0 h 82"/>
                    <a:gd name="T22" fmla="*/ 0 w 156"/>
                    <a:gd name="T23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6" h="82">
                      <a:moveTo>
                        <a:pt x="37" y="20"/>
                      </a:moveTo>
                      <a:lnTo>
                        <a:pt x="156" y="20"/>
                      </a:lnTo>
                      <a:lnTo>
                        <a:pt x="37" y="20"/>
                      </a:lnTo>
                      <a:lnTo>
                        <a:pt x="37" y="82"/>
                      </a:lnTo>
                      <a:lnTo>
                        <a:pt x="37" y="20"/>
                      </a:lnTo>
                      <a:lnTo>
                        <a:pt x="0" y="0"/>
                      </a:lnTo>
                      <a:lnTo>
                        <a:pt x="0" y="61"/>
                      </a:lnTo>
                      <a:lnTo>
                        <a:pt x="37" y="82"/>
                      </a:lnTo>
                      <a:lnTo>
                        <a:pt x="156" y="82"/>
                      </a:lnTo>
                      <a:lnTo>
                        <a:pt x="156" y="20"/>
                      </a:lnTo>
                      <a:lnTo>
                        <a:pt x="1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52" name="Freeform 688"/>
                <p:cNvSpPr>
                  <a:spLocks/>
                </p:cNvSpPr>
                <p:nvPr/>
              </p:nvSpPr>
              <p:spPr bwMode="auto">
                <a:xfrm>
                  <a:off x="1914" y="1251"/>
                  <a:ext cx="59" cy="55"/>
                </a:xfrm>
                <a:custGeom>
                  <a:avLst/>
                  <a:gdLst>
                    <a:gd name="T0" fmla="*/ 7 w 8"/>
                    <a:gd name="T1" fmla="*/ 0 h 8"/>
                    <a:gd name="T2" fmla="*/ 1 w 8"/>
                    <a:gd name="T3" fmla="*/ 8 h 8"/>
                    <a:gd name="T4" fmla="*/ 1 w 8"/>
                    <a:gd name="T5" fmla="*/ 8 h 8"/>
                    <a:gd name="T6" fmla="*/ 8 w 8"/>
                    <a:gd name="T7" fmla="*/ 8 h 8"/>
                    <a:gd name="T8" fmla="*/ 7 w 8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8">
                      <a:moveTo>
                        <a:pt x="7" y="0"/>
                      </a:moveTo>
                      <a:cubicBezTo>
                        <a:pt x="4" y="0"/>
                        <a:pt x="1" y="3"/>
                        <a:pt x="1" y="8"/>
                      </a:cubicBezTo>
                      <a:cubicBezTo>
                        <a:pt x="0" y="8"/>
                        <a:pt x="1" y="8"/>
                        <a:pt x="1" y="8"/>
                      </a:cubicBezTo>
                      <a:lnTo>
                        <a:pt x="8" y="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53" name="Arc 689"/>
                <p:cNvSpPr>
                  <a:spLocks/>
                </p:cNvSpPr>
                <p:nvPr/>
              </p:nvSpPr>
              <p:spPr bwMode="auto">
                <a:xfrm>
                  <a:off x="1925" y="1255"/>
                  <a:ext cx="48" cy="5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93 h 21693"/>
                    <a:gd name="T2" fmla="*/ 21600 w 21600"/>
                    <a:gd name="T3" fmla="*/ 0 h 21693"/>
                    <a:gd name="T4" fmla="*/ 21600 w 21600"/>
                    <a:gd name="T5" fmla="*/ 21600 h 216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93" fill="none" extrusionOk="0">
                      <a:moveTo>
                        <a:pt x="0" y="21692"/>
                      </a:moveTo>
                      <a:cubicBezTo>
                        <a:pt x="0" y="21661"/>
                        <a:pt x="0" y="21630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693" stroke="0" extrusionOk="0">
                      <a:moveTo>
                        <a:pt x="0" y="21692"/>
                      </a:moveTo>
                      <a:cubicBezTo>
                        <a:pt x="0" y="21661"/>
                        <a:pt x="0" y="21630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54" name="Freeform 690"/>
                <p:cNvSpPr>
                  <a:spLocks/>
                </p:cNvSpPr>
                <p:nvPr/>
              </p:nvSpPr>
              <p:spPr bwMode="auto">
                <a:xfrm>
                  <a:off x="1973" y="1251"/>
                  <a:ext cx="52" cy="110"/>
                </a:xfrm>
                <a:custGeom>
                  <a:avLst/>
                  <a:gdLst>
                    <a:gd name="T0" fmla="*/ 7 w 7"/>
                    <a:gd name="T1" fmla="*/ 16 h 16"/>
                    <a:gd name="T2" fmla="*/ 0 w 7"/>
                    <a:gd name="T3" fmla="*/ 0 h 16"/>
                    <a:gd name="T4" fmla="*/ 0 w 7"/>
                    <a:gd name="T5" fmla="*/ 16 h 16"/>
                    <a:gd name="T6" fmla="*/ 7 w 7"/>
                    <a:gd name="T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6">
                      <a:moveTo>
                        <a:pt x="7" y="16"/>
                      </a:moveTo>
                      <a:cubicBezTo>
                        <a:pt x="7" y="7"/>
                        <a:pt x="3" y="0"/>
                        <a:pt x="0" y="0"/>
                      </a:cubicBezTo>
                      <a:lnTo>
                        <a:pt x="0" y="16"/>
                      </a:lnTo>
                      <a:lnTo>
                        <a:pt x="7" y="16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55" name="Arc 691"/>
                <p:cNvSpPr>
                  <a:spLocks/>
                </p:cNvSpPr>
                <p:nvPr/>
              </p:nvSpPr>
              <p:spPr bwMode="auto">
                <a:xfrm>
                  <a:off x="1973" y="1255"/>
                  <a:ext cx="48" cy="10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56" name="Freeform 692"/>
                <p:cNvSpPr>
                  <a:spLocks/>
                </p:cNvSpPr>
                <p:nvPr/>
              </p:nvSpPr>
              <p:spPr bwMode="auto">
                <a:xfrm>
                  <a:off x="1928" y="1313"/>
                  <a:ext cx="105" cy="55"/>
                </a:xfrm>
                <a:custGeom>
                  <a:avLst/>
                  <a:gdLst>
                    <a:gd name="T0" fmla="*/ 105 w 105"/>
                    <a:gd name="T1" fmla="*/ 55 h 55"/>
                    <a:gd name="T2" fmla="*/ 0 w 105"/>
                    <a:gd name="T3" fmla="*/ 0 h 55"/>
                    <a:gd name="T4" fmla="*/ 53 w 105"/>
                    <a:gd name="T5" fmla="*/ 55 h 55"/>
                    <a:gd name="T6" fmla="*/ 105 w 105"/>
                    <a:gd name="T7" fmla="*/ 55 h 55"/>
                    <a:gd name="T8" fmla="*/ 105 w 105"/>
                    <a:gd name="T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5">
                      <a:moveTo>
                        <a:pt x="105" y="55"/>
                      </a:moveTo>
                      <a:lnTo>
                        <a:pt x="0" y="0"/>
                      </a:lnTo>
                      <a:lnTo>
                        <a:pt x="53" y="55"/>
                      </a:lnTo>
                      <a:lnTo>
                        <a:pt x="105" y="55"/>
                      </a:lnTo>
                      <a:lnTo>
                        <a:pt x="105" y="5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57" name="Freeform 693"/>
                <p:cNvSpPr>
                  <a:spLocks/>
                </p:cNvSpPr>
                <p:nvPr/>
              </p:nvSpPr>
              <p:spPr bwMode="auto">
                <a:xfrm>
                  <a:off x="1928" y="1313"/>
                  <a:ext cx="60" cy="27"/>
                </a:xfrm>
                <a:custGeom>
                  <a:avLst/>
                  <a:gdLst>
                    <a:gd name="T0" fmla="*/ 0 w 60"/>
                    <a:gd name="T1" fmla="*/ 0 h 27"/>
                    <a:gd name="T2" fmla="*/ 53 w 60"/>
                    <a:gd name="T3" fmla="*/ 27 h 27"/>
                    <a:gd name="T4" fmla="*/ 60 w 60"/>
                    <a:gd name="T5" fmla="*/ 0 h 27"/>
                    <a:gd name="T6" fmla="*/ 0 w 60"/>
                    <a:gd name="T7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0" h="27">
                      <a:moveTo>
                        <a:pt x="0" y="0"/>
                      </a:moveTo>
                      <a:lnTo>
                        <a:pt x="53" y="27"/>
                      </a:lnTo>
                      <a:lnTo>
                        <a:pt x="6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58" name="Freeform 694"/>
                <p:cNvSpPr>
                  <a:spLocks/>
                </p:cNvSpPr>
                <p:nvPr/>
              </p:nvSpPr>
              <p:spPr bwMode="auto">
                <a:xfrm>
                  <a:off x="1869" y="1251"/>
                  <a:ext cx="59" cy="55"/>
                </a:xfrm>
                <a:custGeom>
                  <a:avLst/>
                  <a:gdLst>
                    <a:gd name="T0" fmla="*/ 8 w 8"/>
                    <a:gd name="T1" fmla="*/ 0 h 8"/>
                    <a:gd name="T2" fmla="*/ 8 w 8"/>
                    <a:gd name="T3" fmla="*/ 0 h 8"/>
                    <a:gd name="T4" fmla="*/ 1 w 8"/>
                    <a:gd name="T5" fmla="*/ 8 h 8"/>
                    <a:gd name="T6" fmla="*/ 1 w 8"/>
                    <a:gd name="T7" fmla="*/ 8 h 8"/>
                    <a:gd name="T8" fmla="*/ 8 w 8"/>
                    <a:gd name="T9" fmla="*/ 8 h 8"/>
                    <a:gd name="T10" fmla="*/ 8 w 8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8">
                      <a:moveTo>
                        <a:pt x="8" y="0"/>
                      </a:move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1" y="3"/>
                        <a:pt x="1" y="8"/>
                      </a:cubicBezTo>
                      <a:cubicBezTo>
                        <a:pt x="0" y="8"/>
                        <a:pt x="1" y="8"/>
                        <a:pt x="1" y="8"/>
                      </a:cubicBezTo>
                      <a:lnTo>
                        <a:pt x="8" y="8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59" name="Arc 695"/>
                <p:cNvSpPr>
                  <a:spLocks/>
                </p:cNvSpPr>
                <p:nvPr/>
              </p:nvSpPr>
              <p:spPr bwMode="auto">
                <a:xfrm>
                  <a:off x="1880" y="1255"/>
                  <a:ext cx="52" cy="55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34"/>
                    <a:gd name="T1" fmla="*/ 21695 h 21695"/>
                    <a:gd name="T2" fmla="*/ 21734 w 21734"/>
                    <a:gd name="T3" fmla="*/ 0 h 21695"/>
                    <a:gd name="T4" fmla="*/ 21600 w 21734"/>
                    <a:gd name="T5" fmla="*/ 21600 h 216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34" h="21695" fill="none" extrusionOk="0">
                      <a:moveTo>
                        <a:pt x="0" y="21694"/>
                      </a:moveTo>
                      <a:cubicBezTo>
                        <a:pt x="0" y="21663"/>
                        <a:pt x="0" y="2163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4" y="-1"/>
                        <a:pt x="21689" y="0"/>
                        <a:pt x="21733" y="0"/>
                      </a:cubicBezTo>
                    </a:path>
                    <a:path w="21734" h="21695" stroke="0" extrusionOk="0">
                      <a:moveTo>
                        <a:pt x="0" y="21694"/>
                      </a:moveTo>
                      <a:cubicBezTo>
                        <a:pt x="0" y="21663"/>
                        <a:pt x="0" y="21631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4" y="-1"/>
                        <a:pt x="21689" y="0"/>
                        <a:pt x="21733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60" name="Freeform 696"/>
                <p:cNvSpPr>
                  <a:spLocks/>
                </p:cNvSpPr>
                <p:nvPr/>
              </p:nvSpPr>
              <p:spPr bwMode="auto">
                <a:xfrm>
                  <a:off x="1928" y="1251"/>
                  <a:ext cx="60" cy="110"/>
                </a:xfrm>
                <a:custGeom>
                  <a:avLst/>
                  <a:gdLst>
                    <a:gd name="T0" fmla="*/ 8 w 8"/>
                    <a:gd name="T1" fmla="*/ 16 h 16"/>
                    <a:gd name="T2" fmla="*/ 0 w 8"/>
                    <a:gd name="T3" fmla="*/ 0 h 16"/>
                    <a:gd name="T4" fmla="*/ 0 w 8"/>
                    <a:gd name="T5" fmla="*/ 16 h 16"/>
                    <a:gd name="T6" fmla="*/ 8 w 8"/>
                    <a:gd name="T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6">
                      <a:moveTo>
                        <a:pt x="8" y="16"/>
                      </a:moveTo>
                      <a:cubicBezTo>
                        <a:pt x="8" y="7"/>
                        <a:pt x="4" y="0"/>
                        <a:pt x="0" y="0"/>
                      </a:cubicBezTo>
                      <a:lnTo>
                        <a:pt x="0" y="16"/>
                      </a:lnTo>
                      <a:lnTo>
                        <a:pt x="8" y="16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61" name="Arc 697"/>
                <p:cNvSpPr>
                  <a:spLocks/>
                </p:cNvSpPr>
                <p:nvPr/>
              </p:nvSpPr>
              <p:spPr bwMode="auto">
                <a:xfrm>
                  <a:off x="1932" y="1256"/>
                  <a:ext cx="52" cy="105"/>
                </a:xfrm>
                <a:custGeom>
                  <a:avLst/>
                  <a:gdLst>
                    <a:gd name="G0" fmla="+- 0 0 0"/>
                    <a:gd name="G1" fmla="+- 21598 0 0"/>
                    <a:gd name="G2" fmla="+- 21600 0 0"/>
                    <a:gd name="T0" fmla="*/ 256 w 21600"/>
                    <a:gd name="T1" fmla="*/ 0 h 21598"/>
                    <a:gd name="T2" fmla="*/ 21600 w 21600"/>
                    <a:gd name="T3" fmla="*/ 21598 h 21598"/>
                    <a:gd name="T4" fmla="*/ 0 w 21600"/>
                    <a:gd name="T5" fmla="*/ 21598 h 21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56" y="-1"/>
                      </a:moveTo>
                      <a:cubicBezTo>
                        <a:pt x="12084" y="139"/>
                        <a:pt x="21600" y="9768"/>
                        <a:pt x="21600" y="21598"/>
                      </a:cubicBezTo>
                    </a:path>
                    <a:path w="21600" h="21598" stroke="0" extrusionOk="0">
                      <a:moveTo>
                        <a:pt x="256" y="-1"/>
                      </a:moveTo>
                      <a:cubicBezTo>
                        <a:pt x="12084" y="139"/>
                        <a:pt x="21600" y="9768"/>
                        <a:pt x="21600" y="21598"/>
                      </a:cubicBezTo>
                      <a:lnTo>
                        <a:pt x="0" y="21598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62" name="Freeform 698"/>
                <p:cNvSpPr>
                  <a:spLocks/>
                </p:cNvSpPr>
                <p:nvPr/>
              </p:nvSpPr>
              <p:spPr bwMode="auto">
                <a:xfrm>
                  <a:off x="1884" y="1313"/>
                  <a:ext cx="112" cy="55"/>
                </a:xfrm>
                <a:custGeom>
                  <a:avLst/>
                  <a:gdLst>
                    <a:gd name="T0" fmla="*/ 112 w 112"/>
                    <a:gd name="T1" fmla="*/ 55 h 55"/>
                    <a:gd name="T2" fmla="*/ 0 w 112"/>
                    <a:gd name="T3" fmla="*/ 0 h 55"/>
                    <a:gd name="T4" fmla="*/ 52 w 112"/>
                    <a:gd name="T5" fmla="*/ 55 h 55"/>
                    <a:gd name="T6" fmla="*/ 112 w 112"/>
                    <a:gd name="T7" fmla="*/ 55 h 55"/>
                    <a:gd name="T8" fmla="*/ 112 w 112"/>
                    <a:gd name="T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55">
                      <a:moveTo>
                        <a:pt x="112" y="55"/>
                      </a:moveTo>
                      <a:lnTo>
                        <a:pt x="0" y="0"/>
                      </a:lnTo>
                      <a:lnTo>
                        <a:pt x="52" y="55"/>
                      </a:lnTo>
                      <a:lnTo>
                        <a:pt x="112" y="55"/>
                      </a:lnTo>
                      <a:lnTo>
                        <a:pt x="112" y="5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63" name="Freeform 699"/>
                <p:cNvSpPr>
                  <a:spLocks/>
                </p:cNvSpPr>
                <p:nvPr/>
              </p:nvSpPr>
              <p:spPr bwMode="auto">
                <a:xfrm>
                  <a:off x="1884" y="1313"/>
                  <a:ext cx="59" cy="27"/>
                </a:xfrm>
                <a:custGeom>
                  <a:avLst/>
                  <a:gdLst>
                    <a:gd name="T0" fmla="*/ 0 w 59"/>
                    <a:gd name="T1" fmla="*/ 0 h 27"/>
                    <a:gd name="T2" fmla="*/ 59 w 59"/>
                    <a:gd name="T3" fmla="*/ 27 h 27"/>
                    <a:gd name="T4" fmla="*/ 59 w 59"/>
                    <a:gd name="T5" fmla="*/ 0 h 27"/>
                    <a:gd name="T6" fmla="*/ 0 w 59"/>
                    <a:gd name="T7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9" h="27">
                      <a:moveTo>
                        <a:pt x="0" y="0"/>
                      </a:moveTo>
                      <a:lnTo>
                        <a:pt x="59" y="27"/>
                      </a:lnTo>
                      <a:lnTo>
                        <a:pt x="5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64" name="Freeform 700"/>
                <p:cNvSpPr>
                  <a:spLocks/>
                </p:cNvSpPr>
                <p:nvPr/>
              </p:nvSpPr>
              <p:spPr bwMode="auto">
                <a:xfrm>
                  <a:off x="1817" y="1258"/>
                  <a:ext cx="22" cy="62"/>
                </a:xfrm>
                <a:custGeom>
                  <a:avLst/>
                  <a:gdLst>
                    <a:gd name="T0" fmla="*/ 3 w 3"/>
                    <a:gd name="T1" fmla="*/ 0 h 9"/>
                    <a:gd name="T2" fmla="*/ 3 w 3"/>
                    <a:gd name="T3" fmla="*/ 0 h 9"/>
                    <a:gd name="T4" fmla="*/ 0 w 3"/>
                    <a:gd name="T5" fmla="*/ 9 h 9"/>
                    <a:gd name="T6" fmla="*/ 3 w 3"/>
                    <a:gd name="T7" fmla="*/ 9 h 9"/>
                    <a:gd name="T8" fmla="*/ 3 w 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9"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4"/>
                        <a:pt x="0" y="9"/>
                      </a:cubicBezTo>
                      <a:lnTo>
                        <a:pt x="3" y="9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65" name="Arc 701"/>
                <p:cNvSpPr>
                  <a:spLocks/>
                </p:cNvSpPr>
                <p:nvPr/>
              </p:nvSpPr>
              <p:spPr bwMode="auto">
                <a:xfrm>
                  <a:off x="1821" y="1262"/>
                  <a:ext cx="22" cy="5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850"/>
                    <a:gd name="T1" fmla="*/ 21600 h 21600"/>
                    <a:gd name="T2" fmla="*/ 21850 w 21850"/>
                    <a:gd name="T3" fmla="*/ 1 h 21600"/>
                    <a:gd name="T4" fmla="*/ 21600 w 2185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5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83" y="0"/>
                        <a:pt x="21766" y="0"/>
                        <a:pt x="21849" y="1"/>
                      </a:cubicBezTo>
                    </a:path>
                    <a:path w="2185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83" y="0"/>
                        <a:pt x="21766" y="0"/>
                        <a:pt x="21849" y="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66" name="Freeform 702"/>
                <p:cNvSpPr>
                  <a:spLocks/>
                </p:cNvSpPr>
                <p:nvPr/>
              </p:nvSpPr>
              <p:spPr bwMode="auto">
                <a:xfrm>
                  <a:off x="1839" y="1258"/>
                  <a:ext cx="30" cy="82"/>
                </a:xfrm>
                <a:custGeom>
                  <a:avLst/>
                  <a:gdLst>
                    <a:gd name="T0" fmla="*/ 3 w 4"/>
                    <a:gd name="T1" fmla="*/ 12 h 12"/>
                    <a:gd name="T2" fmla="*/ 4 w 4"/>
                    <a:gd name="T3" fmla="*/ 12 h 12"/>
                    <a:gd name="T4" fmla="*/ 0 w 4"/>
                    <a:gd name="T5" fmla="*/ 0 h 12"/>
                    <a:gd name="T6" fmla="*/ 0 w 4"/>
                    <a:gd name="T7" fmla="*/ 12 h 12"/>
                    <a:gd name="T8" fmla="*/ 3 w 4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2">
                      <a:moveTo>
                        <a:pt x="3" y="12"/>
                      </a:moveTo>
                      <a:cubicBezTo>
                        <a:pt x="3" y="12"/>
                        <a:pt x="4" y="12"/>
                        <a:pt x="4" y="12"/>
                      </a:cubicBezTo>
                      <a:cubicBezTo>
                        <a:pt x="4" y="5"/>
                        <a:pt x="2" y="0"/>
                        <a:pt x="0" y="0"/>
                      </a:cubicBezTo>
                      <a:lnTo>
                        <a:pt x="0" y="12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67" name="Arc 703"/>
                <p:cNvSpPr>
                  <a:spLocks/>
                </p:cNvSpPr>
                <p:nvPr/>
              </p:nvSpPr>
              <p:spPr bwMode="auto">
                <a:xfrm>
                  <a:off x="1843" y="1263"/>
                  <a:ext cx="22" cy="82"/>
                </a:xfrm>
                <a:custGeom>
                  <a:avLst/>
                  <a:gdLst>
                    <a:gd name="G0" fmla="+- 0 0 0"/>
                    <a:gd name="G1" fmla="+- 21597 0 0"/>
                    <a:gd name="G2" fmla="+- 21600 0 0"/>
                    <a:gd name="T0" fmla="*/ 352 w 21600"/>
                    <a:gd name="T1" fmla="*/ 0 h 21674"/>
                    <a:gd name="T2" fmla="*/ 21600 w 21600"/>
                    <a:gd name="T3" fmla="*/ 21674 h 21674"/>
                    <a:gd name="T4" fmla="*/ 0 w 21600"/>
                    <a:gd name="T5" fmla="*/ 21597 h 216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74" fill="none" extrusionOk="0">
                      <a:moveTo>
                        <a:pt x="352" y="-1"/>
                      </a:moveTo>
                      <a:cubicBezTo>
                        <a:pt x="12142" y="192"/>
                        <a:pt x="21600" y="9804"/>
                        <a:pt x="21600" y="21597"/>
                      </a:cubicBezTo>
                      <a:cubicBezTo>
                        <a:pt x="21600" y="21622"/>
                        <a:pt x="21599" y="21648"/>
                        <a:pt x="21599" y="21673"/>
                      </a:cubicBezTo>
                    </a:path>
                    <a:path w="21600" h="21674" stroke="0" extrusionOk="0">
                      <a:moveTo>
                        <a:pt x="352" y="-1"/>
                      </a:moveTo>
                      <a:cubicBezTo>
                        <a:pt x="12142" y="192"/>
                        <a:pt x="21600" y="9804"/>
                        <a:pt x="21600" y="21597"/>
                      </a:cubicBezTo>
                      <a:cubicBezTo>
                        <a:pt x="21600" y="21622"/>
                        <a:pt x="21599" y="21648"/>
                        <a:pt x="21599" y="21673"/>
                      </a:cubicBezTo>
                      <a:lnTo>
                        <a:pt x="0" y="21597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68" name="Freeform 704"/>
                <p:cNvSpPr>
                  <a:spLocks/>
                </p:cNvSpPr>
                <p:nvPr/>
              </p:nvSpPr>
              <p:spPr bwMode="auto">
                <a:xfrm>
                  <a:off x="1824" y="1320"/>
                  <a:ext cx="30" cy="20"/>
                </a:xfrm>
                <a:custGeom>
                  <a:avLst/>
                  <a:gdLst>
                    <a:gd name="T0" fmla="*/ 0 w 30"/>
                    <a:gd name="T1" fmla="*/ 7 h 20"/>
                    <a:gd name="T2" fmla="*/ 30 w 30"/>
                    <a:gd name="T3" fmla="*/ 20 h 20"/>
                    <a:gd name="T4" fmla="*/ 30 w 30"/>
                    <a:gd name="T5" fmla="*/ 0 h 20"/>
                    <a:gd name="T6" fmla="*/ 0 w 30"/>
                    <a:gd name="T7" fmla="*/ 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20">
                      <a:moveTo>
                        <a:pt x="0" y="7"/>
                      </a:moveTo>
                      <a:lnTo>
                        <a:pt x="30" y="20"/>
                      </a:lnTo>
                      <a:lnTo>
                        <a:pt x="3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69" name="Freeform 705"/>
                <p:cNvSpPr>
                  <a:spLocks/>
                </p:cNvSpPr>
                <p:nvPr/>
              </p:nvSpPr>
              <p:spPr bwMode="auto">
                <a:xfrm>
                  <a:off x="1824" y="1327"/>
                  <a:ext cx="52" cy="27"/>
                </a:xfrm>
                <a:custGeom>
                  <a:avLst/>
                  <a:gdLst>
                    <a:gd name="T0" fmla="*/ 0 w 52"/>
                    <a:gd name="T1" fmla="*/ 0 h 27"/>
                    <a:gd name="T2" fmla="*/ 52 w 52"/>
                    <a:gd name="T3" fmla="*/ 27 h 27"/>
                    <a:gd name="T4" fmla="*/ 15 w 52"/>
                    <a:gd name="T5" fmla="*/ 27 h 27"/>
                    <a:gd name="T6" fmla="*/ 0 w 52"/>
                    <a:gd name="T7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2" h="27">
                      <a:moveTo>
                        <a:pt x="0" y="0"/>
                      </a:moveTo>
                      <a:lnTo>
                        <a:pt x="52" y="27"/>
                      </a:lnTo>
                      <a:lnTo>
                        <a:pt x="15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70" name="Freeform 706"/>
                <p:cNvSpPr>
                  <a:spLocks/>
                </p:cNvSpPr>
                <p:nvPr/>
              </p:nvSpPr>
              <p:spPr bwMode="auto">
                <a:xfrm>
                  <a:off x="1593" y="1258"/>
                  <a:ext cx="22" cy="62"/>
                </a:xfrm>
                <a:custGeom>
                  <a:avLst/>
                  <a:gdLst>
                    <a:gd name="T0" fmla="*/ 3 w 3"/>
                    <a:gd name="T1" fmla="*/ 0 h 9"/>
                    <a:gd name="T2" fmla="*/ 3 w 3"/>
                    <a:gd name="T3" fmla="*/ 0 h 9"/>
                    <a:gd name="T4" fmla="*/ 0 w 3"/>
                    <a:gd name="T5" fmla="*/ 9 h 9"/>
                    <a:gd name="T6" fmla="*/ 3 w 3"/>
                    <a:gd name="T7" fmla="*/ 9 h 9"/>
                    <a:gd name="T8" fmla="*/ 3 w 3"/>
                    <a:gd name="T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9"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4"/>
                        <a:pt x="0" y="9"/>
                      </a:cubicBezTo>
                      <a:lnTo>
                        <a:pt x="3" y="9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71" name="Arc 707"/>
                <p:cNvSpPr>
                  <a:spLocks/>
                </p:cNvSpPr>
                <p:nvPr/>
              </p:nvSpPr>
              <p:spPr bwMode="auto">
                <a:xfrm>
                  <a:off x="1597" y="1262"/>
                  <a:ext cx="22" cy="5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933"/>
                    <a:gd name="T1" fmla="*/ 21600 h 21600"/>
                    <a:gd name="T2" fmla="*/ 21933 w 21933"/>
                    <a:gd name="T3" fmla="*/ 3 h 21600"/>
                    <a:gd name="T4" fmla="*/ 21600 w 2193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933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711" y="0"/>
                        <a:pt x="21822" y="0"/>
                        <a:pt x="21933" y="2"/>
                      </a:cubicBezTo>
                    </a:path>
                    <a:path w="21933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711" y="0"/>
                        <a:pt x="21822" y="0"/>
                        <a:pt x="21933" y="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72" name="Freeform 708"/>
                <p:cNvSpPr>
                  <a:spLocks/>
                </p:cNvSpPr>
                <p:nvPr/>
              </p:nvSpPr>
              <p:spPr bwMode="auto">
                <a:xfrm>
                  <a:off x="1615" y="1258"/>
                  <a:ext cx="30" cy="82"/>
                </a:xfrm>
                <a:custGeom>
                  <a:avLst/>
                  <a:gdLst>
                    <a:gd name="T0" fmla="*/ 3 w 4"/>
                    <a:gd name="T1" fmla="*/ 12 h 12"/>
                    <a:gd name="T2" fmla="*/ 4 w 4"/>
                    <a:gd name="T3" fmla="*/ 12 h 12"/>
                    <a:gd name="T4" fmla="*/ 0 w 4"/>
                    <a:gd name="T5" fmla="*/ 0 h 12"/>
                    <a:gd name="T6" fmla="*/ 0 w 4"/>
                    <a:gd name="T7" fmla="*/ 12 h 12"/>
                    <a:gd name="T8" fmla="*/ 3 w 4"/>
                    <a:gd name="T9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12">
                      <a:moveTo>
                        <a:pt x="3" y="12"/>
                      </a:moveTo>
                      <a:cubicBezTo>
                        <a:pt x="3" y="12"/>
                        <a:pt x="4" y="12"/>
                        <a:pt x="4" y="12"/>
                      </a:cubicBezTo>
                      <a:cubicBezTo>
                        <a:pt x="4" y="5"/>
                        <a:pt x="2" y="0"/>
                        <a:pt x="0" y="0"/>
                      </a:cubicBezTo>
                      <a:lnTo>
                        <a:pt x="0" y="12"/>
                      </a:lnTo>
                      <a:lnTo>
                        <a:pt x="3" y="1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73" name="Arc 709"/>
                <p:cNvSpPr>
                  <a:spLocks/>
                </p:cNvSpPr>
                <p:nvPr/>
              </p:nvSpPr>
              <p:spPr bwMode="auto">
                <a:xfrm>
                  <a:off x="1616" y="1262"/>
                  <a:ext cx="26" cy="82"/>
                </a:xfrm>
                <a:custGeom>
                  <a:avLst/>
                  <a:gdLst>
                    <a:gd name="G0" fmla="+- 101 0 0"/>
                    <a:gd name="G1" fmla="+- 21600 0 0"/>
                    <a:gd name="G2" fmla="+- 21600 0 0"/>
                    <a:gd name="T0" fmla="*/ 0 w 21701"/>
                    <a:gd name="T1" fmla="*/ 0 h 21680"/>
                    <a:gd name="T2" fmla="*/ 21701 w 21701"/>
                    <a:gd name="T3" fmla="*/ 21680 h 21680"/>
                    <a:gd name="T4" fmla="*/ 101 w 21701"/>
                    <a:gd name="T5" fmla="*/ 21600 h 21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01" h="21680" fill="none" extrusionOk="0">
                      <a:moveTo>
                        <a:pt x="0" y="0"/>
                      </a:moveTo>
                      <a:cubicBezTo>
                        <a:pt x="33" y="0"/>
                        <a:pt x="67" y="-1"/>
                        <a:pt x="101" y="0"/>
                      </a:cubicBezTo>
                      <a:cubicBezTo>
                        <a:pt x="12030" y="0"/>
                        <a:pt x="21701" y="9670"/>
                        <a:pt x="21701" y="21600"/>
                      </a:cubicBezTo>
                      <a:cubicBezTo>
                        <a:pt x="21701" y="21626"/>
                        <a:pt x="21700" y="21653"/>
                        <a:pt x="21700" y="21679"/>
                      </a:cubicBezTo>
                    </a:path>
                    <a:path w="21701" h="21680" stroke="0" extrusionOk="0">
                      <a:moveTo>
                        <a:pt x="0" y="0"/>
                      </a:moveTo>
                      <a:cubicBezTo>
                        <a:pt x="33" y="0"/>
                        <a:pt x="67" y="-1"/>
                        <a:pt x="101" y="0"/>
                      </a:cubicBezTo>
                      <a:cubicBezTo>
                        <a:pt x="12030" y="0"/>
                        <a:pt x="21701" y="9670"/>
                        <a:pt x="21701" y="21600"/>
                      </a:cubicBezTo>
                      <a:cubicBezTo>
                        <a:pt x="21701" y="21626"/>
                        <a:pt x="21700" y="21653"/>
                        <a:pt x="21700" y="21679"/>
                      </a:cubicBezTo>
                      <a:lnTo>
                        <a:pt x="101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74" name="Freeform 710"/>
                <p:cNvSpPr>
                  <a:spLocks/>
                </p:cNvSpPr>
                <p:nvPr/>
              </p:nvSpPr>
              <p:spPr bwMode="auto">
                <a:xfrm>
                  <a:off x="1600" y="1320"/>
                  <a:ext cx="30" cy="20"/>
                </a:xfrm>
                <a:custGeom>
                  <a:avLst/>
                  <a:gdLst>
                    <a:gd name="T0" fmla="*/ 0 w 30"/>
                    <a:gd name="T1" fmla="*/ 7 h 20"/>
                    <a:gd name="T2" fmla="*/ 23 w 30"/>
                    <a:gd name="T3" fmla="*/ 20 h 20"/>
                    <a:gd name="T4" fmla="*/ 30 w 30"/>
                    <a:gd name="T5" fmla="*/ 0 h 20"/>
                    <a:gd name="T6" fmla="*/ 0 w 30"/>
                    <a:gd name="T7" fmla="*/ 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20">
                      <a:moveTo>
                        <a:pt x="0" y="7"/>
                      </a:moveTo>
                      <a:lnTo>
                        <a:pt x="23" y="20"/>
                      </a:lnTo>
                      <a:lnTo>
                        <a:pt x="3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75" name="Freeform 711"/>
                <p:cNvSpPr>
                  <a:spLocks/>
                </p:cNvSpPr>
                <p:nvPr/>
              </p:nvSpPr>
              <p:spPr bwMode="auto">
                <a:xfrm>
                  <a:off x="1600" y="1327"/>
                  <a:ext cx="53" cy="27"/>
                </a:xfrm>
                <a:custGeom>
                  <a:avLst/>
                  <a:gdLst>
                    <a:gd name="T0" fmla="*/ 0 w 53"/>
                    <a:gd name="T1" fmla="*/ 0 h 27"/>
                    <a:gd name="T2" fmla="*/ 53 w 53"/>
                    <a:gd name="T3" fmla="*/ 27 h 27"/>
                    <a:gd name="T4" fmla="*/ 15 w 53"/>
                    <a:gd name="T5" fmla="*/ 27 h 27"/>
                    <a:gd name="T6" fmla="*/ 0 w 53"/>
                    <a:gd name="T7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3" h="27">
                      <a:moveTo>
                        <a:pt x="0" y="0"/>
                      </a:moveTo>
                      <a:lnTo>
                        <a:pt x="53" y="27"/>
                      </a:lnTo>
                      <a:lnTo>
                        <a:pt x="15" y="2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76" name="Arc 712"/>
                <p:cNvSpPr>
                  <a:spLocks/>
                </p:cNvSpPr>
                <p:nvPr/>
              </p:nvSpPr>
              <p:spPr bwMode="auto">
                <a:xfrm>
                  <a:off x="1843" y="1256"/>
                  <a:ext cx="52" cy="105"/>
                </a:xfrm>
                <a:custGeom>
                  <a:avLst/>
                  <a:gdLst>
                    <a:gd name="G0" fmla="+- 0 0 0"/>
                    <a:gd name="G1" fmla="+- 21599 0 0"/>
                    <a:gd name="G2" fmla="+- 21600 0 0"/>
                    <a:gd name="T0" fmla="*/ 192 w 21600"/>
                    <a:gd name="T1" fmla="*/ 0 h 21599"/>
                    <a:gd name="T2" fmla="*/ 21600 w 21600"/>
                    <a:gd name="T3" fmla="*/ 21599 h 21599"/>
                    <a:gd name="T4" fmla="*/ 0 w 21600"/>
                    <a:gd name="T5" fmla="*/ 21599 h 215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599" fill="none" extrusionOk="0">
                      <a:moveTo>
                        <a:pt x="192" y="-1"/>
                      </a:moveTo>
                      <a:cubicBezTo>
                        <a:pt x="12045" y="105"/>
                        <a:pt x="21600" y="9744"/>
                        <a:pt x="21600" y="21599"/>
                      </a:cubicBezTo>
                    </a:path>
                    <a:path w="21600" h="21599" stroke="0" extrusionOk="0">
                      <a:moveTo>
                        <a:pt x="192" y="-1"/>
                      </a:moveTo>
                      <a:cubicBezTo>
                        <a:pt x="12045" y="105"/>
                        <a:pt x="21600" y="9744"/>
                        <a:pt x="21600" y="21599"/>
                      </a:cubicBez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77" name="Arc 713"/>
                <p:cNvSpPr>
                  <a:spLocks/>
                </p:cNvSpPr>
                <p:nvPr/>
              </p:nvSpPr>
              <p:spPr bwMode="auto">
                <a:xfrm>
                  <a:off x="5384" y="3302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78" name="Arc 714"/>
                <p:cNvSpPr>
                  <a:spLocks/>
                </p:cNvSpPr>
                <p:nvPr/>
              </p:nvSpPr>
              <p:spPr bwMode="auto">
                <a:xfrm>
                  <a:off x="5153" y="3206"/>
                  <a:ext cx="59" cy="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570 h 21600"/>
                    <a:gd name="T2" fmla="*/ 43199 w 43199"/>
                    <a:gd name="T3" fmla="*/ 21391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570"/>
                      </a:moveTo>
                      <a:cubicBezTo>
                        <a:pt x="16" y="9652"/>
                        <a:pt x="9682" y="-1"/>
                        <a:pt x="21600" y="0"/>
                      </a:cubicBezTo>
                      <a:cubicBezTo>
                        <a:pt x="33447" y="0"/>
                        <a:pt x="43084" y="9543"/>
                        <a:pt x="43198" y="21391"/>
                      </a:cubicBezTo>
                    </a:path>
                    <a:path w="43199" h="21600" stroke="0" extrusionOk="0">
                      <a:moveTo>
                        <a:pt x="0" y="21570"/>
                      </a:moveTo>
                      <a:cubicBezTo>
                        <a:pt x="16" y="9652"/>
                        <a:pt x="9682" y="-1"/>
                        <a:pt x="21600" y="0"/>
                      </a:cubicBezTo>
                      <a:cubicBezTo>
                        <a:pt x="33447" y="0"/>
                        <a:pt x="43084" y="9543"/>
                        <a:pt x="43198" y="2139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79" name="Arc 715"/>
                <p:cNvSpPr>
                  <a:spLocks/>
                </p:cNvSpPr>
                <p:nvPr/>
              </p:nvSpPr>
              <p:spPr bwMode="auto">
                <a:xfrm>
                  <a:off x="5056" y="3158"/>
                  <a:ext cx="52" cy="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3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8" y="0"/>
                        <a:pt x="43085" y="9544"/>
                        <a:pt x="43199" y="21392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8" y="0"/>
                        <a:pt x="43085" y="9544"/>
                        <a:pt x="43199" y="2139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80" name="Arc 716"/>
                <p:cNvSpPr>
                  <a:spLocks/>
                </p:cNvSpPr>
                <p:nvPr/>
              </p:nvSpPr>
              <p:spPr bwMode="auto">
                <a:xfrm>
                  <a:off x="4959" y="3111"/>
                  <a:ext cx="59" cy="4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61 h 21661"/>
                    <a:gd name="T2" fmla="*/ 43200 w 43200"/>
                    <a:gd name="T3" fmla="*/ 21480 h 21661"/>
                    <a:gd name="T4" fmla="*/ 21600 w 43200"/>
                    <a:gd name="T5" fmla="*/ 21600 h 21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61" fill="none" extrusionOk="0">
                      <a:moveTo>
                        <a:pt x="0" y="21660"/>
                      </a:moveTo>
                      <a:cubicBezTo>
                        <a:pt x="0" y="21640"/>
                        <a:pt x="0" y="2162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2" y="-1"/>
                        <a:pt x="43133" y="9597"/>
                        <a:pt x="43199" y="21480"/>
                      </a:cubicBezTo>
                    </a:path>
                    <a:path w="43200" h="21661" stroke="0" extrusionOk="0">
                      <a:moveTo>
                        <a:pt x="0" y="21660"/>
                      </a:moveTo>
                      <a:cubicBezTo>
                        <a:pt x="0" y="21640"/>
                        <a:pt x="0" y="2162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2" y="-1"/>
                        <a:pt x="43133" y="9597"/>
                        <a:pt x="43199" y="2148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81" name="Arc 717"/>
                <p:cNvSpPr>
                  <a:spLocks/>
                </p:cNvSpPr>
                <p:nvPr/>
              </p:nvSpPr>
              <p:spPr bwMode="auto">
                <a:xfrm>
                  <a:off x="4870" y="3063"/>
                  <a:ext cx="52" cy="4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89 h 21689"/>
                    <a:gd name="T2" fmla="*/ 43200 w 43200"/>
                    <a:gd name="T3" fmla="*/ 21482 h 21689"/>
                    <a:gd name="T4" fmla="*/ 21600 w 43200"/>
                    <a:gd name="T5" fmla="*/ 21600 h 21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89" fill="none" extrusionOk="0">
                      <a:moveTo>
                        <a:pt x="0" y="21688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3" y="-1"/>
                        <a:pt x="43134" y="9598"/>
                        <a:pt x="43199" y="21482"/>
                      </a:cubicBezTo>
                    </a:path>
                    <a:path w="43200" h="21689" stroke="0" extrusionOk="0">
                      <a:moveTo>
                        <a:pt x="0" y="21688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3" y="-1"/>
                        <a:pt x="43134" y="9598"/>
                        <a:pt x="43199" y="2148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82" name="Arc 718"/>
                <p:cNvSpPr>
                  <a:spLocks/>
                </p:cNvSpPr>
                <p:nvPr/>
              </p:nvSpPr>
              <p:spPr bwMode="auto">
                <a:xfrm>
                  <a:off x="4773" y="3022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83" name="Arc 719"/>
                <p:cNvSpPr>
                  <a:spLocks/>
                </p:cNvSpPr>
                <p:nvPr/>
              </p:nvSpPr>
              <p:spPr bwMode="auto">
                <a:xfrm>
                  <a:off x="4676" y="2974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84" name="Arc 720"/>
                <p:cNvSpPr>
                  <a:spLocks/>
                </p:cNvSpPr>
                <p:nvPr/>
              </p:nvSpPr>
              <p:spPr bwMode="auto">
                <a:xfrm>
                  <a:off x="4579" y="2926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85" name="Arc 721"/>
                <p:cNvSpPr>
                  <a:spLocks/>
                </p:cNvSpPr>
                <p:nvPr/>
              </p:nvSpPr>
              <p:spPr bwMode="auto">
                <a:xfrm>
                  <a:off x="4393" y="2830"/>
                  <a:ext cx="51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4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8" y="0"/>
                        <a:pt x="43086" y="9545"/>
                        <a:pt x="43199" y="21393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8" y="0"/>
                        <a:pt x="43086" y="9545"/>
                        <a:pt x="43199" y="2139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86" name="Arc 722"/>
                <p:cNvSpPr>
                  <a:spLocks/>
                </p:cNvSpPr>
                <p:nvPr/>
              </p:nvSpPr>
              <p:spPr bwMode="auto">
                <a:xfrm>
                  <a:off x="4296" y="2782"/>
                  <a:ext cx="59" cy="4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91 h 21691"/>
                    <a:gd name="T2" fmla="*/ 43200 w 43200"/>
                    <a:gd name="T3" fmla="*/ 21480 h 21691"/>
                    <a:gd name="T4" fmla="*/ 21600 w 43200"/>
                    <a:gd name="T5" fmla="*/ 21600 h 21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91" fill="none" extrusionOk="0">
                      <a:moveTo>
                        <a:pt x="0" y="21690"/>
                      </a:moveTo>
                      <a:cubicBezTo>
                        <a:pt x="0" y="21660"/>
                        <a:pt x="0" y="2163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2" y="-1"/>
                        <a:pt x="43133" y="9597"/>
                        <a:pt x="43199" y="21480"/>
                      </a:cubicBezTo>
                    </a:path>
                    <a:path w="43200" h="21691" stroke="0" extrusionOk="0">
                      <a:moveTo>
                        <a:pt x="0" y="21690"/>
                      </a:moveTo>
                      <a:cubicBezTo>
                        <a:pt x="0" y="21660"/>
                        <a:pt x="0" y="2163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2" y="-1"/>
                        <a:pt x="43133" y="9597"/>
                        <a:pt x="43199" y="2148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87" name="Arc 723"/>
                <p:cNvSpPr>
                  <a:spLocks/>
                </p:cNvSpPr>
                <p:nvPr/>
              </p:nvSpPr>
              <p:spPr bwMode="auto">
                <a:xfrm>
                  <a:off x="4199" y="2741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88" name="Arc 724"/>
                <p:cNvSpPr>
                  <a:spLocks/>
                </p:cNvSpPr>
                <p:nvPr/>
              </p:nvSpPr>
              <p:spPr bwMode="auto">
                <a:xfrm>
                  <a:off x="4109" y="2693"/>
                  <a:ext cx="52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0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3"/>
                        <a:pt x="43198" y="21390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3"/>
                        <a:pt x="43198" y="2139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89" name="Arc 725"/>
                <p:cNvSpPr>
                  <a:spLocks/>
                </p:cNvSpPr>
                <p:nvPr/>
              </p:nvSpPr>
              <p:spPr bwMode="auto">
                <a:xfrm>
                  <a:off x="4013" y="2645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8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6" y="0"/>
                        <a:pt x="43082" y="9541"/>
                        <a:pt x="43198" y="21388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6" y="0"/>
                        <a:pt x="43082" y="9541"/>
                        <a:pt x="43198" y="2138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90" name="Arc 726"/>
                <p:cNvSpPr>
                  <a:spLocks/>
                </p:cNvSpPr>
                <p:nvPr/>
              </p:nvSpPr>
              <p:spPr bwMode="auto">
                <a:xfrm>
                  <a:off x="3916" y="2597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8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6" y="0"/>
                        <a:pt x="43082" y="9541"/>
                        <a:pt x="43198" y="21388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6" y="0"/>
                        <a:pt x="43082" y="9541"/>
                        <a:pt x="43198" y="2138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91" name="Arc 727"/>
                <p:cNvSpPr>
                  <a:spLocks/>
                </p:cNvSpPr>
                <p:nvPr/>
              </p:nvSpPr>
              <p:spPr bwMode="auto">
                <a:xfrm>
                  <a:off x="3826" y="2549"/>
                  <a:ext cx="52" cy="4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89 h 21689"/>
                    <a:gd name="T2" fmla="*/ 43200 w 43200"/>
                    <a:gd name="T3" fmla="*/ 21482 h 21689"/>
                    <a:gd name="T4" fmla="*/ 21600 w 43200"/>
                    <a:gd name="T5" fmla="*/ 21600 h 21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89" fill="none" extrusionOk="0">
                      <a:moveTo>
                        <a:pt x="0" y="21688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3" y="-1"/>
                        <a:pt x="43134" y="9598"/>
                        <a:pt x="43199" y="21482"/>
                      </a:cubicBezTo>
                    </a:path>
                    <a:path w="43200" h="21689" stroke="0" extrusionOk="0">
                      <a:moveTo>
                        <a:pt x="0" y="21688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3" y="-1"/>
                        <a:pt x="43134" y="9598"/>
                        <a:pt x="43199" y="2148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92" name="Arc 728"/>
                <p:cNvSpPr>
                  <a:spLocks/>
                </p:cNvSpPr>
                <p:nvPr/>
              </p:nvSpPr>
              <p:spPr bwMode="auto">
                <a:xfrm>
                  <a:off x="3729" y="2508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93" name="Arc 729"/>
                <p:cNvSpPr>
                  <a:spLocks/>
                </p:cNvSpPr>
                <p:nvPr/>
              </p:nvSpPr>
              <p:spPr bwMode="auto">
                <a:xfrm>
                  <a:off x="3640" y="2460"/>
                  <a:ext cx="51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4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8" y="0"/>
                        <a:pt x="43086" y="9545"/>
                        <a:pt x="43199" y="21393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8" y="0"/>
                        <a:pt x="43086" y="9545"/>
                        <a:pt x="43199" y="2139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94" name="Arc 730"/>
                <p:cNvSpPr>
                  <a:spLocks/>
                </p:cNvSpPr>
                <p:nvPr/>
              </p:nvSpPr>
              <p:spPr bwMode="auto">
                <a:xfrm>
                  <a:off x="3535" y="2412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95" name="Arc 731"/>
                <p:cNvSpPr>
                  <a:spLocks/>
                </p:cNvSpPr>
                <p:nvPr/>
              </p:nvSpPr>
              <p:spPr bwMode="auto">
                <a:xfrm>
                  <a:off x="3446" y="2364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41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58" y="0"/>
                        <a:pt x="43099" y="9560"/>
                        <a:pt x="43199" y="21418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58" y="0"/>
                        <a:pt x="43099" y="9560"/>
                        <a:pt x="43199" y="2141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96" name="Arc 732"/>
                <p:cNvSpPr>
                  <a:spLocks/>
                </p:cNvSpPr>
                <p:nvPr/>
              </p:nvSpPr>
              <p:spPr bwMode="auto">
                <a:xfrm>
                  <a:off x="3356" y="2316"/>
                  <a:ext cx="52" cy="4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89 h 21689"/>
                    <a:gd name="T2" fmla="*/ 43200 w 43200"/>
                    <a:gd name="T3" fmla="*/ 21482 h 21689"/>
                    <a:gd name="T4" fmla="*/ 21600 w 43200"/>
                    <a:gd name="T5" fmla="*/ 21600 h 21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89" fill="none" extrusionOk="0">
                      <a:moveTo>
                        <a:pt x="0" y="21688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3" y="-1"/>
                        <a:pt x="43134" y="9598"/>
                        <a:pt x="43199" y="21482"/>
                      </a:cubicBezTo>
                    </a:path>
                    <a:path w="43200" h="21689" stroke="0" extrusionOk="0">
                      <a:moveTo>
                        <a:pt x="0" y="21688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3" y="-1"/>
                        <a:pt x="43134" y="9598"/>
                        <a:pt x="43199" y="2148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97" name="Arc 733"/>
                <p:cNvSpPr>
                  <a:spLocks/>
                </p:cNvSpPr>
                <p:nvPr/>
              </p:nvSpPr>
              <p:spPr bwMode="auto">
                <a:xfrm>
                  <a:off x="3260" y="2275"/>
                  <a:ext cx="51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423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60" y="0"/>
                        <a:pt x="43102" y="9563"/>
                        <a:pt x="43199" y="21422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60" y="0"/>
                        <a:pt x="43102" y="9563"/>
                        <a:pt x="43199" y="2142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98" name="Arc 734"/>
                <p:cNvSpPr>
                  <a:spLocks/>
                </p:cNvSpPr>
                <p:nvPr/>
              </p:nvSpPr>
              <p:spPr bwMode="auto">
                <a:xfrm>
                  <a:off x="3163" y="2227"/>
                  <a:ext cx="59" cy="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1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4" y="9543"/>
                        <a:pt x="43198" y="21391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4" y="9543"/>
                        <a:pt x="43198" y="2139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99" name="Arc 735"/>
                <p:cNvSpPr>
                  <a:spLocks/>
                </p:cNvSpPr>
                <p:nvPr/>
              </p:nvSpPr>
              <p:spPr bwMode="auto">
                <a:xfrm>
                  <a:off x="3066" y="2180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00" name="Arc 736"/>
                <p:cNvSpPr>
                  <a:spLocks/>
                </p:cNvSpPr>
                <p:nvPr/>
              </p:nvSpPr>
              <p:spPr bwMode="auto">
                <a:xfrm>
                  <a:off x="2969" y="2132"/>
                  <a:ext cx="51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4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8" y="0"/>
                        <a:pt x="43086" y="9545"/>
                        <a:pt x="43199" y="21393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8" y="0"/>
                        <a:pt x="43086" y="9545"/>
                        <a:pt x="43199" y="2139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01" name="Arc 737"/>
                <p:cNvSpPr>
                  <a:spLocks/>
                </p:cNvSpPr>
                <p:nvPr/>
              </p:nvSpPr>
              <p:spPr bwMode="auto">
                <a:xfrm>
                  <a:off x="2872" y="2084"/>
                  <a:ext cx="51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4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8" y="0"/>
                        <a:pt x="43086" y="9545"/>
                        <a:pt x="43199" y="21393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8" y="0"/>
                        <a:pt x="43086" y="9545"/>
                        <a:pt x="43199" y="2139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02" name="Arc 738"/>
                <p:cNvSpPr>
                  <a:spLocks/>
                </p:cNvSpPr>
                <p:nvPr/>
              </p:nvSpPr>
              <p:spPr bwMode="auto">
                <a:xfrm>
                  <a:off x="2767" y="2029"/>
                  <a:ext cx="60" cy="4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93 h 21693"/>
                    <a:gd name="T2" fmla="*/ 43200 w 43200"/>
                    <a:gd name="T3" fmla="*/ 21478 h 21693"/>
                    <a:gd name="T4" fmla="*/ 21600 w 43200"/>
                    <a:gd name="T5" fmla="*/ 21600 h 216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93" fill="none" extrusionOk="0">
                      <a:moveTo>
                        <a:pt x="0" y="21692"/>
                      </a:moveTo>
                      <a:cubicBezTo>
                        <a:pt x="0" y="21661"/>
                        <a:pt x="0" y="2163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1" y="-1"/>
                        <a:pt x="43132" y="9596"/>
                        <a:pt x="43199" y="21478"/>
                      </a:cubicBezTo>
                    </a:path>
                    <a:path w="43200" h="21693" stroke="0" extrusionOk="0">
                      <a:moveTo>
                        <a:pt x="0" y="21692"/>
                      </a:moveTo>
                      <a:cubicBezTo>
                        <a:pt x="0" y="21661"/>
                        <a:pt x="0" y="2163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1" y="-1"/>
                        <a:pt x="43132" y="9596"/>
                        <a:pt x="43199" y="2147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03" name="Arc 739"/>
                <p:cNvSpPr>
                  <a:spLocks/>
                </p:cNvSpPr>
                <p:nvPr/>
              </p:nvSpPr>
              <p:spPr bwMode="auto">
                <a:xfrm>
                  <a:off x="2678" y="1981"/>
                  <a:ext cx="52" cy="4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89 h 21689"/>
                    <a:gd name="T2" fmla="*/ 43200 w 43200"/>
                    <a:gd name="T3" fmla="*/ 21482 h 21689"/>
                    <a:gd name="T4" fmla="*/ 21600 w 43200"/>
                    <a:gd name="T5" fmla="*/ 21600 h 216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89" fill="none" extrusionOk="0">
                      <a:moveTo>
                        <a:pt x="0" y="21688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3" y="-1"/>
                        <a:pt x="43134" y="9598"/>
                        <a:pt x="43199" y="21482"/>
                      </a:cubicBezTo>
                    </a:path>
                    <a:path w="43200" h="21689" stroke="0" extrusionOk="0">
                      <a:moveTo>
                        <a:pt x="0" y="21688"/>
                      </a:moveTo>
                      <a:cubicBezTo>
                        <a:pt x="0" y="21659"/>
                        <a:pt x="0" y="216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3" y="-1"/>
                        <a:pt x="43134" y="9598"/>
                        <a:pt x="43199" y="2148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04" name="Arc 740"/>
                <p:cNvSpPr>
                  <a:spLocks/>
                </p:cNvSpPr>
                <p:nvPr/>
              </p:nvSpPr>
              <p:spPr bwMode="auto">
                <a:xfrm>
                  <a:off x="2574" y="1933"/>
                  <a:ext cx="59" cy="4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91 h 21691"/>
                    <a:gd name="T2" fmla="*/ 43200 w 43200"/>
                    <a:gd name="T3" fmla="*/ 21480 h 21691"/>
                    <a:gd name="T4" fmla="*/ 21600 w 43200"/>
                    <a:gd name="T5" fmla="*/ 21600 h 21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91" fill="none" extrusionOk="0">
                      <a:moveTo>
                        <a:pt x="0" y="21690"/>
                      </a:moveTo>
                      <a:cubicBezTo>
                        <a:pt x="0" y="21660"/>
                        <a:pt x="0" y="2163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2" y="-1"/>
                        <a:pt x="43133" y="9597"/>
                        <a:pt x="43199" y="21480"/>
                      </a:cubicBezTo>
                    </a:path>
                    <a:path w="43200" h="21691" stroke="0" extrusionOk="0">
                      <a:moveTo>
                        <a:pt x="0" y="21690"/>
                      </a:moveTo>
                      <a:cubicBezTo>
                        <a:pt x="0" y="21660"/>
                        <a:pt x="0" y="2163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2" y="-1"/>
                        <a:pt x="43133" y="9597"/>
                        <a:pt x="43199" y="2148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05" name="Arc 741"/>
                <p:cNvSpPr>
                  <a:spLocks/>
                </p:cNvSpPr>
                <p:nvPr/>
              </p:nvSpPr>
              <p:spPr bwMode="auto">
                <a:xfrm>
                  <a:off x="673" y="1303"/>
                  <a:ext cx="51" cy="4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87 h 21687"/>
                    <a:gd name="T2" fmla="*/ 43200 w 43200"/>
                    <a:gd name="T3" fmla="*/ 21484 h 21687"/>
                    <a:gd name="T4" fmla="*/ 21600 w 43200"/>
                    <a:gd name="T5" fmla="*/ 21600 h 21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87" fill="none" extrusionOk="0">
                      <a:moveTo>
                        <a:pt x="0" y="21686"/>
                      </a:moveTo>
                      <a:cubicBezTo>
                        <a:pt x="0" y="21657"/>
                        <a:pt x="0" y="2162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4" y="-1"/>
                        <a:pt x="43135" y="9600"/>
                        <a:pt x="43199" y="21484"/>
                      </a:cubicBezTo>
                    </a:path>
                    <a:path w="43200" h="21687" stroke="0" extrusionOk="0">
                      <a:moveTo>
                        <a:pt x="0" y="21686"/>
                      </a:moveTo>
                      <a:cubicBezTo>
                        <a:pt x="0" y="21657"/>
                        <a:pt x="0" y="2162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4" y="-1"/>
                        <a:pt x="43135" y="9600"/>
                        <a:pt x="43199" y="2148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06" name="Arc 742"/>
                <p:cNvSpPr>
                  <a:spLocks/>
                </p:cNvSpPr>
                <p:nvPr/>
              </p:nvSpPr>
              <p:spPr bwMode="auto">
                <a:xfrm>
                  <a:off x="568" y="1255"/>
                  <a:ext cx="52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420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59" y="0"/>
                        <a:pt x="43100" y="9561"/>
                        <a:pt x="43199" y="2141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59" y="0"/>
                        <a:pt x="43100" y="9561"/>
                        <a:pt x="43199" y="2141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07" name="Arc 743"/>
                <p:cNvSpPr>
                  <a:spLocks/>
                </p:cNvSpPr>
                <p:nvPr/>
              </p:nvSpPr>
              <p:spPr bwMode="auto">
                <a:xfrm>
                  <a:off x="464" y="1201"/>
                  <a:ext cx="59" cy="4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200"/>
                    <a:gd name="T1" fmla="*/ 21661 h 21661"/>
                    <a:gd name="T2" fmla="*/ 43200 w 43200"/>
                    <a:gd name="T3" fmla="*/ 21480 h 21661"/>
                    <a:gd name="T4" fmla="*/ 21600 w 43200"/>
                    <a:gd name="T5" fmla="*/ 21600 h 21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200" h="21661" fill="none" extrusionOk="0">
                      <a:moveTo>
                        <a:pt x="0" y="21660"/>
                      </a:moveTo>
                      <a:cubicBezTo>
                        <a:pt x="0" y="21640"/>
                        <a:pt x="0" y="2162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2" y="-1"/>
                        <a:pt x="43133" y="9597"/>
                        <a:pt x="43199" y="21480"/>
                      </a:cubicBezTo>
                    </a:path>
                    <a:path w="43200" h="21661" stroke="0" extrusionOk="0">
                      <a:moveTo>
                        <a:pt x="0" y="21660"/>
                      </a:moveTo>
                      <a:cubicBezTo>
                        <a:pt x="0" y="21640"/>
                        <a:pt x="0" y="2162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82" y="-1"/>
                        <a:pt x="43133" y="9597"/>
                        <a:pt x="43199" y="2148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08" name="Arc 744"/>
                <p:cNvSpPr>
                  <a:spLocks/>
                </p:cNvSpPr>
                <p:nvPr/>
              </p:nvSpPr>
              <p:spPr bwMode="auto">
                <a:xfrm>
                  <a:off x="367" y="1153"/>
                  <a:ext cx="52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0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3"/>
                        <a:pt x="43198" y="21390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3"/>
                        <a:pt x="43198" y="2139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09" name="Arc 745"/>
                <p:cNvSpPr>
                  <a:spLocks/>
                </p:cNvSpPr>
                <p:nvPr/>
              </p:nvSpPr>
              <p:spPr bwMode="auto">
                <a:xfrm>
                  <a:off x="76" y="708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10" name="Arc 746"/>
                <p:cNvSpPr>
                  <a:spLocks/>
                </p:cNvSpPr>
                <p:nvPr/>
              </p:nvSpPr>
              <p:spPr bwMode="auto">
                <a:xfrm>
                  <a:off x="-50" y="639"/>
                  <a:ext cx="52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0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3"/>
                        <a:pt x="43198" y="21390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3"/>
                        <a:pt x="43198" y="2139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11" name="Arc 747"/>
                <p:cNvSpPr>
                  <a:spLocks/>
                </p:cNvSpPr>
                <p:nvPr/>
              </p:nvSpPr>
              <p:spPr bwMode="auto">
                <a:xfrm>
                  <a:off x="-162" y="584"/>
                  <a:ext cx="51" cy="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7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50" y="0"/>
                        <a:pt x="43087" y="9547"/>
                        <a:pt x="43199" y="21396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50" y="0"/>
                        <a:pt x="43087" y="9547"/>
                        <a:pt x="43199" y="21396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12" name="Arc 748"/>
                <p:cNvSpPr>
                  <a:spLocks/>
                </p:cNvSpPr>
                <p:nvPr/>
              </p:nvSpPr>
              <p:spPr bwMode="auto">
                <a:xfrm>
                  <a:off x="-274" y="530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13" name="Arc 749"/>
                <p:cNvSpPr>
                  <a:spLocks/>
                </p:cNvSpPr>
                <p:nvPr/>
              </p:nvSpPr>
              <p:spPr bwMode="auto">
                <a:xfrm>
                  <a:off x="-401" y="468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14" name="Arc 750"/>
                <p:cNvSpPr>
                  <a:spLocks/>
                </p:cNvSpPr>
                <p:nvPr/>
              </p:nvSpPr>
              <p:spPr bwMode="auto">
                <a:xfrm>
                  <a:off x="-625" y="359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15" name="Arc 751"/>
                <p:cNvSpPr>
                  <a:spLocks/>
                </p:cNvSpPr>
                <p:nvPr/>
              </p:nvSpPr>
              <p:spPr bwMode="auto">
                <a:xfrm>
                  <a:off x="-744" y="297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16" name="Arc 752"/>
                <p:cNvSpPr>
                  <a:spLocks/>
                </p:cNvSpPr>
                <p:nvPr/>
              </p:nvSpPr>
              <p:spPr bwMode="auto">
                <a:xfrm>
                  <a:off x="-863" y="242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17" name="Arc 753"/>
                <p:cNvSpPr>
                  <a:spLocks/>
                </p:cNvSpPr>
                <p:nvPr/>
              </p:nvSpPr>
              <p:spPr bwMode="auto">
                <a:xfrm>
                  <a:off x="-975" y="187"/>
                  <a:ext cx="59" cy="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570 h 21600"/>
                    <a:gd name="T2" fmla="*/ 43199 w 43199"/>
                    <a:gd name="T3" fmla="*/ 21391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570"/>
                      </a:moveTo>
                      <a:cubicBezTo>
                        <a:pt x="16" y="9652"/>
                        <a:pt x="9682" y="-1"/>
                        <a:pt x="21600" y="0"/>
                      </a:cubicBezTo>
                      <a:cubicBezTo>
                        <a:pt x="33447" y="0"/>
                        <a:pt x="43084" y="9543"/>
                        <a:pt x="43198" y="21391"/>
                      </a:cubicBezTo>
                    </a:path>
                    <a:path w="43199" h="21600" stroke="0" extrusionOk="0">
                      <a:moveTo>
                        <a:pt x="0" y="21570"/>
                      </a:moveTo>
                      <a:cubicBezTo>
                        <a:pt x="16" y="9652"/>
                        <a:pt x="9682" y="-1"/>
                        <a:pt x="21600" y="0"/>
                      </a:cubicBezTo>
                      <a:cubicBezTo>
                        <a:pt x="33447" y="0"/>
                        <a:pt x="43084" y="9543"/>
                        <a:pt x="43198" y="2139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18" name="Arc 754"/>
                <p:cNvSpPr>
                  <a:spLocks/>
                </p:cNvSpPr>
                <p:nvPr/>
              </p:nvSpPr>
              <p:spPr bwMode="auto">
                <a:xfrm>
                  <a:off x="-1109" y="119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89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2"/>
                        <a:pt x="43198" y="2138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19" name="Arc 755"/>
                <p:cNvSpPr>
                  <a:spLocks/>
                </p:cNvSpPr>
                <p:nvPr/>
              </p:nvSpPr>
              <p:spPr bwMode="auto">
                <a:xfrm>
                  <a:off x="-1220" y="64"/>
                  <a:ext cx="52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0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3"/>
                        <a:pt x="43198" y="21390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47" y="0"/>
                        <a:pt x="43083" y="9543"/>
                        <a:pt x="43198" y="2139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20" name="Arc 756"/>
                <p:cNvSpPr>
                  <a:spLocks/>
                </p:cNvSpPr>
                <p:nvPr/>
              </p:nvSpPr>
              <p:spPr bwMode="auto">
                <a:xfrm>
                  <a:off x="-1422" y="-39"/>
                  <a:ext cx="51" cy="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600 h 21600"/>
                    <a:gd name="T2" fmla="*/ 43199 w 43199"/>
                    <a:gd name="T3" fmla="*/ 21397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50" y="0"/>
                        <a:pt x="43087" y="9547"/>
                        <a:pt x="43199" y="21396"/>
                      </a:cubicBezTo>
                    </a:path>
                    <a:path w="4319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450" y="0"/>
                        <a:pt x="43087" y="9547"/>
                        <a:pt x="43199" y="21396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21" name="Arc 757"/>
                <p:cNvSpPr>
                  <a:spLocks/>
                </p:cNvSpPr>
                <p:nvPr/>
              </p:nvSpPr>
              <p:spPr bwMode="auto">
                <a:xfrm>
                  <a:off x="-1556" y="-99"/>
                  <a:ext cx="60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569 h 21600"/>
                    <a:gd name="T2" fmla="*/ 43199 w 43199"/>
                    <a:gd name="T3" fmla="*/ 21354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569"/>
                      </a:moveTo>
                      <a:cubicBezTo>
                        <a:pt x="17" y="9651"/>
                        <a:pt x="9682" y="-1"/>
                        <a:pt x="21600" y="0"/>
                      </a:cubicBezTo>
                      <a:cubicBezTo>
                        <a:pt x="33433" y="0"/>
                        <a:pt x="43063" y="9521"/>
                        <a:pt x="43198" y="21354"/>
                      </a:cubicBezTo>
                    </a:path>
                    <a:path w="43199" h="21600" stroke="0" extrusionOk="0">
                      <a:moveTo>
                        <a:pt x="0" y="21569"/>
                      </a:moveTo>
                      <a:cubicBezTo>
                        <a:pt x="17" y="9651"/>
                        <a:pt x="9682" y="-1"/>
                        <a:pt x="21600" y="0"/>
                      </a:cubicBezTo>
                      <a:cubicBezTo>
                        <a:pt x="33433" y="0"/>
                        <a:pt x="43063" y="9521"/>
                        <a:pt x="43198" y="2135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22" name="Freeform 758"/>
                <p:cNvSpPr>
                  <a:spLocks/>
                </p:cNvSpPr>
                <p:nvPr/>
              </p:nvSpPr>
              <p:spPr bwMode="auto">
                <a:xfrm>
                  <a:off x="-1650" y="-152"/>
                  <a:ext cx="60" cy="41"/>
                </a:xfrm>
                <a:custGeom>
                  <a:avLst/>
                  <a:gdLst>
                    <a:gd name="T0" fmla="*/ 8 w 8"/>
                    <a:gd name="T1" fmla="*/ 5 h 6"/>
                    <a:gd name="T2" fmla="*/ 4 w 8"/>
                    <a:gd name="T3" fmla="*/ 0 h 6"/>
                    <a:gd name="T4" fmla="*/ 0 w 8"/>
                    <a:gd name="T5" fmla="*/ 6 h 6"/>
                    <a:gd name="T6" fmla="*/ 4 w 8"/>
                    <a:gd name="T7" fmla="*/ 6 h 6"/>
                    <a:gd name="T8" fmla="*/ 8 w 8"/>
                    <a:gd name="T9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">
                      <a:moveTo>
                        <a:pt x="8" y="5"/>
                      </a:moveTo>
                      <a:cubicBezTo>
                        <a:pt x="8" y="2"/>
                        <a:pt x="6" y="0"/>
                        <a:pt x="4" y="0"/>
                      </a:cubicBezTo>
                      <a:cubicBezTo>
                        <a:pt x="2" y="0"/>
                        <a:pt x="0" y="2"/>
                        <a:pt x="0" y="6"/>
                      </a:cubicBezTo>
                      <a:lnTo>
                        <a:pt x="4" y="6"/>
                      </a:lnTo>
                      <a:lnTo>
                        <a:pt x="8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23" name="Arc 759"/>
                <p:cNvSpPr>
                  <a:spLocks/>
                </p:cNvSpPr>
                <p:nvPr/>
              </p:nvSpPr>
              <p:spPr bwMode="auto">
                <a:xfrm>
                  <a:off x="-1646" y="-147"/>
                  <a:ext cx="59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199"/>
                    <a:gd name="T1" fmla="*/ 21569 h 21600"/>
                    <a:gd name="T2" fmla="*/ 43199 w 43199"/>
                    <a:gd name="T3" fmla="*/ 21358 h 21600"/>
                    <a:gd name="T4" fmla="*/ 21600 w 4319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99" h="21600" fill="none" extrusionOk="0">
                      <a:moveTo>
                        <a:pt x="0" y="21569"/>
                      </a:moveTo>
                      <a:cubicBezTo>
                        <a:pt x="17" y="9651"/>
                        <a:pt x="9682" y="-1"/>
                        <a:pt x="21600" y="0"/>
                      </a:cubicBezTo>
                      <a:cubicBezTo>
                        <a:pt x="33434" y="0"/>
                        <a:pt x="43066" y="9523"/>
                        <a:pt x="43198" y="21358"/>
                      </a:cubicBezTo>
                    </a:path>
                    <a:path w="43199" h="21600" stroke="0" extrusionOk="0">
                      <a:moveTo>
                        <a:pt x="0" y="21569"/>
                      </a:moveTo>
                      <a:cubicBezTo>
                        <a:pt x="17" y="9651"/>
                        <a:pt x="9682" y="-1"/>
                        <a:pt x="21600" y="0"/>
                      </a:cubicBezTo>
                      <a:cubicBezTo>
                        <a:pt x="33434" y="0"/>
                        <a:pt x="43066" y="9523"/>
                        <a:pt x="43198" y="2135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24" name="Arc 760"/>
                <p:cNvSpPr>
                  <a:spLocks/>
                </p:cNvSpPr>
                <p:nvPr/>
              </p:nvSpPr>
              <p:spPr bwMode="auto">
                <a:xfrm>
                  <a:off x="315" y="893"/>
                  <a:ext cx="30" cy="3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19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118" y="0"/>
                      </a:moveTo>
                      <a:cubicBezTo>
                        <a:pt x="12001" y="65"/>
                        <a:pt x="21600" y="9717"/>
                        <a:pt x="21600" y="21600"/>
                      </a:cubicBezTo>
                    </a:path>
                    <a:path w="21600" h="21600" stroke="0" extrusionOk="0">
                      <a:moveTo>
                        <a:pt x="118" y="0"/>
                      </a:moveTo>
                      <a:cubicBezTo>
                        <a:pt x="12001" y="65"/>
                        <a:pt x="21600" y="9717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25" name="Arc 761"/>
                <p:cNvSpPr>
                  <a:spLocks/>
                </p:cNvSpPr>
                <p:nvPr/>
              </p:nvSpPr>
              <p:spPr bwMode="auto">
                <a:xfrm>
                  <a:off x="285" y="893"/>
                  <a:ext cx="30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20"/>
                    <a:gd name="T1" fmla="*/ 21600 h 21600"/>
                    <a:gd name="T2" fmla="*/ 21720 w 21720"/>
                    <a:gd name="T3" fmla="*/ 0 h 21600"/>
                    <a:gd name="T4" fmla="*/ 21600 w 2172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2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9" y="0"/>
                        <a:pt x="21679" y="0"/>
                        <a:pt x="21719" y="0"/>
                      </a:cubicBezTo>
                    </a:path>
                    <a:path w="2172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39" y="0"/>
                        <a:pt x="21679" y="0"/>
                        <a:pt x="2171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26" name="Arc 762"/>
                <p:cNvSpPr>
                  <a:spLocks/>
                </p:cNvSpPr>
                <p:nvPr/>
              </p:nvSpPr>
              <p:spPr bwMode="auto">
                <a:xfrm>
                  <a:off x="341" y="988"/>
                  <a:ext cx="26" cy="37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27" name="Arc 763"/>
                <p:cNvSpPr>
                  <a:spLocks/>
                </p:cNvSpPr>
                <p:nvPr/>
              </p:nvSpPr>
              <p:spPr bwMode="auto">
                <a:xfrm>
                  <a:off x="315" y="988"/>
                  <a:ext cx="26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00 h 21600"/>
                    <a:gd name="T2" fmla="*/ 21600 w 21600"/>
                    <a:gd name="T3" fmla="*/ 0 h 21600"/>
                    <a:gd name="T4" fmla="*/ 2160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28" name="Arc 764"/>
                <p:cNvSpPr>
                  <a:spLocks/>
                </p:cNvSpPr>
                <p:nvPr/>
              </p:nvSpPr>
              <p:spPr bwMode="auto">
                <a:xfrm>
                  <a:off x="367" y="1070"/>
                  <a:ext cx="30" cy="3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12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119" y="0"/>
                      </a:moveTo>
                      <a:cubicBezTo>
                        <a:pt x="12002" y="66"/>
                        <a:pt x="21600" y="9717"/>
                        <a:pt x="21600" y="21600"/>
                      </a:cubicBezTo>
                    </a:path>
                    <a:path w="21600" h="21600" stroke="0" extrusionOk="0">
                      <a:moveTo>
                        <a:pt x="119" y="0"/>
                      </a:moveTo>
                      <a:cubicBezTo>
                        <a:pt x="12002" y="66"/>
                        <a:pt x="21600" y="9717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29" name="Arc 765"/>
                <p:cNvSpPr>
                  <a:spLocks/>
                </p:cNvSpPr>
                <p:nvPr/>
              </p:nvSpPr>
              <p:spPr bwMode="auto">
                <a:xfrm>
                  <a:off x="337" y="1070"/>
                  <a:ext cx="30" cy="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21"/>
                    <a:gd name="T1" fmla="*/ 21600 h 21600"/>
                    <a:gd name="T2" fmla="*/ 21721 w 21721"/>
                    <a:gd name="T3" fmla="*/ 0 h 21600"/>
                    <a:gd name="T4" fmla="*/ 21600 w 2172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21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0" y="0"/>
                        <a:pt x="21680" y="0"/>
                        <a:pt x="21720" y="0"/>
                      </a:cubicBezTo>
                    </a:path>
                    <a:path w="21721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40" y="0"/>
                        <a:pt x="21680" y="0"/>
                        <a:pt x="21720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30" name="Line 766"/>
                <p:cNvSpPr>
                  <a:spLocks noChangeShapeType="1"/>
                </p:cNvSpPr>
                <p:nvPr/>
              </p:nvSpPr>
              <p:spPr bwMode="auto">
                <a:xfrm>
                  <a:off x="266" y="800"/>
                  <a:ext cx="112" cy="34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31" name="Arc 767"/>
                <p:cNvSpPr>
                  <a:spLocks/>
                </p:cNvSpPr>
                <p:nvPr/>
              </p:nvSpPr>
              <p:spPr bwMode="auto">
                <a:xfrm>
                  <a:off x="1284" y="1570"/>
                  <a:ext cx="44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007"/>
                    <a:gd name="T1" fmla="*/ 21600 h 21600"/>
                    <a:gd name="T2" fmla="*/ 43007 w 43007"/>
                    <a:gd name="T3" fmla="*/ 18721 h 21600"/>
                    <a:gd name="T4" fmla="*/ 21600 w 43007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007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16" y="0"/>
                        <a:pt x="41565" y="8000"/>
                        <a:pt x="43007" y="18720"/>
                      </a:cubicBezTo>
                    </a:path>
                    <a:path w="43007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16" y="0"/>
                        <a:pt x="41565" y="8000"/>
                        <a:pt x="43007" y="1872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32" name="Arc 768"/>
                <p:cNvSpPr>
                  <a:spLocks/>
                </p:cNvSpPr>
                <p:nvPr/>
              </p:nvSpPr>
              <p:spPr bwMode="auto">
                <a:xfrm>
                  <a:off x="1396" y="1604"/>
                  <a:ext cx="44" cy="3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009"/>
                    <a:gd name="T1" fmla="*/ 21600 h 21600"/>
                    <a:gd name="T2" fmla="*/ 43009 w 43009"/>
                    <a:gd name="T3" fmla="*/ 18732 h 21600"/>
                    <a:gd name="T4" fmla="*/ 21600 w 4300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009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20" y="0"/>
                        <a:pt x="41571" y="8006"/>
                        <a:pt x="43008" y="18732"/>
                      </a:cubicBezTo>
                    </a:path>
                    <a:path w="43009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20" y="0"/>
                        <a:pt x="41571" y="8006"/>
                        <a:pt x="43008" y="1873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33" name="Arc 769"/>
                <p:cNvSpPr>
                  <a:spLocks/>
                </p:cNvSpPr>
                <p:nvPr/>
              </p:nvSpPr>
              <p:spPr bwMode="auto">
                <a:xfrm>
                  <a:off x="1508" y="1639"/>
                  <a:ext cx="36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029"/>
                    <a:gd name="T1" fmla="*/ 21682 h 21682"/>
                    <a:gd name="T2" fmla="*/ 43029 w 43029"/>
                    <a:gd name="T3" fmla="*/ 18891 h 21682"/>
                    <a:gd name="T4" fmla="*/ 21600 w 43029"/>
                    <a:gd name="T5" fmla="*/ 21600 h 216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029" h="21682" fill="none" extrusionOk="0">
                      <a:moveTo>
                        <a:pt x="0" y="21681"/>
                      </a:moveTo>
                      <a:cubicBezTo>
                        <a:pt x="0" y="21654"/>
                        <a:pt x="0" y="21627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81" y="-1"/>
                        <a:pt x="41664" y="8094"/>
                        <a:pt x="43029" y="18890"/>
                      </a:cubicBezTo>
                    </a:path>
                    <a:path w="43029" h="21682" stroke="0" extrusionOk="0">
                      <a:moveTo>
                        <a:pt x="0" y="21681"/>
                      </a:moveTo>
                      <a:cubicBezTo>
                        <a:pt x="0" y="21654"/>
                        <a:pt x="0" y="21627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81" y="-1"/>
                        <a:pt x="41664" y="8094"/>
                        <a:pt x="43029" y="1889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34" name="Arc 770"/>
                <p:cNvSpPr>
                  <a:spLocks/>
                </p:cNvSpPr>
                <p:nvPr/>
              </p:nvSpPr>
              <p:spPr bwMode="auto">
                <a:xfrm>
                  <a:off x="1619" y="1666"/>
                  <a:ext cx="37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011"/>
                    <a:gd name="T1" fmla="*/ 21600 h 21600"/>
                    <a:gd name="T2" fmla="*/ 43011 w 43011"/>
                    <a:gd name="T3" fmla="*/ 18751 h 21600"/>
                    <a:gd name="T4" fmla="*/ 21600 w 4301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011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28" y="0"/>
                        <a:pt x="41583" y="8017"/>
                        <a:pt x="43011" y="18750"/>
                      </a:cubicBezTo>
                    </a:path>
                    <a:path w="43011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28" y="0"/>
                        <a:pt x="41583" y="8017"/>
                        <a:pt x="43011" y="1875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35" name="Arc 771"/>
                <p:cNvSpPr>
                  <a:spLocks/>
                </p:cNvSpPr>
                <p:nvPr/>
              </p:nvSpPr>
              <p:spPr bwMode="auto">
                <a:xfrm>
                  <a:off x="1731" y="1700"/>
                  <a:ext cx="37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015"/>
                    <a:gd name="T1" fmla="*/ 21600 h 21600"/>
                    <a:gd name="T2" fmla="*/ 43015 w 43015"/>
                    <a:gd name="T3" fmla="*/ 18778 h 21600"/>
                    <a:gd name="T4" fmla="*/ 21600 w 43015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015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38" y="0"/>
                        <a:pt x="41598" y="8032"/>
                        <a:pt x="43014" y="18778"/>
                      </a:cubicBezTo>
                    </a:path>
                    <a:path w="43015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38" y="0"/>
                        <a:pt x="41598" y="8032"/>
                        <a:pt x="43014" y="1877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36" name="Arc 772"/>
                <p:cNvSpPr>
                  <a:spLocks/>
                </p:cNvSpPr>
                <p:nvPr/>
              </p:nvSpPr>
              <p:spPr bwMode="auto">
                <a:xfrm>
                  <a:off x="1843" y="1728"/>
                  <a:ext cx="37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011"/>
                    <a:gd name="T1" fmla="*/ 21600 h 21600"/>
                    <a:gd name="T2" fmla="*/ 43011 w 43011"/>
                    <a:gd name="T3" fmla="*/ 18751 h 21600"/>
                    <a:gd name="T4" fmla="*/ 21600 w 4301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011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28" y="0"/>
                        <a:pt x="41583" y="8017"/>
                        <a:pt x="43011" y="18750"/>
                      </a:cubicBezTo>
                    </a:path>
                    <a:path w="43011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28" y="0"/>
                        <a:pt x="41583" y="8017"/>
                        <a:pt x="43011" y="1875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37" name="Arc 773"/>
                <p:cNvSpPr>
                  <a:spLocks/>
                </p:cNvSpPr>
                <p:nvPr/>
              </p:nvSpPr>
              <p:spPr bwMode="auto">
                <a:xfrm>
                  <a:off x="1955" y="1762"/>
                  <a:ext cx="37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011"/>
                    <a:gd name="T1" fmla="*/ 21600 h 21600"/>
                    <a:gd name="T2" fmla="*/ 43011 w 43011"/>
                    <a:gd name="T3" fmla="*/ 18751 h 21600"/>
                    <a:gd name="T4" fmla="*/ 21600 w 4301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011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28" y="0"/>
                        <a:pt x="41583" y="8017"/>
                        <a:pt x="43011" y="18750"/>
                      </a:cubicBezTo>
                    </a:path>
                    <a:path w="43011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28" y="0"/>
                        <a:pt x="41583" y="8017"/>
                        <a:pt x="43011" y="1875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38" name="Arc 774"/>
                <p:cNvSpPr>
                  <a:spLocks/>
                </p:cNvSpPr>
                <p:nvPr/>
              </p:nvSpPr>
              <p:spPr bwMode="auto">
                <a:xfrm>
                  <a:off x="2067" y="1796"/>
                  <a:ext cx="44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011"/>
                    <a:gd name="T1" fmla="*/ 21687 h 21687"/>
                    <a:gd name="T2" fmla="*/ 43011 w 43011"/>
                    <a:gd name="T3" fmla="*/ 18747 h 21687"/>
                    <a:gd name="T4" fmla="*/ 21600 w 43011"/>
                    <a:gd name="T5" fmla="*/ 21600 h 21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011" h="21687" fill="none" extrusionOk="0">
                      <a:moveTo>
                        <a:pt x="0" y="21686"/>
                      </a:moveTo>
                      <a:cubicBezTo>
                        <a:pt x="0" y="21657"/>
                        <a:pt x="0" y="2162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26" y="-1"/>
                        <a:pt x="41580" y="8015"/>
                        <a:pt x="43010" y="18747"/>
                      </a:cubicBezTo>
                    </a:path>
                    <a:path w="43011" h="21687" stroke="0" extrusionOk="0">
                      <a:moveTo>
                        <a:pt x="0" y="21686"/>
                      </a:moveTo>
                      <a:cubicBezTo>
                        <a:pt x="0" y="21657"/>
                        <a:pt x="0" y="2162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26" y="-1"/>
                        <a:pt x="41580" y="8015"/>
                        <a:pt x="43010" y="18747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39" name="Arc 775"/>
                <p:cNvSpPr>
                  <a:spLocks/>
                </p:cNvSpPr>
                <p:nvPr/>
              </p:nvSpPr>
              <p:spPr bwMode="auto">
                <a:xfrm>
                  <a:off x="2179" y="1824"/>
                  <a:ext cx="44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004"/>
                    <a:gd name="T1" fmla="*/ 21600 h 21600"/>
                    <a:gd name="T2" fmla="*/ 43004 w 43004"/>
                    <a:gd name="T3" fmla="*/ 18694 h 21600"/>
                    <a:gd name="T4" fmla="*/ 21600 w 43004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004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06" y="0"/>
                        <a:pt x="41549" y="7985"/>
                        <a:pt x="43003" y="18694"/>
                      </a:cubicBezTo>
                    </a:path>
                    <a:path w="43004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06" y="0"/>
                        <a:pt x="41549" y="7985"/>
                        <a:pt x="43003" y="1869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40" name="Arc 776"/>
                <p:cNvSpPr>
                  <a:spLocks/>
                </p:cNvSpPr>
                <p:nvPr/>
              </p:nvSpPr>
              <p:spPr bwMode="auto">
                <a:xfrm>
                  <a:off x="2290" y="1858"/>
                  <a:ext cx="45" cy="3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2994"/>
                    <a:gd name="T1" fmla="*/ 21600 h 21600"/>
                    <a:gd name="T2" fmla="*/ 42994 w 42994"/>
                    <a:gd name="T3" fmla="*/ 18622 h 21600"/>
                    <a:gd name="T4" fmla="*/ 21600 w 42994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994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378" y="0"/>
                        <a:pt x="41507" y="7946"/>
                        <a:pt x="42993" y="18622"/>
                      </a:cubicBezTo>
                    </a:path>
                    <a:path w="42994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378" y="0"/>
                        <a:pt x="41507" y="7946"/>
                        <a:pt x="42993" y="18622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41" name="Arc 777"/>
                <p:cNvSpPr>
                  <a:spLocks/>
                </p:cNvSpPr>
                <p:nvPr/>
              </p:nvSpPr>
              <p:spPr bwMode="auto">
                <a:xfrm>
                  <a:off x="2402" y="1892"/>
                  <a:ext cx="44" cy="34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43008"/>
                    <a:gd name="T1" fmla="*/ 21687 h 21687"/>
                    <a:gd name="T2" fmla="*/ 43008 w 43008"/>
                    <a:gd name="T3" fmla="*/ 18725 h 21687"/>
                    <a:gd name="T4" fmla="*/ 21600 w 43008"/>
                    <a:gd name="T5" fmla="*/ 21600 h 216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008" h="21687" fill="none" extrusionOk="0">
                      <a:moveTo>
                        <a:pt x="0" y="21686"/>
                      </a:moveTo>
                      <a:cubicBezTo>
                        <a:pt x="0" y="21657"/>
                        <a:pt x="0" y="2162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18" y="-1"/>
                        <a:pt x="41567" y="8003"/>
                        <a:pt x="43007" y="18725"/>
                      </a:cubicBezTo>
                    </a:path>
                    <a:path w="43008" h="21687" stroke="0" extrusionOk="0">
                      <a:moveTo>
                        <a:pt x="0" y="21686"/>
                      </a:moveTo>
                      <a:cubicBezTo>
                        <a:pt x="0" y="21657"/>
                        <a:pt x="0" y="21628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2418" y="-1"/>
                        <a:pt x="41567" y="8003"/>
                        <a:pt x="43007" y="1872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42" name="Line 778"/>
                <p:cNvSpPr>
                  <a:spLocks noChangeShapeType="1"/>
                </p:cNvSpPr>
                <p:nvPr/>
              </p:nvSpPr>
              <p:spPr bwMode="auto">
                <a:xfrm>
                  <a:off x="1094" y="1511"/>
                  <a:ext cx="1491" cy="4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43" name="Line 779"/>
                <p:cNvSpPr>
                  <a:spLocks noChangeShapeType="1"/>
                </p:cNvSpPr>
                <p:nvPr/>
              </p:nvSpPr>
              <p:spPr bwMode="auto">
                <a:xfrm>
                  <a:off x="1101" y="1511"/>
                  <a:ext cx="1498" cy="4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44" name="Freeform 780"/>
                <p:cNvSpPr>
                  <a:spLocks/>
                </p:cNvSpPr>
                <p:nvPr/>
              </p:nvSpPr>
              <p:spPr bwMode="auto">
                <a:xfrm>
                  <a:off x="3598" y="2449"/>
                  <a:ext cx="664" cy="14"/>
                </a:xfrm>
                <a:custGeom>
                  <a:avLst/>
                  <a:gdLst>
                    <a:gd name="T0" fmla="*/ 0 w 664"/>
                    <a:gd name="T1" fmla="*/ 0 h 14"/>
                    <a:gd name="T2" fmla="*/ 634 w 664"/>
                    <a:gd name="T3" fmla="*/ 0 h 14"/>
                    <a:gd name="T4" fmla="*/ 664 w 664"/>
                    <a:gd name="T5" fmla="*/ 14 h 14"/>
                    <a:gd name="T6" fmla="*/ 30 w 664"/>
                    <a:gd name="T7" fmla="*/ 14 h 14"/>
                    <a:gd name="T8" fmla="*/ 0 w 664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4" h="14">
                      <a:moveTo>
                        <a:pt x="0" y="0"/>
                      </a:moveTo>
                      <a:lnTo>
                        <a:pt x="634" y="0"/>
                      </a:lnTo>
                      <a:lnTo>
                        <a:pt x="664" y="14"/>
                      </a:lnTo>
                      <a:lnTo>
                        <a:pt x="3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45" name="Freeform 781"/>
                <p:cNvSpPr>
                  <a:spLocks/>
                </p:cNvSpPr>
                <p:nvPr/>
              </p:nvSpPr>
              <p:spPr bwMode="auto">
                <a:xfrm>
                  <a:off x="3598" y="2449"/>
                  <a:ext cx="664" cy="14"/>
                </a:xfrm>
                <a:custGeom>
                  <a:avLst/>
                  <a:gdLst>
                    <a:gd name="T0" fmla="*/ 0 w 664"/>
                    <a:gd name="T1" fmla="*/ 0 h 14"/>
                    <a:gd name="T2" fmla="*/ 634 w 664"/>
                    <a:gd name="T3" fmla="*/ 0 h 14"/>
                    <a:gd name="T4" fmla="*/ 664 w 664"/>
                    <a:gd name="T5" fmla="*/ 14 h 14"/>
                    <a:gd name="T6" fmla="*/ 30 w 664"/>
                    <a:gd name="T7" fmla="*/ 14 h 14"/>
                    <a:gd name="T8" fmla="*/ 0 w 664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4" h="14">
                      <a:moveTo>
                        <a:pt x="0" y="0"/>
                      </a:moveTo>
                      <a:lnTo>
                        <a:pt x="634" y="0"/>
                      </a:lnTo>
                      <a:lnTo>
                        <a:pt x="664" y="14"/>
                      </a:lnTo>
                      <a:lnTo>
                        <a:pt x="3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46" name="Freeform 782"/>
                <p:cNvSpPr>
                  <a:spLocks/>
                </p:cNvSpPr>
                <p:nvPr/>
              </p:nvSpPr>
              <p:spPr bwMode="auto">
                <a:xfrm>
                  <a:off x="4225" y="2415"/>
                  <a:ext cx="22" cy="27"/>
                </a:xfrm>
                <a:custGeom>
                  <a:avLst/>
                  <a:gdLst>
                    <a:gd name="T0" fmla="*/ 2 w 3"/>
                    <a:gd name="T1" fmla="*/ 0 h 4"/>
                    <a:gd name="T2" fmla="*/ 1 w 3"/>
                    <a:gd name="T3" fmla="*/ 4 h 4"/>
                    <a:gd name="T4" fmla="*/ 1 w 3"/>
                    <a:gd name="T5" fmla="*/ 4 h 4"/>
                    <a:gd name="T6" fmla="*/ 3 w 3"/>
                    <a:gd name="T7" fmla="*/ 4 h 4"/>
                    <a:gd name="T8" fmla="*/ 2 w 3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4">
                      <a:moveTo>
                        <a:pt x="2" y="0"/>
                      </a:moveTo>
                      <a:cubicBezTo>
                        <a:pt x="1" y="0"/>
                        <a:pt x="1" y="2"/>
                        <a:pt x="1" y="4"/>
                      </a:cubicBezTo>
                      <a:cubicBezTo>
                        <a:pt x="0" y="4"/>
                        <a:pt x="1" y="4"/>
                        <a:pt x="1" y="4"/>
                      </a:cubicBezTo>
                      <a:lnTo>
                        <a:pt x="3" y="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47" name="Arc 783"/>
                <p:cNvSpPr>
                  <a:spLocks/>
                </p:cNvSpPr>
                <p:nvPr/>
              </p:nvSpPr>
              <p:spPr bwMode="auto">
                <a:xfrm>
                  <a:off x="4236" y="2419"/>
                  <a:ext cx="11" cy="2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72 h 21672"/>
                    <a:gd name="T2" fmla="*/ 21600 w 21600"/>
                    <a:gd name="T3" fmla="*/ 0 h 21672"/>
                    <a:gd name="T4" fmla="*/ 21600 w 21600"/>
                    <a:gd name="T5" fmla="*/ 21600 h 21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72" fill="none" extrusionOk="0">
                      <a:moveTo>
                        <a:pt x="0" y="21671"/>
                      </a:moveTo>
                      <a:cubicBezTo>
                        <a:pt x="0" y="21647"/>
                        <a:pt x="0" y="2162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672" stroke="0" extrusionOk="0">
                      <a:moveTo>
                        <a:pt x="0" y="21671"/>
                      </a:moveTo>
                      <a:cubicBezTo>
                        <a:pt x="0" y="21647"/>
                        <a:pt x="0" y="2162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48" name="Freeform 784"/>
                <p:cNvSpPr>
                  <a:spLocks/>
                </p:cNvSpPr>
                <p:nvPr/>
              </p:nvSpPr>
              <p:spPr bwMode="auto">
                <a:xfrm>
                  <a:off x="4247" y="2415"/>
                  <a:ext cx="15" cy="48"/>
                </a:xfrm>
                <a:custGeom>
                  <a:avLst/>
                  <a:gdLst>
                    <a:gd name="T0" fmla="*/ 2 w 2"/>
                    <a:gd name="T1" fmla="*/ 7 h 7"/>
                    <a:gd name="T2" fmla="*/ 0 w 2"/>
                    <a:gd name="T3" fmla="*/ 0 h 7"/>
                    <a:gd name="T4" fmla="*/ 0 w 2"/>
                    <a:gd name="T5" fmla="*/ 7 h 7"/>
                    <a:gd name="T6" fmla="*/ 2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2" y="7"/>
                      </a:moveTo>
                      <a:cubicBezTo>
                        <a:pt x="2" y="3"/>
                        <a:pt x="1" y="0"/>
                        <a:pt x="0" y="0"/>
                      </a:cubicBezTo>
                      <a:lnTo>
                        <a:pt x="0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49" name="Arc 785"/>
                <p:cNvSpPr>
                  <a:spLocks/>
                </p:cNvSpPr>
                <p:nvPr/>
              </p:nvSpPr>
              <p:spPr bwMode="auto">
                <a:xfrm>
                  <a:off x="4247" y="2419"/>
                  <a:ext cx="11" cy="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50" name="Freeform 786"/>
                <p:cNvSpPr>
                  <a:spLocks/>
                </p:cNvSpPr>
                <p:nvPr/>
              </p:nvSpPr>
              <p:spPr bwMode="auto">
                <a:xfrm>
                  <a:off x="4240" y="2449"/>
                  <a:ext cx="22" cy="14"/>
                </a:xfrm>
                <a:custGeom>
                  <a:avLst/>
                  <a:gdLst>
                    <a:gd name="T0" fmla="*/ 0 w 22"/>
                    <a:gd name="T1" fmla="*/ 7 h 14"/>
                    <a:gd name="T2" fmla="*/ 22 w 22"/>
                    <a:gd name="T3" fmla="*/ 14 h 14"/>
                    <a:gd name="T4" fmla="*/ 15 w 22"/>
                    <a:gd name="T5" fmla="*/ 0 h 14"/>
                    <a:gd name="T6" fmla="*/ 0 w 22"/>
                    <a:gd name="T7" fmla="*/ 0 h 14"/>
                    <a:gd name="T8" fmla="*/ 0 w 22"/>
                    <a:gd name="T9" fmla="*/ 0 h 14"/>
                    <a:gd name="T10" fmla="*/ 0 w 22"/>
                    <a:gd name="T11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4">
                      <a:moveTo>
                        <a:pt x="0" y="7"/>
                      </a:moveTo>
                      <a:lnTo>
                        <a:pt x="22" y="14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51" name="Freeform 787"/>
                <p:cNvSpPr>
                  <a:spLocks/>
                </p:cNvSpPr>
                <p:nvPr/>
              </p:nvSpPr>
              <p:spPr bwMode="auto">
                <a:xfrm>
                  <a:off x="4232" y="2456"/>
                  <a:ext cx="37" cy="14"/>
                </a:xfrm>
                <a:custGeom>
                  <a:avLst/>
                  <a:gdLst>
                    <a:gd name="T0" fmla="*/ 0 w 37"/>
                    <a:gd name="T1" fmla="*/ 0 h 14"/>
                    <a:gd name="T2" fmla="*/ 37 w 37"/>
                    <a:gd name="T3" fmla="*/ 14 h 14"/>
                    <a:gd name="T4" fmla="*/ 15 w 37"/>
                    <a:gd name="T5" fmla="*/ 14 h 14"/>
                    <a:gd name="T6" fmla="*/ 0 w 37"/>
                    <a:gd name="T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7" h="14">
                      <a:moveTo>
                        <a:pt x="0" y="0"/>
                      </a:moveTo>
                      <a:lnTo>
                        <a:pt x="37" y="14"/>
                      </a:lnTo>
                      <a:lnTo>
                        <a:pt x="15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52" name="Freeform 788"/>
                <p:cNvSpPr>
                  <a:spLocks/>
                </p:cNvSpPr>
                <p:nvPr/>
              </p:nvSpPr>
              <p:spPr bwMode="auto">
                <a:xfrm>
                  <a:off x="4158" y="2415"/>
                  <a:ext cx="22" cy="27"/>
                </a:xfrm>
                <a:custGeom>
                  <a:avLst/>
                  <a:gdLst>
                    <a:gd name="T0" fmla="*/ 2 w 3"/>
                    <a:gd name="T1" fmla="*/ 0 h 4"/>
                    <a:gd name="T2" fmla="*/ 1 w 3"/>
                    <a:gd name="T3" fmla="*/ 4 h 4"/>
                    <a:gd name="T4" fmla="*/ 1 w 3"/>
                    <a:gd name="T5" fmla="*/ 4 h 4"/>
                    <a:gd name="T6" fmla="*/ 3 w 3"/>
                    <a:gd name="T7" fmla="*/ 4 h 4"/>
                    <a:gd name="T8" fmla="*/ 2 w 3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4">
                      <a:moveTo>
                        <a:pt x="2" y="0"/>
                      </a:moveTo>
                      <a:cubicBezTo>
                        <a:pt x="1" y="0"/>
                        <a:pt x="1" y="2"/>
                        <a:pt x="1" y="4"/>
                      </a:cubicBezTo>
                      <a:cubicBezTo>
                        <a:pt x="0" y="4"/>
                        <a:pt x="1" y="4"/>
                        <a:pt x="1" y="4"/>
                      </a:cubicBezTo>
                      <a:lnTo>
                        <a:pt x="3" y="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53" name="Arc 789"/>
                <p:cNvSpPr>
                  <a:spLocks/>
                </p:cNvSpPr>
                <p:nvPr/>
              </p:nvSpPr>
              <p:spPr bwMode="auto">
                <a:xfrm>
                  <a:off x="4169" y="2419"/>
                  <a:ext cx="11" cy="2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72 h 21672"/>
                    <a:gd name="T2" fmla="*/ 21600 w 21600"/>
                    <a:gd name="T3" fmla="*/ 0 h 21672"/>
                    <a:gd name="T4" fmla="*/ 21600 w 21600"/>
                    <a:gd name="T5" fmla="*/ 21600 h 21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72" fill="none" extrusionOk="0">
                      <a:moveTo>
                        <a:pt x="0" y="21671"/>
                      </a:moveTo>
                      <a:cubicBezTo>
                        <a:pt x="0" y="21647"/>
                        <a:pt x="0" y="2162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672" stroke="0" extrusionOk="0">
                      <a:moveTo>
                        <a:pt x="0" y="21671"/>
                      </a:moveTo>
                      <a:cubicBezTo>
                        <a:pt x="0" y="21647"/>
                        <a:pt x="0" y="2162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54" name="Freeform 790"/>
                <p:cNvSpPr>
                  <a:spLocks/>
                </p:cNvSpPr>
                <p:nvPr/>
              </p:nvSpPr>
              <p:spPr bwMode="auto">
                <a:xfrm>
                  <a:off x="4180" y="2415"/>
                  <a:ext cx="15" cy="48"/>
                </a:xfrm>
                <a:custGeom>
                  <a:avLst/>
                  <a:gdLst>
                    <a:gd name="T0" fmla="*/ 2 w 2"/>
                    <a:gd name="T1" fmla="*/ 7 h 7"/>
                    <a:gd name="T2" fmla="*/ 0 w 2"/>
                    <a:gd name="T3" fmla="*/ 0 h 7"/>
                    <a:gd name="T4" fmla="*/ 0 w 2"/>
                    <a:gd name="T5" fmla="*/ 7 h 7"/>
                    <a:gd name="T6" fmla="*/ 2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2" y="7"/>
                      </a:moveTo>
                      <a:cubicBezTo>
                        <a:pt x="2" y="3"/>
                        <a:pt x="1" y="0"/>
                        <a:pt x="0" y="0"/>
                      </a:cubicBezTo>
                      <a:lnTo>
                        <a:pt x="0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55" name="Arc 791"/>
                <p:cNvSpPr>
                  <a:spLocks/>
                </p:cNvSpPr>
                <p:nvPr/>
              </p:nvSpPr>
              <p:spPr bwMode="auto">
                <a:xfrm>
                  <a:off x="4180" y="2419"/>
                  <a:ext cx="11" cy="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56" name="Freeform 792"/>
                <p:cNvSpPr>
                  <a:spLocks/>
                </p:cNvSpPr>
                <p:nvPr/>
              </p:nvSpPr>
              <p:spPr bwMode="auto">
                <a:xfrm>
                  <a:off x="4173" y="2449"/>
                  <a:ext cx="22" cy="14"/>
                </a:xfrm>
                <a:custGeom>
                  <a:avLst/>
                  <a:gdLst>
                    <a:gd name="T0" fmla="*/ 0 w 22"/>
                    <a:gd name="T1" fmla="*/ 7 h 14"/>
                    <a:gd name="T2" fmla="*/ 22 w 22"/>
                    <a:gd name="T3" fmla="*/ 14 h 14"/>
                    <a:gd name="T4" fmla="*/ 22 w 22"/>
                    <a:gd name="T5" fmla="*/ 0 h 14"/>
                    <a:gd name="T6" fmla="*/ 0 w 22"/>
                    <a:gd name="T7" fmla="*/ 7 h 14"/>
                    <a:gd name="T8" fmla="*/ 0 w 22"/>
                    <a:gd name="T9" fmla="*/ 0 h 14"/>
                    <a:gd name="T10" fmla="*/ 0 w 22"/>
                    <a:gd name="T11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4">
                      <a:moveTo>
                        <a:pt x="0" y="7"/>
                      </a:moveTo>
                      <a:lnTo>
                        <a:pt x="22" y="14"/>
                      </a:lnTo>
                      <a:lnTo>
                        <a:pt x="22" y="0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57" name="Freeform 793"/>
                <p:cNvSpPr>
                  <a:spLocks/>
                </p:cNvSpPr>
                <p:nvPr/>
              </p:nvSpPr>
              <p:spPr bwMode="auto">
                <a:xfrm>
                  <a:off x="4173" y="2456"/>
                  <a:ext cx="29" cy="14"/>
                </a:xfrm>
                <a:custGeom>
                  <a:avLst/>
                  <a:gdLst>
                    <a:gd name="T0" fmla="*/ 0 w 29"/>
                    <a:gd name="T1" fmla="*/ 0 h 14"/>
                    <a:gd name="T2" fmla="*/ 29 w 29"/>
                    <a:gd name="T3" fmla="*/ 14 h 14"/>
                    <a:gd name="T4" fmla="*/ 14 w 29"/>
                    <a:gd name="T5" fmla="*/ 14 h 14"/>
                    <a:gd name="T6" fmla="*/ 0 w 29"/>
                    <a:gd name="T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" h="14">
                      <a:moveTo>
                        <a:pt x="0" y="0"/>
                      </a:moveTo>
                      <a:lnTo>
                        <a:pt x="29" y="14"/>
                      </a:lnTo>
                      <a:lnTo>
                        <a:pt x="14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58" name="Arc 794"/>
                <p:cNvSpPr>
                  <a:spLocks/>
                </p:cNvSpPr>
                <p:nvPr/>
              </p:nvSpPr>
              <p:spPr bwMode="auto">
                <a:xfrm>
                  <a:off x="4102" y="2419"/>
                  <a:ext cx="15" cy="2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79"/>
                    <a:gd name="T1" fmla="*/ 21680 h 21680"/>
                    <a:gd name="T2" fmla="*/ 21779 w 21779"/>
                    <a:gd name="T3" fmla="*/ 1 h 21680"/>
                    <a:gd name="T4" fmla="*/ 21600 w 21779"/>
                    <a:gd name="T5" fmla="*/ 21600 h 21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79" h="21680" fill="none" extrusionOk="0">
                      <a:moveTo>
                        <a:pt x="0" y="21679"/>
                      </a:moveTo>
                      <a:cubicBezTo>
                        <a:pt x="0" y="21653"/>
                        <a:pt x="0" y="2162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59" y="-1"/>
                        <a:pt x="21719" y="0"/>
                        <a:pt x="21779" y="0"/>
                      </a:cubicBezTo>
                    </a:path>
                    <a:path w="21779" h="21680" stroke="0" extrusionOk="0">
                      <a:moveTo>
                        <a:pt x="0" y="21679"/>
                      </a:moveTo>
                      <a:cubicBezTo>
                        <a:pt x="0" y="21653"/>
                        <a:pt x="0" y="2162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59" y="-1"/>
                        <a:pt x="21719" y="0"/>
                        <a:pt x="2177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59" name="Arc 795"/>
                <p:cNvSpPr>
                  <a:spLocks/>
                </p:cNvSpPr>
                <p:nvPr/>
              </p:nvSpPr>
              <p:spPr bwMode="auto">
                <a:xfrm>
                  <a:off x="4113" y="2419"/>
                  <a:ext cx="11" cy="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60" name="Arc 796"/>
                <p:cNvSpPr>
                  <a:spLocks/>
                </p:cNvSpPr>
                <p:nvPr/>
              </p:nvSpPr>
              <p:spPr bwMode="auto">
                <a:xfrm>
                  <a:off x="4042" y="2419"/>
                  <a:ext cx="11" cy="2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72 h 21672"/>
                    <a:gd name="T2" fmla="*/ 21600 w 21600"/>
                    <a:gd name="T3" fmla="*/ 0 h 21672"/>
                    <a:gd name="T4" fmla="*/ 21600 w 21600"/>
                    <a:gd name="T5" fmla="*/ 21600 h 21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72" fill="none" extrusionOk="0">
                      <a:moveTo>
                        <a:pt x="0" y="21671"/>
                      </a:moveTo>
                      <a:cubicBezTo>
                        <a:pt x="0" y="21647"/>
                        <a:pt x="0" y="2162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672" stroke="0" extrusionOk="0">
                      <a:moveTo>
                        <a:pt x="0" y="21671"/>
                      </a:moveTo>
                      <a:cubicBezTo>
                        <a:pt x="0" y="21647"/>
                        <a:pt x="0" y="2162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61" name="Arc 797"/>
                <p:cNvSpPr>
                  <a:spLocks/>
                </p:cNvSpPr>
                <p:nvPr/>
              </p:nvSpPr>
              <p:spPr bwMode="auto">
                <a:xfrm>
                  <a:off x="4053" y="2419"/>
                  <a:ext cx="11" cy="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62" name="Arc 798"/>
                <p:cNvSpPr>
                  <a:spLocks/>
                </p:cNvSpPr>
                <p:nvPr/>
              </p:nvSpPr>
              <p:spPr bwMode="auto">
                <a:xfrm>
                  <a:off x="3975" y="2419"/>
                  <a:ext cx="11" cy="2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72 h 21672"/>
                    <a:gd name="T2" fmla="*/ 21600 w 21600"/>
                    <a:gd name="T3" fmla="*/ 0 h 21672"/>
                    <a:gd name="T4" fmla="*/ 21600 w 21600"/>
                    <a:gd name="T5" fmla="*/ 21600 h 21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72" fill="none" extrusionOk="0">
                      <a:moveTo>
                        <a:pt x="0" y="21671"/>
                      </a:moveTo>
                      <a:cubicBezTo>
                        <a:pt x="0" y="21647"/>
                        <a:pt x="0" y="2162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672" stroke="0" extrusionOk="0">
                      <a:moveTo>
                        <a:pt x="0" y="21671"/>
                      </a:moveTo>
                      <a:cubicBezTo>
                        <a:pt x="0" y="21647"/>
                        <a:pt x="0" y="2162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63" name="Arc 799"/>
                <p:cNvSpPr>
                  <a:spLocks/>
                </p:cNvSpPr>
                <p:nvPr/>
              </p:nvSpPr>
              <p:spPr bwMode="auto">
                <a:xfrm>
                  <a:off x="3986" y="2419"/>
                  <a:ext cx="11" cy="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64" name="Arc 800"/>
                <p:cNvSpPr>
                  <a:spLocks/>
                </p:cNvSpPr>
                <p:nvPr/>
              </p:nvSpPr>
              <p:spPr bwMode="auto">
                <a:xfrm>
                  <a:off x="3908" y="2419"/>
                  <a:ext cx="15" cy="2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779"/>
                    <a:gd name="T1" fmla="*/ 21680 h 21680"/>
                    <a:gd name="T2" fmla="*/ 21779 w 21779"/>
                    <a:gd name="T3" fmla="*/ 1 h 21680"/>
                    <a:gd name="T4" fmla="*/ 21600 w 21779"/>
                    <a:gd name="T5" fmla="*/ 21600 h 21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79" h="21680" fill="none" extrusionOk="0">
                      <a:moveTo>
                        <a:pt x="0" y="21679"/>
                      </a:moveTo>
                      <a:cubicBezTo>
                        <a:pt x="0" y="21653"/>
                        <a:pt x="0" y="2162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59" y="-1"/>
                        <a:pt x="21719" y="0"/>
                        <a:pt x="21779" y="0"/>
                      </a:cubicBezTo>
                    </a:path>
                    <a:path w="21779" h="21680" stroke="0" extrusionOk="0">
                      <a:moveTo>
                        <a:pt x="0" y="21679"/>
                      </a:moveTo>
                      <a:cubicBezTo>
                        <a:pt x="0" y="21653"/>
                        <a:pt x="0" y="21626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59" y="-1"/>
                        <a:pt x="21719" y="0"/>
                        <a:pt x="2177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65" name="Arc 801"/>
                <p:cNvSpPr>
                  <a:spLocks/>
                </p:cNvSpPr>
                <p:nvPr/>
              </p:nvSpPr>
              <p:spPr bwMode="auto">
                <a:xfrm>
                  <a:off x="3927" y="2419"/>
                  <a:ext cx="11" cy="44"/>
                </a:xfrm>
                <a:custGeom>
                  <a:avLst/>
                  <a:gdLst>
                    <a:gd name="G0" fmla="+- 132 0 0"/>
                    <a:gd name="G1" fmla="+- 21600 0 0"/>
                    <a:gd name="G2" fmla="+- 21600 0 0"/>
                    <a:gd name="T0" fmla="*/ 0 w 21732"/>
                    <a:gd name="T1" fmla="*/ 0 h 21600"/>
                    <a:gd name="T2" fmla="*/ 21732 w 21732"/>
                    <a:gd name="T3" fmla="*/ 21600 h 21600"/>
                    <a:gd name="T4" fmla="*/ 132 w 21732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32" h="21600" fill="none" extrusionOk="0">
                      <a:moveTo>
                        <a:pt x="0" y="0"/>
                      </a:moveTo>
                      <a:cubicBezTo>
                        <a:pt x="44" y="0"/>
                        <a:pt x="88" y="-1"/>
                        <a:pt x="132" y="0"/>
                      </a:cubicBezTo>
                      <a:cubicBezTo>
                        <a:pt x="12061" y="0"/>
                        <a:pt x="21732" y="9670"/>
                        <a:pt x="21732" y="21600"/>
                      </a:cubicBezTo>
                    </a:path>
                    <a:path w="21732" h="21600" stroke="0" extrusionOk="0">
                      <a:moveTo>
                        <a:pt x="0" y="0"/>
                      </a:moveTo>
                      <a:cubicBezTo>
                        <a:pt x="44" y="0"/>
                        <a:pt x="88" y="-1"/>
                        <a:pt x="132" y="0"/>
                      </a:cubicBezTo>
                      <a:cubicBezTo>
                        <a:pt x="12061" y="0"/>
                        <a:pt x="21732" y="9670"/>
                        <a:pt x="21732" y="21600"/>
                      </a:cubicBezTo>
                      <a:lnTo>
                        <a:pt x="132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66" name="Arc 802"/>
                <p:cNvSpPr>
                  <a:spLocks/>
                </p:cNvSpPr>
                <p:nvPr/>
              </p:nvSpPr>
              <p:spPr bwMode="auto">
                <a:xfrm>
                  <a:off x="3848" y="2419"/>
                  <a:ext cx="11" cy="2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72 h 21672"/>
                    <a:gd name="T2" fmla="*/ 21600 w 21600"/>
                    <a:gd name="T3" fmla="*/ 0 h 21672"/>
                    <a:gd name="T4" fmla="*/ 21600 w 21600"/>
                    <a:gd name="T5" fmla="*/ 21600 h 21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72" fill="none" extrusionOk="0">
                      <a:moveTo>
                        <a:pt x="0" y="21671"/>
                      </a:moveTo>
                      <a:cubicBezTo>
                        <a:pt x="0" y="21647"/>
                        <a:pt x="0" y="2162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672" stroke="0" extrusionOk="0">
                      <a:moveTo>
                        <a:pt x="0" y="21671"/>
                      </a:moveTo>
                      <a:cubicBezTo>
                        <a:pt x="0" y="21647"/>
                        <a:pt x="0" y="21623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67" name="Arc 803"/>
                <p:cNvSpPr>
                  <a:spLocks/>
                </p:cNvSpPr>
                <p:nvPr/>
              </p:nvSpPr>
              <p:spPr bwMode="auto">
                <a:xfrm>
                  <a:off x="3859" y="2419"/>
                  <a:ext cx="11" cy="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68" name="Arc 804"/>
                <p:cNvSpPr>
                  <a:spLocks/>
                </p:cNvSpPr>
                <p:nvPr/>
              </p:nvSpPr>
              <p:spPr bwMode="auto">
                <a:xfrm>
                  <a:off x="3781" y="2419"/>
                  <a:ext cx="15" cy="2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831"/>
                    <a:gd name="T1" fmla="*/ 21683 h 21683"/>
                    <a:gd name="T2" fmla="*/ 21831 w 21831"/>
                    <a:gd name="T3" fmla="*/ 1 h 21683"/>
                    <a:gd name="T4" fmla="*/ 21600 w 21831"/>
                    <a:gd name="T5" fmla="*/ 21600 h 216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31" h="21683" fill="none" extrusionOk="0">
                      <a:moveTo>
                        <a:pt x="0" y="21682"/>
                      </a:moveTo>
                      <a:cubicBezTo>
                        <a:pt x="0" y="21655"/>
                        <a:pt x="0" y="21627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77" y="-1"/>
                        <a:pt x="21754" y="0"/>
                        <a:pt x="21830" y="1"/>
                      </a:cubicBezTo>
                    </a:path>
                    <a:path w="21831" h="21683" stroke="0" extrusionOk="0">
                      <a:moveTo>
                        <a:pt x="0" y="21682"/>
                      </a:moveTo>
                      <a:cubicBezTo>
                        <a:pt x="0" y="21655"/>
                        <a:pt x="0" y="21627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77" y="-1"/>
                        <a:pt x="21754" y="0"/>
                        <a:pt x="21830" y="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69" name="Arc 805"/>
                <p:cNvSpPr>
                  <a:spLocks/>
                </p:cNvSpPr>
                <p:nvPr/>
              </p:nvSpPr>
              <p:spPr bwMode="auto">
                <a:xfrm>
                  <a:off x="3792" y="2419"/>
                  <a:ext cx="11" cy="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70" name="Arc 806"/>
                <p:cNvSpPr>
                  <a:spLocks/>
                </p:cNvSpPr>
                <p:nvPr/>
              </p:nvSpPr>
              <p:spPr bwMode="auto">
                <a:xfrm>
                  <a:off x="3714" y="2419"/>
                  <a:ext cx="15" cy="2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831"/>
                    <a:gd name="T1" fmla="*/ 21683 h 21683"/>
                    <a:gd name="T2" fmla="*/ 21831 w 21831"/>
                    <a:gd name="T3" fmla="*/ 1 h 21683"/>
                    <a:gd name="T4" fmla="*/ 21600 w 21831"/>
                    <a:gd name="T5" fmla="*/ 21600 h 216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31" h="21683" fill="none" extrusionOk="0">
                      <a:moveTo>
                        <a:pt x="0" y="21682"/>
                      </a:moveTo>
                      <a:cubicBezTo>
                        <a:pt x="0" y="21655"/>
                        <a:pt x="0" y="21627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77" y="-1"/>
                        <a:pt x="21754" y="0"/>
                        <a:pt x="21830" y="1"/>
                      </a:cubicBezTo>
                    </a:path>
                    <a:path w="21831" h="21683" stroke="0" extrusionOk="0">
                      <a:moveTo>
                        <a:pt x="0" y="21682"/>
                      </a:moveTo>
                      <a:cubicBezTo>
                        <a:pt x="0" y="21655"/>
                        <a:pt x="0" y="21627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77" y="-1"/>
                        <a:pt x="21754" y="0"/>
                        <a:pt x="21830" y="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71" name="Arc 807"/>
                <p:cNvSpPr>
                  <a:spLocks/>
                </p:cNvSpPr>
                <p:nvPr/>
              </p:nvSpPr>
              <p:spPr bwMode="auto">
                <a:xfrm>
                  <a:off x="3733" y="2419"/>
                  <a:ext cx="11" cy="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72" name="Arc 808"/>
                <p:cNvSpPr>
                  <a:spLocks/>
                </p:cNvSpPr>
                <p:nvPr/>
              </p:nvSpPr>
              <p:spPr bwMode="auto">
                <a:xfrm>
                  <a:off x="3655" y="2419"/>
                  <a:ext cx="11" cy="2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600"/>
                    <a:gd name="T1" fmla="*/ 21669 h 21669"/>
                    <a:gd name="T2" fmla="*/ 21600 w 21600"/>
                    <a:gd name="T3" fmla="*/ 0 h 21669"/>
                    <a:gd name="T4" fmla="*/ 21600 w 21600"/>
                    <a:gd name="T5" fmla="*/ 21600 h 216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69" fill="none" extrusionOk="0">
                      <a:moveTo>
                        <a:pt x="0" y="21668"/>
                      </a:moveTo>
                      <a:cubicBezTo>
                        <a:pt x="0" y="21645"/>
                        <a:pt x="0" y="21622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</a:path>
                    <a:path w="21600" h="21669" stroke="0" extrusionOk="0">
                      <a:moveTo>
                        <a:pt x="0" y="21668"/>
                      </a:moveTo>
                      <a:cubicBezTo>
                        <a:pt x="0" y="21645"/>
                        <a:pt x="0" y="21622"/>
                        <a:pt x="0" y="21600"/>
                      </a:cubicBezTo>
                      <a:cubicBezTo>
                        <a:pt x="-1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73" name="Arc 809"/>
                <p:cNvSpPr>
                  <a:spLocks/>
                </p:cNvSpPr>
                <p:nvPr/>
              </p:nvSpPr>
              <p:spPr bwMode="auto">
                <a:xfrm>
                  <a:off x="3666" y="2419"/>
                  <a:ext cx="11" cy="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74" name="Freeform 810"/>
                <p:cNvSpPr>
                  <a:spLocks/>
                </p:cNvSpPr>
                <p:nvPr/>
              </p:nvSpPr>
              <p:spPr bwMode="auto">
                <a:xfrm>
                  <a:off x="3591" y="2415"/>
                  <a:ext cx="22" cy="27"/>
                </a:xfrm>
                <a:custGeom>
                  <a:avLst/>
                  <a:gdLst>
                    <a:gd name="T0" fmla="*/ 3 w 3"/>
                    <a:gd name="T1" fmla="*/ 0 h 4"/>
                    <a:gd name="T2" fmla="*/ 3 w 3"/>
                    <a:gd name="T3" fmla="*/ 0 h 4"/>
                    <a:gd name="T4" fmla="*/ 1 w 3"/>
                    <a:gd name="T5" fmla="*/ 4 h 4"/>
                    <a:gd name="T6" fmla="*/ 1 w 3"/>
                    <a:gd name="T7" fmla="*/ 4 h 4"/>
                    <a:gd name="T8" fmla="*/ 3 w 3"/>
                    <a:gd name="T9" fmla="*/ 4 h 4"/>
                    <a:gd name="T10" fmla="*/ 3 w 3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4">
                      <a:moveTo>
                        <a:pt x="3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0"/>
                        <a:pt x="1" y="2"/>
                        <a:pt x="1" y="4"/>
                      </a:cubicBezTo>
                      <a:cubicBezTo>
                        <a:pt x="0" y="4"/>
                        <a:pt x="1" y="4"/>
                        <a:pt x="1" y="4"/>
                      </a:cubicBezTo>
                      <a:lnTo>
                        <a:pt x="3" y="4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75" name="Arc 811"/>
                <p:cNvSpPr>
                  <a:spLocks/>
                </p:cNvSpPr>
                <p:nvPr/>
              </p:nvSpPr>
              <p:spPr bwMode="auto">
                <a:xfrm>
                  <a:off x="3602" y="2419"/>
                  <a:ext cx="15" cy="27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0 w 21831"/>
                    <a:gd name="T1" fmla="*/ 21683 h 21683"/>
                    <a:gd name="T2" fmla="*/ 21831 w 21831"/>
                    <a:gd name="T3" fmla="*/ 1 h 21683"/>
                    <a:gd name="T4" fmla="*/ 21600 w 21831"/>
                    <a:gd name="T5" fmla="*/ 21600 h 216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831" h="21683" fill="none" extrusionOk="0">
                      <a:moveTo>
                        <a:pt x="0" y="21682"/>
                      </a:moveTo>
                      <a:cubicBezTo>
                        <a:pt x="0" y="21655"/>
                        <a:pt x="0" y="21627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77" y="-1"/>
                        <a:pt x="21754" y="0"/>
                        <a:pt x="21830" y="1"/>
                      </a:cubicBezTo>
                    </a:path>
                    <a:path w="21831" h="21683" stroke="0" extrusionOk="0">
                      <a:moveTo>
                        <a:pt x="0" y="21682"/>
                      </a:moveTo>
                      <a:cubicBezTo>
                        <a:pt x="0" y="21655"/>
                        <a:pt x="0" y="21627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1677" y="-1"/>
                        <a:pt x="21754" y="0"/>
                        <a:pt x="21830" y="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76" name="Freeform 812"/>
                <p:cNvSpPr>
                  <a:spLocks/>
                </p:cNvSpPr>
                <p:nvPr/>
              </p:nvSpPr>
              <p:spPr bwMode="auto">
                <a:xfrm>
                  <a:off x="3613" y="2415"/>
                  <a:ext cx="15" cy="48"/>
                </a:xfrm>
                <a:custGeom>
                  <a:avLst/>
                  <a:gdLst>
                    <a:gd name="T0" fmla="*/ 2 w 2"/>
                    <a:gd name="T1" fmla="*/ 7 h 7"/>
                    <a:gd name="T2" fmla="*/ 0 w 2"/>
                    <a:gd name="T3" fmla="*/ 0 h 7"/>
                    <a:gd name="T4" fmla="*/ 0 w 2"/>
                    <a:gd name="T5" fmla="*/ 7 h 7"/>
                    <a:gd name="T6" fmla="*/ 2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2" y="7"/>
                      </a:moveTo>
                      <a:cubicBezTo>
                        <a:pt x="2" y="3"/>
                        <a:pt x="1" y="0"/>
                        <a:pt x="0" y="0"/>
                      </a:cubicBezTo>
                      <a:lnTo>
                        <a:pt x="0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77" name="Arc 813"/>
                <p:cNvSpPr>
                  <a:spLocks/>
                </p:cNvSpPr>
                <p:nvPr/>
              </p:nvSpPr>
              <p:spPr bwMode="auto">
                <a:xfrm>
                  <a:off x="3613" y="2419"/>
                  <a:ext cx="11" cy="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78" name="Freeform 814"/>
                <p:cNvSpPr>
                  <a:spLocks/>
                </p:cNvSpPr>
                <p:nvPr/>
              </p:nvSpPr>
              <p:spPr bwMode="auto">
                <a:xfrm>
                  <a:off x="3606" y="2449"/>
                  <a:ext cx="22" cy="14"/>
                </a:xfrm>
                <a:custGeom>
                  <a:avLst/>
                  <a:gdLst>
                    <a:gd name="T0" fmla="*/ 0 w 22"/>
                    <a:gd name="T1" fmla="*/ 7 h 14"/>
                    <a:gd name="T2" fmla="*/ 22 w 22"/>
                    <a:gd name="T3" fmla="*/ 14 h 14"/>
                    <a:gd name="T4" fmla="*/ 22 w 22"/>
                    <a:gd name="T5" fmla="*/ 0 h 14"/>
                    <a:gd name="T6" fmla="*/ 0 w 22"/>
                    <a:gd name="T7" fmla="*/ 7 h 14"/>
                    <a:gd name="T8" fmla="*/ 0 w 22"/>
                    <a:gd name="T9" fmla="*/ 7 h 14"/>
                    <a:gd name="T10" fmla="*/ 0 w 22"/>
                    <a:gd name="T11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4">
                      <a:moveTo>
                        <a:pt x="0" y="7"/>
                      </a:moveTo>
                      <a:lnTo>
                        <a:pt x="22" y="14"/>
                      </a:lnTo>
                      <a:lnTo>
                        <a:pt x="22" y="0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79" name="Freeform 815"/>
                <p:cNvSpPr>
                  <a:spLocks/>
                </p:cNvSpPr>
                <p:nvPr/>
              </p:nvSpPr>
              <p:spPr bwMode="auto">
                <a:xfrm>
                  <a:off x="3606" y="2456"/>
                  <a:ext cx="30" cy="14"/>
                </a:xfrm>
                <a:custGeom>
                  <a:avLst/>
                  <a:gdLst>
                    <a:gd name="T0" fmla="*/ 0 w 30"/>
                    <a:gd name="T1" fmla="*/ 0 h 14"/>
                    <a:gd name="T2" fmla="*/ 30 w 30"/>
                    <a:gd name="T3" fmla="*/ 14 h 14"/>
                    <a:gd name="T4" fmla="*/ 15 w 30"/>
                    <a:gd name="T5" fmla="*/ 14 h 14"/>
                    <a:gd name="T6" fmla="*/ 0 w 30"/>
                    <a:gd name="T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14">
                      <a:moveTo>
                        <a:pt x="0" y="0"/>
                      </a:moveTo>
                      <a:lnTo>
                        <a:pt x="30" y="14"/>
                      </a:lnTo>
                      <a:lnTo>
                        <a:pt x="15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80" name="Line 816"/>
                <p:cNvSpPr>
                  <a:spLocks noChangeShapeType="1"/>
                </p:cNvSpPr>
                <p:nvPr/>
              </p:nvSpPr>
              <p:spPr bwMode="auto">
                <a:xfrm>
                  <a:off x="3613" y="2415"/>
                  <a:ext cx="634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81" name="Line 817"/>
                <p:cNvSpPr>
                  <a:spLocks noChangeShapeType="1"/>
                </p:cNvSpPr>
                <p:nvPr/>
              </p:nvSpPr>
              <p:spPr bwMode="auto">
                <a:xfrm>
                  <a:off x="3628" y="2429"/>
                  <a:ext cx="627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82" name="Freeform 818"/>
                <p:cNvSpPr>
                  <a:spLocks/>
                </p:cNvSpPr>
                <p:nvPr/>
              </p:nvSpPr>
              <p:spPr bwMode="auto">
                <a:xfrm>
                  <a:off x="5350" y="3312"/>
                  <a:ext cx="664" cy="14"/>
                </a:xfrm>
                <a:custGeom>
                  <a:avLst/>
                  <a:gdLst>
                    <a:gd name="T0" fmla="*/ 0 w 664"/>
                    <a:gd name="T1" fmla="*/ 0 h 14"/>
                    <a:gd name="T2" fmla="*/ 634 w 664"/>
                    <a:gd name="T3" fmla="*/ 0 h 14"/>
                    <a:gd name="T4" fmla="*/ 664 w 664"/>
                    <a:gd name="T5" fmla="*/ 14 h 14"/>
                    <a:gd name="T6" fmla="*/ 38 w 664"/>
                    <a:gd name="T7" fmla="*/ 14 h 14"/>
                    <a:gd name="T8" fmla="*/ 0 w 664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4" h="14">
                      <a:moveTo>
                        <a:pt x="0" y="0"/>
                      </a:moveTo>
                      <a:lnTo>
                        <a:pt x="634" y="0"/>
                      </a:lnTo>
                      <a:lnTo>
                        <a:pt x="664" y="14"/>
                      </a:lnTo>
                      <a:lnTo>
                        <a:pt x="38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683" name="Freeform 819"/>
                <p:cNvSpPr>
                  <a:spLocks/>
                </p:cNvSpPr>
                <p:nvPr/>
              </p:nvSpPr>
              <p:spPr bwMode="auto">
                <a:xfrm>
                  <a:off x="5350" y="3312"/>
                  <a:ext cx="664" cy="14"/>
                </a:xfrm>
                <a:custGeom>
                  <a:avLst/>
                  <a:gdLst>
                    <a:gd name="T0" fmla="*/ 0 w 664"/>
                    <a:gd name="T1" fmla="*/ 0 h 14"/>
                    <a:gd name="T2" fmla="*/ 634 w 664"/>
                    <a:gd name="T3" fmla="*/ 0 h 14"/>
                    <a:gd name="T4" fmla="*/ 664 w 664"/>
                    <a:gd name="T5" fmla="*/ 14 h 14"/>
                    <a:gd name="T6" fmla="*/ 30 w 664"/>
                    <a:gd name="T7" fmla="*/ 14 h 14"/>
                    <a:gd name="T8" fmla="*/ 0 w 664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4" h="14">
                      <a:moveTo>
                        <a:pt x="0" y="0"/>
                      </a:moveTo>
                      <a:lnTo>
                        <a:pt x="634" y="0"/>
                      </a:lnTo>
                      <a:lnTo>
                        <a:pt x="664" y="14"/>
                      </a:lnTo>
                      <a:lnTo>
                        <a:pt x="3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5684" name="Freeform 820"/>
              <p:cNvSpPr>
                <a:spLocks/>
              </p:cNvSpPr>
              <p:nvPr/>
            </p:nvSpPr>
            <p:spPr bwMode="auto">
              <a:xfrm>
                <a:off x="5977" y="3278"/>
                <a:ext cx="22" cy="27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4 h 4"/>
                  <a:gd name="T4" fmla="*/ 1 w 3"/>
                  <a:gd name="T5" fmla="*/ 4 h 4"/>
                  <a:gd name="T6" fmla="*/ 3 w 3"/>
                  <a:gd name="T7" fmla="*/ 4 h 4"/>
                  <a:gd name="T8" fmla="*/ 2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0"/>
                      <a:pt x="1" y="2"/>
                      <a:pt x="1" y="4"/>
                    </a:cubicBezTo>
                    <a:cubicBezTo>
                      <a:pt x="0" y="4"/>
                      <a:pt x="1" y="4"/>
                      <a:pt x="1" y="4"/>
                    </a:cubicBezTo>
                    <a:lnTo>
                      <a:pt x="3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85" name="Arc 821"/>
              <p:cNvSpPr>
                <a:spLocks/>
              </p:cNvSpPr>
              <p:nvPr/>
            </p:nvSpPr>
            <p:spPr bwMode="auto">
              <a:xfrm>
                <a:off x="5988" y="3282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4 h 21674"/>
                  <a:gd name="T2" fmla="*/ 21600 w 21600"/>
                  <a:gd name="T3" fmla="*/ 0 h 21674"/>
                  <a:gd name="T4" fmla="*/ 21600 w 21600"/>
                  <a:gd name="T5" fmla="*/ 21600 h 21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4" fill="none" extrusionOk="0">
                    <a:moveTo>
                      <a:pt x="0" y="21673"/>
                    </a:moveTo>
                    <a:cubicBezTo>
                      <a:pt x="0" y="21649"/>
                      <a:pt x="0" y="21624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4" stroke="0" extrusionOk="0">
                    <a:moveTo>
                      <a:pt x="0" y="21673"/>
                    </a:moveTo>
                    <a:cubicBezTo>
                      <a:pt x="0" y="21649"/>
                      <a:pt x="0" y="21624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86" name="Freeform 822"/>
              <p:cNvSpPr>
                <a:spLocks/>
              </p:cNvSpPr>
              <p:nvPr/>
            </p:nvSpPr>
            <p:spPr bwMode="auto">
              <a:xfrm>
                <a:off x="5999" y="3278"/>
                <a:ext cx="15" cy="48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0 w 2"/>
                  <a:gd name="T5" fmla="*/ 7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cubicBezTo>
                      <a:pt x="2" y="3"/>
                      <a:pt x="1" y="0"/>
                      <a:pt x="0" y="0"/>
                    </a:cubicBezTo>
                    <a:lnTo>
                      <a:pt x="0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87" name="Arc 823"/>
              <p:cNvSpPr>
                <a:spLocks/>
              </p:cNvSpPr>
              <p:nvPr/>
            </p:nvSpPr>
            <p:spPr bwMode="auto">
              <a:xfrm>
                <a:off x="5999" y="3282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88" name="Freeform 824"/>
              <p:cNvSpPr>
                <a:spLocks/>
              </p:cNvSpPr>
              <p:nvPr/>
            </p:nvSpPr>
            <p:spPr bwMode="auto">
              <a:xfrm>
                <a:off x="5992" y="3312"/>
                <a:ext cx="22" cy="14"/>
              </a:xfrm>
              <a:custGeom>
                <a:avLst/>
                <a:gdLst>
                  <a:gd name="T0" fmla="*/ 0 w 22"/>
                  <a:gd name="T1" fmla="*/ 7 h 14"/>
                  <a:gd name="T2" fmla="*/ 22 w 22"/>
                  <a:gd name="T3" fmla="*/ 14 h 14"/>
                  <a:gd name="T4" fmla="*/ 15 w 22"/>
                  <a:gd name="T5" fmla="*/ 0 h 14"/>
                  <a:gd name="T6" fmla="*/ 0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0" y="7"/>
                    </a:moveTo>
                    <a:lnTo>
                      <a:pt x="22" y="14"/>
                    </a:lnTo>
                    <a:lnTo>
                      <a:pt x="15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89" name="Freeform 825"/>
              <p:cNvSpPr>
                <a:spLocks/>
              </p:cNvSpPr>
              <p:nvPr/>
            </p:nvSpPr>
            <p:spPr bwMode="auto">
              <a:xfrm>
                <a:off x="5992" y="3319"/>
                <a:ext cx="29" cy="13"/>
              </a:xfrm>
              <a:custGeom>
                <a:avLst/>
                <a:gdLst>
                  <a:gd name="T0" fmla="*/ 0 w 29"/>
                  <a:gd name="T1" fmla="*/ 0 h 13"/>
                  <a:gd name="T2" fmla="*/ 29 w 29"/>
                  <a:gd name="T3" fmla="*/ 13 h 13"/>
                  <a:gd name="T4" fmla="*/ 15 w 29"/>
                  <a:gd name="T5" fmla="*/ 13 h 13"/>
                  <a:gd name="T6" fmla="*/ 0 w 29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3">
                    <a:moveTo>
                      <a:pt x="0" y="0"/>
                    </a:moveTo>
                    <a:lnTo>
                      <a:pt x="29" y="13"/>
                    </a:lnTo>
                    <a:lnTo>
                      <a:pt x="1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90" name="Freeform 826"/>
              <p:cNvSpPr>
                <a:spLocks/>
              </p:cNvSpPr>
              <p:nvPr/>
            </p:nvSpPr>
            <p:spPr bwMode="auto">
              <a:xfrm>
                <a:off x="5910" y="3278"/>
                <a:ext cx="22" cy="27"/>
              </a:xfrm>
              <a:custGeom>
                <a:avLst/>
                <a:gdLst>
                  <a:gd name="T0" fmla="*/ 3 w 3"/>
                  <a:gd name="T1" fmla="*/ 0 h 4"/>
                  <a:gd name="T2" fmla="*/ 3 w 3"/>
                  <a:gd name="T3" fmla="*/ 0 h 4"/>
                  <a:gd name="T4" fmla="*/ 1 w 3"/>
                  <a:gd name="T5" fmla="*/ 4 h 4"/>
                  <a:gd name="T6" fmla="*/ 1 w 3"/>
                  <a:gd name="T7" fmla="*/ 4 h 4"/>
                  <a:gd name="T8" fmla="*/ 3 w 3"/>
                  <a:gd name="T9" fmla="*/ 4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2"/>
                      <a:pt x="1" y="4"/>
                    </a:cubicBezTo>
                    <a:cubicBezTo>
                      <a:pt x="0" y="4"/>
                      <a:pt x="1" y="4"/>
                      <a:pt x="1" y="4"/>
                    </a:cubicBezTo>
                    <a:lnTo>
                      <a:pt x="3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91" name="Arc 827"/>
              <p:cNvSpPr>
                <a:spLocks/>
              </p:cNvSpPr>
              <p:nvPr/>
            </p:nvSpPr>
            <p:spPr bwMode="auto">
              <a:xfrm>
                <a:off x="5921" y="3282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5"/>
                  <a:gd name="T1" fmla="*/ 21681 h 21681"/>
                  <a:gd name="T2" fmla="*/ 21775 w 21775"/>
                  <a:gd name="T3" fmla="*/ 1 h 21681"/>
                  <a:gd name="T4" fmla="*/ 21600 w 21775"/>
                  <a:gd name="T5" fmla="*/ 21600 h 21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5" h="21681" fill="none" extrusionOk="0">
                    <a:moveTo>
                      <a:pt x="0" y="21680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8" y="-1"/>
                      <a:pt x="21716" y="0"/>
                      <a:pt x="21775" y="0"/>
                    </a:cubicBezTo>
                  </a:path>
                  <a:path w="21775" h="21681" stroke="0" extrusionOk="0">
                    <a:moveTo>
                      <a:pt x="0" y="21680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8" y="-1"/>
                      <a:pt x="21716" y="0"/>
                      <a:pt x="21775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92" name="Freeform 828"/>
              <p:cNvSpPr>
                <a:spLocks/>
              </p:cNvSpPr>
              <p:nvPr/>
            </p:nvSpPr>
            <p:spPr bwMode="auto">
              <a:xfrm>
                <a:off x="5932" y="3278"/>
                <a:ext cx="15" cy="48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0 w 2"/>
                  <a:gd name="T5" fmla="*/ 7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cubicBezTo>
                      <a:pt x="2" y="3"/>
                      <a:pt x="1" y="0"/>
                      <a:pt x="0" y="0"/>
                    </a:cubicBezTo>
                    <a:lnTo>
                      <a:pt x="0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93" name="Arc 829"/>
              <p:cNvSpPr>
                <a:spLocks/>
              </p:cNvSpPr>
              <p:nvPr/>
            </p:nvSpPr>
            <p:spPr bwMode="auto">
              <a:xfrm>
                <a:off x="5932" y="3282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94" name="Freeform 830"/>
              <p:cNvSpPr>
                <a:spLocks/>
              </p:cNvSpPr>
              <p:nvPr/>
            </p:nvSpPr>
            <p:spPr bwMode="auto">
              <a:xfrm>
                <a:off x="5925" y="3312"/>
                <a:ext cx="22" cy="14"/>
              </a:xfrm>
              <a:custGeom>
                <a:avLst/>
                <a:gdLst>
                  <a:gd name="T0" fmla="*/ 0 w 22"/>
                  <a:gd name="T1" fmla="*/ 7 h 14"/>
                  <a:gd name="T2" fmla="*/ 22 w 22"/>
                  <a:gd name="T3" fmla="*/ 14 h 14"/>
                  <a:gd name="T4" fmla="*/ 22 w 22"/>
                  <a:gd name="T5" fmla="*/ 0 h 14"/>
                  <a:gd name="T6" fmla="*/ 0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0" y="7"/>
                    </a:moveTo>
                    <a:lnTo>
                      <a:pt x="22" y="14"/>
                    </a:lnTo>
                    <a:lnTo>
                      <a:pt x="22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95" name="Freeform 831"/>
              <p:cNvSpPr>
                <a:spLocks/>
              </p:cNvSpPr>
              <p:nvPr/>
            </p:nvSpPr>
            <p:spPr bwMode="auto">
              <a:xfrm>
                <a:off x="5925" y="3319"/>
                <a:ext cx="29" cy="13"/>
              </a:xfrm>
              <a:custGeom>
                <a:avLst/>
                <a:gdLst>
                  <a:gd name="T0" fmla="*/ 0 w 29"/>
                  <a:gd name="T1" fmla="*/ 0 h 13"/>
                  <a:gd name="T2" fmla="*/ 29 w 29"/>
                  <a:gd name="T3" fmla="*/ 13 h 13"/>
                  <a:gd name="T4" fmla="*/ 14 w 29"/>
                  <a:gd name="T5" fmla="*/ 13 h 13"/>
                  <a:gd name="T6" fmla="*/ 0 w 29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3">
                    <a:moveTo>
                      <a:pt x="0" y="0"/>
                    </a:moveTo>
                    <a:lnTo>
                      <a:pt x="29" y="13"/>
                    </a:lnTo>
                    <a:lnTo>
                      <a:pt x="14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96" name="Arc 832"/>
              <p:cNvSpPr>
                <a:spLocks/>
              </p:cNvSpPr>
              <p:nvPr/>
            </p:nvSpPr>
            <p:spPr bwMode="auto">
              <a:xfrm>
                <a:off x="5861" y="3282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4 h 21674"/>
                  <a:gd name="T2" fmla="*/ 21600 w 21600"/>
                  <a:gd name="T3" fmla="*/ 0 h 21674"/>
                  <a:gd name="T4" fmla="*/ 21600 w 21600"/>
                  <a:gd name="T5" fmla="*/ 21600 h 21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4" fill="none" extrusionOk="0">
                    <a:moveTo>
                      <a:pt x="0" y="21673"/>
                    </a:moveTo>
                    <a:cubicBezTo>
                      <a:pt x="0" y="21649"/>
                      <a:pt x="0" y="21624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4" stroke="0" extrusionOk="0">
                    <a:moveTo>
                      <a:pt x="0" y="21673"/>
                    </a:moveTo>
                    <a:cubicBezTo>
                      <a:pt x="0" y="21649"/>
                      <a:pt x="0" y="21624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97" name="Arc 833"/>
              <p:cNvSpPr>
                <a:spLocks/>
              </p:cNvSpPr>
              <p:nvPr/>
            </p:nvSpPr>
            <p:spPr bwMode="auto">
              <a:xfrm>
                <a:off x="5872" y="3282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98" name="Arc 834"/>
              <p:cNvSpPr>
                <a:spLocks/>
              </p:cNvSpPr>
              <p:nvPr/>
            </p:nvSpPr>
            <p:spPr bwMode="auto">
              <a:xfrm>
                <a:off x="5794" y="3282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4 h 21674"/>
                  <a:gd name="T2" fmla="*/ 21600 w 21600"/>
                  <a:gd name="T3" fmla="*/ 0 h 21674"/>
                  <a:gd name="T4" fmla="*/ 21600 w 21600"/>
                  <a:gd name="T5" fmla="*/ 21600 h 21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4" fill="none" extrusionOk="0">
                    <a:moveTo>
                      <a:pt x="0" y="21673"/>
                    </a:moveTo>
                    <a:cubicBezTo>
                      <a:pt x="0" y="21649"/>
                      <a:pt x="0" y="21624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4" stroke="0" extrusionOk="0">
                    <a:moveTo>
                      <a:pt x="0" y="21673"/>
                    </a:moveTo>
                    <a:cubicBezTo>
                      <a:pt x="0" y="21649"/>
                      <a:pt x="0" y="21624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99" name="Arc 835"/>
              <p:cNvSpPr>
                <a:spLocks/>
              </p:cNvSpPr>
              <p:nvPr/>
            </p:nvSpPr>
            <p:spPr bwMode="auto">
              <a:xfrm>
                <a:off x="5805" y="3282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00" name="Arc 836"/>
              <p:cNvSpPr>
                <a:spLocks/>
              </p:cNvSpPr>
              <p:nvPr/>
            </p:nvSpPr>
            <p:spPr bwMode="auto">
              <a:xfrm>
                <a:off x="5727" y="3282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4"/>
                  <a:gd name="T1" fmla="*/ 21681 h 21681"/>
                  <a:gd name="T2" fmla="*/ 21834 w 21834"/>
                  <a:gd name="T3" fmla="*/ 1 h 21681"/>
                  <a:gd name="T4" fmla="*/ 21600 w 21834"/>
                  <a:gd name="T5" fmla="*/ 21600 h 21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4" h="21681" fill="none" extrusionOk="0">
                    <a:moveTo>
                      <a:pt x="0" y="21680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8" y="-1"/>
                      <a:pt x="21756" y="0"/>
                      <a:pt x="21833" y="1"/>
                    </a:cubicBezTo>
                  </a:path>
                  <a:path w="21834" h="21681" stroke="0" extrusionOk="0">
                    <a:moveTo>
                      <a:pt x="0" y="21680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8" y="-1"/>
                      <a:pt x="21756" y="0"/>
                      <a:pt x="21833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01" name="Arc 837"/>
              <p:cNvSpPr>
                <a:spLocks/>
              </p:cNvSpPr>
              <p:nvPr/>
            </p:nvSpPr>
            <p:spPr bwMode="auto">
              <a:xfrm>
                <a:off x="5738" y="3282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02" name="Arc 838"/>
              <p:cNvSpPr>
                <a:spLocks/>
              </p:cNvSpPr>
              <p:nvPr/>
            </p:nvSpPr>
            <p:spPr bwMode="auto">
              <a:xfrm>
                <a:off x="5668" y="3282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0 h 21670"/>
                  <a:gd name="T2" fmla="*/ 21519 w 21600"/>
                  <a:gd name="T3" fmla="*/ 0 h 21670"/>
                  <a:gd name="T4" fmla="*/ 21600 w 21600"/>
                  <a:gd name="T5" fmla="*/ 21600 h 21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0" fill="none" extrusionOk="0">
                    <a:moveTo>
                      <a:pt x="0" y="21669"/>
                    </a:moveTo>
                    <a:cubicBezTo>
                      <a:pt x="0" y="21646"/>
                      <a:pt x="0" y="21623"/>
                      <a:pt x="0" y="21600"/>
                    </a:cubicBezTo>
                    <a:cubicBezTo>
                      <a:pt x="-1" y="9702"/>
                      <a:pt x="9621" y="44"/>
                      <a:pt x="21519" y="0"/>
                    </a:cubicBezTo>
                  </a:path>
                  <a:path w="21600" h="21670" stroke="0" extrusionOk="0">
                    <a:moveTo>
                      <a:pt x="0" y="21669"/>
                    </a:moveTo>
                    <a:cubicBezTo>
                      <a:pt x="0" y="21646"/>
                      <a:pt x="0" y="21623"/>
                      <a:pt x="0" y="21600"/>
                    </a:cubicBezTo>
                    <a:cubicBezTo>
                      <a:pt x="-1" y="9702"/>
                      <a:pt x="9621" y="44"/>
                      <a:pt x="2151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03" name="Arc 839"/>
              <p:cNvSpPr>
                <a:spLocks/>
              </p:cNvSpPr>
              <p:nvPr/>
            </p:nvSpPr>
            <p:spPr bwMode="auto">
              <a:xfrm>
                <a:off x="5679" y="3282"/>
                <a:ext cx="11" cy="44"/>
              </a:xfrm>
              <a:custGeom>
                <a:avLst/>
                <a:gdLst>
                  <a:gd name="G0" fmla="+- 132 0 0"/>
                  <a:gd name="G1" fmla="+- 21600 0 0"/>
                  <a:gd name="G2" fmla="+- 21600 0 0"/>
                  <a:gd name="T0" fmla="*/ 0 w 21732"/>
                  <a:gd name="T1" fmla="*/ 0 h 21600"/>
                  <a:gd name="T2" fmla="*/ 21732 w 21732"/>
                  <a:gd name="T3" fmla="*/ 21600 h 21600"/>
                  <a:gd name="T4" fmla="*/ 132 w 2173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32" h="21600" fill="none" extrusionOk="0">
                    <a:moveTo>
                      <a:pt x="0" y="0"/>
                    </a:moveTo>
                    <a:cubicBezTo>
                      <a:pt x="44" y="0"/>
                      <a:pt x="88" y="-1"/>
                      <a:pt x="132" y="0"/>
                    </a:cubicBezTo>
                    <a:cubicBezTo>
                      <a:pt x="12061" y="0"/>
                      <a:pt x="21732" y="9670"/>
                      <a:pt x="21732" y="21600"/>
                    </a:cubicBezTo>
                  </a:path>
                  <a:path w="21732" h="21600" stroke="0" extrusionOk="0">
                    <a:moveTo>
                      <a:pt x="0" y="0"/>
                    </a:moveTo>
                    <a:cubicBezTo>
                      <a:pt x="44" y="0"/>
                      <a:pt x="88" y="-1"/>
                      <a:pt x="132" y="0"/>
                    </a:cubicBezTo>
                    <a:cubicBezTo>
                      <a:pt x="12061" y="0"/>
                      <a:pt x="21732" y="9670"/>
                      <a:pt x="21732" y="21600"/>
                    </a:cubicBezTo>
                    <a:lnTo>
                      <a:pt x="132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04" name="Arc 840"/>
              <p:cNvSpPr>
                <a:spLocks/>
              </p:cNvSpPr>
              <p:nvPr/>
            </p:nvSpPr>
            <p:spPr bwMode="auto">
              <a:xfrm>
                <a:off x="5600" y="3282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4 h 21674"/>
                  <a:gd name="T2" fmla="*/ 21600 w 21600"/>
                  <a:gd name="T3" fmla="*/ 0 h 21674"/>
                  <a:gd name="T4" fmla="*/ 21600 w 21600"/>
                  <a:gd name="T5" fmla="*/ 21600 h 21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4" fill="none" extrusionOk="0">
                    <a:moveTo>
                      <a:pt x="0" y="21673"/>
                    </a:moveTo>
                    <a:cubicBezTo>
                      <a:pt x="0" y="21649"/>
                      <a:pt x="0" y="21624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4" stroke="0" extrusionOk="0">
                    <a:moveTo>
                      <a:pt x="0" y="21673"/>
                    </a:moveTo>
                    <a:cubicBezTo>
                      <a:pt x="0" y="21649"/>
                      <a:pt x="0" y="21624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05" name="Arc 841"/>
              <p:cNvSpPr>
                <a:spLocks/>
              </p:cNvSpPr>
              <p:nvPr/>
            </p:nvSpPr>
            <p:spPr bwMode="auto">
              <a:xfrm>
                <a:off x="5611" y="3282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06" name="Arc 842"/>
              <p:cNvSpPr>
                <a:spLocks/>
              </p:cNvSpPr>
              <p:nvPr/>
            </p:nvSpPr>
            <p:spPr bwMode="auto">
              <a:xfrm>
                <a:off x="5533" y="3282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26"/>
                  <a:gd name="T1" fmla="*/ 21684 h 21684"/>
                  <a:gd name="T2" fmla="*/ 21826 w 21826"/>
                  <a:gd name="T3" fmla="*/ 1 h 21684"/>
                  <a:gd name="T4" fmla="*/ 21600 w 21826"/>
                  <a:gd name="T5" fmla="*/ 21600 h 2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26" h="21684" fill="none" extrusionOk="0">
                    <a:moveTo>
                      <a:pt x="0" y="21683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5" y="-1"/>
                      <a:pt x="21750" y="0"/>
                      <a:pt x="21825" y="1"/>
                    </a:cubicBezTo>
                  </a:path>
                  <a:path w="21826" h="21684" stroke="0" extrusionOk="0">
                    <a:moveTo>
                      <a:pt x="0" y="21683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5" y="-1"/>
                      <a:pt x="21750" y="0"/>
                      <a:pt x="21825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07" name="Arc 843"/>
              <p:cNvSpPr>
                <a:spLocks/>
              </p:cNvSpPr>
              <p:nvPr/>
            </p:nvSpPr>
            <p:spPr bwMode="auto">
              <a:xfrm>
                <a:off x="5552" y="3282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08" name="Arc 844"/>
              <p:cNvSpPr>
                <a:spLocks/>
              </p:cNvSpPr>
              <p:nvPr/>
            </p:nvSpPr>
            <p:spPr bwMode="auto">
              <a:xfrm>
                <a:off x="5474" y="3282"/>
                <a:ext cx="11" cy="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600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09" name="Arc 845"/>
              <p:cNvSpPr>
                <a:spLocks/>
              </p:cNvSpPr>
              <p:nvPr/>
            </p:nvSpPr>
            <p:spPr bwMode="auto">
              <a:xfrm>
                <a:off x="5485" y="3282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10" name="Arc 846"/>
              <p:cNvSpPr>
                <a:spLocks/>
              </p:cNvSpPr>
              <p:nvPr/>
            </p:nvSpPr>
            <p:spPr bwMode="auto">
              <a:xfrm>
                <a:off x="5407" y="3282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5"/>
                  <a:gd name="T1" fmla="*/ 21681 h 21681"/>
                  <a:gd name="T2" fmla="*/ 21775 w 21775"/>
                  <a:gd name="T3" fmla="*/ 1 h 21681"/>
                  <a:gd name="T4" fmla="*/ 21600 w 21775"/>
                  <a:gd name="T5" fmla="*/ 21600 h 21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5" h="21681" fill="none" extrusionOk="0">
                    <a:moveTo>
                      <a:pt x="0" y="21680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8" y="-1"/>
                      <a:pt x="21716" y="0"/>
                      <a:pt x="21775" y="0"/>
                    </a:cubicBezTo>
                  </a:path>
                  <a:path w="21775" h="21681" stroke="0" extrusionOk="0">
                    <a:moveTo>
                      <a:pt x="0" y="21680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8" y="-1"/>
                      <a:pt x="21716" y="0"/>
                      <a:pt x="21775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11" name="Arc 847"/>
              <p:cNvSpPr>
                <a:spLocks/>
              </p:cNvSpPr>
              <p:nvPr/>
            </p:nvSpPr>
            <p:spPr bwMode="auto">
              <a:xfrm>
                <a:off x="5418" y="3282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12" name="Freeform 848"/>
              <p:cNvSpPr>
                <a:spLocks/>
              </p:cNvSpPr>
              <p:nvPr/>
            </p:nvSpPr>
            <p:spPr bwMode="auto">
              <a:xfrm>
                <a:off x="5350" y="3278"/>
                <a:ext cx="15" cy="34"/>
              </a:xfrm>
              <a:custGeom>
                <a:avLst/>
                <a:gdLst>
                  <a:gd name="T0" fmla="*/ 2 w 2"/>
                  <a:gd name="T1" fmla="*/ 0 h 5"/>
                  <a:gd name="T2" fmla="*/ 2 w 2"/>
                  <a:gd name="T3" fmla="*/ 0 h 5"/>
                  <a:gd name="T4" fmla="*/ 0 w 2"/>
                  <a:gd name="T5" fmla="*/ 5 h 5"/>
                  <a:gd name="T6" fmla="*/ 2 w 2"/>
                  <a:gd name="T7" fmla="*/ 5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0" y="5"/>
                    </a:cubicBez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13" name="Arc 849"/>
              <p:cNvSpPr>
                <a:spLocks/>
              </p:cNvSpPr>
              <p:nvPr/>
            </p:nvSpPr>
            <p:spPr bwMode="auto">
              <a:xfrm>
                <a:off x="5354" y="3282"/>
                <a:ext cx="15" cy="3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55"/>
                  <a:gd name="T1" fmla="*/ 21600 h 21600"/>
                  <a:gd name="T2" fmla="*/ 21855 w 21855"/>
                  <a:gd name="T3" fmla="*/ 2 h 21600"/>
                  <a:gd name="T4" fmla="*/ 21600 w 2185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55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85" y="0"/>
                      <a:pt x="21770" y="0"/>
                      <a:pt x="21855" y="1"/>
                    </a:cubicBezTo>
                  </a:path>
                  <a:path w="21855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85" y="0"/>
                      <a:pt x="21770" y="0"/>
                      <a:pt x="21855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14" name="Freeform 850"/>
              <p:cNvSpPr>
                <a:spLocks/>
              </p:cNvSpPr>
              <p:nvPr/>
            </p:nvSpPr>
            <p:spPr bwMode="auto">
              <a:xfrm>
                <a:off x="5373" y="3278"/>
                <a:ext cx="15" cy="48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0 w 2"/>
                  <a:gd name="T5" fmla="*/ 7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cubicBezTo>
                      <a:pt x="2" y="3"/>
                      <a:pt x="1" y="0"/>
                      <a:pt x="0" y="0"/>
                    </a:cubicBezTo>
                    <a:lnTo>
                      <a:pt x="0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15" name="Arc 851"/>
              <p:cNvSpPr>
                <a:spLocks/>
              </p:cNvSpPr>
              <p:nvPr/>
            </p:nvSpPr>
            <p:spPr bwMode="auto">
              <a:xfrm>
                <a:off x="5373" y="3282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16" name="Freeform 852"/>
              <p:cNvSpPr>
                <a:spLocks/>
              </p:cNvSpPr>
              <p:nvPr/>
            </p:nvSpPr>
            <p:spPr bwMode="auto">
              <a:xfrm>
                <a:off x="5358" y="3312"/>
                <a:ext cx="22" cy="14"/>
              </a:xfrm>
              <a:custGeom>
                <a:avLst/>
                <a:gdLst>
                  <a:gd name="T0" fmla="*/ 0 w 22"/>
                  <a:gd name="T1" fmla="*/ 7 h 14"/>
                  <a:gd name="T2" fmla="*/ 22 w 22"/>
                  <a:gd name="T3" fmla="*/ 14 h 14"/>
                  <a:gd name="T4" fmla="*/ 22 w 22"/>
                  <a:gd name="T5" fmla="*/ 0 h 14"/>
                  <a:gd name="T6" fmla="*/ 0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0" y="7"/>
                    </a:moveTo>
                    <a:lnTo>
                      <a:pt x="22" y="14"/>
                    </a:lnTo>
                    <a:lnTo>
                      <a:pt x="22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17" name="Freeform 853"/>
              <p:cNvSpPr>
                <a:spLocks/>
              </p:cNvSpPr>
              <p:nvPr/>
            </p:nvSpPr>
            <p:spPr bwMode="auto">
              <a:xfrm>
                <a:off x="5358" y="3319"/>
                <a:ext cx="30" cy="13"/>
              </a:xfrm>
              <a:custGeom>
                <a:avLst/>
                <a:gdLst>
                  <a:gd name="T0" fmla="*/ 0 w 30"/>
                  <a:gd name="T1" fmla="*/ 0 h 13"/>
                  <a:gd name="T2" fmla="*/ 30 w 30"/>
                  <a:gd name="T3" fmla="*/ 13 h 13"/>
                  <a:gd name="T4" fmla="*/ 15 w 30"/>
                  <a:gd name="T5" fmla="*/ 13 h 13"/>
                  <a:gd name="T6" fmla="*/ 0 w 30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3">
                    <a:moveTo>
                      <a:pt x="0" y="0"/>
                    </a:moveTo>
                    <a:lnTo>
                      <a:pt x="30" y="13"/>
                    </a:lnTo>
                    <a:lnTo>
                      <a:pt x="1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18" name="Line 854"/>
              <p:cNvSpPr>
                <a:spLocks noChangeShapeType="1"/>
              </p:cNvSpPr>
              <p:nvPr/>
            </p:nvSpPr>
            <p:spPr bwMode="auto">
              <a:xfrm>
                <a:off x="5373" y="3278"/>
                <a:ext cx="62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19" name="Line 855"/>
              <p:cNvSpPr>
                <a:spLocks noChangeShapeType="1"/>
              </p:cNvSpPr>
              <p:nvPr/>
            </p:nvSpPr>
            <p:spPr bwMode="auto">
              <a:xfrm>
                <a:off x="5380" y="3291"/>
                <a:ext cx="63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20" name="Arc 856"/>
              <p:cNvSpPr>
                <a:spLocks/>
              </p:cNvSpPr>
              <p:nvPr/>
            </p:nvSpPr>
            <p:spPr bwMode="auto">
              <a:xfrm>
                <a:off x="5347" y="3302"/>
                <a:ext cx="52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0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3"/>
                      <a:pt x="43198" y="21390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3"/>
                      <a:pt x="43198" y="2139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C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21" name="Arc 857"/>
              <p:cNvSpPr>
                <a:spLocks/>
              </p:cNvSpPr>
              <p:nvPr/>
            </p:nvSpPr>
            <p:spPr bwMode="auto">
              <a:xfrm>
                <a:off x="4482" y="2878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22" name="Line 858"/>
              <p:cNvSpPr>
                <a:spLocks noChangeShapeType="1"/>
              </p:cNvSpPr>
              <p:nvPr/>
            </p:nvSpPr>
            <p:spPr bwMode="auto">
              <a:xfrm>
                <a:off x="2607" y="1929"/>
                <a:ext cx="2766" cy="13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23" name="Line 859"/>
              <p:cNvSpPr>
                <a:spLocks noChangeShapeType="1"/>
              </p:cNvSpPr>
              <p:nvPr/>
            </p:nvSpPr>
            <p:spPr bwMode="auto">
              <a:xfrm>
                <a:off x="2585" y="1936"/>
                <a:ext cx="2765" cy="136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24" name="Freeform 860"/>
              <p:cNvSpPr>
                <a:spLocks/>
              </p:cNvSpPr>
              <p:nvPr/>
            </p:nvSpPr>
            <p:spPr bwMode="auto">
              <a:xfrm>
                <a:off x="-554" y="396"/>
                <a:ext cx="663" cy="20"/>
              </a:xfrm>
              <a:custGeom>
                <a:avLst/>
                <a:gdLst>
                  <a:gd name="T0" fmla="*/ 0 w 663"/>
                  <a:gd name="T1" fmla="*/ 0 h 20"/>
                  <a:gd name="T2" fmla="*/ 626 w 663"/>
                  <a:gd name="T3" fmla="*/ 0 h 20"/>
                  <a:gd name="T4" fmla="*/ 663 w 663"/>
                  <a:gd name="T5" fmla="*/ 20 h 20"/>
                  <a:gd name="T6" fmla="*/ 30 w 663"/>
                  <a:gd name="T7" fmla="*/ 20 h 20"/>
                  <a:gd name="T8" fmla="*/ 0 w 663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3" h="20">
                    <a:moveTo>
                      <a:pt x="0" y="0"/>
                    </a:moveTo>
                    <a:lnTo>
                      <a:pt x="626" y="0"/>
                    </a:lnTo>
                    <a:lnTo>
                      <a:pt x="663" y="20"/>
                    </a:lnTo>
                    <a:lnTo>
                      <a:pt x="3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25" name="Freeform 861"/>
              <p:cNvSpPr>
                <a:spLocks/>
              </p:cNvSpPr>
              <p:nvPr/>
            </p:nvSpPr>
            <p:spPr bwMode="auto">
              <a:xfrm>
                <a:off x="-554" y="396"/>
                <a:ext cx="663" cy="13"/>
              </a:xfrm>
              <a:custGeom>
                <a:avLst/>
                <a:gdLst>
                  <a:gd name="T0" fmla="*/ 0 w 663"/>
                  <a:gd name="T1" fmla="*/ 0 h 13"/>
                  <a:gd name="T2" fmla="*/ 634 w 663"/>
                  <a:gd name="T3" fmla="*/ 0 h 13"/>
                  <a:gd name="T4" fmla="*/ 663 w 663"/>
                  <a:gd name="T5" fmla="*/ 13 h 13"/>
                  <a:gd name="T6" fmla="*/ 30 w 663"/>
                  <a:gd name="T7" fmla="*/ 13 h 13"/>
                  <a:gd name="T8" fmla="*/ 0 w 66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3" h="13">
                    <a:moveTo>
                      <a:pt x="0" y="0"/>
                    </a:moveTo>
                    <a:lnTo>
                      <a:pt x="634" y="0"/>
                    </a:lnTo>
                    <a:lnTo>
                      <a:pt x="663" y="13"/>
                    </a:lnTo>
                    <a:lnTo>
                      <a:pt x="30" y="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26" name="Freeform 862"/>
              <p:cNvSpPr>
                <a:spLocks/>
              </p:cNvSpPr>
              <p:nvPr/>
            </p:nvSpPr>
            <p:spPr bwMode="auto">
              <a:xfrm>
                <a:off x="65" y="368"/>
                <a:ext cx="22" cy="28"/>
              </a:xfrm>
              <a:custGeom>
                <a:avLst/>
                <a:gdLst>
                  <a:gd name="T0" fmla="*/ 3 w 3"/>
                  <a:gd name="T1" fmla="*/ 0 h 4"/>
                  <a:gd name="T2" fmla="*/ 3 w 3"/>
                  <a:gd name="T3" fmla="*/ 0 h 4"/>
                  <a:gd name="T4" fmla="*/ 1 w 3"/>
                  <a:gd name="T5" fmla="*/ 4 h 4"/>
                  <a:gd name="T6" fmla="*/ 1 w 3"/>
                  <a:gd name="T7" fmla="*/ 4 h 4"/>
                  <a:gd name="T8" fmla="*/ 3 w 3"/>
                  <a:gd name="T9" fmla="*/ 4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2"/>
                      <a:pt x="1" y="4"/>
                    </a:cubicBezTo>
                    <a:cubicBezTo>
                      <a:pt x="0" y="4"/>
                      <a:pt x="1" y="4"/>
                      <a:pt x="1" y="4"/>
                    </a:cubicBezTo>
                    <a:lnTo>
                      <a:pt x="3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27" name="Arc 863"/>
              <p:cNvSpPr>
                <a:spLocks/>
              </p:cNvSpPr>
              <p:nvPr/>
            </p:nvSpPr>
            <p:spPr bwMode="auto">
              <a:xfrm>
                <a:off x="76" y="372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9"/>
                  <a:gd name="T1" fmla="*/ 21680 h 21680"/>
                  <a:gd name="T2" fmla="*/ 21839 w 21839"/>
                  <a:gd name="T3" fmla="*/ 1 h 21680"/>
                  <a:gd name="T4" fmla="*/ 21600 w 2183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9" y="-1"/>
                      <a:pt x="21759" y="0"/>
                      <a:pt x="21838" y="1"/>
                    </a:cubicBezTo>
                  </a:path>
                  <a:path w="2183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9" y="-1"/>
                      <a:pt x="21759" y="0"/>
                      <a:pt x="21838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28" name="Freeform 864"/>
              <p:cNvSpPr>
                <a:spLocks/>
              </p:cNvSpPr>
              <p:nvPr/>
            </p:nvSpPr>
            <p:spPr bwMode="auto">
              <a:xfrm>
                <a:off x="95" y="368"/>
                <a:ext cx="14" cy="41"/>
              </a:xfrm>
              <a:custGeom>
                <a:avLst/>
                <a:gdLst>
                  <a:gd name="T0" fmla="*/ 1 w 2"/>
                  <a:gd name="T1" fmla="*/ 6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6 h 6"/>
                  <a:gd name="T8" fmla="*/ 1 w 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1" y="6"/>
                    </a:moveTo>
                    <a:cubicBezTo>
                      <a:pt x="1" y="6"/>
                      <a:pt x="2" y="6"/>
                      <a:pt x="2" y="6"/>
                    </a:cubicBezTo>
                    <a:cubicBezTo>
                      <a:pt x="2" y="2"/>
                      <a:pt x="1" y="0"/>
                      <a:pt x="0" y="0"/>
                    </a:cubicBezTo>
                    <a:lnTo>
                      <a:pt x="0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29" name="Arc 865"/>
              <p:cNvSpPr>
                <a:spLocks/>
              </p:cNvSpPr>
              <p:nvPr/>
            </p:nvSpPr>
            <p:spPr bwMode="auto">
              <a:xfrm>
                <a:off x="95" y="372"/>
                <a:ext cx="11" cy="4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65"/>
                  <a:gd name="T2" fmla="*/ 21600 w 21600"/>
                  <a:gd name="T3" fmla="*/ 21665 h 21665"/>
                  <a:gd name="T4" fmla="*/ 0 w 21600"/>
                  <a:gd name="T5" fmla="*/ 21600 h 21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65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21"/>
                      <a:pt x="21599" y="21643"/>
                      <a:pt x="21599" y="21664"/>
                    </a:cubicBezTo>
                  </a:path>
                  <a:path w="21600" h="21665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21"/>
                      <a:pt x="21599" y="21643"/>
                      <a:pt x="21599" y="21664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30" name="Freeform 866"/>
              <p:cNvSpPr>
                <a:spLocks/>
              </p:cNvSpPr>
              <p:nvPr/>
            </p:nvSpPr>
            <p:spPr bwMode="auto">
              <a:xfrm>
                <a:off x="87" y="396"/>
                <a:ext cx="15" cy="20"/>
              </a:xfrm>
              <a:custGeom>
                <a:avLst/>
                <a:gdLst>
                  <a:gd name="T0" fmla="*/ 0 w 15"/>
                  <a:gd name="T1" fmla="*/ 6 h 20"/>
                  <a:gd name="T2" fmla="*/ 15 w 15"/>
                  <a:gd name="T3" fmla="*/ 20 h 20"/>
                  <a:gd name="T4" fmla="*/ 15 w 15"/>
                  <a:gd name="T5" fmla="*/ 0 h 20"/>
                  <a:gd name="T6" fmla="*/ 0 w 15"/>
                  <a:gd name="T7" fmla="*/ 6 h 20"/>
                  <a:gd name="T8" fmla="*/ 0 w 15"/>
                  <a:gd name="T9" fmla="*/ 6 h 20"/>
                  <a:gd name="T10" fmla="*/ 0 w 15"/>
                  <a:gd name="T1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20">
                    <a:moveTo>
                      <a:pt x="0" y="6"/>
                    </a:moveTo>
                    <a:lnTo>
                      <a:pt x="15" y="20"/>
                    </a:lnTo>
                    <a:lnTo>
                      <a:pt x="15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31" name="Freeform 867"/>
              <p:cNvSpPr>
                <a:spLocks/>
              </p:cNvSpPr>
              <p:nvPr/>
            </p:nvSpPr>
            <p:spPr bwMode="auto">
              <a:xfrm>
                <a:off x="80" y="402"/>
                <a:ext cx="37" cy="14"/>
              </a:xfrm>
              <a:custGeom>
                <a:avLst/>
                <a:gdLst>
                  <a:gd name="T0" fmla="*/ 0 w 37"/>
                  <a:gd name="T1" fmla="*/ 0 h 14"/>
                  <a:gd name="T2" fmla="*/ 37 w 37"/>
                  <a:gd name="T3" fmla="*/ 14 h 14"/>
                  <a:gd name="T4" fmla="*/ 15 w 37"/>
                  <a:gd name="T5" fmla="*/ 14 h 14"/>
                  <a:gd name="T6" fmla="*/ 0 w 37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4">
                    <a:moveTo>
                      <a:pt x="0" y="0"/>
                    </a:moveTo>
                    <a:lnTo>
                      <a:pt x="37" y="14"/>
                    </a:lnTo>
                    <a:lnTo>
                      <a:pt x="15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32" name="Freeform 868"/>
              <p:cNvSpPr>
                <a:spLocks/>
              </p:cNvSpPr>
              <p:nvPr/>
            </p:nvSpPr>
            <p:spPr bwMode="auto">
              <a:xfrm>
                <a:off x="5" y="368"/>
                <a:ext cx="22" cy="28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4 h 4"/>
                  <a:gd name="T4" fmla="*/ 1 w 3"/>
                  <a:gd name="T5" fmla="*/ 4 h 4"/>
                  <a:gd name="T6" fmla="*/ 3 w 3"/>
                  <a:gd name="T7" fmla="*/ 4 h 4"/>
                  <a:gd name="T8" fmla="*/ 2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0"/>
                      <a:pt x="1" y="2"/>
                      <a:pt x="1" y="4"/>
                    </a:cubicBezTo>
                    <a:cubicBezTo>
                      <a:pt x="0" y="4"/>
                      <a:pt x="1" y="4"/>
                      <a:pt x="1" y="4"/>
                    </a:cubicBezTo>
                    <a:lnTo>
                      <a:pt x="3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33" name="Arc 869"/>
              <p:cNvSpPr>
                <a:spLocks/>
              </p:cNvSpPr>
              <p:nvPr/>
            </p:nvSpPr>
            <p:spPr bwMode="auto">
              <a:xfrm>
                <a:off x="16" y="372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600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34" name="Freeform 870"/>
              <p:cNvSpPr>
                <a:spLocks/>
              </p:cNvSpPr>
              <p:nvPr/>
            </p:nvSpPr>
            <p:spPr bwMode="auto">
              <a:xfrm>
                <a:off x="27" y="368"/>
                <a:ext cx="15" cy="41"/>
              </a:xfrm>
              <a:custGeom>
                <a:avLst/>
                <a:gdLst>
                  <a:gd name="T0" fmla="*/ 1 w 2"/>
                  <a:gd name="T1" fmla="*/ 6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6 h 6"/>
                  <a:gd name="T8" fmla="*/ 1 w 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1" y="6"/>
                    </a:moveTo>
                    <a:cubicBezTo>
                      <a:pt x="1" y="6"/>
                      <a:pt x="2" y="6"/>
                      <a:pt x="2" y="6"/>
                    </a:cubicBezTo>
                    <a:cubicBezTo>
                      <a:pt x="2" y="2"/>
                      <a:pt x="1" y="0"/>
                      <a:pt x="0" y="0"/>
                    </a:cubicBezTo>
                    <a:lnTo>
                      <a:pt x="0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35" name="Arc 871"/>
              <p:cNvSpPr>
                <a:spLocks/>
              </p:cNvSpPr>
              <p:nvPr/>
            </p:nvSpPr>
            <p:spPr bwMode="auto">
              <a:xfrm>
                <a:off x="27" y="372"/>
                <a:ext cx="11" cy="4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67"/>
                  <a:gd name="T2" fmla="*/ 21600 w 21600"/>
                  <a:gd name="T3" fmla="*/ 21667 h 21667"/>
                  <a:gd name="T4" fmla="*/ 0 w 21600"/>
                  <a:gd name="T5" fmla="*/ 21600 h 21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67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22"/>
                      <a:pt x="21599" y="21644"/>
                      <a:pt x="21599" y="21666"/>
                    </a:cubicBezTo>
                  </a:path>
                  <a:path w="21600" h="21667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22"/>
                      <a:pt x="21599" y="21644"/>
                      <a:pt x="21599" y="21666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36" name="Freeform 872"/>
              <p:cNvSpPr>
                <a:spLocks/>
              </p:cNvSpPr>
              <p:nvPr/>
            </p:nvSpPr>
            <p:spPr bwMode="auto">
              <a:xfrm>
                <a:off x="20" y="396"/>
                <a:ext cx="22" cy="20"/>
              </a:xfrm>
              <a:custGeom>
                <a:avLst/>
                <a:gdLst>
                  <a:gd name="T0" fmla="*/ 0 w 22"/>
                  <a:gd name="T1" fmla="*/ 6 h 20"/>
                  <a:gd name="T2" fmla="*/ 22 w 22"/>
                  <a:gd name="T3" fmla="*/ 20 h 20"/>
                  <a:gd name="T4" fmla="*/ 15 w 22"/>
                  <a:gd name="T5" fmla="*/ 0 h 20"/>
                  <a:gd name="T6" fmla="*/ 0 w 22"/>
                  <a:gd name="T7" fmla="*/ 6 h 20"/>
                  <a:gd name="T8" fmla="*/ 0 w 22"/>
                  <a:gd name="T9" fmla="*/ 6 h 20"/>
                  <a:gd name="T10" fmla="*/ 0 w 22"/>
                  <a:gd name="T1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0">
                    <a:moveTo>
                      <a:pt x="0" y="6"/>
                    </a:moveTo>
                    <a:lnTo>
                      <a:pt x="22" y="20"/>
                    </a:lnTo>
                    <a:lnTo>
                      <a:pt x="15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37" name="Freeform 873"/>
              <p:cNvSpPr>
                <a:spLocks/>
              </p:cNvSpPr>
              <p:nvPr/>
            </p:nvSpPr>
            <p:spPr bwMode="auto">
              <a:xfrm>
                <a:off x="20" y="402"/>
                <a:ext cx="30" cy="21"/>
              </a:xfrm>
              <a:custGeom>
                <a:avLst/>
                <a:gdLst>
                  <a:gd name="T0" fmla="*/ 0 w 30"/>
                  <a:gd name="T1" fmla="*/ 0 h 21"/>
                  <a:gd name="T2" fmla="*/ 30 w 30"/>
                  <a:gd name="T3" fmla="*/ 21 h 21"/>
                  <a:gd name="T4" fmla="*/ 7 w 30"/>
                  <a:gd name="T5" fmla="*/ 21 h 21"/>
                  <a:gd name="T6" fmla="*/ 0 w 30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1">
                    <a:moveTo>
                      <a:pt x="0" y="0"/>
                    </a:moveTo>
                    <a:lnTo>
                      <a:pt x="30" y="21"/>
                    </a:lnTo>
                    <a:lnTo>
                      <a:pt x="7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38" name="Arc 874"/>
              <p:cNvSpPr>
                <a:spLocks/>
              </p:cNvSpPr>
              <p:nvPr/>
            </p:nvSpPr>
            <p:spPr bwMode="auto">
              <a:xfrm>
                <a:off x="-50" y="372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3"/>
                  <a:gd name="T1" fmla="*/ 21682 h 21682"/>
                  <a:gd name="T2" fmla="*/ 21773 w 21773"/>
                  <a:gd name="T3" fmla="*/ 1 h 21682"/>
                  <a:gd name="T4" fmla="*/ 21600 w 21773"/>
                  <a:gd name="T5" fmla="*/ 21600 h 21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3" h="21682" fill="none" extrusionOk="0">
                    <a:moveTo>
                      <a:pt x="0" y="21681"/>
                    </a:moveTo>
                    <a:cubicBezTo>
                      <a:pt x="0" y="21654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7" y="-1"/>
                      <a:pt x="21715" y="0"/>
                      <a:pt x="21773" y="0"/>
                    </a:cubicBezTo>
                  </a:path>
                  <a:path w="21773" h="21682" stroke="0" extrusionOk="0">
                    <a:moveTo>
                      <a:pt x="0" y="21681"/>
                    </a:moveTo>
                    <a:cubicBezTo>
                      <a:pt x="0" y="21654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7" y="-1"/>
                      <a:pt x="21715" y="0"/>
                      <a:pt x="21773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39" name="Arc 875"/>
              <p:cNvSpPr>
                <a:spLocks/>
              </p:cNvSpPr>
              <p:nvPr/>
            </p:nvSpPr>
            <p:spPr bwMode="auto">
              <a:xfrm>
                <a:off x="-39" y="372"/>
                <a:ext cx="11" cy="41"/>
              </a:xfrm>
              <a:custGeom>
                <a:avLst/>
                <a:gdLst>
                  <a:gd name="G0" fmla="+- 117 0 0"/>
                  <a:gd name="G1" fmla="+- 21600 0 0"/>
                  <a:gd name="G2" fmla="+- 21600 0 0"/>
                  <a:gd name="T0" fmla="*/ 0 w 21717"/>
                  <a:gd name="T1" fmla="*/ 0 h 21668"/>
                  <a:gd name="T2" fmla="*/ 21717 w 21717"/>
                  <a:gd name="T3" fmla="*/ 21668 h 21668"/>
                  <a:gd name="T4" fmla="*/ 117 w 21717"/>
                  <a:gd name="T5" fmla="*/ 21600 h 2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7" h="21668" fill="none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</a:path>
                  <a:path w="21717" h="21668" stroke="0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  <a:lnTo>
                      <a:pt x="117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40" name="Arc 876"/>
              <p:cNvSpPr>
                <a:spLocks/>
              </p:cNvSpPr>
              <p:nvPr/>
            </p:nvSpPr>
            <p:spPr bwMode="auto">
              <a:xfrm>
                <a:off x="-117" y="372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3"/>
                  <a:gd name="T1" fmla="*/ 21682 h 21682"/>
                  <a:gd name="T2" fmla="*/ 21773 w 21773"/>
                  <a:gd name="T3" fmla="*/ 1 h 21682"/>
                  <a:gd name="T4" fmla="*/ 21600 w 21773"/>
                  <a:gd name="T5" fmla="*/ 21600 h 21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3" h="21682" fill="none" extrusionOk="0">
                    <a:moveTo>
                      <a:pt x="0" y="21681"/>
                    </a:moveTo>
                    <a:cubicBezTo>
                      <a:pt x="0" y="21654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7" y="-1"/>
                      <a:pt x="21715" y="0"/>
                      <a:pt x="21773" y="0"/>
                    </a:cubicBezTo>
                  </a:path>
                  <a:path w="21773" h="21682" stroke="0" extrusionOk="0">
                    <a:moveTo>
                      <a:pt x="0" y="21681"/>
                    </a:moveTo>
                    <a:cubicBezTo>
                      <a:pt x="0" y="21654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7" y="-1"/>
                      <a:pt x="21715" y="0"/>
                      <a:pt x="21773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41" name="Arc 877"/>
              <p:cNvSpPr>
                <a:spLocks/>
              </p:cNvSpPr>
              <p:nvPr/>
            </p:nvSpPr>
            <p:spPr bwMode="auto">
              <a:xfrm>
                <a:off x="-98" y="372"/>
                <a:ext cx="11" cy="41"/>
              </a:xfrm>
              <a:custGeom>
                <a:avLst/>
                <a:gdLst>
                  <a:gd name="G0" fmla="+- 117 0 0"/>
                  <a:gd name="G1" fmla="+- 21600 0 0"/>
                  <a:gd name="G2" fmla="+- 21600 0 0"/>
                  <a:gd name="T0" fmla="*/ 0 w 21717"/>
                  <a:gd name="T1" fmla="*/ 0 h 21668"/>
                  <a:gd name="T2" fmla="*/ 21717 w 21717"/>
                  <a:gd name="T3" fmla="*/ 21668 h 21668"/>
                  <a:gd name="T4" fmla="*/ 117 w 21717"/>
                  <a:gd name="T5" fmla="*/ 21600 h 2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7" h="21668" fill="none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</a:path>
                  <a:path w="21717" h="21668" stroke="0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  <a:lnTo>
                      <a:pt x="117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42" name="Arc 878"/>
              <p:cNvSpPr>
                <a:spLocks/>
              </p:cNvSpPr>
              <p:nvPr/>
            </p:nvSpPr>
            <p:spPr bwMode="auto">
              <a:xfrm>
                <a:off x="-177" y="372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69 h 21669"/>
                  <a:gd name="T2" fmla="*/ 21600 w 21600"/>
                  <a:gd name="T3" fmla="*/ 0 h 21669"/>
                  <a:gd name="T4" fmla="*/ 21600 w 21600"/>
                  <a:gd name="T5" fmla="*/ 21600 h 21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69" fill="none" extrusionOk="0">
                    <a:moveTo>
                      <a:pt x="0" y="21668"/>
                    </a:moveTo>
                    <a:cubicBezTo>
                      <a:pt x="0" y="21645"/>
                      <a:pt x="0" y="21622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69" stroke="0" extrusionOk="0">
                    <a:moveTo>
                      <a:pt x="0" y="21668"/>
                    </a:moveTo>
                    <a:cubicBezTo>
                      <a:pt x="0" y="21645"/>
                      <a:pt x="0" y="21622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43" name="Arc 879"/>
              <p:cNvSpPr>
                <a:spLocks/>
              </p:cNvSpPr>
              <p:nvPr/>
            </p:nvSpPr>
            <p:spPr bwMode="auto">
              <a:xfrm>
                <a:off x="-166" y="372"/>
                <a:ext cx="11" cy="4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64"/>
                  <a:gd name="T2" fmla="*/ 21600 w 21600"/>
                  <a:gd name="T3" fmla="*/ 21664 h 21664"/>
                  <a:gd name="T4" fmla="*/ 0 w 21600"/>
                  <a:gd name="T5" fmla="*/ 21600 h 21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6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21"/>
                      <a:pt x="21599" y="21642"/>
                      <a:pt x="21599" y="21663"/>
                    </a:cubicBezTo>
                  </a:path>
                  <a:path w="21600" h="2166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621"/>
                      <a:pt x="21599" y="21642"/>
                      <a:pt x="21599" y="2166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44" name="Arc 880"/>
              <p:cNvSpPr>
                <a:spLocks/>
              </p:cNvSpPr>
              <p:nvPr/>
            </p:nvSpPr>
            <p:spPr bwMode="auto">
              <a:xfrm>
                <a:off x="-244" y="372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45" name="Arc 881"/>
              <p:cNvSpPr>
                <a:spLocks/>
              </p:cNvSpPr>
              <p:nvPr/>
            </p:nvSpPr>
            <p:spPr bwMode="auto">
              <a:xfrm>
                <a:off x="-233" y="372"/>
                <a:ext cx="11" cy="41"/>
              </a:xfrm>
              <a:custGeom>
                <a:avLst/>
                <a:gdLst>
                  <a:gd name="G0" fmla="+- 122 0 0"/>
                  <a:gd name="G1" fmla="+- 21600 0 0"/>
                  <a:gd name="G2" fmla="+- 21600 0 0"/>
                  <a:gd name="T0" fmla="*/ 0 w 21722"/>
                  <a:gd name="T1" fmla="*/ 0 h 21665"/>
                  <a:gd name="T2" fmla="*/ 21722 w 21722"/>
                  <a:gd name="T3" fmla="*/ 21665 h 21665"/>
                  <a:gd name="T4" fmla="*/ 122 w 21722"/>
                  <a:gd name="T5" fmla="*/ 21600 h 216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22" h="21665" fill="none" extrusionOk="0">
                    <a:moveTo>
                      <a:pt x="0" y="0"/>
                    </a:moveTo>
                    <a:cubicBezTo>
                      <a:pt x="40" y="0"/>
                      <a:pt x="81" y="-1"/>
                      <a:pt x="122" y="0"/>
                    </a:cubicBezTo>
                    <a:cubicBezTo>
                      <a:pt x="12051" y="0"/>
                      <a:pt x="21722" y="9670"/>
                      <a:pt x="21722" y="21600"/>
                    </a:cubicBezTo>
                    <a:cubicBezTo>
                      <a:pt x="21722" y="21621"/>
                      <a:pt x="21721" y="21643"/>
                      <a:pt x="21721" y="21664"/>
                    </a:cubicBezTo>
                  </a:path>
                  <a:path w="21722" h="21665" stroke="0" extrusionOk="0">
                    <a:moveTo>
                      <a:pt x="0" y="0"/>
                    </a:moveTo>
                    <a:cubicBezTo>
                      <a:pt x="40" y="0"/>
                      <a:pt x="81" y="-1"/>
                      <a:pt x="122" y="0"/>
                    </a:cubicBezTo>
                    <a:cubicBezTo>
                      <a:pt x="12051" y="0"/>
                      <a:pt x="21722" y="9670"/>
                      <a:pt x="21722" y="21600"/>
                    </a:cubicBezTo>
                    <a:cubicBezTo>
                      <a:pt x="21722" y="21621"/>
                      <a:pt x="21721" y="21643"/>
                      <a:pt x="21721" y="21664"/>
                    </a:cubicBezTo>
                    <a:lnTo>
                      <a:pt x="122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46" name="Arc 882"/>
              <p:cNvSpPr>
                <a:spLocks/>
              </p:cNvSpPr>
              <p:nvPr/>
            </p:nvSpPr>
            <p:spPr bwMode="auto">
              <a:xfrm>
                <a:off x="-311" y="372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3"/>
                  <a:gd name="T1" fmla="*/ 21682 h 21682"/>
                  <a:gd name="T2" fmla="*/ 21773 w 21773"/>
                  <a:gd name="T3" fmla="*/ 1 h 21682"/>
                  <a:gd name="T4" fmla="*/ 21600 w 21773"/>
                  <a:gd name="T5" fmla="*/ 21600 h 21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3" h="21682" fill="none" extrusionOk="0">
                    <a:moveTo>
                      <a:pt x="0" y="21681"/>
                    </a:moveTo>
                    <a:cubicBezTo>
                      <a:pt x="0" y="21654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7" y="-1"/>
                      <a:pt x="21715" y="0"/>
                      <a:pt x="21773" y="0"/>
                    </a:cubicBezTo>
                  </a:path>
                  <a:path w="21773" h="21682" stroke="0" extrusionOk="0">
                    <a:moveTo>
                      <a:pt x="0" y="21681"/>
                    </a:moveTo>
                    <a:cubicBezTo>
                      <a:pt x="0" y="21654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7" y="-1"/>
                      <a:pt x="21715" y="0"/>
                      <a:pt x="21773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47" name="Arc 883"/>
              <p:cNvSpPr>
                <a:spLocks/>
              </p:cNvSpPr>
              <p:nvPr/>
            </p:nvSpPr>
            <p:spPr bwMode="auto">
              <a:xfrm>
                <a:off x="-292" y="372"/>
                <a:ext cx="11" cy="41"/>
              </a:xfrm>
              <a:custGeom>
                <a:avLst/>
                <a:gdLst>
                  <a:gd name="G0" fmla="+- 117 0 0"/>
                  <a:gd name="G1" fmla="+- 21600 0 0"/>
                  <a:gd name="G2" fmla="+- 21600 0 0"/>
                  <a:gd name="T0" fmla="*/ 0 w 21717"/>
                  <a:gd name="T1" fmla="*/ 0 h 21668"/>
                  <a:gd name="T2" fmla="*/ 21717 w 21717"/>
                  <a:gd name="T3" fmla="*/ 21668 h 21668"/>
                  <a:gd name="T4" fmla="*/ 117 w 21717"/>
                  <a:gd name="T5" fmla="*/ 21600 h 2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7" h="21668" fill="none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</a:path>
                  <a:path w="21717" h="21668" stroke="0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  <a:lnTo>
                      <a:pt x="117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48" name="Arc 884"/>
              <p:cNvSpPr>
                <a:spLocks/>
              </p:cNvSpPr>
              <p:nvPr/>
            </p:nvSpPr>
            <p:spPr bwMode="auto">
              <a:xfrm>
                <a:off x="-370" y="372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521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701"/>
                      <a:pt x="9622" y="43"/>
                      <a:pt x="21521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701"/>
                      <a:pt x="9622" y="43"/>
                      <a:pt x="2152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49" name="Arc 885"/>
              <p:cNvSpPr>
                <a:spLocks/>
              </p:cNvSpPr>
              <p:nvPr/>
            </p:nvSpPr>
            <p:spPr bwMode="auto">
              <a:xfrm>
                <a:off x="-359" y="372"/>
                <a:ext cx="11" cy="41"/>
              </a:xfrm>
              <a:custGeom>
                <a:avLst/>
                <a:gdLst>
                  <a:gd name="G0" fmla="+- 117 0 0"/>
                  <a:gd name="G1" fmla="+- 21600 0 0"/>
                  <a:gd name="G2" fmla="+- 21600 0 0"/>
                  <a:gd name="T0" fmla="*/ 0 w 21717"/>
                  <a:gd name="T1" fmla="*/ 0 h 21668"/>
                  <a:gd name="T2" fmla="*/ 21717 w 21717"/>
                  <a:gd name="T3" fmla="*/ 21668 h 21668"/>
                  <a:gd name="T4" fmla="*/ 117 w 21717"/>
                  <a:gd name="T5" fmla="*/ 21600 h 2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7" h="21668" fill="none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</a:path>
                  <a:path w="21717" h="21668" stroke="0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  <a:lnTo>
                      <a:pt x="117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50" name="Arc 886"/>
              <p:cNvSpPr>
                <a:spLocks/>
              </p:cNvSpPr>
              <p:nvPr/>
            </p:nvSpPr>
            <p:spPr bwMode="auto">
              <a:xfrm>
                <a:off x="-438" y="372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51" name="Arc 887"/>
              <p:cNvSpPr>
                <a:spLocks/>
              </p:cNvSpPr>
              <p:nvPr/>
            </p:nvSpPr>
            <p:spPr bwMode="auto">
              <a:xfrm>
                <a:off x="-426" y="372"/>
                <a:ext cx="11" cy="41"/>
              </a:xfrm>
              <a:custGeom>
                <a:avLst/>
                <a:gdLst>
                  <a:gd name="G0" fmla="+- 117 0 0"/>
                  <a:gd name="G1" fmla="+- 21600 0 0"/>
                  <a:gd name="G2" fmla="+- 21600 0 0"/>
                  <a:gd name="T0" fmla="*/ 0 w 21717"/>
                  <a:gd name="T1" fmla="*/ 0 h 21668"/>
                  <a:gd name="T2" fmla="*/ 21717 w 21717"/>
                  <a:gd name="T3" fmla="*/ 21668 h 21668"/>
                  <a:gd name="T4" fmla="*/ 117 w 21717"/>
                  <a:gd name="T5" fmla="*/ 21600 h 2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7" h="21668" fill="none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</a:path>
                  <a:path w="21717" h="21668" stroke="0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  <a:lnTo>
                      <a:pt x="117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52" name="Arc 888"/>
              <p:cNvSpPr>
                <a:spLocks/>
              </p:cNvSpPr>
              <p:nvPr/>
            </p:nvSpPr>
            <p:spPr bwMode="auto">
              <a:xfrm>
                <a:off x="-497" y="372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521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701"/>
                      <a:pt x="9622" y="43"/>
                      <a:pt x="21521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701"/>
                      <a:pt x="9622" y="43"/>
                      <a:pt x="2152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53" name="Arc 889"/>
              <p:cNvSpPr>
                <a:spLocks/>
              </p:cNvSpPr>
              <p:nvPr/>
            </p:nvSpPr>
            <p:spPr bwMode="auto">
              <a:xfrm>
                <a:off x="-486" y="372"/>
                <a:ext cx="11" cy="41"/>
              </a:xfrm>
              <a:custGeom>
                <a:avLst/>
                <a:gdLst>
                  <a:gd name="G0" fmla="+- 117 0 0"/>
                  <a:gd name="G1" fmla="+- 21600 0 0"/>
                  <a:gd name="G2" fmla="+- 21600 0 0"/>
                  <a:gd name="T0" fmla="*/ 0 w 21717"/>
                  <a:gd name="T1" fmla="*/ 0 h 21668"/>
                  <a:gd name="T2" fmla="*/ 21717 w 21717"/>
                  <a:gd name="T3" fmla="*/ 21668 h 21668"/>
                  <a:gd name="T4" fmla="*/ 117 w 21717"/>
                  <a:gd name="T5" fmla="*/ 21600 h 2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7" h="21668" fill="none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</a:path>
                  <a:path w="21717" h="21668" stroke="0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  <a:lnTo>
                      <a:pt x="117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54" name="Freeform 890"/>
              <p:cNvSpPr>
                <a:spLocks/>
              </p:cNvSpPr>
              <p:nvPr/>
            </p:nvSpPr>
            <p:spPr bwMode="auto">
              <a:xfrm>
                <a:off x="-562" y="368"/>
                <a:ext cx="23" cy="28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4 h 4"/>
                  <a:gd name="T4" fmla="*/ 1 w 3"/>
                  <a:gd name="T5" fmla="*/ 4 h 4"/>
                  <a:gd name="T6" fmla="*/ 3 w 3"/>
                  <a:gd name="T7" fmla="*/ 4 h 4"/>
                  <a:gd name="T8" fmla="*/ 2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0"/>
                      <a:pt x="1" y="2"/>
                      <a:pt x="1" y="4"/>
                    </a:cubicBezTo>
                    <a:cubicBezTo>
                      <a:pt x="0" y="4"/>
                      <a:pt x="1" y="4"/>
                      <a:pt x="1" y="4"/>
                    </a:cubicBezTo>
                    <a:lnTo>
                      <a:pt x="3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55" name="Arc 891"/>
              <p:cNvSpPr>
                <a:spLocks/>
              </p:cNvSpPr>
              <p:nvPr/>
            </p:nvSpPr>
            <p:spPr bwMode="auto">
              <a:xfrm>
                <a:off x="-549" y="372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521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701"/>
                      <a:pt x="9622" y="43"/>
                      <a:pt x="21521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701"/>
                      <a:pt x="9622" y="43"/>
                      <a:pt x="2152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56" name="Freeform 892"/>
              <p:cNvSpPr>
                <a:spLocks/>
              </p:cNvSpPr>
              <p:nvPr/>
            </p:nvSpPr>
            <p:spPr bwMode="auto">
              <a:xfrm>
                <a:off x="-539" y="368"/>
                <a:ext cx="15" cy="41"/>
              </a:xfrm>
              <a:custGeom>
                <a:avLst/>
                <a:gdLst>
                  <a:gd name="T0" fmla="*/ 1 w 2"/>
                  <a:gd name="T1" fmla="*/ 6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6 h 6"/>
                  <a:gd name="T8" fmla="*/ 1 w 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1" y="6"/>
                    </a:moveTo>
                    <a:cubicBezTo>
                      <a:pt x="1" y="6"/>
                      <a:pt x="2" y="6"/>
                      <a:pt x="2" y="6"/>
                    </a:cubicBezTo>
                    <a:cubicBezTo>
                      <a:pt x="2" y="2"/>
                      <a:pt x="1" y="0"/>
                      <a:pt x="0" y="0"/>
                    </a:cubicBezTo>
                    <a:lnTo>
                      <a:pt x="0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57" name="Arc 893"/>
              <p:cNvSpPr>
                <a:spLocks/>
              </p:cNvSpPr>
              <p:nvPr/>
            </p:nvSpPr>
            <p:spPr bwMode="auto">
              <a:xfrm>
                <a:off x="-538" y="372"/>
                <a:ext cx="11" cy="41"/>
              </a:xfrm>
              <a:custGeom>
                <a:avLst/>
                <a:gdLst>
                  <a:gd name="G0" fmla="+- 117 0 0"/>
                  <a:gd name="G1" fmla="+- 21600 0 0"/>
                  <a:gd name="G2" fmla="+- 21600 0 0"/>
                  <a:gd name="T0" fmla="*/ 0 w 21717"/>
                  <a:gd name="T1" fmla="*/ 0 h 21668"/>
                  <a:gd name="T2" fmla="*/ 21717 w 21717"/>
                  <a:gd name="T3" fmla="*/ 21668 h 21668"/>
                  <a:gd name="T4" fmla="*/ 117 w 21717"/>
                  <a:gd name="T5" fmla="*/ 21600 h 2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17" h="21668" fill="none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</a:path>
                  <a:path w="21717" h="21668" stroke="0" extrusionOk="0">
                    <a:moveTo>
                      <a:pt x="0" y="0"/>
                    </a:moveTo>
                    <a:cubicBezTo>
                      <a:pt x="39" y="0"/>
                      <a:pt x="78" y="-1"/>
                      <a:pt x="117" y="0"/>
                    </a:cubicBezTo>
                    <a:cubicBezTo>
                      <a:pt x="12046" y="0"/>
                      <a:pt x="21717" y="9670"/>
                      <a:pt x="21717" y="21600"/>
                    </a:cubicBezTo>
                    <a:cubicBezTo>
                      <a:pt x="21717" y="21622"/>
                      <a:pt x="21716" y="21645"/>
                      <a:pt x="21716" y="21667"/>
                    </a:cubicBezTo>
                    <a:lnTo>
                      <a:pt x="117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58" name="Freeform 894"/>
              <p:cNvSpPr>
                <a:spLocks/>
              </p:cNvSpPr>
              <p:nvPr/>
            </p:nvSpPr>
            <p:spPr bwMode="auto">
              <a:xfrm>
                <a:off x="-547" y="396"/>
                <a:ext cx="23" cy="20"/>
              </a:xfrm>
              <a:custGeom>
                <a:avLst/>
                <a:gdLst>
                  <a:gd name="T0" fmla="*/ 0 w 23"/>
                  <a:gd name="T1" fmla="*/ 6 h 20"/>
                  <a:gd name="T2" fmla="*/ 23 w 23"/>
                  <a:gd name="T3" fmla="*/ 20 h 20"/>
                  <a:gd name="T4" fmla="*/ 15 w 23"/>
                  <a:gd name="T5" fmla="*/ 0 h 20"/>
                  <a:gd name="T6" fmla="*/ 0 w 23"/>
                  <a:gd name="T7" fmla="*/ 6 h 20"/>
                  <a:gd name="T8" fmla="*/ 0 w 23"/>
                  <a:gd name="T9" fmla="*/ 6 h 20"/>
                  <a:gd name="T10" fmla="*/ 0 w 23"/>
                  <a:gd name="T1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0">
                    <a:moveTo>
                      <a:pt x="0" y="6"/>
                    </a:moveTo>
                    <a:lnTo>
                      <a:pt x="23" y="20"/>
                    </a:lnTo>
                    <a:lnTo>
                      <a:pt x="15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59" name="Freeform 895"/>
              <p:cNvSpPr>
                <a:spLocks/>
              </p:cNvSpPr>
              <p:nvPr/>
            </p:nvSpPr>
            <p:spPr bwMode="auto">
              <a:xfrm>
                <a:off x="-547" y="402"/>
                <a:ext cx="30" cy="21"/>
              </a:xfrm>
              <a:custGeom>
                <a:avLst/>
                <a:gdLst>
                  <a:gd name="T0" fmla="*/ 0 w 30"/>
                  <a:gd name="T1" fmla="*/ 0 h 21"/>
                  <a:gd name="T2" fmla="*/ 30 w 30"/>
                  <a:gd name="T3" fmla="*/ 21 h 21"/>
                  <a:gd name="T4" fmla="*/ 15 w 30"/>
                  <a:gd name="T5" fmla="*/ 21 h 21"/>
                  <a:gd name="T6" fmla="*/ 0 w 30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1">
                    <a:moveTo>
                      <a:pt x="0" y="0"/>
                    </a:moveTo>
                    <a:lnTo>
                      <a:pt x="30" y="21"/>
                    </a:lnTo>
                    <a:lnTo>
                      <a:pt x="15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60" name="Line 896"/>
              <p:cNvSpPr>
                <a:spLocks noChangeShapeType="1"/>
              </p:cNvSpPr>
              <p:nvPr/>
            </p:nvSpPr>
            <p:spPr bwMode="auto">
              <a:xfrm>
                <a:off x="-539" y="368"/>
                <a:ext cx="63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61" name="Line 897"/>
              <p:cNvSpPr>
                <a:spLocks noChangeShapeType="1"/>
              </p:cNvSpPr>
              <p:nvPr/>
            </p:nvSpPr>
            <p:spPr bwMode="auto">
              <a:xfrm>
                <a:off x="-532" y="375"/>
                <a:ext cx="63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62" name="Arc 898"/>
              <p:cNvSpPr>
                <a:spLocks/>
              </p:cNvSpPr>
              <p:nvPr/>
            </p:nvSpPr>
            <p:spPr bwMode="auto">
              <a:xfrm>
                <a:off x="255" y="797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63" name="Line 899"/>
              <p:cNvSpPr>
                <a:spLocks noChangeShapeType="1"/>
              </p:cNvSpPr>
              <p:nvPr/>
            </p:nvSpPr>
            <p:spPr bwMode="auto">
              <a:xfrm>
                <a:off x="288" y="793"/>
                <a:ext cx="112" cy="35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64" name="Line 900"/>
              <p:cNvSpPr>
                <a:spLocks noChangeShapeType="1"/>
              </p:cNvSpPr>
              <p:nvPr/>
            </p:nvSpPr>
            <p:spPr bwMode="auto">
              <a:xfrm>
                <a:off x="-1605" y="-152"/>
                <a:ext cx="1871" cy="9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65" name="Line 901"/>
              <p:cNvSpPr>
                <a:spLocks noChangeShapeType="1"/>
              </p:cNvSpPr>
              <p:nvPr/>
            </p:nvSpPr>
            <p:spPr bwMode="auto">
              <a:xfrm>
                <a:off x="-1635" y="-145"/>
                <a:ext cx="1871" cy="9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66" name="Arc 902"/>
              <p:cNvSpPr>
                <a:spLocks/>
              </p:cNvSpPr>
              <p:nvPr/>
            </p:nvSpPr>
            <p:spPr bwMode="auto">
              <a:xfrm>
                <a:off x="-1333" y="9"/>
                <a:ext cx="59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570 h 21600"/>
                  <a:gd name="T2" fmla="*/ 43199 w 43199"/>
                  <a:gd name="T3" fmla="*/ 21391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570"/>
                    </a:moveTo>
                    <a:cubicBezTo>
                      <a:pt x="16" y="9652"/>
                      <a:pt x="9682" y="-1"/>
                      <a:pt x="21600" y="0"/>
                    </a:cubicBezTo>
                    <a:cubicBezTo>
                      <a:pt x="33447" y="0"/>
                      <a:pt x="43084" y="9543"/>
                      <a:pt x="43198" y="21391"/>
                    </a:cubicBezTo>
                  </a:path>
                  <a:path w="43199" h="21600" stroke="0" extrusionOk="0">
                    <a:moveTo>
                      <a:pt x="0" y="21570"/>
                    </a:moveTo>
                    <a:cubicBezTo>
                      <a:pt x="16" y="9652"/>
                      <a:pt x="9682" y="-1"/>
                      <a:pt x="21600" y="0"/>
                    </a:cubicBezTo>
                    <a:cubicBezTo>
                      <a:pt x="33447" y="0"/>
                      <a:pt x="43084" y="9543"/>
                      <a:pt x="43198" y="2139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67" name="Arc 903"/>
              <p:cNvSpPr>
                <a:spLocks/>
              </p:cNvSpPr>
              <p:nvPr/>
            </p:nvSpPr>
            <p:spPr bwMode="auto">
              <a:xfrm>
                <a:off x="-550" y="393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68" name="Arc 904"/>
              <p:cNvSpPr>
                <a:spLocks/>
              </p:cNvSpPr>
              <p:nvPr/>
            </p:nvSpPr>
            <p:spPr bwMode="auto">
              <a:xfrm>
                <a:off x="225" y="776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69" name="Freeform 905"/>
              <p:cNvSpPr>
                <a:spLocks/>
              </p:cNvSpPr>
              <p:nvPr/>
            </p:nvSpPr>
            <p:spPr bwMode="auto">
              <a:xfrm>
                <a:off x="929" y="1450"/>
                <a:ext cx="1439" cy="96"/>
              </a:xfrm>
              <a:custGeom>
                <a:avLst/>
                <a:gdLst>
                  <a:gd name="T0" fmla="*/ 0 w 1439"/>
                  <a:gd name="T1" fmla="*/ 0 h 96"/>
                  <a:gd name="T2" fmla="*/ 53 w 1439"/>
                  <a:gd name="T3" fmla="*/ 0 h 96"/>
                  <a:gd name="T4" fmla="*/ 165 w 1439"/>
                  <a:gd name="T5" fmla="*/ 61 h 96"/>
                  <a:gd name="T6" fmla="*/ 1402 w 1439"/>
                  <a:gd name="T7" fmla="*/ 61 h 96"/>
                  <a:gd name="T8" fmla="*/ 1439 w 1439"/>
                  <a:gd name="T9" fmla="*/ 75 h 96"/>
                  <a:gd name="T10" fmla="*/ 202 w 1439"/>
                  <a:gd name="T11" fmla="*/ 75 h 96"/>
                  <a:gd name="T12" fmla="*/ 209 w 1439"/>
                  <a:gd name="T13" fmla="*/ 96 h 96"/>
                  <a:gd name="T14" fmla="*/ 0 w 1439"/>
                  <a:gd name="T15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39" h="96">
                    <a:moveTo>
                      <a:pt x="0" y="0"/>
                    </a:moveTo>
                    <a:lnTo>
                      <a:pt x="53" y="0"/>
                    </a:lnTo>
                    <a:lnTo>
                      <a:pt x="165" y="61"/>
                    </a:lnTo>
                    <a:lnTo>
                      <a:pt x="1402" y="61"/>
                    </a:lnTo>
                    <a:lnTo>
                      <a:pt x="1439" y="75"/>
                    </a:lnTo>
                    <a:lnTo>
                      <a:pt x="202" y="75"/>
                    </a:lnTo>
                    <a:lnTo>
                      <a:pt x="209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70" name="Freeform 906"/>
              <p:cNvSpPr>
                <a:spLocks/>
              </p:cNvSpPr>
              <p:nvPr/>
            </p:nvSpPr>
            <p:spPr bwMode="auto">
              <a:xfrm>
                <a:off x="929" y="1450"/>
                <a:ext cx="1439" cy="96"/>
              </a:xfrm>
              <a:custGeom>
                <a:avLst/>
                <a:gdLst>
                  <a:gd name="T0" fmla="*/ 0 w 1439"/>
                  <a:gd name="T1" fmla="*/ 0 h 96"/>
                  <a:gd name="T2" fmla="*/ 53 w 1439"/>
                  <a:gd name="T3" fmla="*/ 0 h 96"/>
                  <a:gd name="T4" fmla="*/ 165 w 1439"/>
                  <a:gd name="T5" fmla="*/ 61 h 96"/>
                  <a:gd name="T6" fmla="*/ 1402 w 1439"/>
                  <a:gd name="T7" fmla="*/ 61 h 96"/>
                  <a:gd name="T8" fmla="*/ 1439 w 1439"/>
                  <a:gd name="T9" fmla="*/ 75 h 96"/>
                  <a:gd name="T10" fmla="*/ 202 w 1439"/>
                  <a:gd name="T11" fmla="*/ 75 h 96"/>
                  <a:gd name="T12" fmla="*/ 209 w 1439"/>
                  <a:gd name="T1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9" h="96">
                    <a:moveTo>
                      <a:pt x="0" y="0"/>
                    </a:moveTo>
                    <a:lnTo>
                      <a:pt x="53" y="0"/>
                    </a:lnTo>
                    <a:lnTo>
                      <a:pt x="165" y="61"/>
                    </a:lnTo>
                    <a:lnTo>
                      <a:pt x="1402" y="61"/>
                    </a:lnTo>
                    <a:lnTo>
                      <a:pt x="1439" y="75"/>
                    </a:lnTo>
                    <a:lnTo>
                      <a:pt x="202" y="75"/>
                    </a:lnTo>
                    <a:lnTo>
                      <a:pt x="209" y="9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71" name="Freeform 907"/>
              <p:cNvSpPr>
                <a:spLocks/>
              </p:cNvSpPr>
              <p:nvPr/>
            </p:nvSpPr>
            <p:spPr bwMode="auto">
              <a:xfrm>
                <a:off x="929" y="1450"/>
                <a:ext cx="1432" cy="103"/>
              </a:xfrm>
              <a:custGeom>
                <a:avLst/>
                <a:gdLst>
                  <a:gd name="T0" fmla="*/ 0 w 1432"/>
                  <a:gd name="T1" fmla="*/ 0 h 103"/>
                  <a:gd name="T2" fmla="*/ 53 w 1432"/>
                  <a:gd name="T3" fmla="*/ 0 h 103"/>
                  <a:gd name="T4" fmla="*/ 165 w 1432"/>
                  <a:gd name="T5" fmla="*/ 61 h 103"/>
                  <a:gd name="T6" fmla="*/ 1402 w 1432"/>
                  <a:gd name="T7" fmla="*/ 61 h 103"/>
                  <a:gd name="T8" fmla="*/ 1432 w 1432"/>
                  <a:gd name="T9" fmla="*/ 82 h 103"/>
                  <a:gd name="T10" fmla="*/ 202 w 1432"/>
                  <a:gd name="T11" fmla="*/ 82 h 103"/>
                  <a:gd name="T12" fmla="*/ 202 w 1432"/>
                  <a:gd name="T13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2" h="103">
                    <a:moveTo>
                      <a:pt x="0" y="0"/>
                    </a:moveTo>
                    <a:lnTo>
                      <a:pt x="53" y="0"/>
                    </a:lnTo>
                    <a:lnTo>
                      <a:pt x="165" y="61"/>
                    </a:lnTo>
                    <a:lnTo>
                      <a:pt x="1402" y="61"/>
                    </a:lnTo>
                    <a:lnTo>
                      <a:pt x="1432" y="82"/>
                    </a:lnTo>
                    <a:lnTo>
                      <a:pt x="202" y="82"/>
                    </a:lnTo>
                    <a:lnTo>
                      <a:pt x="202" y="10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72" name="Freeform 908"/>
              <p:cNvSpPr>
                <a:spLocks/>
              </p:cNvSpPr>
              <p:nvPr/>
            </p:nvSpPr>
            <p:spPr bwMode="auto">
              <a:xfrm>
                <a:off x="2324" y="1477"/>
                <a:ext cx="22" cy="28"/>
              </a:xfrm>
              <a:custGeom>
                <a:avLst/>
                <a:gdLst>
                  <a:gd name="T0" fmla="*/ 3 w 3"/>
                  <a:gd name="T1" fmla="*/ 0 h 4"/>
                  <a:gd name="T2" fmla="*/ 3 w 3"/>
                  <a:gd name="T3" fmla="*/ 0 h 4"/>
                  <a:gd name="T4" fmla="*/ 1 w 3"/>
                  <a:gd name="T5" fmla="*/ 4 h 4"/>
                  <a:gd name="T6" fmla="*/ 1 w 3"/>
                  <a:gd name="T7" fmla="*/ 4 h 4"/>
                  <a:gd name="T8" fmla="*/ 3 w 3"/>
                  <a:gd name="T9" fmla="*/ 4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2"/>
                      <a:pt x="1" y="4"/>
                    </a:cubicBezTo>
                    <a:cubicBezTo>
                      <a:pt x="0" y="4"/>
                      <a:pt x="1" y="4"/>
                      <a:pt x="1" y="4"/>
                    </a:cubicBezTo>
                    <a:lnTo>
                      <a:pt x="3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73" name="Arc 909"/>
              <p:cNvSpPr>
                <a:spLocks/>
              </p:cNvSpPr>
              <p:nvPr/>
            </p:nvSpPr>
            <p:spPr bwMode="auto">
              <a:xfrm>
                <a:off x="2335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74" name="Freeform 910"/>
              <p:cNvSpPr>
                <a:spLocks/>
              </p:cNvSpPr>
              <p:nvPr/>
            </p:nvSpPr>
            <p:spPr bwMode="auto">
              <a:xfrm>
                <a:off x="2353" y="1477"/>
                <a:ext cx="15" cy="48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0 w 2"/>
                  <a:gd name="T5" fmla="*/ 7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cubicBezTo>
                      <a:pt x="2" y="3"/>
                      <a:pt x="1" y="0"/>
                      <a:pt x="0" y="0"/>
                    </a:cubicBezTo>
                    <a:lnTo>
                      <a:pt x="0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75" name="Arc 911"/>
              <p:cNvSpPr>
                <a:spLocks/>
              </p:cNvSpPr>
              <p:nvPr/>
            </p:nvSpPr>
            <p:spPr bwMode="auto">
              <a:xfrm>
                <a:off x="2354" y="1481"/>
                <a:ext cx="11" cy="44"/>
              </a:xfrm>
              <a:custGeom>
                <a:avLst/>
                <a:gdLst>
                  <a:gd name="G0" fmla="+- 132 0 0"/>
                  <a:gd name="G1" fmla="+- 21600 0 0"/>
                  <a:gd name="G2" fmla="+- 21600 0 0"/>
                  <a:gd name="T0" fmla="*/ 0 w 21732"/>
                  <a:gd name="T1" fmla="*/ 0 h 21600"/>
                  <a:gd name="T2" fmla="*/ 21732 w 21732"/>
                  <a:gd name="T3" fmla="*/ 21600 h 21600"/>
                  <a:gd name="T4" fmla="*/ 132 w 2173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32" h="21600" fill="none" extrusionOk="0">
                    <a:moveTo>
                      <a:pt x="0" y="0"/>
                    </a:moveTo>
                    <a:cubicBezTo>
                      <a:pt x="44" y="0"/>
                      <a:pt x="88" y="-1"/>
                      <a:pt x="132" y="0"/>
                    </a:cubicBezTo>
                    <a:cubicBezTo>
                      <a:pt x="12061" y="0"/>
                      <a:pt x="21732" y="9670"/>
                      <a:pt x="21732" y="21600"/>
                    </a:cubicBezTo>
                  </a:path>
                  <a:path w="21732" h="21600" stroke="0" extrusionOk="0">
                    <a:moveTo>
                      <a:pt x="0" y="0"/>
                    </a:moveTo>
                    <a:cubicBezTo>
                      <a:pt x="44" y="0"/>
                      <a:pt x="88" y="-1"/>
                      <a:pt x="132" y="0"/>
                    </a:cubicBezTo>
                    <a:cubicBezTo>
                      <a:pt x="12061" y="0"/>
                      <a:pt x="21732" y="9670"/>
                      <a:pt x="21732" y="21600"/>
                    </a:cubicBezTo>
                    <a:lnTo>
                      <a:pt x="132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76" name="Freeform 912"/>
              <p:cNvSpPr>
                <a:spLocks/>
              </p:cNvSpPr>
              <p:nvPr/>
            </p:nvSpPr>
            <p:spPr bwMode="auto">
              <a:xfrm>
                <a:off x="2339" y="1511"/>
                <a:ext cx="22" cy="14"/>
              </a:xfrm>
              <a:custGeom>
                <a:avLst/>
                <a:gdLst>
                  <a:gd name="T0" fmla="*/ 0 w 22"/>
                  <a:gd name="T1" fmla="*/ 7 h 14"/>
                  <a:gd name="T2" fmla="*/ 22 w 22"/>
                  <a:gd name="T3" fmla="*/ 14 h 14"/>
                  <a:gd name="T4" fmla="*/ 22 w 22"/>
                  <a:gd name="T5" fmla="*/ 0 h 14"/>
                  <a:gd name="T6" fmla="*/ 0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0" y="7"/>
                    </a:moveTo>
                    <a:lnTo>
                      <a:pt x="22" y="14"/>
                    </a:lnTo>
                    <a:lnTo>
                      <a:pt x="22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77" name="Freeform 913"/>
              <p:cNvSpPr>
                <a:spLocks/>
              </p:cNvSpPr>
              <p:nvPr/>
            </p:nvSpPr>
            <p:spPr bwMode="auto">
              <a:xfrm>
                <a:off x="2339" y="1518"/>
                <a:ext cx="29" cy="14"/>
              </a:xfrm>
              <a:custGeom>
                <a:avLst/>
                <a:gdLst>
                  <a:gd name="T0" fmla="*/ 0 w 29"/>
                  <a:gd name="T1" fmla="*/ 0 h 14"/>
                  <a:gd name="T2" fmla="*/ 29 w 29"/>
                  <a:gd name="T3" fmla="*/ 14 h 14"/>
                  <a:gd name="T4" fmla="*/ 14 w 29"/>
                  <a:gd name="T5" fmla="*/ 14 h 14"/>
                  <a:gd name="T6" fmla="*/ 0 w 29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14">
                    <a:moveTo>
                      <a:pt x="0" y="0"/>
                    </a:moveTo>
                    <a:lnTo>
                      <a:pt x="29" y="14"/>
                    </a:lnTo>
                    <a:lnTo>
                      <a:pt x="1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78" name="Freeform 914"/>
              <p:cNvSpPr>
                <a:spLocks/>
              </p:cNvSpPr>
              <p:nvPr/>
            </p:nvSpPr>
            <p:spPr bwMode="auto">
              <a:xfrm>
                <a:off x="2264" y="1477"/>
                <a:ext cx="22" cy="28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4 h 4"/>
                  <a:gd name="T4" fmla="*/ 1 w 3"/>
                  <a:gd name="T5" fmla="*/ 4 h 4"/>
                  <a:gd name="T6" fmla="*/ 3 w 3"/>
                  <a:gd name="T7" fmla="*/ 4 h 4"/>
                  <a:gd name="T8" fmla="*/ 2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0"/>
                      <a:pt x="1" y="2"/>
                      <a:pt x="1" y="4"/>
                    </a:cubicBezTo>
                    <a:cubicBezTo>
                      <a:pt x="0" y="4"/>
                      <a:pt x="1" y="4"/>
                      <a:pt x="1" y="4"/>
                    </a:cubicBezTo>
                    <a:lnTo>
                      <a:pt x="3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79" name="Arc 915"/>
              <p:cNvSpPr>
                <a:spLocks/>
              </p:cNvSpPr>
              <p:nvPr/>
            </p:nvSpPr>
            <p:spPr bwMode="auto">
              <a:xfrm>
                <a:off x="2275" y="1481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600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80" name="Freeform 916"/>
              <p:cNvSpPr>
                <a:spLocks/>
              </p:cNvSpPr>
              <p:nvPr/>
            </p:nvSpPr>
            <p:spPr bwMode="auto">
              <a:xfrm>
                <a:off x="2286" y="1477"/>
                <a:ext cx="15" cy="48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0 w 2"/>
                  <a:gd name="T5" fmla="*/ 7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cubicBezTo>
                      <a:pt x="2" y="3"/>
                      <a:pt x="1" y="0"/>
                      <a:pt x="0" y="0"/>
                    </a:cubicBezTo>
                    <a:lnTo>
                      <a:pt x="0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81" name="Arc 917"/>
              <p:cNvSpPr>
                <a:spLocks/>
              </p:cNvSpPr>
              <p:nvPr/>
            </p:nvSpPr>
            <p:spPr bwMode="auto">
              <a:xfrm>
                <a:off x="2286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82" name="Freeform 918"/>
              <p:cNvSpPr>
                <a:spLocks/>
              </p:cNvSpPr>
              <p:nvPr/>
            </p:nvSpPr>
            <p:spPr bwMode="auto">
              <a:xfrm>
                <a:off x="2279" y="1511"/>
                <a:ext cx="22" cy="14"/>
              </a:xfrm>
              <a:custGeom>
                <a:avLst/>
                <a:gdLst>
                  <a:gd name="T0" fmla="*/ 0 w 22"/>
                  <a:gd name="T1" fmla="*/ 7 h 14"/>
                  <a:gd name="T2" fmla="*/ 22 w 22"/>
                  <a:gd name="T3" fmla="*/ 14 h 14"/>
                  <a:gd name="T4" fmla="*/ 15 w 22"/>
                  <a:gd name="T5" fmla="*/ 0 h 14"/>
                  <a:gd name="T6" fmla="*/ 0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4">
                    <a:moveTo>
                      <a:pt x="0" y="7"/>
                    </a:moveTo>
                    <a:lnTo>
                      <a:pt x="22" y="14"/>
                    </a:lnTo>
                    <a:lnTo>
                      <a:pt x="15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83" name="Freeform 919"/>
              <p:cNvSpPr>
                <a:spLocks/>
              </p:cNvSpPr>
              <p:nvPr/>
            </p:nvSpPr>
            <p:spPr bwMode="auto">
              <a:xfrm>
                <a:off x="2279" y="1518"/>
                <a:ext cx="30" cy="14"/>
              </a:xfrm>
              <a:custGeom>
                <a:avLst/>
                <a:gdLst>
                  <a:gd name="T0" fmla="*/ 0 w 30"/>
                  <a:gd name="T1" fmla="*/ 0 h 14"/>
                  <a:gd name="T2" fmla="*/ 30 w 30"/>
                  <a:gd name="T3" fmla="*/ 14 h 14"/>
                  <a:gd name="T4" fmla="*/ 7 w 30"/>
                  <a:gd name="T5" fmla="*/ 14 h 14"/>
                  <a:gd name="T6" fmla="*/ 0 w 30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0" y="0"/>
                    </a:moveTo>
                    <a:lnTo>
                      <a:pt x="30" y="14"/>
                    </a:lnTo>
                    <a:lnTo>
                      <a:pt x="7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84" name="Arc 920"/>
              <p:cNvSpPr>
                <a:spLocks/>
              </p:cNvSpPr>
              <p:nvPr/>
            </p:nvSpPr>
            <p:spPr bwMode="auto">
              <a:xfrm>
                <a:off x="1947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1"/>
                  <a:gd name="T1" fmla="*/ 21683 h 21683"/>
                  <a:gd name="T2" fmla="*/ 21831 w 21831"/>
                  <a:gd name="T3" fmla="*/ 1 h 21683"/>
                  <a:gd name="T4" fmla="*/ 21600 w 21831"/>
                  <a:gd name="T5" fmla="*/ 21600 h 21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1" h="21683" fill="none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</a:path>
                  <a:path w="21831" h="21683" stroke="0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85" name="Arc 921"/>
              <p:cNvSpPr>
                <a:spLocks/>
              </p:cNvSpPr>
              <p:nvPr/>
            </p:nvSpPr>
            <p:spPr bwMode="auto">
              <a:xfrm>
                <a:off x="1966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86" name="Arc 922"/>
              <p:cNvSpPr>
                <a:spLocks/>
              </p:cNvSpPr>
              <p:nvPr/>
            </p:nvSpPr>
            <p:spPr bwMode="auto">
              <a:xfrm>
                <a:off x="1888" y="1481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600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87" name="Arc 923"/>
              <p:cNvSpPr>
                <a:spLocks/>
              </p:cNvSpPr>
              <p:nvPr/>
            </p:nvSpPr>
            <p:spPr bwMode="auto">
              <a:xfrm>
                <a:off x="1899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88" name="Arc 924"/>
              <p:cNvSpPr>
                <a:spLocks/>
              </p:cNvSpPr>
              <p:nvPr/>
            </p:nvSpPr>
            <p:spPr bwMode="auto">
              <a:xfrm>
                <a:off x="1821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89" name="Arc 925"/>
              <p:cNvSpPr>
                <a:spLocks/>
              </p:cNvSpPr>
              <p:nvPr/>
            </p:nvSpPr>
            <p:spPr bwMode="auto">
              <a:xfrm>
                <a:off x="1832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90" name="Arc 926"/>
              <p:cNvSpPr>
                <a:spLocks/>
              </p:cNvSpPr>
              <p:nvPr/>
            </p:nvSpPr>
            <p:spPr bwMode="auto">
              <a:xfrm>
                <a:off x="1754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91" name="Arc 927"/>
              <p:cNvSpPr>
                <a:spLocks/>
              </p:cNvSpPr>
              <p:nvPr/>
            </p:nvSpPr>
            <p:spPr bwMode="auto">
              <a:xfrm>
                <a:off x="1772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92" name="Freeform 928"/>
              <p:cNvSpPr>
                <a:spLocks/>
              </p:cNvSpPr>
              <p:nvPr/>
            </p:nvSpPr>
            <p:spPr bwMode="auto">
              <a:xfrm>
                <a:off x="1094" y="1477"/>
                <a:ext cx="22" cy="28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4 h 4"/>
                  <a:gd name="T4" fmla="*/ 1 w 3"/>
                  <a:gd name="T5" fmla="*/ 4 h 4"/>
                  <a:gd name="T6" fmla="*/ 3 w 3"/>
                  <a:gd name="T7" fmla="*/ 4 h 4"/>
                  <a:gd name="T8" fmla="*/ 2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1" y="0"/>
                      <a:pt x="1" y="2"/>
                      <a:pt x="1" y="4"/>
                    </a:cubicBezTo>
                    <a:cubicBezTo>
                      <a:pt x="0" y="4"/>
                      <a:pt x="1" y="4"/>
                      <a:pt x="1" y="4"/>
                    </a:cubicBezTo>
                    <a:lnTo>
                      <a:pt x="3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93" name="Arc 929"/>
              <p:cNvSpPr>
                <a:spLocks/>
              </p:cNvSpPr>
              <p:nvPr/>
            </p:nvSpPr>
            <p:spPr bwMode="auto">
              <a:xfrm>
                <a:off x="1105" y="1481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600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94" name="Freeform 930"/>
              <p:cNvSpPr>
                <a:spLocks/>
              </p:cNvSpPr>
              <p:nvPr/>
            </p:nvSpPr>
            <p:spPr bwMode="auto">
              <a:xfrm>
                <a:off x="1116" y="1477"/>
                <a:ext cx="15" cy="48"/>
              </a:xfrm>
              <a:custGeom>
                <a:avLst/>
                <a:gdLst>
                  <a:gd name="T0" fmla="*/ 2 w 2"/>
                  <a:gd name="T1" fmla="*/ 7 h 7"/>
                  <a:gd name="T2" fmla="*/ 0 w 2"/>
                  <a:gd name="T3" fmla="*/ 0 h 7"/>
                  <a:gd name="T4" fmla="*/ 0 w 2"/>
                  <a:gd name="T5" fmla="*/ 7 h 7"/>
                  <a:gd name="T6" fmla="*/ 2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cubicBezTo>
                      <a:pt x="2" y="3"/>
                      <a:pt x="1" y="0"/>
                      <a:pt x="0" y="0"/>
                    </a:cubicBezTo>
                    <a:lnTo>
                      <a:pt x="0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95" name="Arc 931"/>
              <p:cNvSpPr>
                <a:spLocks/>
              </p:cNvSpPr>
              <p:nvPr/>
            </p:nvSpPr>
            <p:spPr bwMode="auto">
              <a:xfrm>
                <a:off x="1116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96" name="Freeform 932"/>
              <p:cNvSpPr>
                <a:spLocks/>
              </p:cNvSpPr>
              <p:nvPr/>
            </p:nvSpPr>
            <p:spPr bwMode="auto">
              <a:xfrm>
                <a:off x="1108" y="1505"/>
                <a:ext cx="23" cy="20"/>
              </a:xfrm>
              <a:custGeom>
                <a:avLst/>
                <a:gdLst>
                  <a:gd name="T0" fmla="*/ 0 w 23"/>
                  <a:gd name="T1" fmla="*/ 6 h 20"/>
                  <a:gd name="T2" fmla="*/ 23 w 23"/>
                  <a:gd name="T3" fmla="*/ 20 h 20"/>
                  <a:gd name="T4" fmla="*/ 15 w 23"/>
                  <a:gd name="T5" fmla="*/ 0 h 20"/>
                  <a:gd name="T6" fmla="*/ 0 w 23"/>
                  <a:gd name="T7" fmla="*/ 6 h 20"/>
                  <a:gd name="T8" fmla="*/ 0 w 23"/>
                  <a:gd name="T9" fmla="*/ 6 h 20"/>
                  <a:gd name="T10" fmla="*/ 0 w 23"/>
                  <a:gd name="T1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0">
                    <a:moveTo>
                      <a:pt x="0" y="6"/>
                    </a:moveTo>
                    <a:lnTo>
                      <a:pt x="23" y="20"/>
                    </a:lnTo>
                    <a:lnTo>
                      <a:pt x="15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97" name="Freeform 933"/>
              <p:cNvSpPr>
                <a:spLocks/>
              </p:cNvSpPr>
              <p:nvPr/>
            </p:nvSpPr>
            <p:spPr bwMode="auto">
              <a:xfrm>
                <a:off x="1108" y="1511"/>
                <a:ext cx="30" cy="21"/>
              </a:xfrm>
              <a:custGeom>
                <a:avLst/>
                <a:gdLst>
                  <a:gd name="T0" fmla="*/ 0 w 30"/>
                  <a:gd name="T1" fmla="*/ 0 h 21"/>
                  <a:gd name="T2" fmla="*/ 30 w 30"/>
                  <a:gd name="T3" fmla="*/ 21 h 21"/>
                  <a:gd name="T4" fmla="*/ 8 w 30"/>
                  <a:gd name="T5" fmla="*/ 21 h 21"/>
                  <a:gd name="T6" fmla="*/ 0 w 30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1">
                    <a:moveTo>
                      <a:pt x="0" y="0"/>
                    </a:moveTo>
                    <a:lnTo>
                      <a:pt x="30" y="21"/>
                    </a:lnTo>
                    <a:lnTo>
                      <a:pt x="8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98" name="Arc 934"/>
              <p:cNvSpPr>
                <a:spLocks/>
              </p:cNvSpPr>
              <p:nvPr/>
            </p:nvSpPr>
            <p:spPr bwMode="auto">
              <a:xfrm>
                <a:off x="1075" y="1515"/>
                <a:ext cx="59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91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4" y="9543"/>
                      <a:pt x="43198" y="21391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4" y="9543"/>
                      <a:pt x="43198" y="2139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99" name="Arc 935"/>
              <p:cNvSpPr>
                <a:spLocks/>
              </p:cNvSpPr>
              <p:nvPr/>
            </p:nvSpPr>
            <p:spPr bwMode="auto">
              <a:xfrm>
                <a:off x="971" y="1461"/>
                <a:ext cx="59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9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7" y="0"/>
                      <a:pt x="43083" y="9542"/>
                      <a:pt x="43198" y="213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00" name="Arc 936"/>
              <p:cNvSpPr>
                <a:spLocks/>
              </p:cNvSpPr>
              <p:nvPr/>
            </p:nvSpPr>
            <p:spPr bwMode="auto">
              <a:xfrm>
                <a:off x="874" y="1406"/>
                <a:ext cx="51" cy="4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87 h 21687"/>
                  <a:gd name="T2" fmla="*/ 43200 w 43200"/>
                  <a:gd name="T3" fmla="*/ 21484 h 21687"/>
                  <a:gd name="T4" fmla="*/ 21600 w 43200"/>
                  <a:gd name="T5" fmla="*/ 21600 h 21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87" fill="none" extrusionOk="0">
                    <a:moveTo>
                      <a:pt x="0" y="21686"/>
                    </a:moveTo>
                    <a:cubicBezTo>
                      <a:pt x="0" y="21657"/>
                      <a:pt x="0" y="2162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4" y="-1"/>
                      <a:pt x="43135" y="9600"/>
                      <a:pt x="43199" y="21484"/>
                    </a:cubicBezTo>
                  </a:path>
                  <a:path w="43200" h="21687" stroke="0" extrusionOk="0">
                    <a:moveTo>
                      <a:pt x="0" y="21686"/>
                    </a:moveTo>
                    <a:cubicBezTo>
                      <a:pt x="0" y="21657"/>
                      <a:pt x="0" y="2162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84" y="-1"/>
                      <a:pt x="43135" y="9600"/>
                      <a:pt x="43199" y="2148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01" name="Arc 937"/>
              <p:cNvSpPr>
                <a:spLocks/>
              </p:cNvSpPr>
              <p:nvPr/>
            </p:nvSpPr>
            <p:spPr bwMode="auto">
              <a:xfrm>
                <a:off x="769" y="1358"/>
                <a:ext cx="60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199"/>
                  <a:gd name="T1" fmla="*/ 21600 h 21600"/>
                  <a:gd name="T2" fmla="*/ 43199 w 43199"/>
                  <a:gd name="T3" fmla="*/ 21385 h 21600"/>
                  <a:gd name="T4" fmla="*/ 21600 w 4319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9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5" y="0"/>
                      <a:pt x="43081" y="9540"/>
                      <a:pt x="43198" y="21385"/>
                    </a:cubicBezTo>
                  </a:path>
                  <a:path w="43199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445" y="0"/>
                      <a:pt x="43081" y="9540"/>
                      <a:pt x="43198" y="2138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02" name="Arc 938"/>
              <p:cNvSpPr>
                <a:spLocks/>
              </p:cNvSpPr>
              <p:nvPr/>
            </p:nvSpPr>
            <p:spPr bwMode="auto">
              <a:xfrm>
                <a:off x="1172" y="1543"/>
                <a:ext cx="44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007"/>
                  <a:gd name="T1" fmla="*/ 21687 h 21687"/>
                  <a:gd name="T2" fmla="*/ 43007 w 43007"/>
                  <a:gd name="T3" fmla="*/ 18719 h 21687"/>
                  <a:gd name="T4" fmla="*/ 21600 w 43007"/>
                  <a:gd name="T5" fmla="*/ 21600 h 21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007" h="21687" fill="none" extrusionOk="0">
                    <a:moveTo>
                      <a:pt x="0" y="21686"/>
                    </a:moveTo>
                    <a:cubicBezTo>
                      <a:pt x="0" y="21657"/>
                      <a:pt x="0" y="2162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15" y="-1"/>
                      <a:pt x="41564" y="7999"/>
                      <a:pt x="43007" y="18718"/>
                    </a:cubicBezTo>
                  </a:path>
                  <a:path w="43007" h="21687" stroke="0" extrusionOk="0">
                    <a:moveTo>
                      <a:pt x="0" y="21686"/>
                    </a:moveTo>
                    <a:cubicBezTo>
                      <a:pt x="0" y="21657"/>
                      <a:pt x="0" y="2162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2415" y="-1"/>
                      <a:pt x="41564" y="7999"/>
                      <a:pt x="43007" y="1871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03" name="Line 939"/>
              <p:cNvSpPr>
                <a:spLocks noChangeShapeType="1"/>
              </p:cNvSpPr>
              <p:nvPr/>
            </p:nvSpPr>
            <p:spPr bwMode="auto">
              <a:xfrm>
                <a:off x="400" y="1149"/>
                <a:ext cx="716" cy="3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04" name="Line 940"/>
              <p:cNvSpPr>
                <a:spLocks noChangeShapeType="1"/>
              </p:cNvSpPr>
              <p:nvPr/>
            </p:nvSpPr>
            <p:spPr bwMode="auto">
              <a:xfrm>
                <a:off x="378" y="1149"/>
                <a:ext cx="716" cy="3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05" name="Arc 941"/>
              <p:cNvSpPr>
                <a:spLocks/>
              </p:cNvSpPr>
              <p:nvPr/>
            </p:nvSpPr>
            <p:spPr bwMode="auto">
              <a:xfrm>
                <a:off x="1694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06" name="Arc 942"/>
              <p:cNvSpPr>
                <a:spLocks/>
              </p:cNvSpPr>
              <p:nvPr/>
            </p:nvSpPr>
            <p:spPr bwMode="auto">
              <a:xfrm>
                <a:off x="1705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07" name="Arc 943"/>
              <p:cNvSpPr>
                <a:spLocks/>
              </p:cNvSpPr>
              <p:nvPr/>
            </p:nvSpPr>
            <p:spPr bwMode="auto">
              <a:xfrm>
                <a:off x="1627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08" name="Arc 944"/>
              <p:cNvSpPr>
                <a:spLocks/>
              </p:cNvSpPr>
              <p:nvPr/>
            </p:nvSpPr>
            <p:spPr bwMode="auto">
              <a:xfrm>
                <a:off x="1645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09" name="Arc 945"/>
              <p:cNvSpPr>
                <a:spLocks/>
              </p:cNvSpPr>
              <p:nvPr/>
            </p:nvSpPr>
            <p:spPr bwMode="auto">
              <a:xfrm>
                <a:off x="1567" y="1481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600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10" name="Arc 946"/>
              <p:cNvSpPr>
                <a:spLocks/>
              </p:cNvSpPr>
              <p:nvPr/>
            </p:nvSpPr>
            <p:spPr bwMode="auto">
              <a:xfrm>
                <a:off x="1578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11" name="Arc 947"/>
              <p:cNvSpPr>
                <a:spLocks/>
              </p:cNvSpPr>
              <p:nvPr/>
            </p:nvSpPr>
            <p:spPr bwMode="auto">
              <a:xfrm>
                <a:off x="1500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12" name="Arc 948"/>
              <p:cNvSpPr>
                <a:spLocks/>
              </p:cNvSpPr>
              <p:nvPr/>
            </p:nvSpPr>
            <p:spPr bwMode="auto">
              <a:xfrm>
                <a:off x="1511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13" name="Arc 949"/>
              <p:cNvSpPr>
                <a:spLocks/>
              </p:cNvSpPr>
              <p:nvPr/>
            </p:nvSpPr>
            <p:spPr bwMode="auto">
              <a:xfrm>
                <a:off x="1433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14" name="Arc 950"/>
              <p:cNvSpPr>
                <a:spLocks/>
              </p:cNvSpPr>
              <p:nvPr/>
            </p:nvSpPr>
            <p:spPr bwMode="auto">
              <a:xfrm>
                <a:off x="1451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15" name="Arc 951"/>
              <p:cNvSpPr>
                <a:spLocks/>
              </p:cNvSpPr>
              <p:nvPr/>
            </p:nvSpPr>
            <p:spPr bwMode="auto">
              <a:xfrm>
                <a:off x="1373" y="1481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72 h 21672"/>
                  <a:gd name="T2" fmla="*/ 21600 w 21600"/>
                  <a:gd name="T3" fmla="*/ 0 h 21672"/>
                  <a:gd name="T4" fmla="*/ 21600 w 21600"/>
                  <a:gd name="T5" fmla="*/ 21600 h 2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2" fill="none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72" stroke="0" extrusionOk="0">
                    <a:moveTo>
                      <a:pt x="0" y="21671"/>
                    </a:moveTo>
                    <a:cubicBezTo>
                      <a:pt x="0" y="21647"/>
                      <a:pt x="0" y="21623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16" name="Arc 952"/>
              <p:cNvSpPr>
                <a:spLocks/>
              </p:cNvSpPr>
              <p:nvPr/>
            </p:nvSpPr>
            <p:spPr bwMode="auto">
              <a:xfrm>
                <a:off x="1384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17" name="Arc 953"/>
              <p:cNvSpPr>
                <a:spLocks/>
              </p:cNvSpPr>
              <p:nvPr/>
            </p:nvSpPr>
            <p:spPr bwMode="auto">
              <a:xfrm>
                <a:off x="1306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1"/>
                  <a:gd name="T1" fmla="*/ 21683 h 21683"/>
                  <a:gd name="T2" fmla="*/ 21831 w 21831"/>
                  <a:gd name="T3" fmla="*/ 1 h 21683"/>
                  <a:gd name="T4" fmla="*/ 21600 w 21831"/>
                  <a:gd name="T5" fmla="*/ 21600 h 21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1" h="21683" fill="none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</a:path>
                  <a:path w="21831" h="21683" stroke="0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18" name="Arc 954"/>
              <p:cNvSpPr>
                <a:spLocks/>
              </p:cNvSpPr>
              <p:nvPr/>
            </p:nvSpPr>
            <p:spPr bwMode="auto">
              <a:xfrm>
                <a:off x="1317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19" name="Arc 955"/>
              <p:cNvSpPr>
                <a:spLocks/>
              </p:cNvSpPr>
              <p:nvPr/>
            </p:nvSpPr>
            <p:spPr bwMode="auto">
              <a:xfrm>
                <a:off x="1239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9"/>
                  <a:gd name="T1" fmla="*/ 21680 h 21680"/>
                  <a:gd name="T2" fmla="*/ 21839 w 21839"/>
                  <a:gd name="T3" fmla="*/ 1 h 21680"/>
                  <a:gd name="T4" fmla="*/ 21600 w 2183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9" y="-1"/>
                      <a:pt x="21759" y="0"/>
                      <a:pt x="21838" y="1"/>
                    </a:cubicBezTo>
                  </a:path>
                  <a:path w="2183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9" y="-1"/>
                      <a:pt x="21759" y="0"/>
                      <a:pt x="21838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20" name="Arc 956"/>
              <p:cNvSpPr>
                <a:spLocks/>
              </p:cNvSpPr>
              <p:nvPr/>
            </p:nvSpPr>
            <p:spPr bwMode="auto">
              <a:xfrm>
                <a:off x="1250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21" name="Arc 957"/>
              <p:cNvSpPr>
                <a:spLocks/>
              </p:cNvSpPr>
              <p:nvPr/>
            </p:nvSpPr>
            <p:spPr bwMode="auto">
              <a:xfrm>
                <a:off x="1180" y="1481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69 h 21669"/>
                  <a:gd name="T2" fmla="*/ 21518 w 21600"/>
                  <a:gd name="T3" fmla="*/ 0 h 21669"/>
                  <a:gd name="T4" fmla="*/ 21600 w 21600"/>
                  <a:gd name="T5" fmla="*/ 21600 h 21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69" fill="none" extrusionOk="0">
                    <a:moveTo>
                      <a:pt x="0" y="21668"/>
                    </a:moveTo>
                    <a:cubicBezTo>
                      <a:pt x="0" y="21645"/>
                      <a:pt x="0" y="21622"/>
                      <a:pt x="0" y="21600"/>
                    </a:cubicBezTo>
                    <a:cubicBezTo>
                      <a:pt x="-1" y="9702"/>
                      <a:pt x="9620" y="45"/>
                      <a:pt x="21518" y="0"/>
                    </a:cubicBezTo>
                  </a:path>
                  <a:path w="21600" h="21669" stroke="0" extrusionOk="0">
                    <a:moveTo>
                      <a:pt x="0" y="21668"/>
                    </a:moveTo>
                    <a:cubicBezTo>
                      <a:pt x="0" y="21645"/>
                      <a:pt x="0" y="21622"/>
                      <a:pt x="0" y="21600"/>
                    </a:cubicBezTo>
                    <a:cubicBezTo>
                      <a:pt x="-1" y="9702"/>
                      <a:pt x="9620" y="45"/>
                      <a:pt x="21518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22" name="Arc 958"/>
              <p:cNvSpPr>
                <a:spLocks/>
              </p:cNvSpPr>
              <p:nvPr/>
            </p:nvSpPr>
            <p:spPr bwMode="auto">
              <a:xfrm>
                <a:off x="1191" y="1481"/>
                <a:ext cx="11" cy="44"/>
              </a:xfrm>
              <a:custGeom>
                <a:avLst/>
                <a:gdLst>
                  <a:gd name="G0" fmla="+- 132 0 0"/>
                  <a:gd name="G1" fmla="+- 21600 0 0"/>
                  <a:gd name="G2" fmla="+- 21600 0 0"/>
                  <a:gd name="T0" fmla="*/ 0 w 21732"/>
                  <a:gd name="T1" fmla="*/ 0 h 21600"/>
                  <a:gd name="T2" fmla="*/ 21732 w 21732"/>
                  <a:gd name="T3" fmla="*/ 21600 h 21600"/>
                  <a:gd name="T4" fmla="*/ 132 w 2173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32" h="21600" fill="none" extrusionOk="0">
                    <a:moveTo>
                      <a:pt x="0" y="0"/>
                    </a:moveTo>
                    <a:cubicBezTo>
                      <a:pt x="44" y="0"/>
                      <a:pt x="88" y="-1"/>
                      <a:pt x="132" y="0"/>
                    </a:cubicBezTo>
                    <a:cubicBezTo>
                      <a:pt x="12061" y="0"/>
                      <a:pt x="21732" y="9670"/>
                      <a:pt x="21732" y="21600"/>
                    </a:cubicBezTo>
                  </a:path>
                  <a:path w="21732" h="21600" stroke="0" extrusionOk="0">
                    <a:moveTo>
                      <a:pt x="0" y="0"/>
                    </a:moveTo>
                    <a:cubicBezTo>
                      <a:pt x="44" y="0"/>
                      <a:pt x="88" y="-1"/>
                      <a:pt x="132" y="0"/>
                    </a:cubicBezTo>
                    <a:cubicBezTo>
                      <a:pt x="12061" y="0"/>
                      <a:pt x="21732" y="9670"/>
                      <a:pt x="21732" y="21600"/>
                    </a:cubicBezTo>
                    <a:lnTo>
                      <a:pt x="132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23" name="Freeform 959"/>
              <p:cNvSpPr>
                <a:spLocks/>
              </p:cNvSpPr>
              <p:nvPr/>
            </p:nvSpPr>
            <p:spPr bwMode="auto">
              <a:xfrm>
                <a:off x="1787" y="1347"/>
                <a:ext cx="373" cy="164"/>
              </a:xfrm>
              <a:custGeom>
                <a:avLst/>
                <a:gdLst>
                  <a:gd name="T0" fmla="*/ 52 w 373"/>
                  <a:gd name="T1" fmla="*/ 0 h 164"/>
                  <a:gd name="T2" fmla="*/ 373 w 373"/>
                  <a:gd name="T3" fmla="*/ 164 h 164"/>
                  <a:gd name="T4" fmla="*/ 328 w 373"/>
                  <a:gd name="T5" fmla="*/ 164 h 164"/>
                  <a:gd name="T6" fmla="*/ 0 w 373"/>
                  <a:gd name="T7" fmla="*/ 0 h 164"/>
                  <a:gd name="T8" fmla="*/ 52 w 373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164">
                    <a:moveTo>
                      <a:pt x="52" y="0"/>
                    </a:moveTo>
                    <a:lnTo>
                      <a:pt x="373" y="164"/>
                    </a:lnTo>
                    <a:lnTo>
                      <a:pt x="328" y="164"/>
                    </a:lnTo>
                    <a:lnTo>
                      <a:pt x="0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A6A6A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24" name="Freeform 960"/>
              <p:cNvSpPr>
                <a:spLocks/>
              </p:cNvSpPr>
              <p:nvPr/>
            </p:nvSpPr>
            <p:spPr bwMode="auto">
              <a:xfrm>
                <a:off x="1787" y="1347"/>
                <a:ext cx="380" cy="164"/>
              </a:xfrm>
              <a:custGeom>
                <a:avLst/>
                <a:gdLst>
                  <a:gd name="T0" fmla="*/ 59 w 380"/>
                  <a:gd name="T1" fmla="*/ 0 h 164"/>
                  <a:gd name="T2" fmla="*/ 380 w 380"/>
                  <a:gd name="T3" fmla="*/ 164 h 164"/>
                  <a:gd name="T4" fmla="*/ 328 w 380"/>
                  <a:gd name="T5" fmla="*/ 164 h 164"/>
                  <a:gd name="T6" fmla="*/ 0 w 380"/>
                  <a:gd name="T7" fmla="*/ 0 h 164"/>
                  <a:gd name="T8" fmla="*/ 59 w 380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0" h="164">
                    <a:moveTo>
                      <a:pt x="59" y="0"/>
                    </a:moveTo>
                    <a:lnTo>
                      <a:pt x="380" y="164"/>
                    </a:lnTo>
                    <a:lnTo>
                      <a:pt x="328" y="164"/>
                    </a:lnTo>
                    <a:lnTo>
                      <a:pt x="0" y="0"/>
                    </a:lnTo>
                    <a:lnTo>
                      <a:pt x="59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25" name="Freeform 961"/>
              <p:cNvSpPr>
                <a:spLocks/>
              </p:cNvSpPr>
              <p:nvPr/>
            </p:nvSpPr>
            <p:spPr bwMode="auto">
              <a:xfrm>
                <a:off x="1787" y="1306"/>
                <a:ext cx="52" cy="41"/>
              </a:xfrm>
              <a:custGeom>
                <a:avLst/>
                <a:gdLst>
                  <a:gd name="T0" fmla="*/ 7 w 7"/>
                  <a:gd name="T1" fmla="*/ 6 h 6"/>
                  <a:gd name="T2" fmla="*/ 3 w 7"/>
                  <a:gd name="T3" fmla="*/ 0 h 6"/>
                  <a:gd name="T4" fmla="*/ 0 w 7"/>
                  <a:gd name="T5" fmla="*/ 6 h 6"/>
                  <a:gd name="T6" fmla="*/ 3 w 7"/>
                  <a:gd name="T7" fmla="*/ 6 h 6"/>
                  <a:gd name="T8" fmla="*/ 7 w 7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7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6"/>
                    </a:cubicBezTo>
                    <a:lnTo>
                      <a:pt x="3" y="6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26" name="Arc 962"/>
              <p:cNvSpPr>
                <a:spLocks/>
              </p:cNvSpPr>
              <p:nvPr/>
            </p:nvSpPr>
            <p:spPr bwMode="auto">
              <a:xfrm>
                <a:off x="1791" y="1310"/>
                <a:ext cx="44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27" name="Arc 963"/>
              <p:cNvSpPr>
                <a:spLocks/>
              </p:cNvSpPr>
              <p:nvPr/>
            </p:nvSpPr>
            <p:spPr bwMode="auto">
              <a:xfrm>
                <a:off x="1843" y="1337"/>
                <a:ext cx="52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28" name="Arc 964"/>
              <p:cNvSpPr>
                <a:spLocks/>
              </p:cNvSpPr>
              <p:nvPr/>
            </p:nvSpPr>
            <p:spPr bwMode="auto">
              <a:xfrm>
                <a:off x="1903" y="1365"/>
                <a:ext cx="44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29" name="Arc 965"/>
              <p:cNvSpPr>
                <a:spLocks/>
              </p:cNvSpPr>
              <p:nvPr/>
            </p:nvSpPr>
            <p:spPr bwMode="auto">
              <a:xfrm>
                <a:off x="1955" y="1392"/>
                <a:ext cx="52" cy="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00 h 21600"/>
                  <a:gd name="T2" fmla="*/ 43200 w 43200"/>
                  <a:gd name="T3" fmla="*/ 21600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</a:path>
                  <a:path w="43200" h="21600" stroke="0" extrusionOk="0">
                    <a:moveTo>
                      <a:pt x="0" y="21600"/>
                    </a:move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30" name="Arc 966"/>
              <p:cNvSpPr>
                <a:spLocks/>
              </p:cNvSpPr>
              <p:nvPr/>
            </p:nvSpPr>
            <p:spPr bwMode="auto">
              <a:xfrm>
                <a:off x="2015" y="1426"/>
                <a:ext cx="44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714 h 21714"/>
                  <a:gd name="T2" fmla="*/ 43200 w 43200"/>
                  <a:gd name="T3" fmla="*/ 21713 h 21714"/>
                  <a:gd name="T4" fmla="*/ 21600 w 43200"/>
                  <a:gd name="T5" fmla="*/ 21600 h 21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714" fill="none" extrusionOk="0">
                    <a:moveTo>
                      <a:pt x="0" y="21713"/>
                    </a:moveTo>
                    <a:cubicBezTo>
                      <a:pt x="0" y="21675"/>
                      <a:pt x="0" y="2163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37"/>
                      <a:pt x="43199" y="21675"/>
                      <a:pt x="43199" y="21712"/>
                    </a:cubicBezTo>
                  </a:path>
                  <a:path w="43200" h="21714" stroke="0" extrusionOk="0">
                    <a:moveTo>
                      <a:pt x="0" y="21713"/>
                    </a:moveTo>
                    <a:cubicBezTo>
                      <a:pt x="0" y="21675"/>
                      <a:pt x="0" y="2163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37"/>
                      <a:pt x="43199" y="21675"/>
                      <a:pt x="43199" y="2171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31" name="Arc 967"/>
              <p:cNvSpPr>
                <a:spLocks/>
              </p:cNvSpPr>
              <p:nvPr/>
            </p:nvSpPr>
            <p:spPr bwMode="auto">
              <a:xfrm>
                <a:off x="2067" y="1454"/>
                <a:ext cx="51" cy="34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689 h 21690"/>
                  <a:gd name="T2" fmla="*/ 43200 w 43200"/>
                  <a:gd name="T3" fmla="*/ 21690 h 21690"/>
                  <a:gd name="T4" fmla="*/ 21600 w 43200"/>
                  <a:gd name="T5" fmla="*/ 21600 h 21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90" fill="none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29"/>
                      <a:pt x="43199" y="21659"/>
                      <a:pt x="43199" y="21689"/>
                    </a:cubicBezTo>
                  </a:path>
                  <a:path w="43200" h="21690" stroke="0" extrusionOk="0">
                    <a:moveTo>
                      <a:pt x="0" y="21688"/>
                    </a:moveTo>
                    <a:cubicBezTo>
                      <a:pt x="0" y="21659"/>
                      <a:pt x="0" y="216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629"/>
                      <a:pt x="43199" y="21659"/>
                      <a:pt x="43199" y="2168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32" name="Line 968"/>
              <p:cNvSpPr>
                <a:spLocks noChangeShapeType="1"/>
              </p:cNvSpPr>
              <p:nvPr/>
            </p:nvSpPr>
            <p:spPr bwMode="auto">
              <a:xfrm>
                <a:off x="1817" y="1306"/>
                <a:ext cx="328" cy="1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33" name="Line 969"/>
              <p:cNvSpPr>
                <a:spLocks noChangeShapeType="1"/>
              </p:cNvSpPr>
              <p:nvPr/>
            </p:nvSpPr>
            <p:spPr bwMode="auto">
              <a:xfrm>
                <a:off x="1802" y="1306"/>
                <a:ext cx="320" cy="1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34" name="Freeform 970"/>
              <p:cNvSpPr>
                <a:spLocks/>
              </p:cNvSpPr>
              <p:nvPr/>
            </p:nvSpPr>
            <p:spPr bwMode="auto">
              <a:xfrm>
                <a:off x="2107" y="1470"/>
                <a:ext cx="53" cy="41"/>
              </a:xfrm>
              <a:custGeom>
                <a:avLst/>
                <a:gdLst>
                  <a:gd name="T0" fmla="*/ 7 w 7"/>
                  <a:gd name="T1" fmla="*/ 6 h 6"/>
                  <a:gd name="T2" fmla="*/ 3 w 7"/>
                  <a:gd name="T3" fmla="*/ 0 h 6"/>
                  <a:gd name="T4" fmla="*/ 0 w 7"/>
                  <a:gd name="T5" fmla="*/ 6 h 6"/>
                  <a:gd name="T6" fmla="*/ 3 w 7"/>
                  <a:gd name="T7" fmla="*/ 6 h 6"/>
                  <a:gd name="T8" fmla="*/ 7 w 7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7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6"/>
                    </a:cubicBezTo>
                    <a:lnTo>
                      <a:pt x="3" y="6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35" name="Arc 971"/>
              <p:cNvSpPr>
                <a:spLocks/>
              </p:cNvSpPr>
              <p:nvPr/>
            </p:nvSpPr>
            <p:spPr bwMode="auto">
              <a:xfrm>
                <a:off x="2111" y="1474"/>
                <a:ext cx="45" cy="3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43200"/>
                  <a:gd name="T1" fmla="*/ 21571 h 21600"/>
                  <a:gd name="T2" fmla="*/ 43200 w 43200"/>
                  <a:gd name="T3" fmla="*/ 21571 h 21600"/>
                  <a:gd name="T4" fmla="*/ 21600 w 432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600" fill="none" extrusionOk="0">
                    <a:moveTo>
                      <a:pt x="0" y="21571"/>
                    </a:moveTo>
                    <a:cubicBezTo>
                      <a:pt x="16" y="9652"/>
                      <a:pt x="9681" y="-1"/>
                      <a:pt x="21600" y="0"/>
                    </a:cubicBezTo>
                    <a:cubicBezTo>
                      <a:pt x="33518" y="0"/>
                      <a:pt x="43183" y="9652"/>
                      <a:pt x="43199" y="21571"/>
                    </a:cubicBezTo>
                  </a:path>
                  <a:path w="43200" h="21600" stroke="0" extrusionOk="0">
                    <a:moveTo>
                      <a:pt x="0" y="21571"/>
                    </a:moveTo>
                    <a:cubicBezTo>
                      <a:pt x="16" y="9652"/>
                      <a:pt x="9681" y="-1"/>
                      <a:pt x="21600" y="0"/>
                    </a:cubicBezTo>
                    <a:cubicBezTo>
                      <a:pt x="33518" y="0"/>
                      <a:pt x="43183" y="9652"/>
                      <a:pt x="43199" y="2157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36" name="Arc 972"/>
              <p:cNvSpPr>
                <a:spLocks/>
              </p:cNvSpPr>
              <p:nvPr/>
            </p:nvSpPr>
            <p:spPr bwMode="auto">
              <a:xfrm>
                <a:off x="2208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1"/>
                  <a:gd name="T1" fmla="*/ 21683 h 21683"/>
                  <a:gd name="T2" fmla="*/ 21831 w 21831"/>
                  <a:gd name="T3" fmla="*/ 1 h 21683"/>
                  <a:gd name="T4" fmla="*/ 21600 w 21831"/>
                  <a:gd name="T5" fmla="*/ 21600 h 21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1" h="21683" fill="none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</a:path>
                  <a:path w="21831" h="21683" stroke="0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37" name="Arc 973"/>
              <p:cNvSpPr>
                <a:spLocks/>
              </p:cNvSpPr>
              <p:nvPr/>
            </p:nvSpPr>
            <p:spPr bwMode="auto">
              <a:xfrm>
                <a:off x="2219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38" name="Arc 974"/>
              <p:cNvSpPr>
                <a:spLocks/>
              </p:cNvSpPr>
              <p:nvPr/>
            </p:nvSpPr>
            <p:spPr bwMode="auto">
              <a:xfrm>
                <a:off x="2141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831"/>
                  <a:gd name="T1" fmla="*/ 21683 h 21683"/>
                  <a:gd name="T2" fmla="*/ 21831 w 21831"/>
                  <a:gd name="T3" fmla="*/ 1 h 21683"/>
                  <a:gd name="T4" fmla="*/ 21600 w 21831"/>
                  <a:gd name="T5" fmla="*/ 21600 h 21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31" h="21683" fill="none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</a:path>
                  <a:path w="21831" h="21683" stroke="0" extrusionOk="0">
                    <a:moveTo>
                      <a:pt x="0" y="21682"/>
                    </a:moveTo>
                    <a:cubicBezTo>
                      <a:pt x="0" y="21655"/>
                      <a:pt x="0" y="21627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77" y="-1"/>
                      <a:pt x="21754" y="0"/>
                      <a:pt x="21830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39" name="Arc 975"/>
              <p:cNvSpPr>
                <a:spLocks/>
              </p:cNvSpPr>
              <p:nvPr/>
            </p:nvSpPr>
            <p:spPr bwMode="auto">
              <a:xfrm>
                <a:off x="2160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40" name="Arc 976"/>
              <p:cNvSpPr>
                <a:spLocks/>
              </p:cNvSpPr>
              <p:nvPr/>
            </p:nvSpPr>
            <p:spPr bwMode="auto">
              <a:xfrm>
                <a:off x="2082" y="1481"/>
                <a:ext cx="11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69 h 21669"/>
                  <a:gd name="T2" fmla="*/ 21600 w 21600"/>
                  <a:gd name="T3" fmla="*/ 0 h 21669"/>
                  <a:gd name="T4" fmla="*/ 21600 w 21600"/>
                  <a:gd name="T5" fmla="*/ 21600 h 21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69" fill="none" extrusionOk="0">
                    <a:moveTo>
                      <a:pt x="0" y="21668"/>
                    </a:moveTo>
                    <a:cubicBezTo>
                      <a:pt x="0" y="21645"/>
                      <a:pt x="0" y="21622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21669" stroke="0" extrusionOk="0">
                    <a:moveTo>
                      <a:pt x="0" y="21668"/>
                    </a:moveTo>
                    <a:cubicBezTo>
                      <a:pt x="0" y="21645"/>
                      <a:pt x="0" y="21622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41" name="Arc 977"/>
              <p:cNvSpPr>
                <a:spLocks/>
              </p:cNvSpPr>
              <p:nvPr/>
            </p:nvSpPr>
            <p:spPr bwMode="auto">
              <a:xfrm>
                <a:off x="2093" y="1481"/>
                <a:ext cx="11" cy="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42" name="Arc 978"/>
              <p:cNvSpPr>
                <a:spLocks/>
              </p:cNvSpPr>
              <p:nvPr/>
            </p:nvSpPr>
            <p:spPr bwMode="auto">
              <a:xfrm>
                <a:off x="2015" y="1481"/>
                <a:ext cx="15" cy="2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779"/>
                  <a:gd name="T1" fmla="*/ 21680 h 21680"/>
                  <a:gd name="T2" fmla="*/ 21779 w 21779"/>
                  <a:gd name="T3" fmla="*/ 1 h 21680"/>
                  <a:gd name="T4" fmla="*/ 21600 w 21779"/>
                  <a:gd name="T5" fmla="*/ 21600 h 2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79" h="21680" fill="none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</a:path>
                  <a:path w="21779" h="21680" stroke="0" extrusionOk="0">
                    <a:moveTo>
                      <a:pt x="0" y="21679"/>
                    </a:moveTo>
                    <a:cubicBezTo>
                      <a:pt x="0" y="21653"/>
                      <a:pt x="0" y="2162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1659" y="-1"/>
                      <a:pt x="21719" y="0"/>
                      <a:pt x="2177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43" name="Arc 979"/>
              <p:cNvSpPr>
                <a:spLocks/>
              </p:cNvSpPr>
              <p:nvPr/>
            </p:nvSpPr>
            <p:spPr bwMode="auto">
              <a:xfrm>
                <a:off x="2026" y="1481"/>
                <a:ext cx="11" cy="44"/>
              </a:xfrm>
              <a:custGeom>
                <a:avLst/>
                <a:gdLst>
                  <a:gd name="G0" fmla="+- 132 0 0"/>
                  <a:gd name="G1" fmla="+- 21600 0 0"/>
                  <a:gd name="G2" fmla="+- 21600 0 0"/>
                  <a:gd name="T0" fmla="*/ 0 w 21732"/>
                  <a:gd name="T1" fmla="*/ 0 h 21600"/>
                  <a:gd name="T2" fmla="*/ 21732 w 21732"/>
                  <a:gd name="T3" fmla="*/ 21600 h 21600"/>
                  <a:gd name="T4" fmla="*/ 132 w 21732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32" h="21600" fill="none" extrusionOk="0">
                    <a:moveTo>
                      <a:pt x="0" y="0"/>
                    </a:moveTo>
                    <a:cubicBezTo>
                      <a:pt x="44" y="0"/>
                      <a:pt x="88" y="-1"/>
                      <a:pt x="132" y="0"/>
                    </a:cubicBezTo>
                    <a:cubicBezTo>
                      <a:pt x="12061" y="0"/>
                      <a:pt x="21732" y="9670"/>
                      <a:pt x="21732" y="21600"/>
                    </a:cubicBezTo>
                  </a:path>
                  <a:path w="21732" h="21600" stroke="0" extrusionOk="0">
                    <a:moveTo>
                      <a:pt x="0" y="0"/>
                    </a:moveTo>
                    <a:cubicBezTo>
                      <a:pt x="44" y="0"/>
                      <a:pt x="88" y="-1"/>
                      <a:pt x="132" y="0"/>
                    </a:cubicBezTo>
                    <a:cubicBezTo>
                      <a:pt x="12061" y="0"/>
                      <a:pt x="21732" y="9670"/>
                      <a:pt x="21732" y="21600"/>
                    </a:cubicBezTo>
                    <a:lnTo>
                      <a:pt x="132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44" name="Line 980"/>
              <p:cNvSpPr>
                <a:spLocks noChangeShapeType="1"/>
              </p:cNvSpPr>
              <p:nvPr/>
            </p:nvSpPr>
            <p:spPr bwMode="auto">
              <a:xfrm>
                <a:off x="1116" y="1477"/>
                <a:ext cx="123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45" name="Line 981"/>
              <p:cNvSpPr>
                <a:spLocks noChangeShapeType="1"/>
              </p:cNvSpPr>
              <p:nvPr/>
            </p:nvSpPr>
            <p:spPr bwMode="auto">
              <a:xfrm>
                <a:off x="1123" y="1491"/>
                <a:ext cx="123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5846" name="Rectangle 982"/>
            <p:cNvSpPr>
              <a:spLocks noChangeArrowheads="1"/>
            </p:cNvSpPr>
            <p:nvPr/>
          </p:nvSpPr>
          <p:spPr bwMode="auto">
            <a:xfrm>
              <a:off x="6208" y="3463"/>
              <a:ext cx="129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GB" sz="1800"/>
            </a:p>
          </p:txBody>
        </p:sp>
      </p:grpSp>
      <p:sp>
        <p:nvSpPr>
          <p:cNvPr id="165847" name="Text Box 983"/>
          <p:cNvSpPr txBox="1">
            <a:spLocks noChangeArrowheads="1"/>
          </p:cNvSpPr>
          <p:nvPr/>
        </p:nvSpPr>
        <p:spPr bwMode="auto">
          <a:xfrm>
            <a:off x="228600" y="101600"/>
            <a:ext cx="103092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600" b="1">
                <a:latin typeface="Impact" pitchFamily="34" charset="0"/>
              </a:rPr>
              <a:t>Pläne für einen Megatonnen Detektor . . .                                 </a:t>
            </a:r>
            <a:endParaRPr lang="en-GB" sz="3600" b="1">
              <a:latin typeface="Impact" pitchFamily="34" charset="0"/>
            </a:endParaRPr>
          </a:p>
        </p:txBody>
      </p:sp>
      <p:sp>
        <p:nvSpPr>
          <p:cNvPr id="165848" name="AutoShape 984"/>
          <p:cNvSpPr>
            <a:spLocks noChangeArrowheads="1"/>
          </p:cNvSpPr>
          <p:nvPr/>
        </p:nvSpPr>
        <p:spPr bwMode="auto">
          <a:xfrm>
            <a:off x="504825" y="1554163"/>
            <a:ext cx="8374063" cy="4843462"/>
          </a:xfrm>
          <a:prstGeom prst="roundRect">
            <a:avLst>
              <a:gd name="adj" fmla="val 16667"/>
            </a:avLst>
          </a:prstGeom>
          <a:solidFill>
            <a:srgbClr val="0099FF">
              <a:alpha val="85001"/>
            </a:srgbClr>
          </a:solidFill>
          <a:ln w="28575">
            <a:solidFill>
              <a:srgbClr val="336699"/>
            </a:solidFill>
            <a:round/>
            <a:headEnd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/>
            <a:endParaRPr lang="de-DE" sz="2400" dirty="0">
              <a:latin typeface="Times New Roman" pitchFamily="18" charset="0"/>
            </a:endParaRPr>
          </a:p>
          <a:p>
            <a:r>
              <a:rPr lang="de-DE" sz="3200" b="1" dirty="0">
                <a:latin typeface="Tahoma" pitchFamily="34" charset="0"/>
              </a:rPr>
              <a:t>Für eine Supernova im Zentrum unserer Galaxis: </a:t>
            </a:r>
          </a:p>
          <a:p>
            <a:r>
              <a:rPr lang="de-DE" sz="3200" b="1" dirty="0">
                <a:latin typeface="Tahoma" pitchFamily="34" charset="0"/>
              </a:rPr>
              <a:t>30 000</a:t>
            </a:r>
            <a:r>
              <a:rPr lang="de-DE" sz="1800" b="1" dirty="0">
                <a:latin typeface="Tahoma" pitchFamily="34" charset="0"/>
              </a:rPr>
              <a:t> </a:t>
            </a:r>
            <a:r>
              <a:rPr lang="de-DE" sz="3200" b="1" dirty="0">
                <a:latin typeface="Tahoma" pitchFamily="34" charset="0"/>
              </a:rPr>
              <a:t>-</a:t>
            </a:r>
            <a:r>
              <a:rPr lang="de-DE" sz="1200" b="1" dirty="0">
                <a:latin typeface="Tahoma" pitchFamily="34" charset="0"/>
              </a:rPr>
              <a:t> </a:t>
            </a:r>
            <a:r>
              <a:rPr lang="de-DE" sz="3200" b="1" dirty="0">
                <a:latin typeface="Tahoma" pitchFamily="34" charset="0"/>
              </a:rPr>
              <a:t>200 000 Neutrino-Ereignisse</a:t>
            </a:r>
          </a:p>
          <a:p>
            <a:endParaRPr lang="de-DE" sz="2400" dirty="0">
              <a:latin typeface="Tahoma" pitchFamily="34" charset="0"/>
            </a:endParaRPr>
          </a:p>
          <a:p>
            <a:r>
              <a:rPr lang="de-DE" sz="3200" b="1" dirty="0">
                <a:latin typeface="Tahoma" pitchFamily="34" charset="0"/>
              </a:rPr>
              <a:t>Plus:  </a:t>
            </a:r>
            <a:r>
              <a:rPr lang="de-DE" sz="2400" dirty="0">
                <a:latin typeface="Tahoma" pitchFamily="34" charset="0"/>
              </a:rPr>
              <a:t>solare, terrestrische und atmosphärische Neutrinos, Suche nach Protonzerfall und dunkler Materie,</a:t>
            </a:r>
          </a:p>
          <a:p>
            <a:endParaRPr lang="de-DE" sz="2400" dirty="0" smtClean="0">
              <a:latin typeface="Tahoma" pitchFamily="34" charset="0"/>
            </a:endParaRPr>
          </a:p>
          <a:p>
            <a:r>
              <a:rPr lang="de-DE" sz="3200" b="1" dirty="0" smtClean="0">
                <a:latin typeface="Tahoma" pitchFamily="34" charset="0"/>
              </a:rPr>
              <a:t>Plus:</a:t>
            </a:r>
            <a:r>
              <a:rPr lang="de-DE" sz="2400" dirty="0" smtClean="0">
                <a:latin typeface="Tahoma" pitchFamily="34" charset="0"/>
              </a:rPr>
              <a:t> Long-Baseline Option ! </a:t>
            </a:r>
            <a:endParaRPr lang="de-DE" sz="2400" dirty="0">
              <a:latin typeface="Tahoma" pitchFamily="34" charset="0"/>
            </a:endParaRPr>
          </a:p>
          <a:p>
            <a:pPr algn="ctr"/>
            <a:endParaRPr lang="en-GB" sz="2400" dirty="0">
              <a:latin typeface="Tahoma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66"/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3832225" y="260350"/>
            <a:ext cx="5203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48484" name="Picture 4" descr="radioskysurveys4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3097213" cy="1771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179388" y="908050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>
                <a:solidFill>
                  <a:schemeClr val="bg1"/>
                </a:solidFill>
                <a:latin typeface="Verdana" pitchFamily="34" charset="0"/>
              </a:rPr>
              <a:t>Radio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7164388" y="981075"/>
            <a:ext cx="17541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800" b="1">
                <a:solidFill>
                  <a:schemeClr val="bg1"/>
                </a:solidFill>
                <a:latin typeface="Verdana" pitchFamily="34" charset="0"/>
              </a:rPr>
              <a:t>3-Kelvin Strahlung</a:t>
            </a:r>
          </a:p>
        </p:txBody>
      </p:sp>
      <p:pic>
        <p:nvPicPr>
          <p:cNvPr id="148487" name="Picture 7" descr="mwpan_aitoff_s"/>
          <p:cNvPicPr>
            <a:picLocks noChangeAspect="1" noChangeArrowheads="1"/>
          </p:cNvPicPr>
          <p:nvPr/>
        </p:nvPicPr>
        <p:blipFill>
          <a:blip r:embed="rId3" cstate="print">
            <a:lum bright="30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3" b="9613"/>
          <a:stretch>
            <a:fillRect/>
          </a:stretch>
        </p:blipFill>
        <p:spPr bwMode="auto">
          <a:xfrm>
            <a:off x="5724525" y="4149725"/>
            <a:ext cx="3095625" cy="180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8" name="Rectangle 8"/>
          <p:cNvSpPr>
            <a:spLocks noChangeArrowheads="1"/>
          </p:cNvSpPr>
          <p:nvPr/>
        </p:nvSpPr>
        <p:spPr bwMode="auto">
          <a:xfrm>
            <a:off x="6948488" y="6165850"/>
            <a:ext cx="1858962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en-US" sz="1800" b="1">
                <a:solidFill>
                  <a:srgbClr val="FFFFFF"/>
                </a:solidFill>
                <a:latin typeface="Verdana" pitchFamily="34" charset="0"/>
              </a:rPr>
              <a:t>Sichtbares Licht</a:t>
            </a:r>
          </a:p>
        </p:txBody>
      </p:sp>
      <p:pic>
        <p:nvPicPr>
          <p:cNvPr id="148489" name="Picture 9" descr="x-ray-RASS_SKYMAP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24175"/>
            <a:ext cx="3097213" cy="1800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827088" y="3429000"/>
            <a:ext cx="158432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>
                <a:solidFill>
                  <a:schemeClr val="bg1"/>
                </a:solidFill>
                <a:latin typeface="Verdana" pitchFamily="34" charset="0"/>
              </a:rPr>
              <a:t>Röntgen-</a:t>
            </a:r>
          </a:p>
          <a:p>
            <a:pPr>
              <a:spcBef>
                <a:spcPct val="50000"/>
              </a:spcBef>
            </a:pPr>
            <a:r>
              <a:rPr lang="de-DE" sz="1800" b="1">
                <a:solidFill>
                  <a:schemeClr val="bg1"/>
                </a:solidFill>
                <a:latin typeface="Verdana" pitchFamily="34" charset="0"/>
              </a:rPr>
              <a:t>Strahlen</a:t>
            </a:r>
            <a:endParaRPr lang="en-GB" sz="1800" b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48491" name="Picture 1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868863"/>
            <a:ext cx="3095625" cy="172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92" name="Rectangle 12"/>
          <p:cNvSpPr>
            <a:spLocks noChangeArrowheads="1"/>
          </p:cNvSpPr>
          <p:nvPr/>
        </p:nvSpPr>
        <p:spPr bwMode="auto">
          <a:xfrm>
            <a:off x="3490913" y="5638800"/>
            <a:ext cx="20891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sz="2400" b="1" dirty="0" smtClean="0">
                <a:solidFill>
                  <a:schemeClr val="bg1"/>
                </a:solidFill>
                <a:latin typeface="Verdana" pitchFamily="34" charset="0"/>
                <a:cs typeface="Times New Roman" pitchFamily="18" charset="0"/>
                <a:sym typeface="Symbol"/>
              </a:rPr>
              <a:t></a:t>
            </a:r>
            <a:r>
              <a:rPr lang="de-DE" sz="2400" b="1" dirty="0" smtClean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-</a:t>
            </a:r>
            <a:r>
              <a:rPr lang="de-DE" sz="1800" b="1" dirty="0" smtClean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de-DE" sz="1800" b="1" dirty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Strahlen bis zu GeV (Satellit)</a:t>
            </a:r>
            <a:endParaRPr lang="el-GR" sz="1800" b="1" dirty="0">
              <a:solidFill>
                <a:schemeClr val="bg1"/>
              </a:solidFill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48493" name="Picture 13" descr="FLAT_CMB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7"/>
          <a:stretch>
            <a:fillRect/>
          </a:stretch>
        </p:blipFill>
        <p:spPr bwMode="auto">
          <a:xfrm>
            <a:off x="5724525" y="1773238"/>
            <a:ext cx="3095625" cy="18002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8494" name="Rectangle 14"/>
          <p:cNvSpPr>
            <a:spLocks noChangeArrowheads="1"/>
          </p:cNvSpPr>
          <p:nvPr/>
        </p:nvSpPr>
        <p:spPr bwMode="auto">
          <a:xfrm>
            <a:off x="0" y="0"/>
            <a:ext cx="91440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b="1">
                <a:solidFill>
                  <a:schemeClr val="bg1"/>
                </a:solidFill>
                <a:latin typeface="Calibri" pitchFamily="34" charset="0"/>
              </a:rPr>
              <a:t>Elektromagnetische Wellen: Multi-Wavelength-Astronomie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26" name="Picture 2" descr="sun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9150"/>
            <a:ext cx="9144000" cy="85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228" name="Text Box 4"/>
          <p:cNvSpPr txBox="1">
            <a:spLocks noChangeArrowheads="1"/>
          </p:cNvSpPr>
          <p:nvPr/>
        </p:nvSpPr>
        <p:spPr bwMode="auto">
          <a:xfrm>
            <a:off x="2987675" y="333375"/>
            <a:ext cx="59404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4800">
                <a:solidFill>
                  <a:schemeClr val="bg1"/>
                </a:solidFill>
                <a:latin typeface="Impact" pitchFamily="34" charset="0"/>
              </a:rPr>
              <a:t>Die Sonne in Neutrinos </a:t>
            </a:r>
            <a:endParaRPr lang="en-GB" sz="480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820229" name="Text Box 5"/>
          <p:cNvSpPr txBox="1">
            <a:spLocks noChangeArrowheads="1"/>
          </p:cNvSpPr>
          <p:nvPr/>
        </p:nvSpPr>
        <p:spPr bwMode="auto">
          <a:xfrm>
            <a:off x="250825" y="5229225"/>
            <a:ext cx="86725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de-DE" sz="2400">
                <a:solidFill>
                  <a:schemeClr val="bg1"/>
                </a:solidFill>
                <a:latin typeface="Arial" charset="0"/>
                <a:sym typeface="Wingdings" pitchFamily="2" charset="2"/>
              </a:rPr>
              <a:t>  In der Sonne laufen die berechneten Fusionsreaktionen ab.</a:t>
            </a:r>
          </a:p>
          <a:p>
            <a:pPr>
              <a:buFont typeface="Wingdings" pitchFamily="2" charset="2"/>
              <a:buChar char="à"/>
            </a:pPr>
            <a:r>
              <a:rPr lang="de-DE" sz="2400">
                <a:solidFill>
                  <a:schemeClr val="bg1"/>
                </a:solidFill>
                <a:latin typeface="Arial" charset="0"/>
              </a:rPr>
              <a:t>  Neutrinos haben eine Masse.</a:t>
            </a:r>
            <a:endParaRPr lang="en-GB" sz="240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734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Ray-Davis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2565400"/>
            <a:ext cx="2593975" cy="3352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3" name="Picture 3" descr="koshiba-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565400"/>
            <a:ext cx="4419600" cy="3313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1008063" y="5994400"/>
            <a:ext cx="7021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>
                <a:solidFill>
                  <a:schemeClr val="bg1"/>
                </a:solidFill>
                <a:latin typeface="Arial" charset="0"/>
              </a:rPr>
              <a:t> Raymond Davis jr.                    Masatoshi Koshiba</a:t>
            </a:r>
          </a:p>
        </p:txBody>
      </p:sp>
      <p:grpSp>
        <p:nvGrpSpPr>
          <p:cNvPr id="245765" name="Group 5"/>
          <p:cNvGrpSpPr>
            <a:grpSpLocks/>
          </p:cNvGrpSpPr>
          <p:nvPr/>
        </p:nvGrpSpPr>
        <p:grpSpPr bwMode="auto">
          <a:xfrm>
            <a:off x="684213" y="404813"/>
            <a:ext cx="2522537" cy="2016125"/>
            <a:chOff x="3969" y="1389"/>
            <a:chExt cx="2026" cy="1576"/>
          </a:xfrm>
        </p:grpSpPr>
        <p:pic>
          <p:nvPicPr>
            <p:cNvPr id="245766" name="Picture 6" descr="medal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9" r="16803"/>
            <a:stretch>
              <a:fillRect/>
            </a:stretch>
          </p:blipFill>
          <p:spPr bwMode="auto">
            <a:xfrm>
              <a:off x="3969" y="1389"/>
              <a:ext cx="1468" cy="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767" name="Text Box 7"/>
            <p:cNvSpPr txBox="1">
              <a:spLocks noChangeArrowheads="1"/>
            </p:cNvSpPr>
            <p:nvPr/>
          </p:nvSpPr>
          <p:spPr bwMode="auto">
            <a:xfrm>
              <a:off x="3969" y="2431"/>
              <a:ext cx="2026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chemeClr val="bg1"/>
                  </a:solidFill>
                  <a:latin typeface="Arial" charset="0"/>
                </a:rPr>
                <a:t>Nobelpreis 2002</a:t>
              </a:r>
              <a:endParaRPr lang="en-GB" b="1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2195513" y="260350"/>
            <a:ext cx="67151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>
                <a:solidFill>
                  <a:schemeClr val="bg1"/>
                </a:solidFill>
                <a:latin typeface="Arial" charset="0"/>
              </a:rPr>
              <a:t>„... für die Öffnung des Neutrino-Fensters</a:t>
            </a:r>
          </a:p>
          <a:p>
            <a:r>
              <a:rPr lang="de-DE" sz="2800">
                <a:solidFill>
                  <a:schemeClr val="bg1"/>
                </a:solidFill>
                <a:latin typeface="Arial" charset="0"/>
              </a:rPr>
              <a:t>                                        zum Universum“</a:t>
            </a:r>
            <a:endParaRPr lang="en-GB" sz="280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07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ChangeArrowheads="1"/>
          </p:cNvSpPr>
          <p:nvPr/>
        </p:nvSpPr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3832225" y="260350"/>
            <a:ext cx="5203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12996" name="Picture 4" descr="G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9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7" name="Picture 5" descr="binary-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57175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8" name="Picture 6" descr="gravitywave"/>
          <p:cNvPicPr>
            <a:picLocks noGrp="1" noChangeAspect="1" noChangeArrowheads="1" noCrop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0"/>
            <a:ext cx="2447925" cy="2447925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3352800" y="5638800"/>
            <a:ext cx="5114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b="1">
                <a:solidFill>
                  <a:schemeClr val="bg1"/>
                </a:solidFill>
              </a:rPr>
              <a:t>Verschmelzende Neutronensterne</a:t>
            </a:r>
            <a:endParaRPr lang="en-GB" sz="2400" b="1">
              <a:solidFill>
                <a:schemeClr val="bg1"/>
              </a:solidFill>
            </a:endParaRPr>
          </a:p>
        </p:txBody>
      </p:sp>
      <p:sp>
        <p:nvSpPr>
          <p:cNvPr id="213001" name="Rectangle 9"/>
          <p:cNvSpPr>
            <a:spLocks/>
          </p:cNvSpPr>
          <p:nvPr/>
        </p:nvSpPr>
        <p:spPr bwMode="auto">
          <a:xfrm>
            <a:off x="152400" y="0"/>
            <a:ext cx="5486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de-DE" sz="4800" b="1">
                <a:solidFill>
                  <a:srgbClr val="FFFFFF"/>
                </a:solidFill>
                <a:latin typeface="Calibri" pitchFamily="34" charset="0"/>
              </a:rPr>
              <a:t>Gravitationswellen-Astronomie </a:t>
            </a:r>
            <a:endParaRPr lang="en-US" sz="4800" b="1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214019" name="Picture 3" descr="aeri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b="7373"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rgbClr val="0000CC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4020" name="Picture 4" descr="worldmap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76250"/>
            <a:ext cx="4443413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3635375" y="188913"/>
            <a:ext cx="955675" cy="4857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000066"/>
                </a:solidFill>
              </a:rPr>
              <a:t>LIGO</a:t>
            </a:r>
          </a:p>
        </p:txBody>
      </p:sp>
      <p:sp>
        <p:nvSpPr>
          <p:cNvPr id="214022" name="Line 6"/>
          <p:cNvSpPr>
            <a:spLocks noChangeShapeType="1"/>
          </p:cNvSpPr>
          <p:nvPr/>
        </p:nvSpPr>
        <p:spPr bwMode="auto">
          <a:xfrm>
            <a:off x="4284663" y="692150"/>
            <a:ext cx="758825" cy="66833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3" name="Freeform 7"/>
          <p:cNvSpPr>
            <a:spLocks/>
          </p:cNvSpPr>
          <p:nvPr/>
        </p:nvSpPr>
        <p:spPr bwMode="auto">
          <a:xfrm>
            <a:off x="4279900" y="679450"/>
            <a:ext cx="434975" cy="561975"/>
          </a:xfrm>
          <a:custGeom>
            <a:avLst/>
            <a:gdLst>
              <a:gd name="T0" fmla="*/ 0 w 274"/>
              <a:gd name="T1" fmla="*/ 0 h 354"/>
              <a:gd name="T2" fmla="*/ 274 w 274"/>
              <a:gd name="T3" fmla="*/ 354 h 35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74" h="354">
                <a:moveTo>
                  <a:pt x="0" y="0"/>
                </a:moveTo>
                <a:lnTo>
                  <a:pt x="274" y="354"/>
                </a:lnTo>
              </a:path>
            </a:pathLst>
          </a:custGeom>
          <a:noFill/>
          <a:ln w="28575" cmpd="sng">
            <a:solidFill>
              <a:schemeClr val="tx2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4" name="Text Box 8"/>
          <p:cNvSpPr txBox="1">
            <a:spLocks noChangeArrowheads="1"/>
          </p:cNvSpPr>
          <p:nvPr/>
        </p:nvSpPr>
        <p:spPr bwMode="auto">
          <a:xfrm>
            <a:off x="5508625" y="260350"/>
            <a:ext cx="889000" cy="4857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000066"/>
                </a:solidFill>
              </a:rPr>
              <a:t>GEO</a:t>
            </a:r>
            <a:endParaRPr lang="en-US" sz="6000" b="1" i="1">
              <a:solidFill>
                <a:srgbClr val="000066"/>
              </a:solidFill>
              <a:latin typeface="Playbill" pitchFamily="82" charset="0"/>
            </a:endParaRPr>
          </a:p>
        </p:txBody>
      </p:sp>
      <p:sp>
        <p:nvSpPr>
          <p:cNvPr id="214025" name="Line 9"/>
          <p:cNvSpPr>
            <a:spLocks noChangeShapeType="1"/>
          </p:cNvSpPr>
          <p:nvPr/>
        </p:nvSpPr>
        <p:spPr bwMode="auto">
          <a:xfrm>
            <a:off x="5940425" y="765175"/>
            <a:ext cx="71438" cy="3603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6516688" y="260350"/>
            <a:ext cx="990600" cy="4857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000066"/>
                </a:solidFill>
              </a:rPr>
              <a:t>Virgo</a:t>
            </a:r>
          </a:p>
        </p:txBody>
      </p:sp>
      <p:sp>
        <p:nvSpPr>
          <p:cNvPr id="214027" name="Freeform 11"/>
          <p:cNvSpPr>
            <a:spLocks/>
          </p:cNvSpPr>
          <p:nvPr/>
        </p:nvSpPr>
        <p:spPr bwMode="auto">
          <a:xfrm>
            <a:off x="6086475" y="736600"/>
            <a:ext cx="587375" cy="460375"/>
          </a:xfrm>
          <a:custGeom>
            <a:avLst/>
            <a:gdLst>
              <a:gd name="T0" fmla="*/ 370 w 370"/>
              <a:gd name="T1" fmla="*/ 0 h 290"/>
              <a:gd name="T2" fmla="*/ 0 w 370"/>
              <a:gd name="T3" fmla="*/ 290 h 29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70" h="290">
                <a:moveTo>
                  <a:pt x="370" y="0"/>
                </a:moveTo>
                <a:lnTo>
                  <a:pt x="0" y="290"/>
                </a:lnTo>
              </a:path>
            </a:pathLst>
          </a:custGeom>
          <a:noFill/>
          <a:ln w="28575">
            <a:solidFill>
              <a:schemeClr val="tx2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8" name="Text Box 12"/>
          <p:cNvSpPr txBox="1">
            <a:spLocks noChangeArrowheads="1"/>
          </p:cNvSpPr>
          <p:nvPr/>
        </p:nvSpPr>
        <p:spPr bwMode="auto">
          <a:xfrm>
            <a:off x="7812088" y="620713"/>
            <a:ext cx="1093787" cy="4857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000066"/>
                </a:solidFill>
              </a:rPr>
              <a:t>TAMA</a:t>
            </a:r>
          </a:p>
        </p:txBody>
      </p:sp>
      <p:sp>
        <p:nvSpPr>
          <p:cNvPr id="214029" name="Line 13"/>
          <p:cNvSpPr>
            <a:spLocks noChangeShapeType="1"/>
          </p:cNvSpPr>
          <p:nvPr/>
        </p:nvSpPr>
        <p:spPr bwMode="auto">
          <a:xfrm flipH="1">
            <a:off x="7451725" y="981075"/>
            <a:ext cx="360363" cy="28733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30" name="Text Box 14"/>
          <p:cNvSpPr txBox="1">
            <a:spLocks noChangeArrowheads="1"/>
          </p:cNvSpPr>
          <p:nvPr/>
        </p:nvSpPr>
        <p:spPr bwMode="auto">
          <a:xfrm>
            <a:off x="6443663" y="2565400"/>
            <a:ext cx="990600" cy="4857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>
                <a:solidFill>
                  <a:srgbClr val="000066"/>
                </a:solidFill>
              </a:rPr>
              <a:t>AIGO</a:t>
            </a:r>
          </a:p>
        </p:txBody>
      </p:sp>
      <p:sp>
        <p:nvSpPr>
          <p:cNvPr id="214031" name="Line 15"/>
          <p:cNvSpPr>
            <a:spLocks noChangeShapeType="1"/>
          </p:cNvSpPr>
          <p:nvPr/>
        </p:nvSpPr>
        <p:spPr bwMode="auto">
          <a:xfrm flipV="1">
            <a:off x="7019925" y="2133600"/>
            <a:ext cx="288925" cy="431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4032" name="Picture 16" descr="gravitywave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3033713"/>
            <a:ext cx="1814513" cy="188595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4033" name="Text Box 17"/>
          <p:cNvSpPr txBox="1">
            <a:spLocks noChangeArrowheads="1"/>
          </p:cNvSpPr>
          <p:nvPr/>
        </p:nvSpPr>
        <p:spPr bwMode="auto">
          <a:xfrm>
            <a:off x="179388" y="765175"/>
            <a:ext cx="328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600" b="1">
                <a:solidFill>
                  <a:srgbClr val="000066"/>
                </a:solidFill>
              </a:rPr>
              <a:t>Interferometer</a:t>
            </a:r>
            <a:endParaRPr lang="en-GB" sz="3600" b="1">
              <a:solidFill>
                <a:srgbClr val="000066"/>
              </a:solidFill>
            </a:endParaRPr>
          </a:p>
        </p:txBody>
      </p:sp>
      <p:sp>
        <p:nvSpPr>
          <p:cNvPr id="214034" name="Text Box 18"/>
          <p:cNvSpPr txBox="1">
            <a:spLocks noChangeArrowheads="1"/>
          </p:cNvSpPr>
          <p:nvPr/>
        </p:nvSpPr>
        <p:spPr bwMode="auto">
          <a:xfrm>
            <a:off x="6372225" y="5373688"/>
            <a:ext cx="147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b="1">
                <a:solidFill>
                  <a:schemeClr val="bg1"/>
                </a:solidFill>
              </a:rPr>
              <a:t>GEO-600</a:t>
            </a:r>
            <a:endParaRPr lang="en-GB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1179513" y="898525"/>
            <a:ext cx="8202612" cy="5064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3" name="AutoShape 3"/>
          <p:cNvSpPr>
            <a:spLocks noChangeArrowheads="1"/>
          </p:cNvSpPr>
          <p:nvPr/>
        </p:nvSpPr>
        <p:spPr bwMode="auto">
          <a:xfrm rot="-5400000">
            <a:off x="749300" y="974725"/>
            <a:ext cx="506413" cy="354013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4" name="WordArt 4"/>
          <p:cNvSpPr>
            <a:spLocks noChangeArrowheads="1" noChangeShapeType="1" noTextEdit="1"/>
          </p:cNvSpPr>
          <p:nvPr/>
        </p:nvSpPr>
        <p:spPr bwMode="auto">
          <a:xfrm>
            <a:off x="4065588" y="139700"/>
            <a:ext cx="4860925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Gravitational Waves</a:t>
            </a:r>
          </a:p>
        </p:txBody>
      </p:sp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6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6" name="Text Box 6"/>
          <p:cNvSpPr txBox="1">
            <a:spLocks noChangeArrowheads="1"/>
          </p:cNvSpPr>
          <p:nvPr/>
        </p:nvSpPr>
        <p:spPr bwMode="auto">
          <a:xfrm>
            <a:off x="5160963" y="3579813"/>
            <a:ext cx="1571625" cy="366712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>
                <a:solidFill>
                  <a:schemeClr val="bg1"/>
                </a:solidFill>
                <a:latin typeface="Tahoma" pitchFamily="34" charset="0"/>
              </a:rPr>
              <a:t>Virgo/LIGO</a:t>
            </a:r>
          </a:p>
        </p:txBody>
      </p:sp>
      <p:sp>
        <p:nvSpPr>
          <p:cNvPr id="215047" name="Text Box 7"/>
          <p:cNvSpPr txBox="1">
            <a:spLocks noChangeArrowheads="1"/>
          </p:cNvSpPr>
          <p:nvPr/>
        </p:nvSpPr>
        <p:spPr bwMode="auto">
          <a:xfrm>
            <a:off x="758825" y="2484438"/>
            <a:ext cx="1581150" cy="641350"/>
          </a:xfrm>
          <a:prstGeom prst="rect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800" b="1">
                <a:solidFill>
                  <a:schemeClr val="bg1"/>
                </a:solidFill>
                <a:latin typeface="Tahoma" pitchFamily="34" charset="0"/>
              </a:rPr>
              <a:t>Adv Virgo/ Adv LIGO</a:t>
            </a:r>
          </a:p>
        </p:txBody>
      </p:sp>
      <p:sp>
        <p:nvSpPr>
          <p:cNvPr id="215048" name="Text Box 8"/>
          <p:cNvSpPr txBox="1">
            <a:spLocks noChangeArrowheads="1"/>
          </p:cNvSpPr>
          <p:nvPr/>
        </p:nvSpPr>
        <p:spPr bwMode="auto">
          <a:xfrm>
            <a:off x="2124075" y="908050"/>
            <a:ext cx="445135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500" b="1">
                <a:solidFill>
                  <a:schemeClr val="bg1"/>
                </a:solidFill>
                <a:latin typeface="Arial" charset="0"/>
              </a:rPr>
              <a:t>2015: 3-300 Quellen pro Jahr</a:t>
            </a:r>
            <a:endParaRPr lang="en-GB" sz="2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049" name="Line 9"/>
          <p:cNvSpPr>
            <a:spLocks noChangeShapeType="1"/>
          </p:cNvSpPr>
          <p:nvPr/>
        </p:nvSpPr>
        <p:spPr bwMode="auto">
          <a:xfrm flipH="1">
            <a:off x="1635125" y="1455738"/>
            <a:ext cx="557213" cy="9096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2124075" y="5229225"/>
            <a:ext cx="389731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500" b="1">
                <a:solidFill>
                  <a:schemeClr val="bg1"/>
                </a:solidFill>
                <a:latin typeface="Arial" charset="0"/>
              </a:rPr>
              <a:t>2011: &lt; 1 Quelle pro Jahr</a:t>
            </a:r>
            <a:endParaRPr lang="en-GB" sz="2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051" name="Line 11"/>
          <p:cNvSpPr>
            <a:spLocks noChangeShapeType="1"/>
          </p:cNvSpPr>
          <p:nvPr/>
        </p:nvSpPr>
        <p:spPr bwMode="auto">
          <a:xfrm flipV="1">
            <a:off x="4140200" y="4292600"/>
            <a:ext cx="287338" cy="7207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944563"/>
          </a:xfrm>
        </p:spPr>
        <p:txBody>
          <a:bodyPr/>
          <a:lstStyle/>
          <a:p>
            <a:r>
              <a:rPr lang="de-DE" smtClean="0"/>
              <a:t>Das Universum bei hohen Energien</a:t>
            </a:r>
            <a:endParaRPr lang="en-US" smtClean="0"/>
          </a:p>
        </p:txBody>
      </p:sp>
      <p:pic>
        <p:nvPicPr>
          <p:cNvPr id="241673" name="Picture 9" descr="cr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/>
          <a:stretch>
            <a:fillRect/>
          </a:stretch>
        </p:blipFill>
        <p:spPr bwMode="auto">
          <a:xfrm>
            <a:off x="4038600" y="1219200"/>
            <a:ext cx="48704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74" name="Picture 10" descr="hessbal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295400"/>
            <a:ext cx="4073525" cy="518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1675" name="Group 11"/>
          <p:cNvGrpSpPr>
            <a:grpSpLocks/>
          </p:cNvGrpSpPr>
          <p:nvPr/>
        </p:nvGrpSpPr>
        <p:grpSpPr bwMode="auto">
          <a:xfrm>
            <a:off x="1752600" y="4495800"/>
            <a:ext cx="2522538" cy="2016125"/>
            <a:chOff x="3969" y="1389"/>
            <a:chExt cx="2025" cy="1576"/>
          </a:xfrm>
        </p:grpSpPr>
        <p:pic>
          <p:nvPicPr>
            <p:cNvPr id="241676" name="Picture 12" descr="medal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9" r="16803"/>
            <a:stretch>
              <a:fillRect/>
            </a:stretch>
          </p:blipFill>
          <p:spPr bwMode="auto">
            <a:xfrm>
              <a:off x="3969" y="1389"/>
              <a:ext cx="1468" cy="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1677" name="Text Box 13"/>
            <p:cNvSpPr txBox="1">
              <a:spLocks noChangeArrowheads="1"/>
            </p:cNvSpPr>
            <p:nvPr/>
          </p:nvSpPr>
          <p:spPr bwMode="auto">
            <a:xfrm>
              <a:off x="3969" y="2431"/>
              <a:ext cx="2025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400" b="1">
                  <a:solidFill>
                    <a:schemeClr val="bg1"/>
                  </a:solidFill>
                </a:rPr>
                <a:t>Nobelpreis 1936</a:t>
              </a:r>
              <a:endParaRPr lang="en-GB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241678" name="Text Box 14"/>
          <p:cNvSpPr txBox="1">
            <a:spLocks noChangeArrowheads="1"/>
          </p:cNvSpPr>
          <p:nvPr/>
        </p:nvSpPr>
        <p:spPr bwMode="auto">
          <a:xfrm>
            <a:off x="2971800" y="1935163"/>
            <a:ext cx="1314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400" b="1">
                <a:solidFill>
                  <a:schemeClr val="bg1"/>
                </a:solidFill>
                <a:latin typeface="Calibri" pitchFamily="34" charset="0"/>
              </a:rPr>
              <a:t>1912</a:t>
            </a:r>
            <a:endParaRPr lang="en-US" sz="4400" b="1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41684" name="Group 20"/>
          <p:cNvGrpSpPr>
            <a:grpSpLocks/>
          </p:cNvGrpSpPr>
          <p:nvPr/>
        </p:nvGrpSpPr>
        <p:grpSpPr bwMode="auto">
          <a:xfrm>
            <a:off x="5329238" y="4495800"/>
            <a:ext cx="2522537" cy="1828800"/>
            <a:chOff x="3357" y="2832"/>
            <a:chExt cx="1589" cy="1152"/>
          </a:xfrm>
        </p:grpSpPr>
        <p:sp>
          <p:nvSpPr>
            <p:cNvPr id="241682" name="Text Box 18"/>
            <p:cNvSpPr txBox="1">
              <a:spLocks noChangeArrowheads="1"/>
            </p:cNvSpPr>
            <p:nvPr/>
          </p:nvSpPr>
          <p:spPr bwMode="auto">
            <a:xfrm>
              <a:off x="3357" y="2832"/>
              <a:ext cx="624" cy="7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sz="2400">
                  <a:solidFill>
                    <a:schemeClr val="tx2"/>
                  </a:solidFill>
                </a:rPr>
                <a:t> LHC </a:t>
              </a:r>
            </a:p>
            <a:p>
              <a:pPr algn="ctr"/>
              <a:r>
                <a:rPr lang="de-DE" sz="2400">
                  <a:solidFill>
                    <a:schemeClr val="tx2"/>
                  </a:solidFill>
                </a:rPr>
                <a:t>Beam</a:t>
              </a:r>
            </a:p>
            <a:p>
              <a:pPr algn="ctr"/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241683" name="Text Box 19"/>
            <p:cNvSpPr txBox="1">
              <a:spLocks noChangeArrowheads="1"/>
            </p:cNvSpPr>
            <p:nvPr/>
          </p:nvSpPr>
          <p:spPr bwMode="auto">
            <a:xfrm>
              <a:off x="4313" y="2832"/>
              <a:ext cx="633" cy="7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sz="2400">
                  <a:solidFill>
                    <a:schemeClr val="tx2"/>
                  </a:solidFill>
                </a:rPr>
                <a:t> LHC </a:t>
              </a:r>
            </a:p>
            <a:p>
              <a:pPr algn="ctr"/>
              <a:r>
                <a:rPr lang="de-DE" sz="2400">
                  <a:solidFill>
                    <a:schemeClr val="tx2"/>
                  </a:solidFill>
                </a:rPr>
                <a:t> C.M. </a:t>
              </a:r>
            </a:p>
            <a:p>
              <a:pPr algn="ctr"/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241679" name="AutoShape 15"/>
            <p:cNvSpPr>
              <a:spLocks noChangeArrowheads="1"/>
            </p:cNvSpPr>
            <p:nvPr/>
          </p:nvSpPr>
          <p:spPr bwMode="auto">
            <a:xfrm>
              <a:off x="3504" y="3408"/>
              <a:ext cx="306" cy="576"/>
            </a:xfrm>
            <a:prstGeom prst="downArrow">
              <a:avLst>
                <a:gd name="adj1" fmla="val 50000"/>
                <a:gd name="adj2" fmla="val 4705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241680" name="AutoShape 16"/>
            <p:cNvSpPr>
              <a:spLocks noChangeArrowheads="1"/>
            </p:cNvSpPr>
            <p:nvPr/>
          </p:nvSpPr>
          <p:spPr bwMode="auto">
            <a:xfrm>
              <a:off x="4464" y="3408"/>
              <a:ext cx="306" cy="576"/>
            </a:xfrm>
            <a:prstGeom prst="downArrow">
              <a:avLst>
                <a:gd name="adj1" fmla="val 50000"/>
                <a:gd name="adj2" fmla="val 4705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944563"/>
          </a:xfrm>
        </p:spPr>
        <p:txBody>
          <a:bodyPr/>
          <a:lstStyle/>
          <a:p>
            <a:r>
              <a:rPr lang="de-DE" smtClean="0"/>
              <a:t>Das Universum bei hohen Energien</a:t>
            </a:r>
            <a:endParaRPr lang="en-US" smtClean="0"/>
          </a:p>
        </p:txBody>
      </p:sp>
      <p:pic>
        <p:nvPicPr>
          <p:cNvPr id="343043" name="Picture 3" descr="cr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/>
          <a:stretch>
            <a:fillRect/>
          </a:stretch>
        </p:blipFill>
        <p:spPr bwMode="auto">
          <a:xfrm>
            <a:off x="4038600" y="1219200"/>
            <a:ext cx="48704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4" name="Picture 4" descr="hessbal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295400"/>
            <a:ext cx="4073525" cy="518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3045" name="Group 5"/>
          <p:cNvGrpSpPr>
            <a:grpSpLocks/>
          </p:cNvGrpSpPr>
          <p:nvPr/>
        </p:nvGrpSpPr>
        <p:grpSpPr bwMode="auto">
          <a:xfrm>
            <a:off x="1752600" y="4495800"/>
            <a:ext cx="2522538" cy="2016125"/>
            <a:chOff x="3969" y="1389"/>
            <a:chExt cx="2025" cy="1576"/>
          </a:xfrm>
        </p:grpSpPr>
        <p:pic>
          <p:nvPicPr>
            <p:cNvPr id="343046" name="Picture 6" descr="medal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9" r="16803"/>
            <a:stretch>
              <a:fillRect/>
            </a:stretch>
          </p:blipFill>
          <p:spPr bwMode="auto">
            <a:xfrm>
              <a:off x="3969" y="1389"/>
              <a:ext cx="1468" cy="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3047" name="Text Box 7"/>
            <p:cNvSpPr txBox="1">
              <a:spLocks noChangeArrowheads="1"/>
            </p:cNvSpPr>
            <p:nvPr/>
          </p:nvSpPr>
          <p:spPr bwMode="auto">
            <a:xfrm>
              <a:off x="3969" y="2431"/>
              <a:ext cx="2025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400" b="1">
                  <a:solidFill>
                    <a:schemeClr val="bg1"/>
                  </a:solidFill>
                </a:rPr>
                <a:t>Nobelpreis 1936</a:t>
              </a:r>
              <a:endParaRPr lang="en-GB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343048" name="Text Box 8"/>
          <p:cNvSpPr txBox="1">
            <a:spLocks noChangeArrowheads="1"/>
          </p:cNvSpPr>
          <p:nvPr/>
        </p:nvSpPr>
        <p:spPr bwMode="auto">
          <a:xfrm>
            <a:off x="2971800" y="1935163"/>
            <a:ext cx="13144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400" b="1">
                <a:solidFill>
                  <a:schemeClr val="bg1"/>
                </a:solidFill>
                <a:latin typeface="Calibri" pitchFamily="34" charset="0"/>
              </a:rPr>
              <a:t>1912</a:t>
            </a:r>
            <a:endParaRPr lang="en-US" sz="44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31" name="AutoShape 3"/>
          <p:cNvSpPr>
            <a:spLocks noChangeArrowheads="1"/>
          </p:cNvSpPr>
          <p:nvPr/>
        </p:nvSpPr>
        <p:spPr bwMode="auto">
          <a:xfrm flipV="1">
            <a:off x="0" y="4953000"/>
            <a:ext cx="9144000" cy="1739900"/>
          </a:xfrm>
          <a:custGeom>
            <a:avLst/>
            <a:gdLst>
              <a:gd name="G0" fmla="+- 3120 0 0"/>
              <a:gd name="G1" fmla="+- 21600 0 3120"/>
              <a:gd name="G2" fmla="*/ 3120 1 2"/>
              <a:gd name="G3" fmla="+- 21600 0 G2"/>
              <a:gd name="G4" fmla="+/ 3120 21600 2"/>
              <a:gd name="G5" fmla="+/ G1 0 2"/>
              <a:gd name="G6" fmla="*/ 21600 21600 3120"/>
              <a:gd name="G7" fmla="*/ G6 1 2"/>
              <a:gd name="G8" fmla="+- 21600 0 G7"/>
              <a:gd name="G9" fmla="*/ 21600 1 2"/>
              <a:gd name="G10" fmla="+- 3120 0 G9"/>
              <a:gd name="G11" fmla="?: G10 G8 0"/>
              <a:gd name="G12" fmla="?: G10 G7 21600"/>
              <a:gd name="T0" fmla="*/ 20040 w 21600"/>
              <a:gd name="T1" fmla="*/ 10800 h 21600"/>
              <a:gd name="T2" fmla="*/ 10800 w 21600"/>
              <a:gd name="T3" fmla="*/ 21600 h 21600"/>
              <a:gd name="T4" fmla="*/ 1560 w 21600"/>
              <a:gd name="T5" fmla="*/ 10800 h 21600"/>
              <a:gd name="T6" fmla="*/ 10800 w 21600"/>
              <a:gd name="T7" fmla="*/ 0 h 21600"/>
              <a:gd name="T8" fmla="*/ 3360 w 21600"/>
              <a:gd name="T9" fmla="*/ 3360 h 21600"/>
              <a:gd name="T10" fmla="*/ 18240 w 21600"/>
              <a:gd name="T11" fmla="*/ 1824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6499225" y="296863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GB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097733" name="Picture 5" descr="view_yz_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9" t="23026" r="33728"/>
          <a:stretch>
            <a:fillRect/>
          </a:stretch>
        </p:blipFill>
        <p:spPr bwMode="auto">
          <a:xfrm>
            <a:off x="2195513" y="2852738"/>
            <a:ext cx="1217612" cy="40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7734" name="Text Box 6"/>
          <p:cNvSpPr txBox="1">
            <a:spLocks noChangeArrowheads="1"/>
          </p:cNvSpPr>
          <p:nvPr/>
        </p:nvSpPr>
        <p:spPr bwMode="auto">
          <a:xfrm>
            <a:off x="822325" y="2312988"/>
            <a:ext cx="6927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~ 20 km                    Reaktion des Primärteilchens</a:t>
            </a: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   Höhe</a:t>
            </a:r>
            <a:endParaRPr lang="en-GB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1097735" name="Group 7"/>
          <p:cNvGrpSpPr>
            <a:grpSpLocks/>
          </p:cNvGrpSpPr>
          <p:nvPr/>
        </p:nvGrpSpPr>
        <p:grpSpPr bwMode="auto">
          <a:xfrm>
            <a:off x="3605213" y="4065588"/>
            <a:ext cx="203200" cy="571500"/>
            <a:chOff x="2320" y="1840"/>
            <a:chExt cx="128" cy="360"/>
          </a:xfrm>
        </p:grpSpPr>
        <p:sp>
          <p:nvSpPr>
            <p:cNvPr id="1097736" name="Oval 8"/>
            <p:cNvSpPr>
              <a:spLocks noChangeArrowheads="1"/>
            </p:cNvSpPr>
            <p:nvPr/>
          </p:nvSpPr>
          <p:spPr bwMode="auto">
            <a:xfrm>
              <a:off x="2320" y="1840"/>
              <a:ext cx="128" cy="1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7737" name="AutoShape 9"/>
            <p:cNvSpPr>
              <a:spLocks noChangeArrowheads="1"/>
            </p:cNvSpPr>
            <p:nvPr/>
          </p:nvSpPr>
          <p:spPr bwMode="auto">
            <a:xfrm>
              <a:off x="2352" y="1968"/>
              <a:ext cx="61" cy="20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7738" name="Rectangle 10"/>
            <p:cNvSpPr>
              <a:spLocks noChangeArrowheads="1"/>
            </p:cNvSpPr>
            <p:nvPr/>
          </p:nvSpPr>
          <p:spPr bwMode="auto">
            <a:xfrm>
              <a:off x="2350" y="2144"/>
              <a:ext cx="65" cy="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97739" name="Group 11"/>
          <p:cNvGrpSpPr>
            <a:grpSpLocks/>
          </p:cNvGrpSpPr>
          <p:nvPr/>
        </p:nvGrpSpPr>
        <p:grpSpPr bwMode="auto">
          <a:xfrm>
            <a:off x="4978400" y="431800"/>
            <a:ext cx="203200" cy="571500"/>
            <a:chOff x="2320" y="1840"/>
            <a:chExt cx="128" cy="360"/>
          </a:xfrm>
        </p:grpSpPr>
        <p:sp>
          <p:nvSpPr>
            <p:cNvPr id="1097740" name="Oval 12"/>
            <p:cNvSpPr>
              <a:spLocks noChangeArrowheads="1"/>
            </p:cNvSpPr>
            <p:nvPr/>
          </p:nvSpPr>
          <p:spPr bwMode="auto">
            <a:xfrm>
              <a:off x="2320" y="1840"/>
              <a:ext cx="128" cy="1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7741" name="AutoShape 13"/>
            <p:cNvSpPr>
              <a:spLocks noChangeArrowheads="1"/>
            </p:cNvSpPr>
            <p:nvPr/>
          </p:nvSpPr>
          <p:spPr bwMode="auto">
            <a:xfrm>
              <a:off x="2352" y="1968"/>
              <a:ext cx="61" cy="20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7742" name="Rectangle 14"/>
            <p:cNvSpPr>
              <a:spLocks noChangeArrowheads="1"/>
            </p:cNvSpPr>
            <p:nvPr/>
          </p:nvSpPr>
          <p:spPr bwMode="auto">
            <a:xfrm>
              <a:off x="2350" y="2144"/>
              <a:ext cx="65" cy="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97743" name="Text Box 15"/>
          <p:cNvSpPr txBox="1">
            <a:spLocks noChangeArrowheads="1"/>
          </p:cNvSpPr>
          <p:nvPr/>
        </p:nvSpPr>
        <p:spPr bwMode="auto">
          <a:xfrm>
            <a:off x="5534025" y="290513"/>
            <a:ext cx="2951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000">
                <a:solidFill>
                  <a:schemeClr val="bg1"/>
                </a:solidFill>
                <a:latin typeface="Arial" charset="0"/>
              </a:rPr>
              <a:t>Stratosphärischer Ballon</a:t>
            </a:r>
          </a:p>
          <a:p>
            <a:pPr eaLnBrk="0" hangingPunct="0"/>
            <a:r>
              <a:rPr lang="de-DE" sz="2000">
                <a:solidFill>
                  <a:schemeClr val="bg1"/>
                </a:solidFill>
                <a:latin typeface="Arial" charset="0"/>
              </a:rPr>
              <a:t>(40 km Höhe)</a:t>
            </a:r>
            <a:endParaRPr lang="en-GB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97744" name="Text Box 16"/>
          <p:cNvSpPr txBox="1">
            <a:spLocks noChangeArrowheads="1"/>
          </p:cNvSpPr>
          <p:nvPr/>
        </p:nvSpPr>
        <p:spPr bwMode="auto">
          <a:xfrm>
            <a:off x="3995738" y="3860800"/>
            <a:ext cx="1974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000">
                <a:solidFill>
                  <a:schemeClr val="bg1"/>
                </a:solidFill>
                <a:latin typeface="Arial" charset="0"/>
              </a:rPr>
              <a:t>Hess‘ Ballon</a:t>
            </a:r>
          </a:p>
          <a:p>
            <a:pPr eaLnBrk="0" hangingPunct="0"/>
            <a:r>
              <a:rPr lang="de-DE" sz="2000">
                <a:solidFill>
                  <a:schemeClr val="bg1"/>
                </a:solidFill>
                <a:latin typeface="Arial" charset="0"/>
              </a:rPr>
              <a:t>(bis 5 km Höhe)</a:t>
            </a:r>
            <a:endParaRPr lang="en-GB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97745" name="Freeform 17"/>
          <p:cNvSpPr>
            <a:spLocks/>
          </p:cNvSpPr>
          <p:nvPr/>
        </p:nvSpPr>
        <p:spPr bwMode="auto">
          <a:xfrm>
            <a:off x="2714625" y="447675"/>
            <a:ext cx="19050" cy="3190875"/>
          </a:xfrm>
          <a:custGeom>
            <a:avLst/>
            <a:gdLst>
              <a:gd name="T0" fmla="*/ 0 w 12"/>
              <a:gd name="T1" fmla="*/ 0 h 2010"/>
              <a:gd name="T2" fmla="*/ 12 w 12"/>
              <a:gd name="T3" fmla="*/ 2010 h 20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" h="2010">
                <a:moveTo>
                  <a:pt x="0" y="0"/>
                </a:moveTo>
                <a:lnTo>
                  <a:pt x="12" y="2010"/>
                </a:lnTo>
              </a:path>
            </a:pathLst>
          </a:custGeom>
          <a:noFill/>
          <a:ln w="9525">
            <a:solidFill>
              <a:srgbClr val="EAEAE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746" name="Text Box 18"/>
          <p:cNvSpPr txBox="1">
            <a:spLocks noChangeArrowheads="1"/>
          </p:cNvSpPr>
          <p:nvPr/>
        </p:nvSpPr>
        <p:spPr bwMode="auto">
          <a:xfrm>
            <a:off x="1114425" y="341313"/>
            <a:ext cx="120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000">
                <a:solidFill>
                  <a:schemeClr val="bg1"/>
                </a:solidFill>
                <a:latin typeface="Arial" charset="0"/>
              </a:rPr>
              <a:t>Primäres</a:t>
            </a:r>
          </a:p>
          <a:p>
            <a:pPr eaLnBrk="0" hangingPunct="0"/>
            <a:r>
              <a:rPr lang="de-DE" sz="2000">
                <a:solidFill>
                  <a:schemeClr val="bg1"/>
                </a:solidFill>
                <a:latin typeface="Arial" charset="0"/>
              </a:rPr>
              <a:t>Teilchen</a:t>
            </a:r>
            <a:endParaRPr lang="en-GB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97747" name="Line 19"/>
          <p:cNvSpPr>
            <a:spLocks noChangeShapeType="1"/>
          </p:cNvSpPr>
          <p:nvPr/>
        </p:nvSpPr>
        <p:spPr bwMode="auto">
          <a:xfrm flipH="1">
            <a:off x="2794000" y="2628900"/>
            <a:ext cx="711200" cy="114300"/>
          </a:xfrm>
          <a:prstGeom prst="line">
            <a:avLst/>
          </a:prstGeom>
          <a:noFill/>
          <a:ln w="28575">
            <a:solidFill>
              <a:srgbClr val="EAEAEA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7748" name="Oval 20"/>
          <p:cNvSpPr>
            <a:spLocks noChangeArrowheads="1"/>
          </p:cNvSpPr>
          <p:nvPr/>
        </p:nvSpPr>
        <p:spPr bwMode="auto">
          <a:xfrm>
            <a:off x="1822450" y="55340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49" name="Oval 21"/>
          <p:cNvSpPr>
            <a:spLocks noChangeArrowheads="1"/>
          </p:cNvSpPr>
          <p:nvPr/>
        </p:nvSpPr>
        <p:spPr bwMode="auto">
          <a:xfrm>
            <a:off x="2038350" y="57499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0" name="Oval 22"/>
          <p:cNvSpPr>
            <a:spLocks noChangeArrowheads="1"/>
          </p:cNvSpPr>
          <p:nvPr/>
        </p:nvSpPr>
        <p:spPr bwMode="auto">
          <a:xfrm>
            <a:off x="2254250" y="59658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1" name="Oval 23"/>
          <p:cNvSpPr>
            <a:spLocks noChangeArrowheads="1"/>
          </p:cNvSpPr>
          <p:nvPr/>
        </p:nvSpPr>
        <p:spPr bwMode="auto">
          <a:xfrm>
            <a:off x="2470150" y="61817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2" name="Oval 24"/>
          <p:cNvSpPr>
            <a:spLocks noChangeArrowheads="1"/>
          </p:cNvSpPr>
          <p:nvPr/>
        </p:nvSpPr>
        <p:spPr bwMode="auto">
          <a:xfrm>
            <a:off x="2686050" y="63976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3" name="Oval 25"/>
          <p:cNvSpPr>
            <a:spLocks noChangeArrowheads="1"/>
          </p:cNvSpPr>
          <p:nvPr/>
        </p:nvSpPr>
        <p:spPr bwMode="auto">
          <a:xfrm>
            <a:off x="2152650" y="53816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4" name="Oval 26"/>
          <p:cNvSpPr>
            <a:spLocks noChangeArrowheads="1"/>
          </p:cNvSpPr>
          <p:nvPr/>
        </p:nvSpPr>
        <p:spPr bwMode="auto">
          <a:xfrm>
            <a:off x="2368550" y="55975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5" name="Oval 27"/>
          <p:cNvSpPr>
            <a:spLocks noChangeArrowheads="1"/>
          </p:cNvSpPr>
          <p:nvPr/>
        </p:nvSpPr>
        <p:spPr bwMode="auto">
          <a:xfrm>
            <a:off x="2584450" y="58134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6" name="Oval 28"/>
          <p:cNvSpPr>
            <a:spLocks noChangeArrowheads="1"/>
          </p:cNvSpPr>
          <p:nvPr/>
        </p:nvSpPr>
        <p:spPr bwMode="auto">
          <a:xfrm>
            <a:off x="2800350" y="60293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7" name="Oval 29"/>
          <p:cNvSpPr>
            <a:spLocks noChangeArrowheads="1"/>
          </p:cNvSpPr>
          <p:nvPr/>
        </p:nvSpPr>
        <p:spPr bwMode="auto">
          <a:xfrm>
            <a:off x="3016250" y="62452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8" name="Oval 30"/>
          <p:cNvSpPr>
            <a:spLocks noChangeArrowheads="1"/>
          </p:cNvSpPr>
          <p:nvPr/>
        </p:nvSpPr>
        <p:spPr bwMode="auto">
          <a:xfrm>
            <a:off x="2635250" y="53181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59" name="Oval 31"/>
          <p:cNvSpPr>
            <a:spLocks noChangeArrowheads="1"/>
          </p:cNvSpPr>
          <p:nvPr/>
        </p:nvSpPr>
        <p:spPr bwMode="auto">
          <a:xfrm>
            <a:off x="2813050" y="55594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0" name="Oval 32"/>
          <p:cNvSpPr>
            <a:spLocks noChangeArrowheads="1"/>
          </p:cNvSpPr>
          <p:nvPr/>
        </p:nvSpPr>
        <p:spPr bwMode="auto">
          <a:xfrm>
            <a:off x="3041650" y="57626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1" name="Oval 33"/>
          <p:cNvSpPr>
            <a:spLocks noChangeArrowheads="1"/>
          </p:cNvSpPr>
          <p:nvPr/>
        </p:nvSpPr>
        <p:spPr bwMode="auto">
          <a:xfrm>
            <a:off x="3232150" y="60039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2" name="Oval 34"/>
          <p:cNvSpPr>
            <a:spLocks noChangeArrowheads="1"/>
          </p:cNvSpPr>
          <p:nvPr/>
        </p:nvSpPr>
        <p:spPr bwMode="auto">
          <a:xfrm>
            <a:off x="3448050" y="61817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3" name="Oval 35"/>
          <p:cNvSpPr>
            <a:spLocks noChangeArrowheads="1"/>
          </p:cNvSpPr>
          <p:nvPr/>
        </p:nvSpPr>
        <p:spPr bwMode="auto">
          <a:xfrm>
            <a:off x="3676650" y="63595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4" name="Oval 36"/>
          <p:cNvSpPr>
            <a:spLocks noChangeArrowheads="1"/>
          </p:cNvSpPr>
          <p:nvPr/>
        </p:nvSpPr>
        <p:spPr bwMode="auto">
          <a:xfrm>
            <a:off x="1504950" y="56610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5" name="Oval 37"/>
          <p:cNvSpPr>
            <a:spLocks noChangeArrowheads="1"/>
          </p:cNvSpPr>
          <p:nvPr/>
        </p:nvSpPr>
        <p:spPr bwMode="auto">
          <a:xfrm>
            <a:off x="1695450" y="58769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6" name="Oval 38"/>
          <p:cNvSpPr>
            <a:spLocks noChangeArrowheads="1"/>
          </p:cNvSpPr>
          <p:nvPr/>
        </p:nvSpPr>
        <p:spPr bwMode="auto">
          <a:xfrm>
            <a:off x="1911350" y="60801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7" name="Oval 39"/>
          <p:cNvSpPr>
            <a:spLocks noChangeArrowheads="1"/>
          </p:cNvSpPr>
          <p:nvPr/>
        </p:nvSpPr>
        <p:spPr bwMode="auto">
          <a:xfrm>
            <a:off x="2178050" y="62960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8" name="Oval 40"/>
          <p:cNvSpPr>
            <a:spLocks noChangeArrowheads="1"/>
          </p:cNvSpPr>
          <p:nvPr/>
        </p:nvSpPr>
        <p:spPr bwMode="auto">
          <a:xfrm>
            <a:off x="3067050" y="53943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69" name="Oval 41"/>
          <p:cNvSpPr>
            <a:spLocks noChangeArrowheads="1"/>
          </p:cNvSpPr>
          <p:nvPr/>
        </p:nvSpPr>
        <p:spPr bwMode="auto">
          <a:xfrm>
            <a:off x="3282950" y="56102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0" name="Oval 42"/>
          <p:cNvSpPr>
            <a:spLocks noChangeArrowheads="1"/>
          </p:cNvSpPr>
          <p:nvPr/>
        </p:nvSpPr>
        <p:spPr bwMode="auto">
          <a:xfrm>
            <a:off x="3498850" y="58261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1" name="Oval 43"/>
          <p:cNvSpPr>
            <a:spLocks noChangeArrowheads="1"/>
          </p:cNvSpPr>
          <p:nvPr/>
        </p:nvSpPr>
        <p:spPr bwMode="auto">
          <a:xfrm>
            <a:off x="3714750" y="60420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2" name="Oval 44"/>
          <p:cNvSpPr>
            <a:spLocks noChangeArrowheads="1"/>
          </p:cNvSpPr>
          <p:nvPr/>
        </p:nvSpPr>
        <p:spPr bwMode="auto">
          <a:xfrm>
            <a:off x="3930650" y="62579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3" name="Oval 45"/>
          <p:cNvSpPr>
            <a:spLocks noChangeArrowheads="1"/>
          </p:cNvSpPr>
          <p:nvPr/>
        </p:nvSpPr>
        <p:spPr bwMode="auto">
          <a:xfrm>
            <a:off x="3371850" y="53308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4" name="Oval 46"/>
          <p:cNvSpPr>
            <a:spLocks noChangeArrowheads="1"/>
          </p:cNvSpPr>
          <p:nvPr/>
        </p:nvSpPr>
        <p:spPr bwMode="auto">
          <a:xfrm>
            <a:off x="3587750" y="55467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5" name="Oval 47"/>
          <p:cNvSpPr>
            <a:spLocks noChangeArrowheads="1"/>
          </p:cNvSpPr>
          <p:nvPr/>
        </p:nvSpPr>
        <p:spPr bwMode="auto">
          <a:xfrm>
            <a:off x="3803650" y="57626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6" name="Oval 48"/>
          <p:cNvSpPr>
            <a:spLocks noChangeArrowheads="1"/>
          </p:cNvSpPr>
          <p:nvPr/>
        </p:nvSpPr>
        <p:spPr bwMode="auto">
          <a:xfrm>
            <a:off x="1339850" y="58515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7" name="Oval 49"/>
          <p:cNvSpPr>
            <a:spLocks noChangeArrowheads="1"/>
          </p:cNvSpPr>
          <p:nvPr/>
        </p:nvSpPr>
        <p:spPr bwMode="auto">
          <a:xfrm>
            <a:off x="1555750" y="60674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8" name="Oval 50"/>
          <p:cNvSpPr>
            <a:spLocks noChangeArrowheads="1"/>
          </p:cNvSpPr>
          <p:nvPr/>
        </p:nvSpPr>
        <p:spPr bwMode="auto">
          <a:xfrm>
            <a:off x="1771650" y="62833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79" name="Oval 51"/>
          <p:cNvSpPr>
            <a:spLocks noChangeArrowheads="1"/>
          </p:cNvSpPr>
          <p:nvPr/>
        </p:nvSpPr>
        <p:spPr bwMode="auto">
          <a:xfrm>
            <a:off x="1187450" y="60928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0" name="Oval 52"/>
          <p:cNvSpPr>
            <a:spLocks noChangeArrowheads="1"/>
          </p:cNvSpPr>
          <p:nvPr/>
        </p:nvSpPr>
        <p:spPr bwMode="auto">
          <a:xfrm>
            <a:off x="1403350" y="63087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1" name="Oval 53"/>
          <p:cNvSpPr>
            <a:spLocks noChangeArrowheads="1"/>
          </p:cNvSpPr>
          <p:nvPr/>
        </p:nvSpPr>
        <p:spPr bwMode="auto">
          <a:xfrm>
            <a:off x="4006850" y="5953125"/>
            <a:ext cx="368300" cy="69850"/>
          </a:xfrm>
          <a:prstGeom prst="ellipse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7782" name="Text Box 54"/>
          <p:cNvSpPr txBox="1">
            <a:spLocks noChangeArrowheads="1"/>
          </p:cNvSpPr>
          <p:nvPr/>
        </p:nvSpPr>
        <p:spPr bwMode="auto">
          <a:xfrm>
            <a:off x="4356100" y="5589588"/>
            <a:ext cx="2471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000">
                <a:latin typeface="Arial" charset="0"/>
              </a:rPr>
              <a:t>Teilchen-Detektoren</a:t>
            </a:r>
            <a:endParaRPr lang="en-GB" sz="4400" b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69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458" name="Picture 2" descr="ny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506" name="Picture 2" descr="ny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3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AutoShape 1026"/>
          <p:cNvSpPr>
            <a:spLocks noChangeArrowheads="1"/>
          </p:cNvSpPr>
          <p:nvPr/>
        </p:nvSpPr>
        <p:spPr bwMode="auto">
          <a:xfrm flipV="1">
            <a:off x="0" y="5168900"/>
            <a:ext cx="6604000" cy="1524000"/>
          </a:xfrm>
          <a:custGeom>
            <a:avLst/>
            <a:gdLst>
              <a:gd name="G0" fmla="+- 3120 0 0"/>
              <a:gd name="G1" fmla="+- 21600 0 3120"/>
              <a:gd name="G2" fmla="*/ 3120 1 2"/>
              <a:gd name="G3" fmla="+- 21600 0 G2"/>
              <a:gd name="G4" fmla="+/ 3120 21600 2"/>
              <a:gd name="G5" fmla="+/ G1 0 2"/>
              <a:gd name="G6" fmla="*/ 21600 21600 3120"/>
              <a:gd name="G7" fmla="*/ G6 1 2"/>
              <a:gd name="G8" fmla="+- 21600 0 G7"/>
              <a:gd name="G9" fmla="*/ 21600 1 2"/>
              <a:gd name="G10" fmla="+- 3120 0 G9"/>
              <a:gd name="G11" fmla="?: G10 G8 0"/>
              <a:gd name="G12" fmla="?: G10 G7 21600"/>
              <a:gd name="T0" fmla="*/ 20040 w 21600"/>
              <a:gd name="T1" fmla="*/ 10800 h 21600"/>
              <a:gd name="T2" fmla="*/ 10800 w 21600"/>
              <a:gd name="T3" fmla="*/ 21600 h 21600"/>
              <a:gd name="T4" fmla="*/ 1560 w 21600"/>
              <a:gd name="T5" fmla="*/ 10800 h 21600"/>
              <a:gd name="T6" fmla="*/ 10800 w 21600"/>
              <a:gd name="T7" fmla="*/ 0 h 21600"/>
              <a:gd name="T8" fmla="*/ 3360 w 21600"/>
              <a:gd name="T9" fmla="*/ 3360 h 21600"/>
              <a:gd name="T10" fmla="*/ 18240 w 21600"/>
              <a:gd name="T11" fmla="*/ 1824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339933">
                  <a:gamma/>
                  <a:shade val="46275"/>
                  <a:invGamma/>
                </a:srgbClr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5" name="Text Box 1027"/>
          <p:cNvSpPr txBox="1">
            <a:spLocks noChangeArrowheads="1"/>
          </p:cNvSpPr>
          <p:nvPr/>
        </p:nvSpPr>
        <p:spPr bwMode="auto">
          <a:xfrm>
            <a:off x="6499225" y="2968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99CCFF"/>
              </a:solidFill>
              <a:latin typeface="Comic Sans MS" pitchFamily="66" charset="0"/>
            </a:endParaRPr>
          </a:p>
        </p:txBody>
      </p:sp>
      <p:grpSp>
        <p:nvGrpSpPr>
          <p:cNvPr id="125956" name="Group 1028"/>
          <p:cNvGrpSpPr>
            <a:grpSpLocks/>
          </p:cNvGrpSpPr>
          <p:nvPr/>
        </p:nvGrpSpPr>
        <p:grpSpPr bwMode="auto">
          <a:xfrm>
            <a:off x="1520825" y="354013"/>
            <a:ext cx="1743075" cy="915987"/>
            <a:chOff x="958" y="223"/>
            <a:chExt cx="1098" cy="577"/>
          </a:xfrm>
        </p:grpSpPr>
        <p:sp>
          <p:nvSpPr>
            <p:cNvPr id="125957" name="Text Box 1029"/>
            <p:cNvSpPr txBox="1">
              <a:spLocks noChangeArrowheads="1"/>
            </p:cNvSpPr>
            <p:nvPr/>
          </p:nvSpPr>
          <p:spPr bwMode="auto">
            <a:xfrm>
              <a:off x="958" y="223"/>
              <a:ext cx="755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Gamma-</a:t>
              </a:r>
            </a:p>
            <a:p>
              <a:r>
                <a:rPr lang="en-US" b="1">
                  <a:solidFill>
                    <a:schemeClr val="bg1"/>
                  </a:solidFill>
                </a:rPr>
                <a:t>quant</a:t>
              </a:r>
              <a:endParaRPr lang="de-DE" b="1">
                <a:solidFill>
                  <a:schemeClr val="bg1"/>
                </a:solidFill>
              </a:endParaRPr>
            </a:p>
          </p:txBody>
        </p:sp>
        <p:sp>
          <p:nvSpPr>
            <p:cNvPr id="125958" name="Line 1030"/>
            <p:cNvSpPr>
              <a:spLocks noChangeShapeType="1"/>
            </p:cNvSpPr>
            <p:nvPr/>
          </p:nvSpPr>
          <p:spPr bwMode="auto">
            <a:xfrm>
              <a:off x="2056" y="224"/>
              <a:ext cx="0" cy="576"/>
            </a:xfrm>
            <a:prstGeom prst="line">
              <a:avLst/>
            </a:prstGeom>
            <a:noFill/>
            <a:ln w="3175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959" name="Group 1031"/>
          <p:cNvGrpSpPr>
            <a:grpSpLocks/>
          </p:cNvGrpSpPr>
          <p:nvPr/>
        </p:nvGrpSpPr>
        <p:grpSpPr bwMode="auto">
          <a:xfrm>
            <a:off x="1495425" y="1317625"/>
            <a:ext cx="4638675" cy="4410075"/>
            <a:chOff x="942" y="830"/>
            <a:chExt cx="2922" cy="2778"/>
          </a:xfrm>
        </p:grpSpPr>
        <p:sp>
          <p:nvSpPr>
            <p:cNvPr id="125960" name="Line 1032"/>
            <p:cNvSpPr>
              <a:spLocks noChangeShapeType="1"/>
            </p:cNvSpPr>
            <p:nvPr/>
          </p:nvSpPr>
          <p:spPr bwMode="auto">
            <a:xfrm>
              <a:off x="3496" y="1344"/>
              <a:ext cx="0" cy="226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61" name="Text Box 1033"/>
            <p:cNvSpPr txBox="1">
              <a:spLocks noChangeArrowheads="1"/>
            </p:cNvSpPr>
            <p:nvPr/>
          </p:nvSpPr>
          <p:spPr bwMode="auto">
            <a:xfrm>
              <a:off x="3158" y="1071"/>
              <a:ext cx="70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~ 10 km</a:t>
              </a:r>
              <a:endParaRPr lang="de-DE" b="1" baseline="30000">
                <a:solidFill>
                  <a:schemeClr val="bg1"/>
                </a:solidFill>
              </a:endParaRPr>
            </a:p>
          </p:txBody>
        </p:sp>
        <p:grpSp>
          <p:nvGrpSpPr>
            <p:cNvPr id="125962" name="Group 1034"/>
            <p:cNvGrpSpPr>
              <a:grpSpLocks/>
            </p:cNvGrpSpPr>
            <p:nvPr/>
          </p:nvGrpSpPr>
          <p:grpSpPr bwMode="auto">
            <a:xfrm>
              <a:off x="942" y="830"/>
              <a:ext cx="1426" cy="1043"/>
              <a:chOff x="942" y="830"/>
              <a:chExt cx="1426" cy="1043"/>
            </a:xfrm>
          </p:grpSpPr>
          <p:pic>
            <p:nvPicPr>
              <p:cNvPr id="125963" name="Picture 1035" descr="E:\Tag der off. Tur - Gamma Rays\view_yz_004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79" t="23026" r="33728"/>
              <a:stretch>
                <a:fillRect/>
              </a:stretch>
            </p:blipFill>
            <p:spPr bwMode="auto">
              <a:xfrm>
                <a:off x="1816" y="830"/>
                <a:ext cx="552" cy="1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5964" name="Text Box 1036"/>
              <p:cNvSpPr txBox="1">
                <a:spLocks noChangeArrowheads="1"/>
              </p:cNvSpPr>
              <p:nvPr/>
            </p:nvSpPr>
            <p:spPr bwMode="auto">
              <a:xfrm>
                <a:off x="942" y="1023"/>
                <a:ext cx="818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Teilchen-</a:t>
                </a:r>
              </a:p>
              <a:p>
                <a:r>
                  <a:rPr lang="en-US" b="1">
                    <a:solidFill>
                      <a:schemeClr val="bg1"/>
                    </a:solidFill>
                  </a:rPr>
                  <a:t>schauer</a:t>
                </a:r>
                <a:endParaRPr lang="de-DE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5965" name="Group 1037"/>
          <p:cNvGrpSpPr>
            <a:grpSpLocks/>
          </p:cNvGrpSpPr>
          <p:nvPr/>
        </p:nvGrpSpPr>
        <p:grpSpPr bwMode="auto">
          <a:xfrm>
            <a:off x="977900" y="2489200"/>
            <a:ext cx="4610100" cy="4000500"/>
            <a:chOff x="616" y="1568"/>
            <a:chExt cx="2904" cy="2520"/>
          </a:xfrm>
        </p:grpSpPr>
        <p:sp>
          <p:nvSpPr>
            <p:cNvPr id="125966" name="AutoShape 1038"/>
            <p:cNvSpPr>
              <a:spLocks noChangeArrowheads="1"/>
            </p:cNvSpPr>
            <p:nvPr/>
          </p:nvSpPr>
          <p:spPr bwMode="auto">
            <a:xfrm>
              <a:off x="616" y="1568"/>
              <a:ext cx="2904" cy="216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99CCFF"/>
                </a:gs>
                <a:gs pos="100000">
                  <a:srgbClr val="0000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67" name="Oval 1039"/>
            <p:cNvSpPr>
              <a:spLocks noChangeArrowheads="1"/>
            </p:cNvSpPr>
            <p:nvPr/>
          </p:nvSpPr>
          <p:spPr bwMode="auto">
            <a:xfrm>
              <a:off x="624" y="3384"/>
              <a:ext cx="2896" cy="704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3399F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68" name="Line 1040"/>
            <p:cNvSpPr>
              <a:spLocks noChangeShapeType="1"/>
            </p:cNvSpPr>
            <p:nvPr/>
          </p:nvSpPr>
          <p:spPr bwMode="auto">
            <a:xfrm>
              <a:off x="2056" y="1664"/>
              <a:ext cx="0" cy="20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69" name="Arc 1041"/>
            <p:cNvSpPr>
              <a:spLocks/>
            </p:cNvSpPr>
            <p:nvPr/>
          </p:nvSpPr>
          <p:spPr bwMode="auto">
            <a:xfrm flipV="1">
              <a:off x="2080" y="1776"/>
              <a:ext cx="318" cy="4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5074"/>
                <a:gd name="T1" fmla="*/ 0 h 21600"/>
                <a:gd name="T2" fmla="*/ 15074 w 15074"/>
                <a:gd name="T3" fmla="*/ 6130 h 21600"/>
                <a:gd name="T4" fmla="*/ 0 w 1507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74" h="21600" fill="none" extrusionOk="0">
                  <a:moveTo>
                    <a:pt x="-1" y="0"/>
                  </a:moveTo>
                  <a:cubicBezTo>
                    <a:pt x="5631" y="0"/>
                    <a:pt x="11040" y="2199"/>
                    <a:pt x="15074" y="6129"/>
                  </a:cubicBezTo>
                </a:path>
                <a:path w="15074" h="21600" stroke="0" extrusionOk="0">
                  <a:moveTo>
                    <a:pt x="-1" y="0"/>
                  </a:moveTo>
                  <a:cubicBezTo>
                    <a:pt x="5631" y="0"/>
                    <a:pt x="11040" y="2199"/>
                    <a:pt x="15074" y="612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70" name="Text Box 1042"/>
            <p:cNvSpPr txBox="1">
              <a:spLocks noChangeArrowheads="1"/>
            </p:cNvSpPr>
            <p:nvPr/>
          </p:nvSpPr>
          <p:spPr bwMode="auto">
            <a:xfrm>
              <a:off x="2054" y="1919"/>
              <a:ext cx="3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~ 1</a:t>
              </a:r>
              <a:r>
                <a:rPr lang="en-US" sz="1400" b="1" baseline="30000"/>
                <a:t>o</a:t>
              </a:r>
              <a:endParaRPr lang="de-DE" sz="1400" b="1" baseline="30000"/>
            </a:p>
          </p:txBody>
        </p:sp>
        <p:sp>
          <p:nvSpPr>
            <p:cNvPr id="125971" name="Text Box 1043"/>
            <p:cNvSpPr txBox="1">
              <a:spLocks noChangeArrowheads="1"/>
            </p:cNvSpPr>
            <p:nvPr/>
          </p:nvSpPr>
          <p:spPr bwMode="auto">
            <a:xfrm rot="18333287">
              <a:off x="391" y="2546"/>
              <a:ext cx="13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Cherenkov </a:t>
              </a:r>
              <a:r>
                <a:rPr lang="en-US" b="1" dirty="0" err="1">
                  <a:solidFill>
                    <a:schemeClr val="bg1"/>
                  </a:solidFill>
                </a:rPr>
                <a:t>Licht</a:t>
              </a:r>
              <a:endParaRPr lang="de-DE" b="1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25972" name="Line 1044"/>
            <p:cNvSpPr>
              <a:spLocks noChangeShapeType="1"/>
            </p:cNvSpPr>
            <p:nvPr/>
          </p:nvSpPr>
          <p:spPr bwMode="auto">
            <a:xfrm>
              <a:off x="704" y="3704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73" name="Text Box 1045"/>
            <p:cNvSpPr txBox="1">
              <a:spLocks noChangeArrowheads="1"/>
            </p:cNvSpPr>
            <p:nvPr/>
          </p:nvSpPr>
          <p:spPr bwMode="auto">
            <a:xfrm>
              <a:off x="1094" y="3527"/>
              <a:ext cx="52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~ 120 m</a:t>
              </a:r>
              <a:endParaRPr lang="de-DE" sz="1400" b="1" baseline="30000"/>
            </a:p>
          </p:txBody>
        </p:sp>
      </p:grpSp>
      <p:grpSp>
        <p:nvGrpSpPr>
          <p:cNvPr id="125974" name="Group 1046"/>
          <p:cNvGrpSpPr>
            <a:grpSpLocks/>
          </p:cNvGrpSpPr>
          <p:nvPr/>
        </p:nvGrpSpPr>
        <p:grpSpPr bwMode="auto">
          <a:xfrm>
            <a:off x="3787775" y="5054600"/>
            <a:ext cx="493713" cy="863600"/>
            <a:chOff x="2692" y="1912"/>
            <a:chExt cx="263" cy="504"/>
          </a:xfrm>
        </p:grpSpPr>
        <p:grpSp>
          <p:nvGrpSpPr>
            <p:cNvPr id="125975" name="Group 1047"/>
            <p:cNvGrpSpPr>
              <a:grpSpLocks/>
            </p:cNvGrpSpPr>
            <p:nvPr/>
          </p:nvGrpSpPr>
          <p:grpSpPr bwMode="auto">
            <a:xfrm rot="-38004">
              <a:off x="2692" y="1912"/>
              <a:ext cx="263" cy="382"/>
              <a:chOff x="696" y="2816"/>
              <a:chExt cx="832" cy="1080"/>
            </a:xfrm>
          </p:grpSpPr>
          <p:sp>
            <p:nvSpPr>
              <p:cNvPr id="125976" name="Oval 1048"/>
              <p:cNvSpPr>
                <a:spLocks noChangeArrowheads="1"/>
              </p:cNvSpPr>
              <p:nvPr/>
            </p:nvSpPr>
            <p:spPr bwMode="auto">
              <a:xfrm>
                <a:off x="848" y="3784"/>
                <a:ext cx="560" cy="1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77" name="Oval 1049"/>
              <p:cNvSpPr>
                <a:spLocks noChangeArrowheads="1"/>
              </p:cNvSpPr>
              <p:nvPr/>
            </p:nvSpPr>
            <p:spPr bwMode="auto">
              <a:xfrm>
                <a:off x="768" y="3712"/>
                <a:ext cx="712" cy="1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78" name="Oval 1050"/>
              <p:cNvSpPr>
                <a:spLocks noChangeArrowheads="1"/>
              </p:cNvSpPr>
              <p:nvPr/>
            </p:nvSpPr>
            <p:spPr bwMode="auto">
              <a:xfrm>
                <a:off x="704" y="3696"/>
                <a:ext cx="824" cy="1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79" name="AutoShape 1051"/>
              <p:cNvSpPr>
                <a:spLocks noChangeArrowheads="1"/>
              </p:cNvSpPr>
              <p:nvPr/>
            </p:nvSpPr>
            <p:spPr bwMode="auto">
              <a:xfrm>
                <a:off x="1072" y="2816"/>
                <a:ext cx="136" cy="176"/>
              </a:xfrm>
              <a:prstGeom prst="can">
                <a:avLst>
                  <a:gd name="adj" fmla="val 3235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980" name="Line 1052"/>
              <p:cNvSpPr>
                <a:spLocks noChangeShapeType="1"/>
              </p:cNvSpPr>
              <p:nvPr/>
            </p:nvSpPr>
            <p:spPr bwMode="auto">
              <a:xfrm flipV="1">
                <a:off x="696" y="2904"/>
                <a:ext cx="368" cy="8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81" name="Line 1053"/>
              <p:cNvSpPr>
                <a:spLocks noChangeShapeType="1"/>
              </p:cNvSpPr>
              <p:nvPr/>
            </p:nvSpPr>
            <p:spPr bwMode="auto">
              <a:xfrm flipV="1">
                <a:off x="1128" y="2912"/>
                <a:ext cx="0" cy="9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82" name="Line 1054"/>
              <p:cNvSpPr>
                <a:spLocks noChangeShapeType="1"/>
              </p:cNvSpPr>
              <p:nvPr/>
            </p:nvSpPr>
            <p:spPr bwMode="auto">
              <a:xfrm flipH="1" flipV="1">
                <a:off x="1200" y="2896"/>
                <a:ext cx="320" cy="8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5983" name="AutoShape 1055"/>
            <p:cNvSpPr>
              <a:spLocks noChangeArrowheads="1"/>
            </p:cNvSpPr>
            <p:nvPr/>
          </p:nvSpPr>
          <p:spPr bwMode="auto">
            <a:xfrm>
              <a:off x="2731" y="2337"/>
              <a:ext cx="205" cy="79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984" name="Line 1056"/>
            <p:cNvSpPr>
              <a:spLocks noChangeShapeType="1"/>
            </p:cNvSpPr>
            <p:nvPr/>
          </p:nvSpPr>
          <p:spPr bwMode="auto">
            <a:xfrm flipV="1">
              <a:off x="2787" y="2280"/>
              <a:ext cx="45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85" name="Line 1057"/>
            <p:cNvSpPr>
              <a:spLocks noChangeShapeType="1"/>
            </p:cNvSpPr>
            <p:nvPr/>
          </p:nvSpPr>
          <p:spPr bwMode="auto">
            <a:xfrm>
              <a:off x="2835" y="2283"/>
              <a:ext cx="4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86" name="Line 1058"/>
            <p:cNvSpPr>
              <a:spLocks noChangeShapeType="1"/>
            </p:cNvSpPr>
            <p:nvPr/>
          </p:nvSpPr>
          <p:spPr bwMode="auto">
            <a:xfrm flipV="1">
              <a:off x="2782" y="2303"/>
              <a:ext cx="18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87" name="Line 1059"/>
            <p:cNvSpPr>
              <a:spLocks noChangeShapeType="1"/>
            </p:cNvSpPr>
            <p:nvPr/>
          </p:nvSpPr>
          <p:spPr bwMode="auto">
            <a:xfrm flipH="1" flipV="1">
              <a:off x="2858" y="2286"/>
              <a:ext cx="25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001" name="Group 1073"/>
          <p:cNvGrpSpPr>
            <a:grpSpLocks/>
          </p:cNvGrpSpPr>
          <p:nvPr/>
        </p:nvGrpSpPr>
        <p:grpSpPr bwMode="auto">
          <a:xfrm>
            <a:off x="4114800" y="2854325"/>
            <a:ext cx="4552950" cy="3052763"/>
            <a:chOff x="2592" y="1798"/>
            <a:chExt cx="2868" cy="1923"/>
          </a:xfrm>
        </p:grpSpPr>
        <p:sp>
          <p:nvSpPr>
            <p:cNvPr id="125991" name="Line 1063"/>
            <p:cNvSpPr>
              <a:spLocks noChangeShapeType="1"/>
            </p:cNvSpPr>
            <p:nvPr/>
          </p:nvSpPr>
          <p:spPr bwMode="auto">
            <a:xfrm flipV="1">
              <a:off x="2592" y="1836"/>
              <a:ext cx="804" cy="12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92" name="Line 1064"/>
            <p:cNvSpPr>
              <a:spLocks noChangeShapeType="1"/>
            </p:cNvSpPr>
            <p:nvPr/>
          </p:nvSpPr>
          <p:spPr bwMode="auto">
            <a:xfrm>
              <a:off x="2616" y="3168"/>
              <a:ext cx="804" cy="50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26000" name="Picture 1072" descr="C:\Dokumente und Einstellungen\wh.WHOFMANN\Eigene Dateien\Talks\Talks_2002_2\Talk_Bonn_02\seq_events_shower_2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" y="1798"/>
              <a:ext cx="2029" cy="1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613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6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ny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50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602" name="Picture 2" descr="ny-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77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ny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90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698" name="Picture 2" descr="ny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6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746" name="Picture 2" descr="ny-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0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 descr="ny-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1795" name="Text Box 3"/>
          <p:cNvSpPr txBox="1">
            <a:spLocks noChangeArrowheads="1"/>
          </p:cNvSpPr>
          <p:nvPr/>
        </p:nvSpPr>
        <p:spPr bwMode="auto">
          <a:xfrm>
            <a:off x="323850" y="5661025"/>
            <a:ext cx="8820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sz="5400" b="1">
                <a:solidFill>
                  <a:srgbClr val="000066"/>
                </a:solidFill>
                <a:latin typeface="Arial" charset="0"/>
              </a:rPr>
              <a:t>Energie: LHC </a:t>
            </a:r>
            <a:r>
              <a:rPr lang="de-DE" sz="5400" b="1">
                <a:solidFill>
                  <a:srgbClr val="000066"/>
                </a:solidFill>
                <a:latin typeface="Arial" charset="0"/>
                <a:sym typeface="Symbol" pitchFamily="18" charset="2"/>
              </a:rPr>
              <a:t> 10 000 000</a:t>
            </a:r>
          </a:p>
        </p:txBody>
      </p:sp>
    </p:spTree>
    <p:extLst>
      <p:ext uri="{BB962C8B-B14F-4D97-AF65-F5344CB8AC3E}">
        <p14:creationId xmlns:p14="http://schemas.microsoft.com/office/powerpoint/2010/main" val="20041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8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" y="2205038"/>
            <a:ext cx="2638425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384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3350" y="3695700"/>
            <a:ext cx="4229100" cy="182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384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9863" y="1196975"/>
            <a:ext cx="2336800" cy="259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3846" name="Text Box 6"/>
          <p:cNvSpPr txBox="1">
            <a:spLocks noChangeArrowheads="1"/>
          </p:cNvSpPr>
          <p:nvPr/>
        </p:nvSpPr>
        <p:spPr bwMode="auto">
          <a:xfrm>
            <a:off x="755650" y="5157788"/>
            <a:ext cx="26924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400" b="1">
                <a:solidFill>
                  <a:srgbClr val="FFFF00"/>
                </a:solidFill>
                <a:latin typeface="Arial" charset="0"/>
              </a:rPr>
              <a:t>Supernova-Reste</a:t>
            </a: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Mikroquasare</a:t>
            </a: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Pulsare</a:t>
            </a:r>
            <a:endParaRPr lang="en-GB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03847" name="Text Box 7"/>
          <p:cNvSpPr txBox="1">
            <a:spLocks noChangeArrowheads="1"/>
          </p:cNvSpPr>
          <p:nvPr/>
        </p:nvSpPr>
        <p:spPr bwMode="auto">
          <a:xfrm>
            <a:off x="755650" y="1628775"/>
            <a:ext cx="1985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800" b="1">
                <a:solidFill>
                  <a:schemeClr val="bg1"/>
                </a:solidFill>
                <a:latin typeface="Arial" charset="0"/>
              </a:rPr>
              <a:t>Galaktisch</a:t>
            </a:r>
            <a:endParaRPr lang="en-GB" sz="2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03848" name="Text Box 8"/>
          <p:cNvSpPr txBox="1">
            <a:spLocks noChangeArrowheads="1"/>
          </p:cNvSpPr>
          <p:nvPr/>
        </p:nvSpPr>
        <p:spPr bwMode="auto">
          <a:xfrm>
            <a:off x="3563938" y="1125538"/>
            <a:ext cx="2817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800" b="1">
                <a:solidFill>
                  <a:schemeClr val="bg1"/>
                </a:solidFill>
                <a:latin typeface="Arial" charset="0"/>
              </a:rPr>
              <a:t>Extragalaktisch</a:t>
            </a:r>
            <a:endParaRPr lang="en-GB" sz="2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03849" name="Text Box 9"/>
          <p:cNvSpPr txBox="1">
            <a:spLocks noChangeArrowheads="1"/>
          </p:cNvSpPr>
          <p:nvPr/>
        </p:nvSpPr>
        <p:spPr bwMode="auto">
          <a:xfrm>
            <a:off x="4932363" y="2636838"/>
            <a:ext cx="2843212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400" b="1">
                <a:solidFill>
                  <a:srgbClr val="FFFF00"/>
                </a:solidFill>
                <a:latin typeface="Arial" charset="0"/>
              </a:rPr>
              <a:t>Aktive</a:t>
            </a:r>
          </a:p>
          <a:p>
            <a:pPr eaLnBrk="0" hangingPunct="0"/>
            <a:r>
              <a:rPr lang="de-DE" sz="2400" b="1">
                <a:solidFill>
                  <a:srgbClr val="FFFF00"/>
                </a:solidFill>
                <a:latin typeface="Arial" charset="0"/>
              </a:rPr>
              <a:t>Galaxien</a:t>
            </a: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200">
              <a:latin typeface="Arial" charset="0"/>
            </a:endParaRPr>
          </a:p>
          <a:p>
            <a:pPr eaLnBrk="0" hangingPunct="0"/>
            <a:endParaRPr lang="de-DE" sz="120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Galaxien Cluster</a:t>
            </a: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Gamma Ray Bursts</a:t>
            </a:r>
            <a:endParaRPr lang="en-GB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03851" name="Text Box 11"/>
          <p:cNvSpPr txBox="1">
            <a:spLocks noChangeArrowheads="1"/>
          </p:cNvSpPr>
          <p:nvPr/>
        </p:nvSpPr>
        <p:spPr bwMode="auto">
          <a:xfrm>
            <a:off x="250825" y="188913"/>
            <a:ext cx="56332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800" dirty="0" smtClean="0">
                <a:solidFill>
                  <a:schemeClr val="bg1"/>
                </a:solidFill>
                <a:latin typeface="Arial" charset="0"/>
              </a:rPr>
              <a:t>Quellen-Kandidaten</a:t>
            </a:r>
            <a:endParaRPr lang="en-GB" sz="48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90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0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" y="2205038"/>
            <a:ext cx="2638425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504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3350" y="3695700"/>
            <a:ext cx="4229100" cy="182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5044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9863" y="1196975"/>
            <a:ext cx="2336800" cy="259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55045" name="Text Box 5"/>
          <p:cNvSpPr txBox="1">
            <a:spLocks noChangeArrowheads="1"/>
          </p:cNvSpPr>
          <p:nvPr/>
        </p:nvSpPr>
        <p:spPr bwMode="auto">
          <a:xfrm>
            <a:off x="755650" y="5157788"/>
            <a:ext cx="26924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400" b="1">
                <a:solidFill>
                  <a:srgbClr val="FFFF00"/>
                </a:solidFill>
                <a:latin typeface="Arial" charset="0"/>
              </a:rPr>
              <a:t>Supernova-Reste</a:t>
            </a: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Mikroquasare</a:t>
            </a: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Pulsarse</a:t>
            </a:r>
            <a:endParaRPr lang="en-GB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5046" name="Text Box 6"/>
          <p:cNvSpPr txBox="1">
            <a:spLocks noChangeArrowheads="1"/>
          </p:cNvSpPr>
          <p:nvPr/>
        </p:nvSpPr>
        <p:spPr bwMode="auto">
          <a:xfrm>
            <a:off x="755650" y="1628775"/>
            <a:ext cx="1985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800" b="1">
                <a:solidFill>
                  <a:schemeClr val="bg1"/>
                </a:solidFill>
                <a:latin typeface="Arial" charset="0"/>
              </a:rPr>
              <a:t>Galaktisch</a:t>
            </a:r>
            <a:endParaRPr lang="en-GB" sz="2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5047" name="Text Box 7"/>
          <p:cNvSpPr txBox="1">
            <a:spLocks noChangeArrowheads="1"/>
          </p:cNvSpPr>
          <p:nvPr/>
        </p:nvSpPr>
        <p:spPr bwMode="auto">
          <a:xfrm>
            <a:off x="3563938" y="1125538"/>
            <a:ext cx="2817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800" b="1">
                <a:solidFill>
                  <a:schemeClr val="bg1"/>
                </a:solidFill>
                <a:latin typeface="Arial" charset="0"/>
              </a:rPr>
              <a:t>Extragalaktisch</a:t>
            </a:r>
            <a:endParaRPr lang="en-GB" sz="2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5050" name="Text Box 10"/>
          <p:cNvSpPr txBox="1">
            <a:spLocks noChangeArrowheads="1"/>
          </p:cNvSpPr>
          <p:nvPr/>
        </p:nvSpPr>
        <p:spPr bwMode="auto">
          <a:xfrm>
            <a:off x="323850" y="2555875"/>
            <a:ext cx="349408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5400" b="1">
                <a:solidFill>
                  <a:schemeClr val="bg1"/>
                </a:solidFill>
                <a:latin typeface="Arial" charset="0"/>
              </a:rPr>
              <a:t>1000</a:t>
            </a:r>
            <a:r>
              <a:rPr lang="de-DE" sz="5400" b="1">
                <a:solidFill>
                  <a:schemeClr val="bg1"/>
                </a:solidFill>
                <a:latin typeface="Arial" charset="0"/>
                <a:sym typeface="Symbol" pitchFamily="18" charset="2"/>
              </a:rPr>
              <a:t></a:t>
            </a:r>
            <a:r>
              <a:rPr lang="de-DE" sz="5400" b="1">
                <a:solidFill>
                  <a:schemeClr val="bg1"/>
                </a:solidFill>
                <a:latin typeface="Arial" charset="0"/>
              </a:rPr>
              <a:t>LHC</a:t>
            </a:r>
            <a:endParaRPr lang="en-GB" sz="54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5051" name="Text Box 11"/>
          <p:cNvSpPr txBox="1">
            <a:spLocks noChangeArrowheads="1"/>
          </p:cNvSpPr>
          <p:nvPr/>
        </p:nvSpPr>
        <p:spPr bwMode="auto">
          <a:xfrm>
            <a:off x="4932363" y="2636838"/>
            <a:ext cx="2843212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400" b="1">
                <a:solidFill>
                  <a:srgbClr val="FFFF00"/>
                </a:solidFill>
                <a:latin typeface="Arial" charset="0"/>
              </a:rPr>
              <a:t>Aktive</a:t>
            </a:r>
          </a:p>
          <a:p>
            <a:pPr eaLnBrk="0" hangingPunct="0"/>
            <a:r>
              <a:rPr lang="de-DE" sz="2400" b="1">
                <a:solidFill>
                  <a:srgbClr val="FFFF00"/>
                </a:solidFill>
                <a:latin typeface="Arial" charset="0"/>
              </a:rPr>
              <a:t>Galaxien</a:t>
            </a: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200">
              <a:latin typeface="Arial" charset="0"/>
            </a:endParaRPr>
          </a:p>
          <a:p>
            <a:pPr eaLnBrk="0" hangingPunct="0"/>
            <a:endParaRPr lang="de-DE" sz="120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Galaxien Cluster</a:t>
            </a: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Gamma Ray Bursts</a:t>
            </a:r>
            <a:endParaRPr lang="en-GB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50825" y="188913"/>
            <a:ext cx="56332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800" dirty="0" smtClean="0">
                <a:solidFill>
                  <a:schemeClr val="bg1"/>
                </a:solidFill>
                <a:latin typeface="Arial" charset="0"/>
              </a:rPr>
              <a:t>Quellen-Kandidaten</a:t>
            </a:r>
            <a:endParaRPr lang="en-GB" sz="48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07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0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" y="2205038"/>
            <a:ext cx="2638425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606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3350" y="3695700"/>
            <a:ext cx="4229100" cy="182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6068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9863" y="1196975"/>
            <a:ext cx="2336800" cy="259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56069" name="Text Box 5"/>
          <p:cNvSpPr txBox="1">
            <a:spLocks noChangeArrowheads="1"/>
          </p:cNvSpPr>
          <p:nvPr/>
        </p:nvSpPr>
        <p:spPr bwMode="auto">
          <a:xfrm>
            <a:off x="755650" y="5157788"/>
            <a:ext cx="26924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400" b="1">
                <a:solidFill>
                  <a:srgbClr val="FFFF00"/>
                </a:solidFill>
                <a:latin typeface="Arial" charset="0"/>
              </a:rPr>
              <a:t>Supernova-Reste</a:t>
            </a: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Mikroquasare</a:t>
            </a: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Pulsarse</a:t>
            </a:r>
            <a:endParaRPr lang="en-GB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6070" name="Text Box 6"/>
          <p:cNvSpPr txBox="1">
            <a:spLocks noChangeArrowheads="1"/>
          </p:cNvSpPr>
          <p:nvPr/>
        </p:nvSpPr>
        <p:spPr bwMode="auto">
          <a:xfrm>
            <a:off x="755650" y="1628775"/>
            <a:ext cx="1985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800" b="1">
                <a:solidFill>
                  <a:schemeClr val="bg1"/>
                </a:solidFill>
                <a:latin typeface="Arial" charset="0"/>
              </a:rPr>
              <a:t>Galaktisch</a:t>
            </a:r>
            <a:endParaRPr lang="en-GB" sz="2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6071" name="Text Box 7"/>
          <p:cNvSpPr txBox="1">
            <a:spLocks noChangeArrowheads="1"/>
          </p:cNvSpPr>
          <p:nvPr/>
        </p:nvSpPr>
        <p:spPr bwMode="auto">
          <a:xfrm>
            <a:off x="3563938" y="1125538"/>
            <a:ext cx="2817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800" b="1">
                <a:solidFill>
                  <a:schemeClr val="bg1"/>
                </a:solidFill>
                <a:latin typeface="Arial" charset="0"/>
              </a:rPr>
              <a:t>Extragalaktisch</a:t>
            </a:r>
            <a:endParaRPr lang="en-GB" sz="28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6074" name="Text Box 10"/>
          <p:cNvSpPr txBox="1">
            <a:spLocks noChangeArrowheads="1"/>
          </p:cNvSpPr>
          <p:nvPr/>
        </p:nvSpPr>
        <p:spPr bwMode="auto">
          <a:xfrm>
            <a:off x="3995738" y="4437063"/>
            <a:ext cx="51577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5400" b="1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20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5400" b="1">
                <a:solidFill>
                  <a:schemeClr val="bg1"/>
                </a:solidFill>
                <a:latin typeface="Arial" charset="0"/>
              </a:rPr>
              <a:t>000</a:t>
            </a:r>
            <a:r>
              <a:rPr lang="de-DE" sz="20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5400" b="1">
                <a:solidFill>
                  <a:schemeClr val="bg1"/>
                </a:solidFill>
                <a:latin typeface="Arial" charset="0"/>
              </a:rPr>
              <a:t>000</a:t>
            </a:r>
            <a:r>
              <a:rPr lang="de-DE" sz="5400" b="1">
                <a:solidFill>
                  <a:schemeClr val="bg1"/>
                </a:solidFill>
                <a:latin typeface="Arial" charset="0"/>
                <a:sym typeface="Symbol" pitchFamily="18" charset="2"/>
              </a:rPr>
              <a:t></a:t>
            </a:r>
            <a:r>
              <a:rPr lang="de-DE" sz="5400" b="1">
                <a:solidFill>
                  <a:schemeClr val="bg1"/>
                </a:solidFill>
                <a:latin typeface="Arial" charset="0"/>
              </a:rPr>
              <a:t>LHC</a:t>
            </a:r>
            <a:endParaRPr lang="en-GB" sz="54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56075" name="Text Box 11"/>
          <p:cNvSpPr txBox="1">
            <a:spLocks noChangeArrowheads="1"/>
          </p:cNvSpPr>
          <p:nvPr/>
        </p:nvSpPr>
        <p:spPr bwMode="auto">
          <a:xfrm>
            <a:off x="4932363" y="2636838"/>
            <a:ext cx="2843212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400" b="1">
                <a:solidFill>
                  <a:srgbClr val="FFFF00"/>
                </a:solidFill>
                <a:latin typeface="Arial" charset="0"/>
              </a:rPr>
              <a:t>Aktive</a:t>
            </a:r>
          </a:p>
          <a:p>
            <a:pPr eaLnBrk="0" hangingPunct="0"/>
            <a:r>
              <a:rPr lang="de-DE" sz="2400" b="1">
                <a:solidFill>
                  <a:srgbClr val="FFFF00"/>
                </a:solidFill>
                <a:latin typeface="Arial" charset="0"/>
              </a:rPr>
              <a:t>Galaxien</a:t>
            </a: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000">
              <a:latin typeface="Arial" charset="0"/>
            </a:endParaRPr>
          </a:p>
          <a:p>
            <a:pPr eaLnBrk="0" hangingPunct="0"/>
            <a:endParaRPr lang="de-DE" sz="1200">
              <a:latin typeface="Arial" charset="0"/>
            </a:endParaRPr>
          </a:p>
          <a:p>
            <a:pPr eaLnBrk="0" hangingPunct="0"/>
            <a:endParaRPr lang="de-DE" sz="120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Galaxien Cluster</a:t>
            </a:r>
          </a:p>
          <a:p>
            <a:pPr eaLnBrk="0" hangingPunct="0"/>
            <a:r>
              <a:rPr lang="de-DE" sz="2400">
                <a:solidFill>
                  <a:schemeClr val="bg1"/>
                </a:solidFill>
                <a:latin typeface="Arial" charset="0"/>
              </a:rPr>
              <a:t>Gamma Ray Bursts</a:t>
            </a:r>
            <a:endParaRPr lang="en-GB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50825" y="188913"/>
            <a:ext cx="56332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800" dirty="0" smtClean="0">
                <a:solidFill>
                  <a:schemeClr val="bg1"/>
                </a:solidFill>
                <a:latin typeface="Arial" charset="0"/>
              </a:rPr>
              <a:t>Quellen-Kandidaten</a:t>
            </a:r>
            <a:endParaRPr lang="en-GB" sz="48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34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1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375650" cy="1727200"/>
          </a:xfrm>
          <a:noFill/>
          <a:ln/>
        </p:spPr>
        <p:txBody>
          <a:bodyPr/>
          <a:lstStyle/>
          <a:p>
            <a:r>
              <a:rPr lang="en-US" sz="4000" b="1" dirty="0" err="1">
                <a:solidFill>
                  <a:schemeClr val="bg1"/>
                </a:solidFill>
              </a:rPr>
              <a:t>Geladene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kosmische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Strahlung</a:t>
            </a:r>
            <a:r>
              <a:rPr lang="en-US" sz="4000" b="1" dirty="0">
                <a:solidFill>
                  <a:schemeClr val="bg1"/>
                </a:solidFill>
              </a:rPr>
              <a:t>, Gamma-</a:t>
            </a:r>
            <a:r>
              <a:rPr lang="en-US" sz="4000" b="1" dirty="0" err="1">
                <a:solidFill>
                  <a:schemeClr val="bg1"/>
                </a:solidFill>
              </a:rPr>
              <a:t>Strahlen</a:t>
            </a:r>
            <a:r>
              <a:rPr lang="en-US" sz="4000" b="1" dirty="0">
                <a:solidFill>
                  <a:schemeClr val="bg1"/>
                </a:solidFill>
              </a:rPr>
              <a:t> und Neutrinos</a:t>
            </a:r>
          </a:p>
        </p:txBody>
      </p:sp>
      <p:grpSp>
        <p:nvGrpSpPr>
          <p:cNvPr id="806916" name="Group 4"/>
          <p:cNvGrpSpPr>
            <a:grpSpLocks/>
          </p:cNvGrpSpPr>
          <p:nvPr/>
        </p:nvGrpSpPr>
        <p:grpSpPr bwMode="auto">
          <a:xfrm>
            <a:off x="827088" y="2492375"/>
            <a:ext cx="7416800" cy="3600450"/>
            <a:chOff x="2976" y="2688"/>
            <a:chExt cx="2448" cy="1152"/>
          </a:xfrm>
        </p:grpSpPr>
        <p:sp>
          <p:nvSpPr>
            <p:cNvPr id="806917" name="Rectangle 5"/>
            <p:cNvSpPr>
              <a:spLocks noChangeArrowheads="1"/>
            </p:cNvSpPr>
            <p:nvPr/>
          </p:nvSpPr>
          <p:spPr bwMode="auto">
            <a:xfrm>
              <a:off x="2976" y="2688"/>
              <a:ext cx="2448" cy="11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06918" name="Picture 6" descr="casa_xr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688"/>
              <a:ext cx="768" cy="7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6919" name="Picture 7" descr="bluemarble2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13"/>
            <a:stretch>
              <a:fillRect/>
            </a:stretch>
          </p:blipFill>
          <p:spPr bwMode="auto">
            <a:xfrm>
              <a:off x="2976" y="3216"/>
              <a:ext cx="632" cy="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6920" name="Freeform 8"/>
            <p:cNvSpPr>
              <a:spLocks/>
            </p:cNvSpPr>
            <p:nvPr/>
          </p:nvSpPr>
          <p:spPr bwMode="auto">
            <a:xfrm>
              <a:off x="3314" y="2859"/>
              <a:ext cx="1469" cy="685"/>
            </a:xfrm>
            <a:custGeom>
              <a:avLst/>
              <a:gdLst>
                <a:gd name="T0" fmla="*/ 1454 w 1469"/>
                <a:gd name="T1" fmla="*/ 213 h 685"/>
                <a:gd name="T2" fmla="*/ 1414 w 1469"/>
                <a:gd name="T3" fmla="*/ 373 h 685"/>
                <a:gd name="T4" fmla="*/ 1334 w 1469"/>
                <a:gd name="T5" fmla="*/ 365 h 685"/>
                <a:gd name="T6" fmla="*/ 1254 w 1469"/>
                <a:gd name="T7" fmla="*/ 461 h 685"/>
                <a:gd name="T8" fmla="*/ 1286 w 1469"/>
                <a:gd name="T9" fmla="*/ 557 h 685"/>
                <a:gd name="T10" fmla="*/ 1294 w 1469"/>
                <a:gd name="T11" fmla="*/ 629 h 685"/>
                <a:gd name="T12" fmla="*/ 1302 w 1469"/>
                <a:gd name="T13" fmla="*/ 653 h 685"/>
                <a:gd name="T14" fmla="*/ 1254 w 1469"/>
                <a:gd name="T15" fmla="*/ 685 h 685"/>
                <a:gd name="T16" fmla="*/ 1126 w 1469"/>
                <a:gd name="T17" fmla="*/ 661 h 685"/>
                <a:gd name="T18" fmla="*/ 1102 w 1469"/>
                <a:gd name="T19" fmla="*/ 597 h 685"/>
                <a:gd name="T20" fmla="*/ 1006 w 1469"/>
                <a:gd name="T21" fmla="*/ 437 h 685"/>
                <a:gd name="T22" fmla="*/ 982 w 1469"/>
                <a:gd name="T23" fmla="*/ 445 h 685"/>
                <a:gd name="T24" fmla="*/ 966 w 1469"/>
                <a:gd name="T25" fmla="*/ 493 h 685"/>
                <a:gd name="T26" fmla="*/ 894 w 1469"/>
                <a:gd name="T27" fmla="*/ 445 h 685"/>
                <a:gd name="T28" fmla="*/ 806 w 1469"/>
                <a:gd name="T29" fmla="*/ 317 h 685"/>
                <a:gd name="T30" fmla="*/ 742 w 1469"/>
                <a:gd name="T31" fmla="*/ 293 h 685"/>
                <a:gd name="T32" fmla="*/ 694 w 1469"/>
                <a:gd name="T33" fmla="*/ 261 h 685"/>
                <a:gd name="T34" fmla="*/ 646 w 1469"/>
                <a:gd name="T35" fmla="*/ 245 h 685"/>
                <a:gd name="T36" fmla="*/ 614 w 1469"/>
                <a:gd name="T37" fmla="*/ 253 h 685"/>
                <a:gd name="T38" fmla="*/ 566 w 1469"/>
                <a:gd name="T39" fmla="*/ 269 h 685"/>
                <a:gd name="T40" fmla="*/ 414 w 1469"/>
                <a:gd name="T41" fmla="*/ 229 h 685"/>
                <a:gd name="T42" fmla="*/ 406 w 1469"/>
                <a:gd name="T43" fmla="*/ 85 h 685"/>
                <a:gd name="T44" fmla="*/ 262 w 1469"/>
                <a:gd name="T45" fmla="*/ 5 h 685"/>
                <a:gd name="T46" fmla="*/ 182 w 1469"/>
                <a:gd name="T47" fmla="*/ 45 h 685"/>
                <a:gd name="T48" fmla="*/ 166 w 1469"/>
                <a:gd name="T49" fmla="*/ 93 h 685"/>
                <a:gd name="T50" fmla="*/ 158 w 1469"/>
                <a:gd name="T51" fmla="*/ 117 h 685"/>
                <a:gd name="T52" fmla="*/ 150 w 1469"/>
                <a:gd name="T53" fmla="*/ 189 h 685"/>
                <a:gd name="T54" fmla="*/ 46 w 1469"/>
                <a:gd name="T55" fmla="*/ 229 h 685"/>
                <a:gd name="T56" fmla="*/ 46 w 1469"/>
                <a:gd name="T57" fmla="*/ 381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9" h="685">
                  <a:moveTo>
                    <a:pt x="1454" y="213"/>
                  </a:moveTo>
                  <a:cubicBezTo>
                    <a:pt x="1435" y="271"/>
                    <a:pt x="1469" y="336"/>
                    <a:pt x="1414" y="373"/>
                  </a:cubicBezTo>
                  <a:cubicBezTo>
                    <a:pt x="1387" y="370"/>
                    <a:pt x="1361" y="365"/>
                    <a:pt x="1334" y="365"/>
                  </a:cubicBezTo>
                  <a:cubicBezTo>
                    <a:pt x="1267" y="365"/>
                    <a:pt x="1265" y="407"/>
                    <a:pt x="1254" y="461"/>
                  </a:cubicBezTo>
                  <a:cubicBezTo>
                    <a:pt x="1262" y="509"/>
                    <a:pt x="1272" y="516"/>
                    <a:pt x="1286" y="557"/>
                  </a:cubicBezTo>
                  <a:cubicBezTo>
                    <a:pt x="1289" y="581"/>
                    <a:pt x="1290" y="605"/>
                    <a:pt x="1294" y="629"/>
                  </a:cubicBezTo>
                  <a:cubicBezTo>
                    <a:pt x="1295" y="637"/>
                    <a:pt x="1307" y="646"/>
                    <a:pt x="1302" y="653"/>
                  </a:cubicBezTo>
                  <a:cubicBezTo>
                    <a:pt x="1291" y="669"/>
                    <a:pt x="1254" y="685"/>
                    <a:pt x="1254" y="685"/>
                  </a:cubicBezTo>
                  <a:cubicBezTo>
                    <a:pt x="1210" y="679"/>
                    <a:pt x="1170" y="668"/>
                    <a:pt x="1126" y="661"/>
                  </a:cubicBezTo>
                  <a:cubicBezTo>
                    <a:pt x="1095" y="641"/>
                    <a:pt x="1090" y="632"/>
                    <a:pt x="1102" y="597"/>
                  </a:cubicBezTo>
                  <a:cubicBezTo>
                    <a:pt x="1094" y="482"/>
                    <a:pt x="1115" y="455"/>
                    <a:pt x="1006" y="437"/>
                  </a:cubicBezTo>
                  <a:cubicBezTo>
                    <a:pt x="998" y="440"/>
                    <a:pt x="987" y="438"/>
                    <a:pt x="982" y="445"/>
                  </a:cubicBezTo>
                  <a:cubicBezTo>
                    <a:pt x="972" y="459"/>
                    <a:pt x="966" y="493"/>
                    <a:pt x="966" y="493"/>
                  </a:cubicBezTo>
                  <a:cubicBezTo>
                    <a:pt x="934" y="482"/>
                    <a:pt x="918" y="469"/>
                    <a:pt x="894" y="445"/>
                  </a:cubicBezTo>
                  <a:cubicBezTo>
                    <a:pt x="872" y="379"/>
                    <a:pt x="862" y="373"/>
                    <a:pt x="806" y="317"/>
                  </a:cubicBezTo>
                  <a:cubicBezTo>
                    <a:pt x="790" y="301"/>
                    <a:pt x="762" y="304"/>
                    <a:pt x="742" y="293"/>
                  </a:cubicBezTo>
                  <a:cubicBezTo>
                    <a:pt x="725" y="284"/>
                    <a:pt x="712" y="267"/>
                    <a:pt x="694" y="261"/>
                  </a:cubicBezTo>
                  <a:cubicBezTo>
                    <a:pt x="678" y="256"/>
                    <a:pt x="646" y="245"/>
                    <a:pt x="646" y="245"/>
                  </a:cubicBezTo>
                  <a:cubicBezTo>
                    <a:pt x="635" y="248"/>
                    <a:pt x="625" y="250"/>
                    <a:pt x="614" y="253"/>
                  </a:cubicBezTo>
                  <a:cubicBezTo>
                    <a:pt x="598" y="258"/>
                    <a:pt x="566" y="269"/>
                    <a:pt x="566" y="269"/>
                  </a:cubicBezTo>
                  <a:cubicBezTo>
                    <a:pt x="512" y="265"/>
                    <a:pt x="434" y="288"/>
                    <a:pt x="414" y="229"/>
                  </a:cubicBezTo>
                  <a:cubicBezTo>
                    <a:pt x="411" y="181"/>
                    <a:pt x="413" y="133"/>
                    <a:pt x="406" y="85"/>
                  </a:cubicBezTo>
                  <a:cubicBezTo>
                    <a:pt x="398" y="31"/>
                    <a:pt x="301" y="18"/>
                    <a:pt x="262" y="5"/>
                  </a:cubicBezTo>
                  <a:cubicBezTo>
                    <a:pt x="211" y="12"/>
                    <a:pt x="205" y="0"/>
                    <a:pt x="182" y="45"/>
                  </a:cubicBezTo>
                  <a:cubicBezTo>
                    <a:pt x="174" y="60"/>
                    <a:pt x="171" y="77"/>
                    <a:pt x="166" y="93"/>
                  </a:cubicBezTo>
                  <a:cubicBezTo>
                    <a:pt x="163" y="101"/>
                    <a:pt x="158" y="117"/>
                    <a:pt x="158" y="117"/>
                  </a:cubicBezTo>
                  <a:cubicBezTo>
                    <a:pt x="155" y="141"/>
                    <a:pt x="158" y="166"/>
                    <a:pt x="150" y="189"/>
                  </a:cubicBezTo>
                  <a:cubicBezTo>
                    <a:pt x="144" y="207"/>
                    <a:pt x="64" y="223"/>
                    <a:pt x="46" y="229"/>
                  </a:cubicBezTo>
                  <a:cubicBezTo>
                    <a:pt x="0" y="298"/>
                    <a:pt x="46" y="308"/>
                    <a:pt x="46" y="381"/>
                  </a:cubicBezTo>
                </a:path>
              </a:pathLst>
            </a:custGeom>
            <a:solidFill>
              <a:srgbClr val="000000"/>
            </a:solidFill>
            <a:ln w="28575" cmpd="sng">
              <a:solidFill>
                <a:srgbClr val="FFFF99"/>
              </a:solidFill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6921" name="Line 9"/>
            <p:cNvSpPr>
              <a:spLocks noChangeShapeType="1"/>
            </p:cNvSpPr>
            <p:nvPr/>
          </p:nvSpPr>
          <p:spPr bwMode="auto">
            <a:xfrm flipH="1">
              <a:off x="3552" y="3072"/>
              <a:ext cx="1248" cy="336"/>
            </a:xfrm>
            <a:prstGeom prst="line">
              <a:avLst/>
            </a:prstGeom>
            <a:noFill/>
            <a:ln w="38100">
              <a:solidFill>
                <a:srgbClr val="FF99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6922" name="Text Box 10"/>
          <p:cNvSpPr txBox="1">
            <a:spLocks noChangeArrowheads="1"/>
          </p:cNvSpPr>
          <p:nvPr/>
        </p:nvSpPr>
        <p:spPr bwMode="auto">
          <a:xfrm>
            <a:off x="1042988" y="2347913"/>
            <a:ext cx="3176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800">
                <a:solidFill>
                  <a:schemeClr val="bg1"/>
                </a:solidFill>
                <a:latin typeface="Arial" charset="0"/>
              </a:rPr>
              <a:t>Geladene Teilchen</a:t>
            </a:r>
            <a:endParaRPr lang="en-GB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06923" name="Text Box 11"/>
          <p:cNvSpPr txBox="1">
            <a:spLocks noChangeArrowheads="1"/>
          </p:cNvSpPr>
          <p:nvPr/>
        </p:nvSpPr>
        <p:spPr bwMode="auto">
          <a:xfrm>
            <a:off x="5148263" y="3140075"/>
            <a:ext cx="800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4000" b="1">
                <a:solidFill>
                  <a:schemeClr val="bg1"/>
                </a:solidFill>
                <a:latin typeface="Arial" charset="0"/>
                <a:sym typeface="Symbol" pitchFamily="18" charset="2"/>
              </a:rPr>
              <a:t>,</a:t>
            </a:r>
          </a:p>
        </p:txBody>
      </p:sp>
      <p:sp>
        <p:nvSpPr>
          <p:cNvPr id="806924" name="Oval 12"/>
          <p:cNvSpPr>
            <a:spLocks noChangeArrowheads="1"/>
          </p:cNvSpPr>
          <p:nvPr/>
        </p:nvSpPr>
        <p:spPr bwMode="auto">
          <a:xfrm rot="2241903">
            <a:off x="3275013" y="4221163"/>
            <a:ext cx="1295400" cy="431800"/>
          </a:xfrm>
          <a:prstGeom prst="ellipse">
            <a:avLst/>
          </a:prstGeom>
          <a:gradFill rotWithShape="1">
            <a:gsLst>
              <a:gs pos="0">
                <a:schemeClr val="bg1">
                  <a:alpha val="45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6925" name="Text Box 13"/>
          <p:cNvSpPr txBox="1">
            <a:spLocks noChangeArrowheads="1"/>
          </p:cNvSpPr>
          <p:nvPr/>
        </p:nvSpPr>
        <p:spPr bwMode="auto">
          <a:xfrm>
            <a:off x="3203575" y="4437063"/>
            <a:ext cx="449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sz="4000" b="1">
                <a:solidFill>
                  <a:schemeClr val="bg1"/>
                </a:solidFill>
                <a:latin typeface="Arial" charset="0"/>
                <a:sym typeface="Symbol" pitchFamily="18" charset="2"/>
              </a:rPr>
              <a:t>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831807"/>
              </p:ext>
            </p:extLst>
          </p:nvPr>
        </p:nvGraphicFramePr>
        <p:xfrm>
          <a:off x="3876675" y="5605463"/>
          <a:ext cx="49530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00" name="Equation" r:id="rId5" imgW="2324100" imgH="457200" progId="Equation.3">
                  <p:embed/>
                </p:oleObj>
              </mc:Choice>
              <mc:Fallback>
                <p:oleObj name="Equation" r:id="rId5" imgW="2324100" imgH="457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6675" y="5605463"/>
                        <a:ext cx="4953000" cy="974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2963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6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6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24" grpId="0" animBg="1"/>
      <p:bldP spid="8069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479004" cy="702320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29" name="WordArt 5"/>
          <p:cNvSpPr>
            <a:spLocks noChangeArrowheads="1" noChangeShapeType="1" noTextEdit="1"/>
          </p:cNvSpPr>
          <p:nvPr/>
        </p:nvSpPr>
        <p:spPr bwMode="auto">
          <a:xfrm>
            <a:off x="1371600" y="228600"/>
            <a:ext cx="6019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WHIPPLE Telescope, Arizona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6378575" cy="172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E &gt; 10</a:t>
            </a:r>
            <a:r>
              <a:rPr lang="en-US" b="1" baseline="30000" smtClean="0">
                <a:solidFill>
                  <a:schemeClr val="bg1"/>
                </a:solidFill>
              </a:rPr>
              <a:t>19</a:t>
            </a:r>
            <a:r>
              <a:rPr lang="en-US" b="1" smtClean="0">
                <a:solidFill>
                  <a:schemeClr val="bg1"/>
                </a:solidFill>
              </a:rPr>
              <a:t> eV: </a:t>
            </a:r>
            <a:r>
              <a:rPr lang="en-US" b="1" smtClean="0">
                <a:solidFill>
                  <a:schemeClr val="bg1"/>
                </a:solidFill>
                <a:sym typeface="Wingdings" pitchFamily="2" charset="2"/>
              </a:rPr>
              <a:t> Astronomie ?</a:t>
            </a:r>
            <a:endParaRPr lang="en-US" b="1" smtClean="0">
              <a:solidFill>
                <a:schemeClr val="bg1"/>
              </a:solidFill>
            </a:endParaRPr>
          </a:p>
        </p:txBody>
      </p:sp>
      <p:pic>
        <p:nvPicPr>
          <p:cNvPr id="19047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3311" r="1060" b="2217"/>
          <a:stretch>
            <a:fillRect/>
          </a:stretch>
        </p:blipFill>
        <p:spPr bwMode="auto">
          <a:xfrm rot="-424870">
            <a:off x="6096000" y="2209800"/>
            <a:ext cx="34401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5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2863850" cy="1643063"/>
          </a:xfrm>
          <a:prstGeom prst="rect">
            <a:avLst/>
          </a:prstGeom>
          <a:noFill/>
          <a:ln>
            <a:noFill/>
          </a:ln>
          <a:effectLst>
            <a:outerShdw blurRad="88900" dist="63499" dir="21180033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6" name="Oval 12"/>
          <p:cNvSpPr>
            <a:spLocks/>
          </p:cNvSpPr>
          <p:nvPr/>
        </p:nvSpPr>
        <p:spPr bwMode="auto">
          <a:xfrm>
            <a:off x="-228600" y="2895600"/>
            <a:ext cx="4114800" cy="3238500"/>
          </a:xfrm>
          <a:prstGeom prst="ellipse">
            <a:avLst/>
          </a:prstGeom>
          <a:solidFill>
            <a:srgbClr val="BBE0E3">
              <a:alpha val="220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FFFFFF">
                    <a:alpha val="53999"/>
                  </a:srgbClr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0477" name="Rectangle 13"/>
          <p:cNvSpPr>
            <a:spLocks/>
          </p:cNvSpPr>
          <p:nvPr/>
        </p:nvSpPr>
        <p:spPr bwMode="auto">
          <a:xfrm>
            <a:off x="1676400" y="3124200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000">
                <a:solidFill>
                  <a:srgbClr val="E6E6E6"/>
                </a:solidFill>
                <a:latin typeface="GillSans" charset="0"/>
                <a:sym typeface="GillSans" charset="0"/>
              </a:rPr>
              <a:t>Halo B?</a:t>
            </a:r>
          </a:p>
        </p:txBody>
      </p:sp>
      <p:sp>
        <p:nvSpPr>
          <p:cNvPr id="190478" name="Rectangle 14"/>
          <p:cNvSpPr>
            <a:spLocks/>
          </p:cNvSpPr>
          <p:nvPr/>
        </p:nvSpPr>
        <p:spPr bwMode="auto">
          <a:xfrm>
            <a:off x="762000" y="4724400"/>
            <a:ext cx="15763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>
                <a:solidFill>
                  <a:srgbClr val="E6E6E6"/>
                </a:solidFill>
                <a:latin typeface="GillSans" charset="0"/>
                <a:sym typeface="GillSans" charset="0"/>
              </a:rPr>
              <a:t>Milchstraße</a:t>
            </a:r>
          </a:p>
          <a:p>
            <a:pPr algn="ctr"/>
            <a:r>
              <a:rPr lang="en-US" sz="2400">
                <a:solidFill>
                  <a:srgbClr val="E6E6E6"/>
                </a:solidFill>
                <a:latin typeface="GillSans" charset="0"/>
                <a:sym typeface="GillSans" charset="0"/>
              </a:rPr>
              <a:t>B ~ μG</a:t>
            </a:r>
          </a:p>
        </p:txBody>
      </p:sp>
      <p:sp>
        <p:nvSpPr>
          <p:cNvPr id="190480" name="Rectangle 16"/>
          <p:cNvSpPr>
            <a:spLocks/>
          </p:cNvSpPr>
          <p:nvPr/>
        </p:nvSpPr>
        <p:spPr bwMode="auto">
          <a:xfrm>
            <a:off x="4267199" y="5733596"/>
            <a:ext cx="46593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Sans" charset="0"/>
                <a:sym typeface="GillSans" charset="0"/>
              </a:rPr>
              <a:t>Extra-</a:t>
            </a:r>
            <a:r>
              <a:rPr lang="en-US" dirty="0" err="1">
                <a:solidFill>
                  <a:schemeClr val="bg1"/>
                </a:solidFill>
                <a:latin typeface="GillSans" charset="0"/>
                <a:sym typeface="GillSans" charset="0"/>
              </a:rPr>
              <a:t>galaktisches</a:t>
            </a:r>
            <a:r>
              <a:rPr lang="en-US" dirty="0">
                <a:solidFill>
                  <a:schemeClr val="bg1"/>
                </a:solidFill>
                <a:latin typeface="GillSans" charset="0"/>
                <a:sym typeface="GillSans" charset="0"/>
              </a:rPr>
              <a:t> B &lt; </a:t>
            </a:r>
            <a:r>
              <a:rPr lang="en-US" dirty="0" err="1">
                <a:solidFill>
                  <a:schemeClr val="bg1"/>
                </a:solidFill>
                <a:latin typeface="GillSans" charset="0"/>
                <a:sym typeface="GillSans" charset="0"/>
              </a:rPr>
              <a:t>nG</a:t>
            </a:r>
            <a:r>
              <a:rPr lang="en-US" dirty="0">
                <a:solidFill>
                  <a:schemeClr val="bg1"/>
                </a:solidFill>
                <a:latin typeface="GillSans" charset="0"/>
                <a:sym typeface="GillSans" charset="0"/>
              </a:rPr>
              <a:t> (?)</a:t>
            </a:r>
          </a:p>
        </p:txBody>
      </p:sp>
      <p:sp>
        <p:nvSpPr>
          <p:cNvPr id="190482" name="Freeform 18"/>
          <p:cNvSpPr>
            <a:spLocks/>
          </p:cNvSpPr>
          <p:nvPr/>
        </p:nvSpPr>
        <p:spPr bwMode="auto">
          <a:xfrm>
            <a:off x="2514600" y="3733800"/>
            <a:ext cx="3810000" cy="1016000"/>
          </a:xfrm>
          <a:custGeom>
            <a:avLst/>
            <a:gdLst>
              <a:gd name="T0" fmla="*/ 2400 w 2400"/>
              <a:gd name="T1" fmla="*/ 0 h 640"/>
              <a:gd name="T2" fmla="*/ 2208 w 2400"/>
              <a:gd name="T3" fmla="*/ 96 h 640"/>
              <a:gd name="T4" fmla="*/ 2016 w 2400"/>
              <a:gd name="T5" fmla="*/ 144 h 640"/>
              <a:gd name="T6" fmla="*/ 1680 w 2400"/>
              <a:gd name="T7" fmla="*/ 288 h 640"/>
              <a:gd name="T8" fmla="*/ 1440 w 2400"/>
              <a:gd name="T9" fmla="*/ 336 h 640"/>
              <a:gd name="T10" fmla="*/ 1200 w 2400"/>
              <a:gd name="T11" fmla="*/ 432 h 640"/>
              <a:gd name="T12" fmla="*/ 960 w 2400"/>
              <a:gd name="T13" fmla="*/ 432 h 640"/>
              <a:gd name="T14" fmla="*/ 672 w 2400"/>
              <a:gd name="T15" fmla="*/ 576 h 640"/>
              <a:gd name="T16" fmla="*/ 432 w 2400"/>
              <a:gd name="T17" fmla="*/ 528 h 640"/>
              <a:gd name="T18" fmla="*/ 192 w 2400"/>
              <a:gd name="T19" fmla="*/ 624 h 640"/>
              <a:gd name="T20" fmla="*/ 0 w 2400"/>
              <a:gd name="T21" fmla="*/ 624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00" h="640">
                <a:moveTo>
                  <a:pt x="2400" y="0"/>
                </a:moveTo>
                <a:cubicBezTo>
                  <a:pt x="2336" y="36"/>
                  <a:pt x="2272" y="72"/>
                  <a:pt x="2208" y="96"/>
                </a:cubicBezTo>
                <a:cubicBezTo>
                  <a:pt x="2144" y="120"/>
                  <a:pt x="2104" y="112"/>
                  <a:pt x="2016" y="144"/>
                </a:cubicBezTo>
                <a:cubicBezTo>
                  <a:pt x="1928" y="176"/>
                  <a:pt x="1776" y="256"/>
                  <a:pt x="1680" y="288"/>
                </a:cubicBezTo>
                <a:cubicBezTo>
                  <a:pt x="1584" y="320"/>
                  <a:pt x="1520" y="312"/>
                  <a:pt x="1440" y="336"/>
                </a:cubicBezTo>
                <a:cubicBezTo>
                  <a:pt x="1360" y="360"/>
                  <a:pt x="1280" y="416"/>
                  <a:pt x="1200" y="432"/>
                </a:cubicBezTo>
                <a:cubicBezTo>
                  <a:pt x="1120" y="448"/>
                  <a:pt x="1048" y="408"/>
                  <a:pt x="960" y="432"/>
                </a:cubicBezTo>
                <a:cubicBezTo>
                  <a:pt x="872" y="456"/>
                  <a:pt x="760" y="560"/>
                  <a:pt x="672" y="576"/>
                </a:cubicBezTo>
                <a:cubicBezTo>
                  <a:pt x="584" y="592"/>
                  <a:pt x="512" y="520"/>
                  <a:pt x="432" y="528"/>
                </a:cubicBezTo>
                <a:cubicBezTo>
                  <a:pt x="352" y="536"/>
                  <a:pt x="264" y="608"/>
                  <a:pt x="192" y="624"/>
                </a:cubicBezTo>
                <a:cubicBezTo>
                  <a:pt x="120" y="640"/>
                  <a:pt x="60" y="632"/>
                  <a:pt x="0" y="624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752600"/>
            <a:ext cx="8305800" cy="4197350"/>
          </a:xfr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1" name="Rectangle 3"/>
          <p:cNvSpPr>
            <a:spLocks/>
          </p:cNvSpPr>
          <p:nvPr/>
        </p:nvSpPr>
        <p:spPr bwMode="auto">
          <a:xfrm>
            <a:off x="1752600" y="152400"/>
            <a:ext cx="70104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de-DE" sz="3600">
                <a:solidFill>
                  <a:srgbClr val="000066"/>
                </a:solidFill>
                <a:latin typeface="Calibri" pitchFamily="34" charset="0"/>
              </a:rPr>
              <a:t>Das Pierre Auger Observatorium</a:t>
            </a:r>
            <a:endParaRPr lang="en-US" sz="3600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3" name="Rectangle 3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010400" cy="944563"/>
          </a:xfrm>
        </p:spPr>
        <p:txBody>
          <a:bodyPr/>
          <a:lstStyle/>
          <a:p>
            <a:r>
              <a:rPr lang="de-DE" sz="4800" b="1" smtClean="0"/>
              <a:t>Himmelskarte</a:t>
            </a:r>
            <a:endParaRPr lang="en-US" sz="4800" b="1" smtClean="0"/>
          </a:p>
        </p:txBody>
      </p:sp>
      <p:grpSp>
        <p:nvGrpSpPr>
          <p:cNvPr id="337924" name="Group 4"/>
          <p:cNvGrpSpPr>
            <a:grpSpLocks/>
          </p:cNvGrpSpPr>
          <p:nvPr/>
        </p:nvGrpSpPr>
        <p:grpSpPr bwMode="auto">
          <a:xfrm>
            <a:off x="228600" y="228600"/>
            <a:ext cx="2133600" cy="2514600"/>
            <a:chOff x="192" y="528"/>
            <a:chExt cx="1392" cy="1584"/>
          </a:xfrm>
        </p:grpSpPr>
        <p:sp>
          <p:nvSpPr>
            <p:cNvPr id="337925" name="AutoShape 5"/>
            <p:cNvSpPr>
              <a:spLocks/>
            </p:cNvSpPr>
            <p:nvPr/>
          </p:nvSpPr>
          <p:spPr bwMode="auto">
            <a:xfrm>
              <a:off x="192" y="528"/>
              <a:ext cx="1392" cy="1584"/>
            </a:xfrm>
            <a:prstGeom prst="roundRect">
              <a:avLst>
                <a:gd name="adj" fmla="val 8019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114300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37926" name="Picture 6" descr="crspectr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5"/>
            <a:stretch>
              <a:fillRect/>
            </a:stretch>
          </p:blipFill>
          <p:spPr bwMode="auto">
            <a:xfrm>
              <a:off x="288" y="624"/>
              <a:ext cx="1202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7928" name="Text Box 8"/>
          <p:cNvSpPr txBox="1">
            <a:spLocks noChangeArrowheads="1"/>
          </p:cNvSpPr>
          <p:nvPr/>
        </p:nvSpPr>
        <p:spPr bwMode="auto">
          <a:xfrm>
            <a:off x="2514600" y="1143000"/>
            <a:ext cx="617855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 sz="2300">
                <a:solidFill>
                  <a:srgbClr val="003366"/>
                </a:solidFill>
                <a:latin typeface="Calibri" pitchFamily="34" charset="0"/>
              </a:rPr>
              <a:t>... der 69 Auger-Ereignisse mit E &gt; 55 EeV              im Vergleich zur Dichteverteilung aktiver Galaxien</a:t>
            </a:r>
            <a:endParaRPr lang="en-GB" sz="2300">
              <a:solidFill>
                <a:srgbClr val="003366"/>
              </a:solidFill>
              <a:latin typeface="Calibri" pitchFamily="34" charset="0"/>
            </a:endParaRPr>
          </a:p>
          <a:p>
            <a:pPr algn="r"/>
            <a:endParaRPr lang="en-GB" sz="23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337927" name="Oval 7"/>
          <p:cNvSpPr>
            <a:spLocks noChangeArrowheads="1"/>
          </p:cNvSpPr>
          <p:nvPr/>
        </p:nvSpPr>
        <p:spPr bwMode="auto">
          <a:xfrm>
            <a:off x="1676400" y="2133600"/>
            <a:ext cx="457200" cy="457200"/>
          </a:xfrm>
          <a:prstGeom prst="ellipse">
            <a:avLst/>
          </a:prstGeom>
          <a:solidFill>
            <a:srgbClr val="FF7C80">
              <a:alpha val="17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29" name="Text Box 9"/>
          <p:cNvSpPr txBox="1">
            <a:spLocks noChangeArrowheads="1"/>
          </p:cNvSpPr>
          <p:nvPr/>
        </p:nvSpPr>
        <p:spPr bwMode="auto">
          <a:xfrm>
            <a:off x="609600" y="57912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337930" name="Line 10"/>
          <p:cNvSpPr>
            <a:spLocks noChangeShapeType="1"/>
          </p:cNvSpPr>
          <p:nvPr/>
        </p:nvSpPr>
        <p:spPr bwMode="auto">
          <a:xfrm rot="18812299" flipH="1">
            <a:off x="1752600" y="1600200"/>
            <a:ext cx="3810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7922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9276" b="56250"/>
          <a:stretch>
            <a:fillRect/>
          </a:stretch>
        </p:blipFill>
        <p:spPr bwMode="auto">
          <a:xfrm>
            <a:off x="3352800" y="2047875"/>
            <a:ext cx="594360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31" name="Oval 11"/>
          <p:cNvSpPr>
            <a:spLocks noChangeArrowheads="1"/>
          </p:cNvSpPr>
          <p:nvPr/>
        </p:nvSpPr>
        <p:spPr bwMode="auto">
          <a:xfrm>
            <a:off x="3352800" y="1981200"/>
            <a:ext cx="4989513" cy="30575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32" name="Line 12"/>
          <p:cNvSpPr>
            <a:spLocks noChangeShapeType="1"/>
          </p:cNvSpPr>
          <p:nvPr/>
        </p:nvSpPr>
        <p:spPr bwMode="auto">
          <a:xfrm>
            <a:off x="8382000" y="2057400"/>
            <a:ext cx="0" cy="29241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793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4175"/>
            <a:ext cx="449580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37" name="Text Box 17"/>
          <p:cNvSpPr txBox="1">
            <a:spLocks noChangeArrowheads="1"/>
          </p:cNvSpPr>
          <p:nvPr/>
        </p:nvSpPr>
        <p:spPr bwMode="auto">
          <a:xfrm>
            <a:off x="4343400" y="5410200"/>
            <a:ext cx="377825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200">
                <a:solidFill>
                  <a:srgbClr val="003366"/>
                </a:solidFill>
                <a:latin typeface="Calibri" pitchFamily="34" charset="0"/>
              </a:rPr>
              <a:t>Korrelation mit AGN seit   </a:t>
            </a:r>
          </a:p>
          <a:p>
            <a:r>
              <a:rPr lang="de-DE" sz="2200">
                <a:solidFill>
                  <a:srgbClr val="003366"/>
                </a:solidFill>
                <a:latin typeface="Calibri" pitchFamily="34" charset="0"/>
              </a:rPr>
              <a:t>Erstveröffentlichung gesunken. </a:t>
            </a:r>
          </a:p>
          <a:p>
            <a:r>
              <a:rPr lang="de-DE" sz="2200">
                <a:solidFill>
                  <a:srgbClr val="003366"/>
                </a:solidFill>
                <a:latin typeface="Calibri" pitchFamily="34" charset="0"/>
              </a:rPr>
              <a:t>Signifikanz etwa konstant.</a:t>
            </a:r>
            <a:endParaRPr lang="en-US" sz="2200">
              <a:solidFill>
                <a:srgbClr val="0033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7" name="AutoShape 3"/>
          <p:cNvSpPr>
            <a:spLocks noChangeArrowheads="1"/>
          </p:cNvSpPr>
          <p:nvPr/>
        </p:nvSpPr>
        <p:spPr bwMode="auto">
          <a:xfrm rot="-5400000">
            <a:off x="749300" y="974725"/>
            <a:ext cx="506413" cy="354013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28" name="Rectangle 4"/>
          <p:cNvSpPr>
            <a:spLocks noChangeArrowheads="1"/>
          </p:cNvSpPr>
          <p:nvPr/>
        </p:nvSpPr>
        <p:spPr bwMode="auto">
          <a:xfrm>
            <a:off x="2849563" y="1606550"/>
            <a:ext cx="5367337" cy="41005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29" name="Line 5"/>
          <p:cNvSpPr>
            <a:spLocks noChangeShapeType="1"/>
          </p:cNvSpPr>
          <p:nvPr/>
        </p:nvSpPr>
        <p:spPr bwMode="auto">
          <a:xfrm>
            <a:off x="3459163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0" name="Line 6"/>
          <p:cNvSpPr>
            <a:spLocks noChangeShapeType="1"/>
          </p:cNvSpPr>
          <p:nvPr/>
        </p:nvSpPr>
        <p:spPr bwMode="auto">
          <a:xfrm>
            <a:off x="4065588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1" name="Line 7"/>
          <p:cNvSpPr>
            <a:spLocks noChangeShapeType="1"/>
          </p:cNvSpPr>
          <p:nvPr/>
        </p:nvSpPr>
        <p:spPr bwMode="auto">
          <a:xfrm>
            <a:off x="5230813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2" name="Line 8"/>
          <p:cNvSpPr>
            <a:spLocks noChangeShapeType="1"/>
          </p:cNvSpPr>
          <p:nvPr/>
        </p:nvSpPr>
        <p:spPr bwMode="auto">
          <a:xfrm>
            <a:off x="4673600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3" name="Line 9"/>
          <p:cNvSpPr>
            <a:spLocks noChangeShapeType="1"/>
          </p:cNvSpPr>
          <p:nvPr/>
        </p:nvSpPr>
        <p:spPr bwMode="auto">
          <a:xfrm>
            <a:off x="7053263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4" name="Line 10"/>
          <p:cNvSpPr>
            <a:spLocks noChangeShapeType="1"/>
          </p:cNvSpPr>
          <p:nvPr/>
        </p:nvSpPr>
        <p:spPr bwMode="auto">
          <a:xfrm>
            <a:off x="6445250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5" name="Line 11"/>
          <p:cNvSpPr>
            <a:spLocks noChangeShapeType="1"/>
          </p:cNvSpPr>
          <p:nvPr/>
        </p:nvSpPr>
        <p:spPr bwMode="auto">
          <a:xfrm>
            <a:off x="5837238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6" name="Line 12"/>
          <p:cNvSpPr>
            <a:spLocks noChangeShapeType="1"/>
          </p:cNvSpPr>
          <p:nvPr/>
        </p:nvSpPr>
        <p:spPr bwMode="auto">
          <a:xfrm>
            <a:off x="7659688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7" name="Line 13"/>
          <p:cNvSpPr>
            <a:spLocks noChangeShapeType="1"/>
          </p:cNvSpPr>
          <p:nvPr/>
        </p:nvSpPr>
        <p:spPr bwMode="auto">
          <a:xfrm>
            <a:off x="2849563" y="4895850"/>
            <a:ext cx="101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8" name="Line 14"/>
          <p:cNvSpPr>
            <a:spLocks noChangeShapeType="1"/>
          </p:cNvSpPr>
          <p:nvPr/>
        </p:nvSpPr>
        <p:spPr bwMode="auto">
          <a:xfrm>
            <a:off x="2849563" y="4087813"/>
            <a:ext cx="101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39" name="Line 15"/>
          <p:cNvSpPr>
            <a:spLocks noChangeShapeType="1"/>
          </p:cNvSpPr>
          <p:nvPr/>
        </p:nvSpPr>
        <p:spPr bwMode="auto">
          <a:xfrm>
            <a:off x="2849563" y="2466975"/>
            <a:ext cx="101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40" name="Line 16"/>
          <p:cNvSpPr>
            <a:spLocks noChangeShapeType="1"/>
          </p:cNvSpPr>
          <p:nvPr/>
        </p:nvSpPr>
        <p:spPr bwMode="auto">
          <a:xfrm>
            <a:off x="2849563" y="3276600"/>
            <a:ext cx="101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41" name="Text Box 17"/>
          <p:cNvSpPr txBox="1">
            <a:spLocks noChangeArrowheads="1"/>
          </p:cNvSpPr>
          <p:nvPr/>
        </p:nvSpPr>
        <p:spPr bwMode="auto">
          <a:xfrm>
            <a:off x="2344738" y="2265363"/>
            <a:ext cx="4476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6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42" name="Text Box 18"/>
          <p:cNvSpPr txBox="1">
            <a:spLocks noChangeArrowheads="1"/>
          </p:cNvSpPr>
          <p:nvPr/>
        </p:nvSpPr>
        <p:spPr bwMode="auto">
          <a:xfrm>
            <a:off x="2344738" y="4694238"/>
            <a:ext cx="447675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3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43" name="Text Box 19"/>
          <p:cNvSpPr txBox="1">
            <a:spLocks noChangeArrowheads="1"/>
          </p:cNvSpPr>
          <p:nvPr/>
        </p:nvSpPr>
        <p:spPr bwMode="auto">
          <a:xfrm>
            <a:off x="2344738" y="3935413"/>
            <a:ext cx="447675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4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44" name="Text Box 20"/>
          <p:cNvSpPr txBox="1">
            <a:spLocks noChangeArrowheads="1"/>
          </p:cNvSpPr>
          <p:nvPr/>
        </p:nvSpPr>
        <p:spPr bwMode="auto">
          <a:xfrm>
            <a:off x="2344738" y="3125788"/>
            <a:ext cx="4476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5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45" name="Text Box 21"/>
          <p:cNvSpPr txBox="1">
            <a:spLocks noChangeArrowheads="1"/>
          </p:cNvSpPr>
          <p:nvPr/>
        </p:nvSpPr>
        <p:spPr bwMode="auto">
          <a:xfrm>
            <a:off x="2344738" y="5503863"/>
            <a:ext cx="447675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2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46" name="Text Box 22"/>
          <p:cNvSpPr txBox="1">
            <a:spLocks noChangeArrowheads="1"/>
          </p:cNvSpPr>
          <p:nvPr/>
        </p:nvSpPr>
        <p:spPr bwMode="auto">
          <a:xfrm>
            <a:off x="2647950" y="5808663"/>
            <a:ext cx="58229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400">
                <a:solidFill>
                  <a:schemeClr val="bg1"/>
                </a:solidFill>
                <a:latin typeface="Arial" charset="0"/>
              </a:rPr>
              <a:t>1985   1990   1995    2000    2005    2010    2015    2020    2025     2030</a:t>
            </a:r>
            <a:endParaRPr lang="en-GB" sz="1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47" name="Freeform 23"/>
          <p:cNvSpPr>
            <a:spLocks/>
          </p:cNvSpPr>
          <p:nvPr/>
        </p:nvSpPr>
        <p:spPr bwMode="auto">
          <a:xfrm>
            <a:off x="3001963" y="4895850"/>
            <a:ext cx="1063625" cy="811213"/>
          </a:xfrm>
          <a:custGeom>
            <a:avLst/>
            <a:gdLst>
              <a:gd name="T0" fmla="*/ 0 w 953"/>
              <a:gd name="T1" fmla="*/ 726 h 726"/>
              <a:gd name="T2" fmla="*/ 91 w 953"/>
              <a:gd name="T3" fmla="*/ 545 h 726"/>
              <a:gd name="T4" fmla="*/ 182 w 953"/>
              <a:gd name="T5" fmla="*/ 409 h 726"/>
              <a:gd name="T6" fmla="*/ 318 w 953"/>
              <a:gd name="T7" fmla="*/ 273 h 726"/>
              <a:gd name="T8" fmla="*/ 447 w 953"/>
              <a:gd name="T9" fmla="*/ 174 h 726"/>
              <a:gd name="T10" fmla="*/ 548 w 953"/>
              <a:gd name="T11" fmla="*/ 110 h 726"/>
              <a:gd name="T12" fmla="*/ 749 w 953"/>
              <a:gd name="T13" fmla="*/ 46 h 726"/>
              <a:gd name="T14" fmla="*/ 953 w 953"/>
              <a:gd name="T15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3" h="726">
                <a:moveTo>
                  <a:pt x="0" y="726"/>
                </a:moveTo>
                <a:cubicBezTo>
                  <a:pt x="30" y="662"/>
                  <a:pt x="61" y="598"/>
                  <a:pt x="91" y="545"/>
                </a:cubicBezTo>
                <a:cubicBezTo>
                  <a:pt x="121" y="492"/>
                  <a:pt x="144" y="454"/>
                  <a:pt x="182" y="409"/>
                </a:cubicBezTo>
                <a:cubicBezTo>
                  <a:pt x="220" y="364"/>
                  <a:pt x="274" y="312"/>
                  <a:pt x="318" y="273"/>
                </a:cubicBezTo>
                <a:cubicBezTo>
                  <a:pt x="362" y="234"/>
                  <a:pt x="409" y="201"/>
                  <a:pt x="447" y="174"/>
                </a:cubicBezTo>
                <a:cubicBezTo>
                  <a:pt x="485" y="147"/>
                  <a:pt x="498" y="131"/>
                  <a:pt x="548" y="110"/>
                </a:cubicBezTo>
                <a:cubicBezTo>
                  <a:pt x="598" y="89"/>
                  <a:pt x="682" y="64"/>
                  <a:pt x="749" y="46"/>
                </a:cubicBezTo>
                <a:cubicBezTo>
                  <a:pt x="816" y="28"/>
                  <a:pt x="911" y="10"/>
                  <a:pt x="953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48" name="Freeform 24"/>
          <p:cNvSpPr>
            <a:spLocks/>
          </p:cNvSpPr>
          <p:nvPr/>
        </p:nvSpPr>
        <p:spPr bwMode="auto">
          <a:xfrm>
            <a:off x="3543300" y="4457700"/>
            <a:ext cx="1549400" cy="877888"/>
          </a:xfrm>
          <a:custGeom>
            <a:avLst/>
            <a:gdLst>
              <a:gd name="T0" fmla="*/ 0 w 1388"/>
              <a:gd name="T1" fmla="*/ 787 h 787"/>
              <a:gd name="T2" fmla="*/ 126 w 1388"/>
              <a:gd name="T3" fmla="*/ 571 h 787"/>
              <a:gd name="T4" fmla="*/ 372 w 1388"/>
              <a:gd name="T5" fmla="*/ 355 h 787"/>
              <a:gd name="T6" fmla="*/ 594 w 1388"/>
              <a:gd name="T7" fmla="*/ 235 h 787"/>
              <a:gd name="T8" fmla="*/ 876 w 1388"/>
              <a:gd name="T9" fmla="*/ 121 h 787"/>
              <a:gd name="T10" fmla="*/ 1096 w 1388"/>
              <a:gd name="T11" fmla="*/ 55 h 787"/>
              <a:gd name="T12" fmla="*/ 1169 w 1388"/>
              <a:gd name="T13" fmla="*/ 37 h 787"/>
              <a:gd name="T14" fmla="*/ 1388 w 1388"/>
              <a:gd name="T15" fmla="*/ 0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88" h="787">
                <a:moveTo>
                  <a:pt x="0" y="787"/>
                </a:moveTo>
                <a:cubicBezTo>
                  <a:pt x="21" y="750"/>
                  <a:pt x="64" y="643"/>
                  <a:pt x="126" y="571"/>
                </a:cubicBezTo>
                <a:cubicBezTo>
                  <a:pt x="188" y="499"/>
                  <a:pt x="294" y="411"/>
                  <a:pt x="372" y="355"/>
                </a:cubicBezTo>
                <a:cubicBezTo>
                  <a:pt x="450" y="299"/>
                  <a:pt x="510" y="274"/>
                  <a:pt x="594" y="235"/>
                </a:cubicBezTo>
                <a:cubicBezTo>
                  <a:pt x="678" y="196"/>
                  <a:pt x="792" y="151"/>
                  <a:pt x="876" y="121"/>
                </a:cubicBezTo>
                <a:cubicBezTo>
                  <a:pt x="960" y="91"/>
                  <a:pt x="1047" y="69"/>
                  <a:pt x="1096" y="55"/>
                </a:cubicBezTo>
                <a:cubicBezTo>
                  <a:pt x="1145" y="41"/>
                  <a:pt x="1120" y="46"/>
                  <a:pt x="1169" y="37"/>
                </a:cubicBezTo>
                <a:cubicBezTo>
                  <a:pt x="1218" y="28"/>
                  <a:pt x="1343" y="8"/>
                  <a:pt x="1388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49" name="Freeform 25"/>
          <p:cNvSpPr>
            <a:spLocks/>
          </p:cNvSpPr>
          <p:nvPr/>
        </p:nvSpPr>
        <p:spPr bwMode="auto">
          <a:xfrm>
            <a:off x="4419600" y="4121150"/>
            <a:ext cx="1062038" cy="1179513"/>
          </a:xfrm>
          <a:custGeom>
            <a:avLst/>
            <a:gdLst>
              <a:gd name="T0" fmla="*/ 0 w 951"/>
              <a:gd name="T1" fmla="*/ 1057 h 1057"/>
              <a:gd name="T2" fmla="*/ 137 w 951"/>
              <a:gd name="T3" fmla="*/ 694 h 1057"/>
              <a:gd name="T4" fmla="*/ 295 w 951"/>
              <a:gd name="T5" fmla="*/ 398 h 1057"/>
              <a:gd name="T6" fmla="*/ 548 w 951"/>
              <a:gd name="T7" fmla="*/ 173 h 1057"/>
              <a:gd name="T8" fmla="*/ 697 w 951"/>
              <a:gd name="T9" fmla="*/ 86 h 1057"/>
              <a:gd name="T10" fmla="*/ 829 w 951"/>
              <a:gd name="T11" fmla="*/ 26 h 1057"/>
              <a:gd name="T12" fmla="*/ 951 w 951"/>
              <a:gd name="T13" fmla="*/ 0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1" h="1057">
                <a:moveTo>
                  <a:pt x="0" y="1057"/>
                </a:moveTo>
                <a:cubicBezTo>
                  <a:pt x="46" y="932"/>
                  <a:pt x="88" y="804"/>
                  <a:pt x="137" y="694"/>
                </a:cubicBezTo>
                <a:cubicBezTo>
                  <a:pt x="186" y="584"/>
                  <a:pt x="226" y="485"/>
                  <a:pt x="295" y="398"/>
                </a:cubicBezTo>
                <a:cubicBezTo>
                  <a:pt x="364" y="311"/>
                  <a:pt x="481" y="225"/>
                  <a:pt x="548" y="173"/>
                </a:cubicBezTo>
                <a:cubicBezTo>
                  <a:pt x="615" y="121"/>
                  <a:pt x="650" y="111"/>
                  <a:pt x="697" y="86"/>
                </a:cubicBezTo>
                <a:cubicBezTo>
                  <a:pt x="744" y="61"/>
                  <a:pt x="787" y="40"/>
                  <a:pt x="829" y="26"/>
                </a:cubicBezTo>
                <a:cubicBezTo>
                  <a:pt x="871" y="12"/>
                  <a:pt x="926" y="5"/>
                  <a:pt x="951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50" name="Freeform 26"/>
          <p:cNvSpPr>
            <a:spLocks/>
          </p:cNvSpPr>
          <p:nvPr/>
        </p:nvSpPr>
        <p:spPr bwMode="auto">
          <a:xfrm>
            <a:off x="5133975" y="3884613"/>
            <a:ext cx="1616075" cy="1766887"/>
          </a:xfrm>
          <a:custGeom>
            <a:avLst/>
            <a:gdLst>
              <a:gd name="T0" fmla="*/ 0 w 1447"/>
              <a:gd name="T1" fmla="*/ 1584 h 1584"/>
              <a:gd name="T2" fmla="*/ 119 w 1447"/>
              <a:gd name="T3" fmla="*/ 1310 h 1584"/>
              <a:gd name="T4" fmla="*/ 177 w 1447"/>
              <a:gd name="T5" fmla="*/ 1089 h 1584"/>
              <a:gd name="T6" fmla="*/ 222 w 1447"/>
              <a:gd name="T7" fmla="*/ 862 h 1584"/>
              <a:gd name="T8" fmla="*/ 303 w 1447"/>
              <a:gd name="T9" fmla="*/ 635 h 1584"/>
              <a:gd name="T10" fmla="*/ 425 w 1447"/>
              <a:gd name="T11" fmla="*/ 463 h 1584"/>
              <a:gd name="T12" fmla="*/ 601 w 1447"/>
              <a:gd name="T13" fmla="*/ 311 h 1584"/>
              <a:gd name="T14" fmla="*/ 857 w 1447"/>
              <a:gd name="T15" fmla="*/ 182 h 1584"/>
              <a:gd name="T16" fmla="*/ 1169 w 1447"/>
              <a:gd name="T17" fmla="*/ 71 h 1584"/>
              <a:gd name="T18" fmla="*/ 1447 w 1447"/>
              <a:gd name="T19" fmla="*/ 0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7" h="1584">
                <a:moveTo>
                  <a:pt x="0" y="1584"/>
                </a:moveTo>
                <a:cubicBezTo>
                  <a:pt x="20" y="1538"/>
                  <a:pt x="89" y="1393"/>
                  <a:pt x="119" y="1310"/>
                </a:cubicBezTo>
                <a:cubicBezTo>
                  <a:pt x="149" y="1227"/>
                  <a:pt x="160" y="1164"/>
                  <a:pt x="177" y="1089"/>
                </a:cubicBezTo>
                <a:cubicBezTo>
                  <a:pt x="194" y="1014"/>
                  <a:pt x="201" y="938"/>
                  <a:pt x="222" y="862"/>
                </a:cubicBezTo>
                <a:cubicBezTo>
                  <a:pt x="243" y="786"/>
                  <a:pt x="269" y="701"/>
                  <a:pt x="303" y="635"/>
                </a:cubicBezTo>
                <a:cubicBezTo>
                  <a:pt x="337" y="569"/>
                  <a:pt x="375" y="517"/>
                  <a:pt x="425" y="463"/>
                </a:cubicBezTo>
                <a:cubicBezTo>
                  <a:pt x="475" y="409"/>
                  <a:pt x="529" y="358"/>
                  <a:pt x="601" y="311"/>
                </a:cubicBezTo>
                <a:cubicBezTo>
                  <a:pt x="673" y="264"/>
                  <a:pt x="762" y="222"/>
                  <a:pt x="857" y="182"/>
                </a:cubicBezTo>
                <a:cubicBezTo>
                  <a:pt x="952" y="142"/>
                  <a:pt x="1071" y="101"/>
                  <a:pt x="1169" y="71"/>
                </a:cubicBezTo>
                <a:cubicBezTo>
                  <a:pt x="1267" y="41"/>
                  <a:pt x="1389" y="15"/>
                  <a:pt x="1447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51" name="Freeform 27"/>
          <p:cNvSpPr>
            <a:spLocks/>
          </p:cNvSpPr>
          <p:nvPr/>
        </p:nvSpPr>
        <p:spPr bwMode="auto">
          <a:xfrm>
            <a:off x="5130800" y="3025775"/>
            <a:ext cx="3067050" cy="1955800"/>
          </a:xfrm>
          <a:custGeom>
            <a:avLst/>
            <a:gdLst>
              <a:gd name="T0" fmla="*/ 0 w 2748"/>
              <a:gd name="T1" fmla="*/ 1752 h 1752"/>
              <a:gd name="T2" fmla="*/ 204 w 2748"/>
              <a:gd name="T3" fmla="*/ 1344 h 1752"/>
              <a:gd name="T4" fmla="*/ 387 w 2748"/>
              <a:gd name="T5" fmla="*/ 918 h 1752"/>
              <a:gd name="T6" fmla="*/ 552 w 2748"/>
              <a:gd name="T7" fmla="*/ 672 h 1752"/>
              <a:gd name="T8" fmla="*/ 815 w 2748"/>
              <a:gd name="T9" fmla="*/ 452 h 1752"/>
              <a:gd name="T10" fmla="*/ 1223 w 2748"/>
              <a:gd name="T11" fmla="*/ 270 h 1752"/>
              <a:gd name="T12" fmla="*/ 1632 w 2748"/>
              <a:gd name="T13" fmla="*/ 144 h 1752"/>
              <a:gd name="T14" fmla="*/ 2184 w 2748"/>
              <a:gd name="T15" fmla="*/ 48 h 1752"/>
              <a:gd name="T16" fmla="*/ 2748 w 2748"/>
              <a:gd name="T17" fmla="*/ 0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48" h="1752">
                <a:moveTo>
                  <a:pt x="0" y="1752"/>
                </a:moveTo>
                <a:cubicBezTo>
                  <a:pt x="34" y="1684"/>
                  <a:pt x="140" y="1483"/>
                  <a:pt x="204" y="1344"/>
                </a:cubicBezTo>
                <a:cubicBezTo>
                  <a:pt x="268" y="1205"/>
                  <a:pt x="329" y="1030"/>
                  <a:pt x="387" y="918"/>
                </a:cubicBezTo>
                <a:cubicBezTo>
                  <a:pt x="445" y="806"/>
                  <a:pt x="481" y="750"/>
                  <a:pt x="552" y="672"/>
                </a:cubicBezTo>
                <a:cubicBezTo>
                  <a:pt x="623" y="594"/>
                  <a:pt x="703" y="519"/>
                  <a:pt x="815" y="452"/>
                </a:cubicBezTo>
                <a:cubicBezTo>
                  <a:pt x="927" y="385"/>
                  <a:pt x="1087" y="321"/>
                  <a:pt x="1223" y="270"/>
                </a:cubicBezTo>
                <a:cubicBezTo>
                  <a:pt x="1359" y="219"/>
                  <a:pt x="1472" y="181"/>
                  <a:pt x="1632" y="144"/>
                </a:cubicBezTo>
                <a:cubicBezTo>
                  <a:pt x="1792" y="107"/>
                  <a:pt x="1998" y="72"/>
                  <a:pt x="2184" y="48"/>
                </a:cubicBezTo>
                <a:cubicBezTo>
                  <a:pt x="2370" y="24"/>
                  <a:pt x="2631" y="10"/>
                  <a:pt x="2748" y="0"/>
                </a:cubicBezTo>
              </a:path>
            </a:pathLst>
          </a:custGeom>
          <a:noFill/>
          <a:ln w="762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52" name="Freeform 28"/>
          <p:cNvSpPr>
            <a:spLocks/>
          </p:cNvSpPr>
          <p:nvPr/>
        </p:nvSpPr>
        <p:spPr bwMode="auto">
          <a:xfrm>
            <a:off x="6040438" y="2466975"/>
            <a:ext cx="2176462" cy="1670050"/>
          </a:xfrm>
          <a:custGeom>
            <a:avLst/>
            <a:gdLst>
              <a:gd name="T0" fmla="*/ 0 w 1950"/>
              <a:gd name="T1" fmla="*/ 1497 h 1497"/>
              <a:gd name="T2" fmla="*/ 136 w 1950"/>
              <a:gd name="T3" fmla="*/ 1043 h 1497"/>
              <a:gd name="T4" fmla="*/ 285 w 1950"/>
              <a:gd name="T5" fmla="*/ 733 h 1497"/>
              <a:gd name="T6" fmla="*/ 495 w 1950"/>
              <a:gd name="T7" fmla="*/ 486 h 1497"/>
              <a:gd name="T8" fmla="*/ 724 w 1950"/>
              <a:gd name="T9" fmla="*/ 322 h 1497"/>
              <a:gd name="T10" fmla="*/ 1043 w 1950"/>
              <a:gd name="T11" fmla="*/ 182 h 1497"/>
              <a:gd name="T12" fmla="*/ 1218 w 1950"/>
              <a:gd name="T13" fmla="*/ 130 h 1497"/>
              <a:gd name="T14" fmla="*/ 1588 w 1950"/>
              <a:gd name="T15" fmla="*/ 46 h 1497"/>
              <a:gd name="T16" fmla="*/ 1950 w 1950"/>
              <a:gd name="T17" fmla="*/ 0 h 1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0" h="1497">
                <a:moveTo>
                  <a:pt x="0" y="1497"/>
                </a:moveTo>
                <a:cubicBezTo>
                  <a:pt x="45" y="1334"/>
                  <a:pt x="89" y="1170"/>
                  <a:pt x="136" y="1043"/>
                </a:cubicBezTo>
                <a:cubicBezTo>
                  <a:pt x="183" y="916"/>
                  <a:pt x="225" y="826"/>
                  <a:pt x="285" y="733"/>
                </a:cubicBezTo>
                <a:cubicBezTo>
                  <a:pt x="345" y="640"/>
                  <a:pt x="422" y="555"/>
                  <a:pt x="495" y="486"/>
                </a:cubicBezTo>
                <a:cubicBezTo>
                  <a:pt x="568" y="417"/>
                  <a:pt x="633" y="373"/>
                  <a:pt x="724" y="322"/>
                </a:cubicBezTo>
                <a:cubicBezTo>
                  <a:pt x="815" y="271"/>
                  <a:pt x="961" y="214"/>
                  <a:pt x="1043" y="182"/>
                </a:cubicBezTo>
                <a:cubicBezTo>
                  <a:pt x="1125" y="150"/>
                  <a:pt x="1127" y="153"/>
                  <a:pt x="1218" y="130"/>
                </a:cubicBezTo>
                <a:cubicBezTo>
                  <a:pt x="1309" y="107"/>
                  <a:pt x="1466" y="68"/>
                  <a:pt x="1588" y="46"/>
                </a:cubicBezTo>
                <a:cubicBezTo>
                  <a:pt x="1710" y="24"/>
                  <a:pt x="1829" y="15"/>
                  <a:pt x="1950" y="0"/>
                </a:cubicBezTo>
              </a:path>
            </a:pathLst>
          </a:custGeom>
          <a:noFill/>
          <a:ln w="762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53" name="Freeform 29"/>
          <p:cNvSpPr>
            <a:spLocks/>
          </p:cNvSpPr>
          <p:nvPr/>
        </p:nvSpPr>
        <p:spPr bwMode="auto">
          <a:xfrm>
            <a:off x="6286500" y="2305050"/>
            <a:ext cx="430213" cy="877888"/>
          </a:xfrm>
          <a:custGeom>
            <a:avLst/>
            <a:gdLst>
              <a:gd name="T0" fmla="*/ 384 w 384"/>
              <a:gd name="T1" fmla="*/ 0 h 787"/>
              <a:gd name="T2" fmla="*/ 274 w 384"/>
              <a:gd name="T3" fmla="*/ 174 h 787"/>
              <a:gd name="T4" fmla="*/ 187 w 384"/>
              <a:gd name="T5" fmla="*/ 463 h 787"/>
              <a:gd name="T6" fmla="*/ 73 w 384"/>
              <a:gd name="T7" fmla="*/ 613 h 787"/>
              <a:gd name="T8" fmla="*/ 0 w 384"/>
              <a:gd name="T9" fmla="*/ 787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787">
                <a:moveTo>
                  <a:pt x="384" y="0"/>
                </a:moveTo>
                <a:cubicBezTo>
                  <a:pt x="366" y="29"/>
                  <a:pt x="307" y="97"/>
                  <a:pt x="274" y="174"/>
                </a:cubicBezTo>
                <a:cubicBezTo>
                  <a:pt x="241" y="251"/>
                  <a:pt x="220" y="390"/>
                  <a:pt x="187" y="463"/>
                </a:cubicBezTo>
                <a:cubicBezTo>
                  <a:pt x="154" y="536"/>
                  <a:pt x="104" y="559"/>
                  <a:pt x="73" y="613"/>
                </a:cubicBezTo>
                <a:cubicBezTo>
                  <a:pt x="42" y="667"/>
                  <a:pt x="15" y="751"/>
                  <a:pt x="0" y="787"/>
                </a:cubicBezTo>
              </a:path>
            </a:pathLst>
          </a:custGeom>
          <a:noFill/>
          <a:ln w="5715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54" name="Text Box 30"/>
          <p:cNvSpPr txBox="1">
            <a:spLocks noChangeArrowheads="1"/>
          </p:cNvSpPr>
          <p:nvPr/>
        </p:nvSpPr>
        <p:spPr bwMode="auto">
          <a:xfrm>
            <a:off x="3001963" y="4592638"/>
            <a:ext cx="103505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Fly‘s eye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55" name="Text Box 31"/>
          <p:cNvSpPr txBox="1">
            <a:spLocks noChangeArrowheads="1"/>
          </p:cNvSpPr>
          <p:nvPr/>
        </p:nvSpPr>
        <p:spPr bwMode="auto">
          <a:xfrm>
            <a:off x="3762375" y="4238625"/>
            <a:ext cx="8683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AGASa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56" name="Text Box 32"/>
          <p:cNvSpPr txBox="1">
            <a:spLocks noChangeArrowheads="1"/>
          </p:cNvSpPr>
          <p:nvPr/>
        </p:nvSpPr>
        <p:spPr bwMode="auto">
          <a:xfrm>
            <a:off x="4659313" y="3848100"/>
            <a:ext cx="7381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HiRes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57" name="Text Box 33"/>
          <p:cNvSpPr txBox="1">
            <a:spLocks noChangeArrowheads="1"/>
          </p:cNvSpPr>
          <p:nvPr/>
        </p:nvSpPr>
        <p:spPr bwMode="auto">
          <a:xfrm>
            <a:off x="6705600" y="3276600"/>
            <a:ext cx="143351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Auger-South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58" name="Text Box 34"/>
          <p:cNvSpPr txBox="1">
            <a:spLocks noChangeArrowheads="1"/>
          </p:cNvSpPr>
          <p:nvPr/>
        </p:nvSpPr>
        <p:spPr bwMode="auto">
          <a:xfrm>
            <a:off x="7154863" y="2112963"/>
            <a:ext cx="139700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Auger-North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59" name="Text Box 35"/>
          <p:cNvSpPr txBox="1">
            <a:spLocks noChangeArrowheads="1"/>
          </p:cNvSpPr>
          <p:nvPr/>
        </p:nvSpPr>
        <p:spPr bwMode="auto">
          <a:xfrm>
            <a:off x="5534025" y="1909763"/>
            <a:ext cx="12493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JEM-EUSO</a:t>
            </a:r>
          </a:p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(space)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60" name="Text Box 36"/>
          <p:cNvSpPr txBox="1">
            <a:spLocks noChangeArrowheads="1"/>
          </p:cNvSpPr>
          <p:nvPr/>
        </p:nvSpPr>
        <p:spPr bwMode="auto">
          <a:xfrm>
            <a:off x="5584825" y="4541838"/>
            <a:ext cx="1798638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Telescope Array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61" name="Text Box 37"/>
          <p:cNvSpPr txBox="1">
            <a:spLocks noChangeArrowheads="1"/>
          </p:cNvSpPr>
          <p:nvPr/>
        </p:nvSpPr>
        <p:spPr bwMode="auto">
          <a:xfrm>
            <a:off x="2393950" y="1504950"/>
            <a:ext cx="44767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7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62" name="Text Box 38"/>
          <p:cNvSpPr txBox="1">
            <a:spLocks noChangeArrowheads="1"/>
          </p:cNvSpPr>
          <p:nvPr/>
        </p:nvSpPr>
        <p:spPr bwMode="auto">
          <a:xfrm>
            <a:off x="927100" y="1557338"/>
            <a:ext cx="13430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Exposure</a:t>
            </a:r>
          </a:p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(km² sr year)</a:t>
            </a:r>
            <a:endParaRPr lang="en-GB" sz="17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63" name="Text Box 39"/>
          <p:cNvSpPr txBox="1">
            <a:spLocks noChangeArrowheads="1"/>
          </p:cNvSpPr>
          <p:nvPr/>
        </p:nvSpPr>
        <p:spPr bwMode="auto">
          <a:xfrm>
            <a:off x="7659688" y="6213475"/>
            <a:ext cx="547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year</a:t>
            </a:r>
            <a:endParaRPr lang="en-GB" sz="17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268" name="Rectangle 44"/>
          <p:cNvSpPr>
            <a:spLocks noChangeArrowheads="1"/>
          </p:cNvSpPr>
          <p:nvPr/>
        </p:nvSpPr>
        <p:spPr bwMode="auto">
          <a:xfrm>
            <a:off x="0" y="0"/>
            <a:ext cx="9906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67" name="Rectangle 43"/>
          <p:cNvSpPr>
            <a:spLocks noChangeArrowheads="1"/>
          </p:cNvSpPr>
          <p:nvPr/>
        </p:nvSpPr>
        <p:spPr bwMode="auto">
          <a:xfrm>
            <a:off x="0" y="304800"/>
            <a:ext cx="87185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000" b="1">
                <a:solidFill>
                  <a:schemeClr val="bg1"/>
                </a:solidFill>
                <a:latin typeface="Calibri" pitchFamily="34" charset="0"/>
              </a:rPr>
              <a:t> Perspektive für kosm. Strahlen bei höchsten Energien</a:t>
            </a:r>
            <a:endParaRPr lang="en-US" sz="30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8269" name="Text Box 45"/>
          <p:cNvSpPr txBox="1">
            <a:spLocks noChangeArrowheads="1"/>
          </p:cNvSpPr>
          <p:nvPr/>
        </p:nvSpPr>
        <p:spPr bwMode="auto">
          <a:xfrm>
            <a:off x="6858000" y="862013"/>
            <a:ext cx="1800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chemeClr val="bg1"/>
                </a:solidFill>
              </a:rPr>
              <a:t>  Projektion 2008</a:t>
            </a:r>
            <a:endParaRPr lang="en-US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AutoShape 2"/>
          <p:cNvSpPr>
            <a:spLocks noChangeArrowheads="1"/>
          </p:cNvSpPr>
          <p:nvPr/>
        </p:nvSpPr>
        <p:spPr bwMode="auto">
          <a:xfrm rot="-5400000">
            <a:off x="749300" y="974725"/>
            <a:ext cx="506413" cy="354013"/>
          </a:xfrm>
          <a:prstGeom prst="rtTriangl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275" name="Rectangle 3"/>
          <p:cNvSpPr>
            <a:spLocks noChangeArrowheads="1"/>
          </p:cNvSpPr>
          <p:nvPr/>
        </p:nvSpPr>
        <p:spPr bwMode="auto">
          <a:xfrm>
            <a:off x="2849563" y="1606550"/>
            <a:ext cx="5367337" cy="41005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3459163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77" name="Line 5"/>
          <p:cNvSpPr>
            <a:spLocks noChangeShapeType="1"/>
          </p:cNvSpPr>
          <p:nvPr/>
        </p:nvSpPr>
        <p:spPr bwMode="auto">
          <a:xfrm>
            <a:off x="4065588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78" name="Line 6"/>
          <p:cNvSpPr>
            <a:spLocks noChangeShapeType="1"/>
          </p:cNvSpPr>
          <p:nvPr/>
        </p:nvSpPr>
        <p:spPr bwMode="auto">
          <a:xfrm>
            <a:off x="5230813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79" name="Line 7"/>
          <p:cNvSpPr>
            <a:spLocks noChangeShapeType="1"/>
          </p:cNvSpPr>
          <p:nvPr/>
        </p:nvSpPr>
        <p:spPr bwMode="auto">
          <a:xfrm>
            <a:off x="4673600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7053263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6445250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5837238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83" name="Line 11"/>
          <p:cNvSpPr>
            <a:spLocks noChangeShapeType="1"/>
          </p:cNvSpPr>
          <p:nvPr/>
        </p:nvSpPr>
        <p:spPr bwMode="auto">
          <a:xfrm>
            <a:off x="7659688" y="5605463"/>
            <a:ext cx="0" cy="10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84" name="Line 12"/>
          <p:cNvSpPr>
            <a:spLocks noChangeShapeType="1"/>
          </p:cNvSpPr>
          <p:nvPr/>
        </p:nvSpPr>
        <p:spPr bwMode="auto">
          <a:xfrm>
            <a:off x="2849563" y="4895850"/>
            <a:ext cx="101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85" name="Line 13"/>
          <p:cNvSpPr>
            <a:spLocks noChangeShapeType="1"/>
          </p:cNvSpPr>
          <p:nvPr/>
        </p:nvSpPr>
        <p:spPr bwMode="auto">
          <a:xfrm>
            <a:off x="2849563" y="4087813"/>
            <a:ext cx="101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86" name="Line 14"/>
          <p:cNvSpPr>
            <a:spLocks noChangeShapeType="1"/>
          </p:cNvSpPr>
          <p:nvPr/>
        </p:nvSpPr>
        <p:spPr bwMode="auto">
          <a:xfrm>
            <a:off x="2849563" y="2466975"/>
            <a:ext cx="101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87" name="Line 15"/>
          <p:cNvSpPr>
            <a:spLocks noChangeShapeType="1"/>
          </p:cNvSpPr>
          <p:nvPr/>
        </p:nvSpPr>
        <p:spPr bwMode="auto">
          <a:xfrm>
            <a:off x="2849563" y="3276600"/>
            <a:ext cx="101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88" name="Text Box 16"/>
          <p:cNvSpPr txBox="1">
            <a:spLocks noChangeArrowheads="1"/>
          </p:cNvSpPr>
          <p:nvPr/>
        </p:nvSpPr>
        <p:spPr bwMode="auto">
          <a:xfrm>
            <a:off x="2344738" y="2265363"/>
            <a:ext cx="4476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6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89" name="Text Box 17"/>
          <p:cNvSpPr txBox="1">
            <a:spLocks noChangeArrowheads="1"/>
          </p:cNvSpPr>
          <p:nvPr/>
        </p:nvSpPr>
        <p:spPr bwMode="auto">
          <a:xfrm>
            <a:off x="2344738" y="4694238"/>
            <a:ext cx="447675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3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90" name="Text Box 18"/>
          <p:cNvSpPr txBox="1">
            <a:spLocks noChangeArrowheads="1"/>
          </p:cNvSpPr>
          <p:nvPr/>
        </p:nvSpPr>
        <p:spPr bwMode="auto">
          <a:xfrm>
            <a:off x="2344738" y="3935413"/>
            <a:ext cx="447675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4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91" name="Text Box 19"/>
          <p:cNvSpPr txBox="1">
            <a:spLocks noChangeArrowheads="1"/>
          </p:cNvSpPr>
          <p:nvPr/>
        </p:nvSpPr>
        <p:spPr bwMode="auto">
          <a:xfrm>
            <a:off x="2344738" y="3125788"/>
            <a:ext cx="4476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5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92" name="Text Box 20"/>
          <p:cNvSpPr txBox="1">
            <a:spLocks noChangeArrowheads="1"/>
          </p:cNvSpPr>
          <p:nvPr/>
        </p:nvSpPr>
        <p:spPr bwMode="auto">
          <a:xfrm>
            <a:off x="2344738" y="5503863"/>
            <a:ext cx="447675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2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93" name="Text Box 21"/>
          <p:cNvSpPr txBox="1">
            <a:spLocks noChangeArrowheads="1"/>
          </p:cNvSpPr>
          <p:nvPr/>
        </p:nvSpPr>
        <p:spPr bwMode="auto">
          <a:xfrm>
            <a:off x="2647950" y="5808663"/>
            <a:ext cx="582295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400">
                <a:solidFill>
                  <a:schemeClr val="bg1"/>
                </a:solidFill>
                <a:latin typeface="Arial" charset="0"/>
              </a:rPr>
              <a:t>1985   1990   1995    2000    2005    2010    2015    2020    2025     2030</a:t>
            </a:r>
            <a:endParaRPr lang="en-GB" sz="1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294" name="Freeform 22"/>
          <p:cNvSpPr>
            <a:spLocks/>
          </p:cNvSpPr>
          <p:nvPr/>
        </p:nvSpPr>
        <p:spPr bwMode="auto">
          <a:xfrm>
            <a:off x="3001963" y="4895850"/>
            <a:ext cx="1063625" cy="811213"/>
          </a:xfrm>
          <a:custGeom>
            <a:avLst/>
            <a:gdLst>
              <a:gd name="T0" fmla="*/ 0 w 953"/>
              <a:gd name="T1" fmla="*/ 726 h 726"/>
              <a:gd name="T2" fmla="*/ 91 w 953"/>
              <a:gd name="T3" fmla="*/ 545 h 726"/>
              <a:gd name="T4" fmla="*/ 182 w 953"/>
              <a:gd name="T5" fmla="*/ 409 h 726"/>
              <a:gd name="T6" fmla="*/ 318 w 953"/>
              <a:gd name="T7" fmla="*/ 273 h 726"/>
              <a:gd name="T8" fmla="*/ 447 w 953"/>
              <a:gd name="T9" fmla="*/ 174 h 726"/>
              <a:gd name="T10" fmla="*/ 548 w 953"/>
              <a:gd name="T11" fmla="*/ 110 h 726"/>
              <a:gd name="T12" fmla="*/ 749 w 953"/>
              <a:gd name="T13" fmla="*/ 46 h 726"/>
              <a:gd name="T14" fmla="*/ 953 w 953"/>
              <a:gd name="T15" fmla="*/ 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3" h="726">
                <a:moveTo>
                  <a:pt x="0" y="726"/>
                </a:moveTo>
                <a:cubicBezTo>
                  <a:pt x="30" y="662"/>
                  <a:pt x="61" y="598"/>
                  <a:pt x="91" y="545"/>
                </a:cubicBezTo>
                <a:cubicBezTo>
                  <a:pt x="121" y="492"/>
                  <a:pt x="144" y="454"/>
                  <a:pt x="182" y="409"/>
                </a:cubicBezTo>
                <a:cubicBezTo>
                  <a:pt x="220" y="364"/>
                  <a:pt x="274" y="312"/>
                  <a:pt x="318" y="273"/>
                </a:cubicBezTo>
                <a:cubicBezTo>
                  <a:pt x="362" y="234"/>
                  <a:pt x="409" y="201"/>
                  <a:pt x="447" y="174"/>
                </a:cubicBezTo>
                <a:cubicBezTo>
                  <a:pt x="485" y="147"/>
                  <a:pt x="498" y="131"/>
                  <a:pt x="548" y="110"/>
                </a:cubicBezTo>
                <a:cubicBezTo>
                  <a:pt x="598" y="89"/>
                  <a:pt x="682" y="64"/>
                  <a:pt x="749" y="46"/>
                </a:cubicBezTo>
                <a:cubicBezTo>
                  <a:pt x="816" y="28"/>
                  <a:pt x="911" y="10"/>
                  <a:pt x="953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95" name="Freeform 23"/>
          <p:cNvSpPr>
            <a:spLocks/>
          </p:cNvSpPr>
          <p:nvPr/>
        </p:nvSpPr>
        <p:spPr bwMode="auto">
          <a:xfrm>
            <a:off x="3543300" y="4457700"/>
            <a:ext cx="1549400" cy="877888"/>
          </a:xfrm>
          <a:custGeom>
            <a:avLst/>
            <a:gdLst>
              <a:gd name="T0" fmla="*/ 0 w 1388"/>
              <a:gd name="T1" fmla="*/ 787 h 787"/>
              <a:gd name="T2" fmla="*/ 126 w 1388"/>
              <a:gd name="T3" fmla="*/ 571 h 787"/>
              <a:gd name="T4" fmla="*/ 372 w 1388"/>
              <a:gd name="T5" fmla="*/ 355 h 787"/>
              <a:gd name="T6" fmla="*/ 594 w 1388"/>
              <a:gd name="T7" fmla="*/ 235 h 787"/>
              <a:gd name="T8" fmla="*/ 876 w 1388"/>
              <a:gd name="T9" fmla="*/ 121 h 787"/>
              <a:gd name="T10" fmla="*/ 1096 w 1388"/>
              <a:gd name="T11" fmla="*/ 55 h 787"/>
              <a:gd name="T12" fmla="*/ 1169 w 1388"/>
              <a:gd name="T13" fmla="*/ 37 h 787"/>
              <a:gd name="T14" fmla="*/ 1388 w 1388"/>
              <a:gd name="T15" fmla="*/ 0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88" h="787">
                <a:moveTo>
                  <a:pt x="0" y="787"/>
                </a:moveTo>
                <a:cubicBezTo>
                  <a:pt x="21" y="750"/>
                  <a:pt x="64" y="643"/>
                  <a:pt x="126" y="571"/>
                </a:cubicBezTo>
                <a:cubicBezTo>
                  <a:pt x="188" y="499"/>
                  <a:pt x="294" y="411"/>
                  <a:pt x="372" y="355"/>
                </a:cubicBezTo>
                <a:cubicBezTo>
                  <a:pt x="450" y="299"/>
                  <a:pt x="510" y="274"/>
                  <a:pt x="594" y="235"/>
                </a:cubicBezTo>
                <a:cubicBezTo>
                  <a:pt x="678" y="196"/>
                  <a:pt x="792" y="151"/>
                  <a:pt x="876" y="121"/>
                </a:cubicBezTo>
                <a:cubicBezTo>
                  <a:pt x="960" y="91"/>
                  <a:pt x="1047" y="69"/>
                  <a:pt x="1096" y="55"/>
                </a:cubicBezTo>
                <a:cubicBezTo>
                  <a:pt x="1145" y="41"/>
                  <a:pt x="1120" y="46"/>
                  <a:pt x="1169" y="37"/>
                </a:cubicBezTo>
                <a:cubicBezTo>
                  <a:pt x="1218" y="28"/>
                  <a:pt x="1343" y="8"/>
                  <a:pt x="1388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96" name="Freeform 24"/>
          <p:cNvSpPr>
            <a:spLocks/>
          </p:cNvSpPr>
          <p:nvPr/>
        </p:nvSpPr>
        <p:spPr bwMode="auto">
          <a:xfrm>
            <a:off x="4419600" y="4121150"/>
            <a:ext cx="1062038" cy="1179513"/>
          </a:xfrm>
          <a:custGeom>
            <a:avLst/>
            <a:gdLst>
              <a:gd name="T0" fmla="*/ 0 w 951"/>
              <a:gd name="T1" fmla="*/ 1057 h 1057"/>
              <a:gd name="T2" fmla="*/ 137 w 951"/>
              <a:gd name="T3" fmla="*/ 694 h 1057"/>
              <a:gd name="T4" fmla="*/ 295 w 951"/>
              <a:gd name="T5" fmla="*/ 398 h 1057"/>
              <a:gd name="T6" fmla="*/ 548 w 951"/>
              <a:gd name="T7" fmla="*/ 173 h 1057"/>
              <a:gd name="T8" fmla="*/ 697 w 951"/>
              <a:gd name="T9" fmla="*/ 86 h 1057"/>
              <a:gd name="T10" fmla="*/ 829 w 951"/>
              <a:gd name="T11" fmla="*/ 26 h 1057"/>
              <a:gd name="T12" fmla="*/ 951 w 951"/>
              <a:gd name="T13" fmla="*/ 0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1" h="1057">
                <a:moveTo>
                  <a:pt x="0" y="1057"/>
                </a:moveTo>
                <a:cubicBezTo>
                  <a:pt x="46" y="932"/>
                  <a:pt x="88" y="804"/>
                  <a:pt x="137" y="694"/>
                </a:cubicBezTo>
                <a:cubicBezTo>
                  <a:pt x="186" y="584"/>
                  <a:pt x="226" y="485"/>
                  <a:pt x="295" y="398"/>
                </a:cubicBezTo>
                <a:cubicBezTo>
                  <a:pt x="364" y="311"/>
                  <a:pt x="481" y="225"/>
                  <a:pt x="548" y="173"/>
                </a:cubicBezTo>
                <a:cubicBezTo>
                  <a:pt x="615" y="121"/>
                  <a:pt x="650" y="111"/>
                  <a:pt x="697" y="86"/>
                </a:cubicBezTo>
                <a:cubicBezTo>
                  <a:pt x="744" y="61"/>
                  <a:pt x="787" y="40"/>
                  <a:pt x="829" y="26"/>
                </a:cubicBezTo>
                <a:cubicBezTo>
                  <a:pt x="871" y="12"/>
                  <a:pt x="926" y="5"/>
                  <a:pt x="951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97" name="Freeform 25"/>
          <p:cNvSpPr>
            <a:spLocks/>
          </p:cNvSpPr>
          <p:nvPr/>
        </p:nvSpPr>
        <p:spPr bwMode="auto">
          <a:xfrm>
            <a:off x="5133975" y="3884613"/>
            <a:ext cx="1616075" cy="1766887"/>
          </a:xfrm>
          <a:custGeom>
            <a:avLst/>
            <a:gdLst>
              <a:gd name="T0" fmla="*/ 0 w 1447"/>
              <a:gd name="T1" fmla="*/ 1584 h 1584"/>
              <a:gd name="T2" fmla="*/ 119 w 1447"/>
              <a:gd name="T3" fmla="*/ 1310 h 1584"/>
              <a:gd name="T4" fmla="*/ 177 w 1447"/>
              <a:gd name="T5" fmla="*/ 1089 h 1584"/>
              <a:gd name="T6" fmla="*/ 222 w 1447"/>
              <a:gd name="T7" fmla="*/ 862 h 1584"/>
              <a:gd name="T8" fmla="*/ 303 w 1447"/>
              <a:gd name="T9" fmla="*/ 635 h 1584"/>
              <a:gd name="T10" fmla="*/ 425 w 1447"/>
              <a:gd name="T11" fmla="*/ 463 h 1584"/>
              <a:gd name="T12" fmla="*/ 601 w 1447"/>
              <a:gd name="T13" fmla="*/ 311 h 1584"/>
              <a:gd name="T14" fmla="*/ 857 w 1447"/>
              <a:gd name="T15" fmla="*/ 182 h 1584"/>
              <a:gd name="T16" fmla="*/ 1169 w 1447"/>
              <a:gd name="T17" fmla="*/ 71 h 1584"/>
              <a:gd name="T18" fmla="*/ 1447 w 1447"/>
              <a:gd name="T19" fmla="*/ 0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7" h="1584">
                <a:moveTo>
                  <a:pt x="0" y="1584"/>
                </a:moveTo>
                <a:cubicBezTo>
                  <a:pt x="20" y="1538"/>
                  <a:pt x="89" y="1393"/>
                  <a:pt x="119" y="1310"/>
                </a:cubicBezTo>
                <a:cubicBezTo>
                  <a:pt x="149" y="1227"/>
                  <a:pt x="160" y="1164"/>
                  <a:pt x="177" y="1089"/>
                </a:cubicBezTo>
                <a:cubicBezTo>
                  <a:pt x="194" y="1014"/>
                  <a:pt x="201" y="938"/>
                  <a:pt x="222" y="862"/>
                </a:cubicBezTo>
                <a:cubicBezTo>
                  <a:pt x="243" y="786"/>
                  <a:pt x="269" y="701"/>
                  <a:pt x="303" y="635"/>
                </a:cubicBezTo>
                <a:cubicBezTo>
                  <a:pt x="337" y="569"/>
                  <a:pt x="375" y="517"/>
                  <a:pt x="425" y="463"/>
                </a:cubicBezTo>
                <a:cubicBezTo>
                  <a:pt x="475" y="409"/>
                  <a:pt x="529" y="358"/>
                  <a:pt x="601" y="311"/>
                </a:cubicBezTo>
                <a:cubicBezTo>
                  <a:pt x="673" y="264"/>
                  <a:pt x="762" y="222"/>
                  <a:pt x="857" y="182"/>
                </a:cubicBezTo>
                <a:cubicBezTo>
                  <a:pt x="952" y="142"/>
                  <a:pt x="1071" y="101"/>
                  <a:pt x="1169" y="71"/>
                </a:cubicBezTo>
                <a:cubicBezTo>
                  <a:pt x="1267" y="41"/>
                  <a:pt x="1389" y="15"/>
                  <a:pt x="1447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98" name="Freeform 26"/>
          <p:cNvSpPr>
            <a:spLocks/>
          </p:cNvSpPr>
          <p:nvPr/>
        </p:nvSpPr>
        <p:spPr bwMode="auto">
          <a:xfrm>
            <a:off x="5130800" y="3025775"/>
            <a:ext cx="3067050" cy="1955800"/>
          </a:xfrm>
          <a:custGeom>
            <a:avLst/>
            <a:gdLst>
              <a:gd name="T0" fmla="*/ 0 w 2748"/>
              <a:gd name="T1" fmla="*/ 1752 h 1752"/>
              <a:gd name="T2" fmla="*/ 204 w 2748"/>
              <a:gd name="T3" fmla="*/ 1344 h 1752"/>
              <a:gd name="T4" fmla="*/ 387 w 2748"/>
              <a:gd name="T5" fmla="*/ 918 h 1752"/>
              <a:gd name="T6" fmla="*/ 552 w 2748"/>
              <a:gd name="T7" fmla="*/ 672 h 1752"/>
              <a:gd name="T8" fmla="*/ 815 w 2748"/>
              <a:gd name="T9" fmla="*/ 452 h 1752"/>
              <a:gd name="T10" fmla="*/ 1223 w 2748"/>
              <a:gd name="T11" fmla="*/ 270 h 1752"/>
              <a:gd name="T12" fmla="*/ 1632 w 2748"/>
              <a:gd name="T13" fmla="*/ 144 h 1752"/>
              <a:gd name="T14" fmla="*/ 2184 w 2748"/>
              <a:gd name="T15" fmla="*/ 48 h 1752"/>
              <a:gd name="T16" fmla="*/ 2748 w 2748"/>
              <a:gd name="T17" fmla="*/ 0 h 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48" h="1752">
                <a:moveTo>
                  <a:pt x="0" y="1752"/>
                </a:moveTo>
                <a:cubicBezTo>
                  <a:pt x="34" y="1684"/>
                  <a:pt x="140" y="1483"/>
                  <a:pt x="204" y="1344"/>
                </a:cubicBezTo>
                <a:cubicBezTo>
                  <a:pt x="268" y="1205"/>
                  <a:pt x="329" y="1030"/>
                  <a:pt x="387" y="918"/>
                </a:cubicBezTo>
                <a:cubicBezTo>
                  <a:pt x="445" y="806"/>
                  <a:pt x="481" y="750"/>
                  <a:pt x="552" y="672"/>
                </a:cubicBezTo>
                <a:cubicBezTo>
                  <a:pt x="623" y="594"/>
                  <a:pt x="703" y="519"/>
                  <a:pt x="815" y="452"/>
                </a:cubicBezTo>
                <a:cubicBezTo>
                  <a:pt x="927" y="385"/>
                  <a:pt x="1087" y="321"/>
                  <a:pt x="1223" y="270"/>
                </a:cubicBezTo>
                <a:cubicBezTo>
                  <a:pt x="1359" y="219"/>
                  <a:pt x="1472" y="181"/>
                  <a:pt x="1632" y="144"/>
                </a:cubicBezTo>
                <a:cubicBezTo>
                  <a:pt x="1792" y="107"/>
                  <a:pt x="1998" y="72"/>
                  <a:pt x="2184" y="48"/>
                </a:cubicBezTo>
                <a:cubicBezTo>
                  <a:pt x="2370" y="24"/>
                  <a:pt x="2631" y="10"/>
                  <a:pt x="2748" y="0"/>
                </a:cubicBezTo>
              </a:path>
            </a:pathLst>
          </a:custGeom>
          <a:noFill/>
          <a:ln w="762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99" name="Freeform 27"/>
          <p:cNvSpPr>
            <a:spLocks/>
          </p:cNvSpPr>
          <p:nvPr/>
        </p:nvSpPr>
        <p:spPr bwMode="auto">
          <a:xfrm>
            <a:off x="6553200" y="2438400"/>
            <a:ext cx="2176463" cy="1670050"/>
          </a:xfrm>
          <a:custGeom>
            <a:avLst/>
            <a:gdLst>
              <a:gd name="T0" fmla="*/ 0 w 1950"/>
              <a:gd name="T1" fmla="*/ 1497 h 1497"/>
              <a:gd name="T2" fmla="*/ 136 w 1950"/>
              <a:gd name="T3" fmla="*/ 1043 h 1497"/>
              <a:gd name="T4" fmla="*/ 285 w 1950"/>
              <a:gd name="T5" fmla="*/ 733 h 1497"/>
              <a:gd name="T6" fmla="*/ 495 w 1950"/>
              <a:gd name="T7" fmla="*/ 486 h 1497"/>
              <a:gd name="T8" fmla="*/ 724 w 1950"/>
              <a:gd name="T9" fmla="*/ 322 h 1497"/>
              <a:gd name="T10" fmla="*/ 1043 w 1950"/>
              <a:gd name="T11" fmla="*/ 182 h 1497"/>
              <a:gd name="T12" fmla="*/ 1218 w 1950"/>
              <a:gd name="T13" fmla="*/ 130 h 1497"/>
              <a:gd name="T14" fmla="*/ 1588 w 1950"/>
              <a:gd name="T15" fmla="*/ 46 h 1497"/>
              <a:gd name="T16" fmla="*/ 1950 w 1950"/>
              <a:gd name="T17" fmla="*/ 0 h 1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50" h="1497">
                <a:moveTo>
                  <a:pt x="0" y="1497"/>
                </a:moveTo>
                <a:cubicBezTo>
                  <a:pt x="45" y="1334"/>
                  <a:pt x="89" y="1170"/>
                  <a:pt x="136" y="1043"/>
                </a:cubicBezTo>
                <a:cubicBezTo>
                  <a:pt x="183" y="916"/>
                  <a:pt x="225" y="826"/>
                  <a:pt x="285" y="733"/>
                </a:cubicBezTo>
                <a:cubicBezTo>
                  <a:pt x="345" y="640"/>
                  <a:pt x="422" y="555"/>
                  <a:pt x="495" y="486"/>
                </a:cubicBezTo>
                <a:cubicBezTo>
                  <a:pt x="568" y="417"/>
                  <a:pt x="633" y="373"/>
                  <a:pt x="724" y="322"/>
                </a:cubicBezTo>
                <a:cubicBezTo>
                  <a:pt x="815" y="271"/>
                  <a:pt x="961" y="214"/>
                  <a:pt x="1043" y="182"/>
                </a:cubicBezTo>
                <a:cubicBezTo>
                  <a:pt x="1125" y="150"/>
                  <a:pt x="1127" y="153"/>
                  <a:pt x="1218" y="130"/>
                </a:cubicBezTo>
                <a:cubicBezTo>
                  <a:pt x="1309" y="107"/>
                  <a:pt x="1466" y="68"/>
                  <a:pt x="1588" y="46"/>
                </a:cubicBezTo>
                <a:cubicBezTo>
                  <a:pt x="1710" y="24"/>
                  <a:pt x="1829" y="15"/>
                  <a:pt x="1950" y="0"/>
                </a:cubicBezTo>
              </a:path>
            </a:pathLst>
          </a:custGeom>
          <a:noFill/>
          <a:ln w="762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300" name="Freeform 28"/>
          <p:cNvSpPr>
            <a:spLocks/>
          </p:cNvSpPr>
          <p:nvPr/>
        </p:nvSpPr>
        <p:spPr bwMode="auto">
          <a:xfrm>
            <a:off x="6477000" y="2286000"/>
            <a:ext cx="430213" cy="877888"/>
          </a:xfrm>
          <a:custGeom>
            <a:avLst/>
            <a:gdLst>
              <a:gd name="T0" fmla="*/ 384 w 384"/>
              <a:gd name="T1" fmla="*/ 0 h 787"/>
              <a:gd name="T2" fmla="*/ 274 w 384"/>
              <a:gd name="T3" fmla="*/ 174 h 787"/>
              <a:gd name="T4" fmla="*/ 187 w 384"/>
              <a:gd name="T5" fmla="*/ 463 h 787"/>
              <a:gd name="T6" fmla="*/ 73 w 384"/>
              <a:gd name="T7" fmla="*/ 613 h 787"/>
              <a:gd name="T8" fmla="*/ 0 w 384"/>
              <a:gd name="T9" fmla="*/ 787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787">
                <a:moveTo>
                  <a:pt x="384" y="0"/>
                </a:moveTo>
                <a:cubicBezTo>
                  <a:pt x="366" y="29"/>
                  <a:pt x="307" y="97"/>
                  <a:pt x="274" y="174"/>
                </a:cubicBezTo>
                <a:cubicBezTo>
                  <a:pt x="241" y="251"/>
                  <a:pt x="220" y="390"/>
                  <a:pt x="187" y="463"/>
                </a:cubicBezTo>
                <a:cubicBezTo>
                  <a:pt x="154" y="536"/>
                  <a:pt x="104" y="559"/>
                  <a:pt x="73" y="613"/>
                </a:cubicBezTo>
                <a:cubicBezTo>
                  <a:pt x="42" y="667"/>
                  <a:pt x="15" y="751"/>
                  <a:pt x="0" y="787"/>
                </a:cubicBezTo>
              </a:path>
            </a:pathLst>
          </a:custGeom>
          <a:noFill/>
          <a:ln w="57150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301" name="Text Box 29"/>
          <p:cNvSpPr txBox="1">
            <a:spLocks noChangeArrowheads="1"/>
          </p:cNvSpPr>
          <p:nvPr/>
        </p:nvSpPr>
        <p:spPr bwMode="auto">
          <a:xfrm>
            <a:off x="3001963" y="4592638"/>
            <a:ext cx="103505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Fly‘s eye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2" name="Text Box 30"/>
          <p:cNvSpPr txBox="1">
            <a:spLocks noChangeArrowheads="1"/>
          </p:cNvSpPr>
          <p:nvPr/>
        </p:nvSpPr>
        <p:spPr bwMode="auto">
          <a:xfrm>
            <a:off x="3762375" y="4238625"/>
            <a:ext cx="8683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AGASa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3" name="Text Box 31"/>
          <p:cNvSpPr txBox="1">
            <a:spLocks noChangeArrowheads="1"/>
          </p:cNvSpPr>
          <p:nvPr/>
        </p:nvSpPr>
        <p:spPr bwMode="auto">
          <a:xfrm>
            <a:off x="4659313" y="3848100"/>
            <a:ext cx="7381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HiRes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4" name="Text Box 32"/>
          <p:cNvSpPr txBox="1">
            <a:spLocks noChangeArrowheads="1"/>
          </p:cNvSpPr>
          <p:nvPr/>
        </p:nvSpPr>
        <p:spPr bwMode="auto">
          <a:xfrm>
            <a:off x="6705600" y="3276600"/>
            <a:ext cx="143351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Auger-South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6" name="Text Box 34"/>
          <p:cNvSpPr txBox="1">
            <a:spLocks noChangeArrowheads="1"/>
          </p:cNvSpPr>
          <p:nvPr/>
        </p:nvSpPr>
        <p:spPr bwMode="auto">
          <a:xfrm>
            <a:off x="5791200" y="1905000"/>
            <a:ext cx="12557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JEM-EUSO</a:t>
            </a:r>
          </a:p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(space)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7" name="Text Box 35"/>
          <p:cNvSpPr txBox="1">
            <a:spLocks noChangeArrowheads="1"/>
          </p:cNvSpPr>
          <p:nvPr/>
        </p:nvSpPr>
        <p:spPr bwMode="auto">
          <a:xfrm>
            <a:off x="5584825" y="4541838"/>
            <a:ext cx="1798638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>
                <a:solidFill>
                  <a:schemeClr val="bg1"/>
                </a:solidFill>
                <a:latin typeface="Arial" charset="0"/>
              </a:rPr>
              <a:t>Telescope Array</a:t>
            </a:r>
            <a:endParaRPr lang="en-GB" sz="17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8" name="Text Box 36"/>
          <p:cNvSpPr txBox="1">
            <a:spLocks noChangeArrowheads="1"/>
          </p:cNvSpPr>
          <p:nvPr/>
        </p:nvSpPr>
        <p:spPr bwMode="auto">
          <a:xfrm>
            <a:off x="2393950" y="1504950"/>
            <a:ext cx="44767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1700" baseline="30000">
                <a:solidFill>
                  <a:schemeClr val="bg1"/>
                </a:solidFill>
                <a:latin typeface="Arial" charset="0"/>
              </a:rPr>
              <a:t>7</a:t>
            </a:r>
            <a:endParaRPr lang="en-GB" sz="1700" baseline="300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09" name="Text Box 37"/>
          <p:cNvSpPr txBox="1">
            <a:spLocks noChangeArrowheads="1"/>
          </p:cNvSpPr>
          <p:nvPr/>
        </p:nvSpPr>
        <p:spPr bwMode="auto">
          <a:xfrm>
            <a:off x="927100" y="1557338"/>
            <a:ext cx="134302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Exposure</a:t>
            </a:r>
          </a:p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(km² sr year)</a:t>
            </a:r>
            <a:endParaRPr lang="en-GB" sz="17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10" name="Text Box 38"/>
          <p:cNvSpPr txBox="1">
            <a:spLocks noChangeArrowheads="1"/>
          </p:cNvSpPr>
          <p:nvPr/>
        </p:nvSpPr>
        <p:spPr bwMode="auto">
          <a:xfrm>
            <a:off x="7659688" y="6213475"/>
            <a:ext cx="547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>
                <a:solidFill>
                  <a:schemeClr val="bg1"/>
                </a:solidFill>
                <a:latin typeface="Arial" charset="0"/>
              </a:rPr>
              <a:t>year</a:t>
            </a:r>
            <a:endParaRPr lang="en-GB" sz="17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0311" name="Rectangle 39"/>
          <p:cNvSpPr>
            <a:spLocks noChangeArrowheads="1"/>
          </p:cNvSpPr>
          <p:nvPr/>
        </p:nvSpPr>
        <p:spPr bwMode="auto">
          <a:xfrm>
            <a:off x="0" y="0"/>
            <a:ext cx="990600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312" name="Rectangle 40"/>
          <p:cNvSpPr>
            <a:spLocks noChangeArrowheads="1"/>
          </p:cNvSpPr>
          <p:nvPr/>
        </p:nvSpPr>
        <p:spPr bwMode="auto">
          <a:xfrm>
            <a:off x="0" y="304800"/>
            <a:ext cx="87185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000" b="1">
                <a:solidFill>
                  <a:schemeClr val="bg1"/>
                </a:solidFill>
                <a:latin typeface="Calibri" pitchFamily="34" charset="0"/>
              </a:rPr>
              <a:t> Perspektive für kosm. Strahlen bei höchsten Energien</a:t>
            </a:r>
            <a:endParaRPr lang="en-US" sz="30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0313" name="Text Box 41"/>
          <p:cNvSpPr txBox="1">
            <a:spLocks noChangeArrowheads="1"/>
          </p:cNvSpPr>
          <p:nvPr/>
        </p:nvSpPr>
        <p:spPr bwMode="auto">
          <a:xfrm>
            <a:off x="6858000" y="862013"/>
            <a:ext cx="1800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600" b="1">
                <a:solidFill>
                  <a:schemeClr val="bg1"/>
                </a:solidFill>
              </a:rPr>
              <a:t>  Projektion 2011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310317" name="Rectangle 45"/>
          <p:cNvSpPr>
            <a:spLocks noChangeArrowheads="1"/>
          </p:cNvSpPr>
          <p:nvPr/>
        </p:nvSpPr>
        <p:spPr bwMode="auto">
          <a:xfrm>
            <a:off x="8229600" y="2286000"/>
            <a:ext cx="6096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305" name="Text Box 33"/>
          <p:cNvSpPr txBox="1">
            <a:spLocks noChangeArrowheads="1"/>
          </p:cNvSpPr>
          <p:nvPr/>
        </p:nvSpPr>
        <p:spPr bwMode="auto">
          <a:xfrm>
            <a:off x="7233946" y="2090485"/>
            <a:ext cx="1474739" cy="32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1700" b="1" dirty="0">
                <a:solidFill>
                  <a:schemeClr val="bg1"/>
                </a:solidFill>
                <a:latin typeface="Arial" charset="0"/>
              </a:rPr>
              <a:t>Auger-NEXT </a:t>
            </a:r>
            <a:endParaRPr lang="en-GB" sz="32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66"/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ChangeArrowheads="1"/>
          </p:cNvSpPr>
          <p:nvPr/>
        </p:nvSpPr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03" name="Rectangle 3"/>
          <p:cNvSpPr>
            <a:spLocks noChangeArrowheads="1"/>
          </p:cNvSpPr>
          <p:nvPr/>
        </p:nvSpPr>
        <p:spPr bwMode="auto">
          <a:xfrm>
            <a:off x="3832225" y="260350"/>
            <a:ext cx="5203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32804" name="Rectangle 4"/>
          <p:cNvSpPr>
            <a:spLocks noChangeArrowheads="1"/>
          </p:cNvSpPr>
          <p:nvPr/>
        </p:nvSpPr>
        <p:spPr bwMode="auto">
          <a:xfrm>
            <a:off x="0" y="0"/>
            <a:ext cx="91440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sz="4000" b="1">
                <a:solidFill>
                  <a:schemeClr val="bg1"/>
                </a:solidFill>
                <a:latin typeface="Calibri" pitchFamily="34" charset="0"/>
              </a:rPr>
              <a:t>TeV Gamma-Astronomie 2011</a:t>
            </a:r>
          </a:p>
        </p:txBody>
      </p:sp>
      <p:sp>
        <p:nvSpPr>
          <p:cNvPr id="332805" name="Title 7"/>
          <p:cNvSpPr>
            <a:spLocks/>
          </p:cNvSpPr>
          <p:nvPr/>
        </p:nvSpPr>
        <p:spPr bwMode="auto">
          <a:xfrm>
            <a:off x="539750" y="274638"/>
            <a:ext cx="7851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de-DE" sz="44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32806" name="Group 6"/>
          <p:cNvGrpSpPr>
            <a:grpSpLocks/>
          </p:cNvGrpSpPr>
          <p:nvPr/>
        </p:nvGrpSpPr>
        <p:grpSpPr bwMode="auto">
          <a:xfrm>
            <a:off x="0" y="990600"/>
            <a:ext cx="9144000" cy="609600"/>
            <a:chOff x="0" y="1488"/>
            <a:chExt cx="5760" cy="384"/>
          </a:xfrm>
        </p:grpSpPr>
        <p:pic>
          <p:nvPicPr>
            <p:cNvPr id="33280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6"/>
              <a:ext cx="15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3280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/>
            <a:stretch>
              <a:fillRect/>
            </a:stretch>
          </p:blipFill>
          <p:spPr bwMode="auto">
            <a:xfrm>
              <a:off x="1488" y="1536"/>
              <a:ext cx="14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3280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/>
            <a:stretch>
              <a:fillRect/>
            </a:stretch>
          </p:blipFill>
          <p:spPr bwMode="auto">
            <a:xfrm>
              <a:off x="2928" y="1536"/>
              <a:ext cx="14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328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-14285"/>
            <a:stretch>
              <a:fillRect/>
            </a:stretch>
          </p:blipFill>
          <p:spPr bwMode="auto">
            <a:xfrm>
              <a:off x="4320" y="1488"/>
              <a:ext cx="14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332811" name="Group 11"/>
          <p:cNvGrpSpPr>
            <a:grpSpLocks/>
          </p:cNvGrpSpPr>
          <p:nvPr/>
        </p:nvGrpSpPr>
        <p:grpSpPr bwMode="auto">
          <a:xfrm>
            <a:off x="1828800" y="4038600"/>
            <a:ext cx="2705100" cy="2606675"/>
            <a:chOff x="2352" y="2496"/>
            <a:chExt cx="1704" cy="1642"/>
          </a:xfrm>
        </p:grpSpPr>
        <p:pic>
          <p:nvPicPr>
            <p:cNvPr id="332812" name="Picture 6"/>
            <p:cNvPicPr>
              <a:picLocks noChangeAspect="1" noChangeArrowheads="1"/>
            </p:cNvPicPr>
            <p:nvPr/>
          </p:nvPicPr>
          <p:blipFill>
            <a:blip r:embed="rId6" cstate="print">
              <a:lum bright="-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" t="3685" r="4468" b="3836"/>
            <a:stretch>
              <a:fillRect/>
            </a:stretch>
          </p:blipFill>
          <p:spPr bwMode="auto">
            <a:xfrm>
              <a:off x="2352" y="2496"/>
              <a:ext cx="1704" cy="1642"/>
            </a:xfrm>
            <a:prstGeom prst="rect">
              <a:avLst/>
            </a:prstGeom>
            <a:noFill/>
            <a:ln w="1584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2813" name="Text Box 7"/>
            <p:cNvSpPr txBox="1">
              <a:spLocks noChangeArrowheads="1"/>
            </p:cNvSpPr>
            <p:nvPr/>
          </p:nvSpPr>
          <p:spPr bwMode="auto">
            <a:xfrm>
              <a:off x="2496" y="2592"/>
              <a:ext cx="1108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600">
                  <a:solidFill>
                    <a:srgbClr val="FFFFFF"/>
                  </a:solidFill>
                  <a:latin typeface="Arial" charset="0"/>
                  <a:cs typeface="Arial" charset="0"/>
                </a:rPr>
                <a:t>RX J1713.7-3946</a:t>
              </a:r>
            </a:p>
          </p:txBody>
        </p:sp>
      </p:grpSp>
      <p:pic>
        <p:nvPicPr>
          <p:cNvPr id="3328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82296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2815" name="Line 15"/>
          <p:cNvSpPr>
            <a:spLocks noChangeShapeType="1"/>
          </p:cNvSpPr>
          <p:nvPr/>
        </p:nvSpPr>
        <p:spPr bwMode="auto">
          <a:xfrm flipH="1">
            <a:off x="914400" y="1524000"/>
            <a:ext cx="373380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816" name="Line 16"/>
          <p:cNvSpPr>
            <a:spLocks noChangeShapeType="1"/>
          </p:cNvSpPr>
          <p:nvPr/>
        </p:nvSpPr>
        <p:spPr bwMode="auto">
          <a:xfrm>
            <a:off x="6781800" y="1524000"/>
            <a:ext cx="175260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817" name="Rectangle 17"/>
          <p:cNvSpPr>
            <a:spLocks noChangeArrowheads="1"/>
          </p:cNvSpPr>
          <p:nvPr/>
        </p:nvSpPr>
        <p:spPr bwMode="auto">
          <a:xfrm>
            <a:off x="4648200" y="1066800"/>
            <a:ext cx="21336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18" name="Line 18"/>
          <p:cNvSpPr>
            <a:spLocks noChangeShapeType="1"/>
          </p:cNvSpPr>
          <p:nvPr/>
        </p:nvSpPr>
        <p:spPr bwMode="auto">
          <a:xfrm>
            <a:off x="1219200" y="3276600"/>
            <a:ext cx="6096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819" name="Line 19"/>
          <p:cNvSpPr>
            <a:spLocks noChangeShapeType="1"/>
          </p:cNvSpPr>
          <p:nvPr/>
        </p:nvSpPr>
        <p:spPr bwMode="auto">
          <a:xfrm>
            <a:off x="1752600" y="3276600"/>
            <a:ext cx="28194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820" name="Rectangle 20"/>
          <p:cNvSpPr>
            <a:spLocks noChangeArrowheads="1"/>
          </p:cNvSpPr>
          <p:nvPr/>
        </p:nvSpPr>
        <p:spPr bwMode="auto">
          <a:xfrm>
            <a:off x="1219200" y="2743200"/>
            <a:ext cx="533400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2821" name="Text Box 21"/>
          <p:cNvSpPr txBox="1">
            <a:spLocks noChangeArrowheads="1"/>
          </p:cNvSpPr>
          <p:nvPr/>
        </p:nvSpPr>
        <p:spPr bwMode="auto">
          <a:xfrm>
            <a:off x="4724400" y="3810000"/>
            <a:ext cx="410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FFFF"/>
                </a:solidFill>
              </a:rPr>
              <a:t>H.E.S.S.-Scan der galaktischen Ebene</a:t>
            </a: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332822" name="Picture 22" descr="crw0246mond070122_de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23" name="Text Box 23"/>
          <p:cNvSpPr txBox="1">
            <a:spLocks noChangeArrowheads="1"/>
          </p:cNvSpPr>
          <p:nvPr/>
        </p:nvSpPr>
        <p:spPr bwMode="auto">
          <a:xfrm>
            <a:off x="822325" y="5065713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FFFF"/>
                </a:solidFill>
              </a:rPr>
              <a:t>Mond</a:t>
            </a: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32824" name="Line 24"/>
          <p:cNvSpPr>
            <a:spLocks noChangeShapeType="1"/>
          </p:cNvSpPr>
          <p:nvPr/>
        </p:nvSpPr>
        <p:spPr bwMode="auto">
          <a:xfrm>
            <a:off x="1219200" y="4267200"/>
            <a:ext cx="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825" name="Line 25"/>
          <p:cNvSpPr>
            <a:spLocks noChangeShapeType="1"/>
          </p:cNvSpPr>
          <p:nvPr/>
        </p:nvSpPr>
        <p:spPr bwMode="auto">
          <a:xfrm flipV="1">
            <a:off x="1219200" y="5715000"/>
            <a:ext cx="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826" name="Text Box 26"/>
          <p:cNvSpPr txBox="1">
            <a:spLocks noChangeArrowheads="1"/>
          </p:cNvSpPr>
          <p:nvPr/>
        </p:nvSpPr>
        <p:spPr bwMode="auto">
          <a:xfrm>
            <a:off x="609600" y="4267200"/>
            <a:ext cx="657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FFFF"/>
                </a:solidFill>
              </a:rPr>
              <a:t> 0.5°</a:t>
            </a: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32827" name="Text Box 27"/>
          <p:cNvSpPr txBox="1">
            <a:spLocks noChangeArrowheads="1"/>
          </p:cNvSpPr>
          <p:nvPr/>
        </p:nvSpPr>
        <p:spPr bwMode="auto">
          <a:xfrm>
            <a:off x="4744387" y="4662983"/>
            <a:ext cx="4461478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400" b="1" i="1" dirty="0" smtClean="0">
                <a:solidFill>
                  <a:schemeClr val="bg1"/>
                </a:solidFill>
              </a:rPr>
              <a:t>Morphologie</a:t>
            </a:r>
          </a:p>
          <a:p>
            <a:endParaRPr lang="de-DE" sz="1000" b="1" i="1" dirty="0" smtClean="0">
              <a:solidFill>
                <a:schemeClr val="bg1"/>
              </a:solidFill>
            </a:endParaRPr>
          </a:p>
          <a:p>
            <a:r>
              <a:rPr lang="de-DE" sz="2000" b="1" i="1" dirty="0" smtClean="0">
                <a:solidFill>
                  <a:schemeClr val="bg1"/>
                </a:solidFill>
              </a:rPr>
              <a:t>+ Spektren über mehrere Dekaden</a:t>
            </a:r>
          </a:p>
          <a:p>
            <a:r>
              <a:rPr lang="de-DE" sz="2000" b="1" i="1" dirty="0" smtClean="0">
                <a:solidFill>
                  <a:schemeClr val="bg1"/>
                </a:solidFill>
              </a:rPr>
              <a:t>+ Zeitvariationen von ms bis Jahre 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-2743200" y="954088"/>
            <a:ext cx="10982325" cy="5614987"/>
            <a:chOff x="-1905" y="663"/>
            <a:chExt cx="7627" cy="3898"/>
          </a:xfrm>
        </p:grpSpPr>
        <p:grpSp>
          <p:nvGrpSpPr>
            <p:cNvPr id="276483" name="Group 3"/>
            <p:cNvGrpSpPr>
              <a:grpSpLocks/>
            </p:cNvGrpSpPr>
            <p:nvPr/>
          </p:nvGrpSpPr>
          <p:grpSpPr bwMode="auto">
            <a:xfrm>
              <a:off x="-1905" y="930"/>
              <a:ext cx="5759" cy="3631"/>
              <a:chOff x="-1905" y="931"/>
              <a:chExt cx="5759" cy="3631"/>
            </a:xfrm>
          </p:grpSpPr>
          <p:sp>
            <p:nvSpPr>
              <p:cNvPr id="276484" name="Oval 4"/>
              <p:cNvSpPr>
                <a:spLocks noChangeArrowheads="1"/>
              </p:cNvSpPr>
              <p:nvPr/>
            </p:nvSpPr>
            <p:spPr bwMode="auto">
              <a:xfrm>
                <a:off x="-1905" y="981"/>
                <a:ext cx="5760" cy="3582"/>
              </a:xfrm>
              <a:prstGeom prst="ellipse">
                <a:avLst/>
              </a:prstGeom>
              <a:solidFill>
                <a:srgbClr val="DDDDDD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82945" tIns="41473" rIns="82945" bIns="41473" anchor="ctr"/>
              <a:lstStyle/>
              <a:p>
                <a:pPr defTabSz="414338" hangingPunct="0">
                  <a:lnSpc>
                    <a:spcPct val="104000"/>
                  </a:lnSpc>
                  <a:buClr>
                    <a:srgbClr val="000000"/>
                  </a:buClr>
                  <a:buSzPct val="45000"/>
                  <a:buFont typeface="Wingdings" pitchFamily="2" charset="2"/>
                  <a:buNone/>
                </a:pPr>
                <a:endParaRPr lang="de-DE" sz="1600"/>
              </a:p>
            </p:txBody>
          </p:sp>
          <p:grpSp>
            <p:nvGrpSpPr>
              <p:cNvPr id="276485" name="Group 5"/>
              <p:cNvGrpSpPr>
                <a:grpSpLocks/>
              </p:cNvGrpSpPr>
              <p:nvPr/>
            </p:nvGrpSpPr>
            <p:grpSpPr bwMode="auto">
              <a:xfrm>
                <a:off x="220" y="931"/>
                <a:ext cx="3371" cy="3403"/>
                <a:chOff x="220" y="931"/>
                <a:chExt cx="3371" cy="3403"/>
              </a:xfrm>
            </p:grpSpPr>
            <p:pic>
              <p:nvPicPr>
                <p:cNvPr id="276486" name="Picture 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2" y="3291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87" name="Picture 7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" y="3879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88" name="Picture 8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5" y="3292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89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4" y="3881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90" name="Picture 1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7" y="3293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91" name="Picture 1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66" y="3881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92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0" y="3294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93" name="Picture 1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" y="931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94" name="Picture 1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" y="1520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95" name="Picture 1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3" y="932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96" name="Picture 1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2" y="1521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97" name="Picture 17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5" y="933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98" name="Picture 18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64" y="1522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499" name="Picture 19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7" y="1523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500" name="Picture 20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9" y="2111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501" name="Picture 2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68" y="2700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502" name="Picture 2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2" y="2112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6503" name="Picture 2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41" y="2701"/>
                  <a:ext cx="430" cy="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76504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663"/>
              <a:ext cx="25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05" name="Picture 2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" y="2024"/>
              <a:ext cx="25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06" name="Picture 2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4" y="1312"/>
              <a:ext cx="25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07" name="Picture 3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" y="3067"/>
              <a:ext cx="25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08" name="Picture 3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4156"/>
              <a:ext cx="25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09" name="Picture 3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" y="4157"/>
              <a:ext cx="25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765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1138"/>
            <a:ext cx="8686800" cy="827087"/>
          </a:xfrm>
          <a:noFill/>
        </p:spPr>
        <p:txBody>
          <a:bodyPr lIns="0" tIns="0" rIns="0" bIns="0"/>
          <a:lstStyle/>
          <a:p>
            <a: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Das Cherenkov Telescope Array CTA</a:t>
            </a:r>
          </a:p>
        </p:txBody>
      </p:sp>
      <p:grpSp>
        <p:nvGrpSpPr>
          <p:cNvPr id="276512" name="Group 27"/>
          <p:cNvGrpSpPr>
            <a:grpSpLocks/>
          </p:cNvGrpSpPr>
          <p:nvPr/>
        </p:nvGrpSpPr>
        <p:grpSpPr bwMode="auto">
          <a:xfrm>
            <a:off x="98425" y="2651125"/>
            <a:ext cx="2457450" cy="2022475"/>
            <a:chOff x="68" y="1841"/>
            <a:chExt cx="1707" cy="1404"/>
          </a:xfrm>
        </p:grpSpPr>
        <p:pic>
          <p:nvPicPr>
            <p:cNvPr id="276513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1841"/>
              <a:ext cx="764" cy="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14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" y="1841"/>
              <a:ext cx="764" cy="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15" name="Picture 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438"/>
              <a:ext cx="764" cy="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16" name="Picture 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2438"/>
              <a:ext cx="764" cy="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51971" y="1425575"/>
            <a:ext cx="8305800" cy="5638800"/>
          </a:xfrm>
        </p:spPr>
        <p:txBody>
          <a:bodyPr lIns="0" tIns="0" rIns="0" bIns="0"/>
          <a:lstStyle/>
          <a:p>
            <a:pPr marL="415925" indent="-311150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r>
              <a:rPr lang="de-DE" sz="2400" dirty="0" smtClean="0"/>
              <a:t>Im Vergleich zu gegenwärtigen Teleskopen</a:t>
            </a:r>
          </a:p>
          <a:p>
            <a:pPr marL="847725" lvl="1" indent="-282575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r>
              <a:rPr lang="de-DE" sz="2000" dirty="0" smtClean="0"/>
              <a:t>10-fache Sensitivität bei ~ 1 TeV</a:t>
            </a:r>
          </a:p>
          <a:p>
            <a:pPr marL="847725" lvl="1" indent="-282575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r>
              <a:rPr lang="de-DE" sz="2000" dirty="0" smtClean="0"/>
              <a:t>Akzeptanz zu geringen und wesentlich höheren Energien erweitert</a:t>
            </a:r>
          </a:p>
          <a:p>
            <a:pPr marL="847725" lvl="1" indent="-282575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r>
              <a:rPr lang="en-US" sz="2000" dirty="0" err="1" smtClean="0"/>
              <a:t>Bessere</a:t>
            </a:r>
            <a:r>
              <a:rPr lang="en-US" sz="2000" dirty="0" smtClean="0"/>
              <a:t> </a:t>
            </a:r>
            <a:r>
              <a:rPr lang="en-US" sz="2000" dirty="0" err="1" smtClean="0"/>
              <a:t>Winkelauflösung</a:t>
            </a:r>
            <a:endParaRPr lang="en-US" sz="2000" dirty="0" smtClean="0"/>
          </a:p>
          <a:p>
            <a:pPr marL="847725" lvl="1" indent="-282575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r>
              <a:rPr lang="de-DE" sz="2000" dirty="0" smtClean="0"/>
              <a:t>Größeres Gesichtfeld (</a:t>
            </a:r>
            <a:r>
              <a:rPr lang="de-DE" sz="2000" dirty="0" smtClean="0">
                <a:sym typeface="Wingdings" pitchFamily="2" charset="2"/>
              </a:rPr>
              <a:t> ausgedehnte Quellen)</a:t>
            </a:r>
            <a:endParaRPr lang="en-US" sz="2000" dirty="0" smtClean="0"/>
          </a:p>
          <a:p>
            <a:pPr marL="415925" indent="-311150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endParaRPr lang="de-DE" sz="2400" dirty="0" smtClean="0"/>
          </a:p>
          <a:p>
            <a:pPr marL="415925" indent="-311150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r>
              <a:rPr lang="de-DE" sz="2400" dirty="0"/>
              <a:t>^</a:t>
            </a:r>
            <a:endParaRPr lang="de-DE" sz="2400" dirty="0" smtClean="0"/>
          </a:p>
          <a:p>
            <a:pPr marL="415925" indent="-311150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endParaRPr lang="de-DE" sz="2400" dirty="0" smtClean="0"/>
          </a:p>
          <a:p>
            <a:pPr marL="415925" indent="-311150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endParaRPr lang="de-DE" sz="2400" dirty="0" smtClean="0"/>
          </a:p>
          <a:p>
            <a:pPr marL="415925" indent="-311150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endParaRPr lang="de-DE" sz="2400" dirty="0" smtClean="0"/>
          </a:p>
          <a:p>
            <a:pPr marL="415925" indent="-311150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endParaRPr lang="de-DE" sz="2400" dirty="0" smtClean="0"/>
          </a:p>
          <a:p>
            <a:pPr marL="415925" indent="-311150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endParaRPr lang="de-DE" sz="2400" dirty="0" smtClean="0"/>
          </a:p>
          <a:p>
            <a:pPr marL="415925" indent="-311150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endParaRPr lang="de-DE" sz="1100" dirty="0" smtClean="0"/>
          </a:p>
          <a:p>
            <a:pPr marL="415925" indent="-311150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r>
              <a:rPr lang="de-DE" sz="2400" b="1" dirty="0" smtClean="0"/>
              <a:t>2011-2013: Prototyp-Bau und Test</a:t>
            </a:r>
          </a:p>
          <a:p>
            <a:pPr marL="415925" indent="-311150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r>
              <a:rPr lang="de-DE" sz="2400" b="1" dirty="0" smtClean="0"/>
              <a:t>2014-2018: Bau</a:t>
            </a:r>
            <a:endParaRPr lang="en-US" sz="2400" b="1" dirty="0" smtClean="0"/>
          </a:p>
          <a:p>
            <a:pPr marL="847725" lvl="1" indent="-282575" defTabSz="457200">
              <a:lnSpc>
                <a:spcPct val="80000"/>
              </a:lnSpc>
              <a:tabLst>
                <a:tab pos="415925" algn="l"/>
                <a:tab pos="528638" algn="l"/>
                <a:tab pos="985838" algn="l"/>
                <a:tab pos="1443038" algn="l"/>
                <a:tab pos="1900238" algn="l"/>
                <a:tab pos="2357438" algn="l"/>
                <a:tab pos="2814638" algn="l"/>
                <a:tab pos="3271838" algn="l"/>
                <a:tab pos="3729038" algn="l"/>
                <a:tab pos="4186238" algn="l"/>
                <a:tab pos="4643438" algn="l"/>
                <a:tab pos="5100638" algn="l"/>
                <a:tab pos="5557838" algn="l"/>
                <a:tab pos="6015038" algn="l"/>
                <a:tab pos="6472238" algn="l"/>
                <a:tab pos="6929438" algn="l"/>
                <a:tab pos="7386638" algn="l"/>
                <a:tab pos="7843838" algn="l"/>
                <a:tab pos="8301038" algn="l"/>
                <a:tab pos="8758238" algn="l"/>
                <a:tab pos="9215438" algn="l"/>
              </a:tabLst>
            </a:pPr>
            <a:endParaRPr lang="en-US" sz="2000" b="1" dirty="0" smtClean="0"/>
          </a:p>
        </p:txBody>
      </p:sp>
      <p:grpSp>
        <p:nvGrpSpPr>
          <p:cNvPr id="278537" name="Group 9"/>
          <p:cNvGrpSpPr>
            <a:grpSpLocks/>
          </p:cNvGrpSpPr>
          <p:nvPr/>
        </p:nvGrpSpPr>
        <p:grpSpPr bwMode="auto">
          <a:xfrm>
            <a:off x="254000" y="3182937"/>
            <a:ext cx="8432800" cy="2278063"/>
            <a:chOff x="192" y="2784"/>
            <a:chExt cx="5312" cy="1435"/>
          </a:xfrm>
        </p:grpSpPr>
        <p:pic>
          <p:nvPicPr>
            <p:cNvPr id="278532" name="Picture 3"/>
            <p:cNvPicPr>
              <a:picLocks noChangeAspect="1" noChangeArrowheads="1"/>
            </p:cNvPicPr>
            <p:nvPr/>
          </p:nvPicPr>
          <p:blipFill>
            <a:blip r:embed="rId3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784"/>
              <a:ext cx="5312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8533" name="Picture 4"/>
            <p:cNvPicPr>
              <a:picLocks noChangeAspect="1" noChangeArrowheads="1"/>
            </p:cNvPicPr>
            <p:nvPr/>
          </p:nvPicPr>
          <p:blipFill>
            <a:blip r:embed="rId4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552"/>
              <a:ext cx="5312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8534" name="Text Box 5"/>
            <p:cNvSpPr txBox="1">
              <a:spLocks noChangeArrowheads="1"/>
            </p:cNvSpPr>
            <p:nvPr/>
          </p:nvSpPr>
          <p:spPr bwMode="auto">
            <a:xfrm>
              <a:off x="4368" y="2832"/>
              <a:ext cx="1044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39" tIns="40820" rIns="81639" bIns="40820"/>
            <a:lstStyle>
              <a:lvl1pPr defTabSz="414338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34407475" indent="-33993138" defTabSz="414338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46897925" indent="-46069250" defTabSz="414338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hangingPunct="0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800" b="1">
                  <a:solidFill>
                    <a:schemeClr val="bg1"/>
                  </a:solidFill>
                  <a:latin typeface="Arial" charset="0"/>
                </a:rPr>
                <a:t>H.E.S.S. ~500 h</a:t>
              </a:r>
            </a:p>
          </p:txBody>
        </p:sp>
        <p:sp>
          <p:nvSpPr>
            <p:cNvPr id="278535" name="Text Box 6"/>
            <p:cNvSpPr txBox="1">
              <a:spLocks noChangeArrowheads="1"/>
            </p:cNvSpPr>
            <p:nvPr/>
          </p:nvSpPr>
          <p:spPr bwMode="auto">
            <a:xfrm>
              <a:off x="3744" y="3552"/>
              <a:ext cx="165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1639" tIns="40820" rIns="81639" bIns="40820"/>
            <a:lstStyle>
              <a:lvl1pPr defTabSz="414338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34407475" indent="-33993138" defTabSz="414338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46897925" indent="-46069250" defTabSz="414338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hangingPunct="0">
                <a:lnSpc>
                  <a:spcPct val="104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US" sz="1800" b="1">
                  <a:solidFill>
                    <a:schemeClr val="bg1"/>
                  </a:solidFill>
                  <a:latin typeface="Arial" charset="0"/>
                </a:rPr>
                <a:t>Erwartet mit CTA ~500 h</a:t>
              </a:r>
            </a:p>
          </p:txBody>
        </p:sp>
        <p:sp>
          <p:nvSpPr>
            <p:cNvPr id="278536" name="Text Box 8"/>
            <p:cNvSpPr txBox="1">
              <a:spLocks noChangeArrowheads="1"/>
            </p:cNvSpPr>
            <p:nvPr/>
          </p:nvSpPr>
          <p:spPr bwMode="auto">
            <a:xfrm>
              <a:off x="192" y="3984"/>
              <a:ext cx="17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b="1" i="1">
                  <a:solidFill>
                    <a:srgbClr val="FFFF66"/>
                  </a:solidFill>
                </a:rPr>
                <a:t>Simulation: G. Hermann</a:t>
              </a:r>
              <a:endParaRPr lang="en-US" sz="1800" b="1" i="1">
                <a:solidFill>
                  <a:srgbClr val="FFFF66"/>
                </a:solidFill>
              </a:endParaRPr>
            </a:p>
          </p:txBody>
        </p:sp>
      </p:grpSp>
      <p:sp>
        <p:nvSpPr>
          <p:cNvPr id="278538" name="Rectangle 1"/>
          <p:cNvSpPr>
            <a:spLocks noChangeArrowheads="1"/>
          </p:cNvSpPr>
          <p:nvPr/>
        </p:nvSpPr>
        <p:spPr bwMode="auto">
          <a:xfrm>
            <a:off x="0" y="211138"/>
            <a:ext cx="86868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>
                <a:solidFill>
                  <a:srgbClr val="000066"/>
                </a:solidFill>
                <a:latin typeface="Calibri" pitchFamily="34" charset="0"/>
              </a:rPr>
              <a:t>Das Cherenkov Telescope Array CTA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0706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7" name="Image" r:id="rId3" imgW="6374603" imgH="4952381" progId="Photoshop.Image.8">
                  <p:embed/>
                </p:oleObj>
              </mc:Choice>
              <mc:Fallback>
                <p:oleObj name="Image" r:id="rId3" imgW="6374603" imgH="4952381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07" name="Rectangle 3"/>
          <p:cNvSpPr>
            <a:spLocks noChangeArrowheads="1"/>
          </p:cNvSpPr>
          <p:nvPr/>
        </p:nvSpPr>
        <p:spPr bwMode="auto">
          <a:xfrm>
            <a:off x="4403725" y="3446463"/>
            <a:ext cx="1841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sz="2400">
              <a:solidFill>
                <a:schemeClr val="tx2"/>
              </a:solidFill>
              <a:latin typeface="Times New Roman" pitchFamily="18" charset="0"/>
            </a:endParaRPr>
          </a:p>
          <a:p>
            <a:endParaRPr lang="en-GB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6156325" y="4221163"/>
            <a:ext cx="29876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200">
                <a:solidFill>
                  <a:srgbClr val="FFFF99"/>
                </a:solidFill>
                <a:latin typeface="Lucida Grande" charset="0"/>
              </a:rPr>
              <a:t>Neutrino-Kern-</a:t>
            </a:r>
            <a:br>
              <a:rPr lang="en-GB" sz="3200">
                <a:solidFill>
                  <a:srgbClr val="FFFF99"/>
                </a:solidFill>
                <a:latin typeface="Lucida Grande" charset="0"/>
              </a:rPr>
            </a:br>
            <a:r>
              <a:rPr lang="en-GB" sz="3200">
                <a:solidFill>
                  <a:srgbClr val="FFFF99"/>
                </a:solidFill>
                <a:latin typeface="Lucida Grande" charset="0"/>
              </a:rPr>
              <a:t>          Reaktion</a:t>
            </a:r>
            <a:endParaRPr lang="en-GB" sz="3200" b="1">
              <a:solidFill>
                <a:srgbClr val="FFFF00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228600" y="4343400"/>
            <a:ext cx="17414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200">
                <a:solidFill>
                  <a:srgbClr val="FFFF99"/>
                </a:solidFill>
                <a:latin typeface="Lucida Grande" charset="0"/>
              </a:rPr>
              <a:t>Detektor</a:t>
            </a:r>
          </a:p>
        </p:txBody>
      </p:sp>
      <p:sp>
        <p:nvSpPr>
          <p:cNvPr id="200710" name="Line 6"/>
          <p:cNvSpPr>
            <a:spLocks noChangeShapeType="1"/>
          </p:cNvSpPr>
          <p:nvPr/>
        </p:nvSpPr>
        <p:spPr bwMode="auto">
          <a:xfrm flipH="1" flipV="1">
            <a:off x="7010400" y="5257800"/>
            <a:ext cx="1981200" cy="114300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1" name="Line 7"/>
          <p:cNvSpPr>
            <a:spLocks noChangeShapeType="1"/>
          </p:cNvSpPr>
          <p:nvPr/>
        </p:nvSpPr>
        <p:spPr bwMode="auto">
          <a:xfrm flipH="1" flipV="1">
            <a:off x="1828800" y="2209800"/>
            <a:ext cx="5105400" cy="301942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2" name="AutoShape 8"/>
          <p:cNvSpPr>
            <a:spLocks noChangeArrowheads="1"/>
          </p:cNvSpPr>
          <p:nvPr/>
        </p:nvSpPr>
        <p:spPr bwMode="auto">
          <a:xfrm rot="1556616">
            <a:off x="6477000" y="4953000"/>
            <a:ext cx="609600" cy="3810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3" name="Rectangle 9"/>
          <p:cNvSpPr>
            <a:spLocks noChangeArrowheads="1"/>
          </p:cNvSpPr>
          <p:nvPr/>
        </p:nvSpPr>
        <p:spPr bwMode="auto">
          <a:xfrm>
            <a:off x="2139950" y="101600"/>
            <a:ext cx="6770688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400">
                <a:solidFill>
                  <a:srgbClr val="FFFF99"/>
                </a:solidFill>
                <a:latin typeface="Impact" pitchFamily="34" charset="0"/>
              </a:rPr>
              <a:t>Hochenergetische Neutrinos</a:t>
            </a:r>
          </a:p>
          <a:p>
            <a:pPr algn="r"/>
            <a:endParaRPr lang="en-US" sz="4400">
              <a:solidFill>
                <a:srgbClr val="FFFF99"/>
              </a:solidFill>
              <a:latin typeface="Impact" pitchFamily="34" charset="0"/>
            </a:endParaRPr>
          </a:p>
          <a:p>
            <a:pPr algn="r"/>
            <a:endParaRPr lang="en-US" sz="3200">
              <a:solidFill>
                <a:srgbClr val="FFFF99"/>
              </a:solidFill>
            </a:endParaRPr>
          </a:p>
          <a:p>
            <a:pPr algn="r"/>
            <a:r>
              <a:rPr lang="en-US" sz="2400">
                <a:solidFill>
                  <a:srgbClr val="FFFF99"/>
                </a:solidFill>
              </a:rPr>
              <a:t>Nachweis in offenem</a:t>
            </a:r>
          </a:p>
          <a:p>
            <a:pPr algn="r"/>
            <a:r>
              <a:rPr lang="en-US" sz="2400">
                <a:solidFill>
                  <a:srgbClr val="FFFF99"/>
                </a:solidFill>
              </a:rPr>
              <a:t>Wasser oder Eis</a:t>
            </a:r>
          </a:p>
          <a:p>
            <a:pPr algn="r"/>
            <a:r>
              <a:rPr lang="en-US" sz="2400">
                <a:solidFill>
                  <a:srgbClr val="FFFF99"/>
                </a:solidFill>
              </a:rPr>
              <a:t>     </a:t>
            </a:r>
            <a:endParaRPr lang="en-GB" sz="2400">
              <a:solidFill>
                <a:srgbClr val="FFFF99"/>
              </a:solidFill>
            </a:endParaRPr>
          </a:p>
        </p:txBody>
      </p:sp>
      <p:sp>
        <p:nvSpPr>
          <p:cNvPr id="200714" name="Text Box 10"/>
          <p:cNvSpPr txBox="1">
            <a:spLocks noChangeArrowheads="1"/>
          </p:cNvSpPr>
          <p:nvPr/>
        </p:nvSpPr>
        <p:spPr bwMode="auto">
          <a:xfrm>
            <a:off x="4419600" y="4800600"/>
            <a:ext cx="152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GB" sz="3200" b="1">
                <a:solidFill>
                  <a:schemeClr val="bg1"/>
                </a:solidFill>
                <a:latin typeface="Lucida Grande" charset="0"/>
              </a:rPr>
              <a:t> </a:t>
            </a:r>
            <a:r>
              <a:rPr lang="en-GB" sz="3200" b="1">
                <a:solidFill>
                  <a:srgbClr val="66CCFF"/>
                </a:solidFill>
                <a:latin typeface="Lucida Grande" charset="0"/>
              </a:rPr>
              <a:t>Myon</a:t>
            </a:r>
            <a:endParaRPr lang="en-GB" sz="3200" b="1">
              <a:solidFill>
                <a:srgbClr val="66CCFF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00715" name="Text Box 11"/>
          <p:cNvSpPr txBox="1">
            <a:spLocks noChangeArrowheads="1"/>
          </p:cNvSpPr>
          <p:nvPr/>
        </p:nvSpPr>
        <p:spPr bwMode="auto">
          <a:xfrm>
            <a:off x="6588125" y="6237288"/>
            <a:ext cx="205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GB" sz="3200" b="1">
                <a:solidFill>
                  <a:schemeClr val="bg1"/>
                </a:solidFill>
                <a:latin typeface="Lucida Grande" charset="0"/>
                <a:sym typeface="Symbol" pitchFamily="18" charset="2"/>
              </a:rPr>
              <a:t>Neutrino</a:t>
            </a:r>
            <a:endParaRPr lang="en-GB" sz="3200" b="1">
              <a:solidFill>
                <a:schemeClr val="bg1"/>
              </a:solidFill>
              <a:latin typeface="Comic Sans MS" pitchFamily="66" charset="0"/>
              <a:sym typeface="Symbol" pitchFamily="18" charset="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Projekte weltweit</a:t>
            </a:r>
            <a:endParaRPr lang="en-US" smtClean="0"/>
          </a:p>
        </p:txBody>
      </p:sp>
      <p:grpSp>
        <p:nvGrpSpPr>
          <p:cNvPr id="312324" name="Group 4"/>
          <p:cNvGrpSpPr>
            <a:grpSpLocks/>
          </p:cNvGrpSpPr>
          <p:nvPr/>
        </p:nvGrpSpPr>
        <p:grpSpPr bwMode="auto">
          <a:xfrm>
            <a:off x="2057400" y="1295400"/>
            <a:ext cx="5105400" cy="4962525"/>
            <a:chOff x="2544" y="912"/>
            <a:chExt cx="3216" cy="3126"/>
          </a:xfrm>
        </p:grpSpPr>
        <p:sp>
          <p:nvSpPr>
            <p:cNvPr id="312325" name="Rectangle 5"/>
            <p:cNvSpPr>
              <a:spLocks noChangeArrowheads="1"/>
            </p:cNvSpPr>
            <p:nvPr/>
          </p:nvSpPr>
          <p:spPr bwMode="auto">
            <a:xfrm>
              <a:off x="2544" y="912"/>
              <a:ext cx="3216" cy="3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2326" name="Picture 6" descr="globe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" y="981"/>
              <a:ext cx="2773" cy="282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2327" name="Rectangle 7"/>
            <p:cNvSpPr>
              <a:spLocks noChangeArrowheads="1"/>
            </p:cNvSpPr>
            <p:nvPr/>
          </p:nvSpPr>
          <p:spPr bwMode="auto">
            <a:xfrm>
              <a:off x="2608" y="3615"/>
              <a:ext cx="2547" cy="2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28" name="Text Box 8"/>
            <p:cNvSpPr txBox="1">
              <a:spLocks noChangeArrowheads="1"/>
            </p:cNvSpPr>
            <p:nvPr/>
          </p:nvSpPr>
          <p:spPr bwMode="auto">
            <a:xfrm>
              <a:off x="3205" y="3270"/>
              <a:ext cx="844" cy="3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</a:rPr>
                <a:t>Amanda</a:t>
              </a:r>
            </a:p>
          </p:txBody>
        </p:sp>
        <p:sp>
          <p:nvSpPr>
            <p:cNvPr id="312329" name="Oval 9"/>
            <p:cNvSpPr>
              <a:spLocks noChangeArrowheads="1"/>
            </p:cNvSpPr>
            <p:nvPr/>
          </p:nvSpPr>
          <p:spPr bwMode="auto">
            <a:xfrm>
              <a:off x="4086" y="3449"/>
              <a:ext cx="88" cy="89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30" name="Oval 10"/>
            <p:cNvSpPr>
              <a:spLocks noChangeArrowheads="1"/>
            </p:cNvSpPr>
            <p:nvPr/>
          </p:nvSpPr>
          <p:spPr bwMode="auto">
            <a:xfrm>
              <a:off x="4439" y="1446"/>
              <a:ext cx="88" cy="89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31" name="Text Box 11"/>
            <p:cNvSpPr txBox="1">
              <a:spLocks noChangeArrowheads="1"/>
            </p:cNvSpPr>
            <p:nvPr/>
          </p:nvSpPr>
          <p:spPr bwMode="auto">
            <a:xfrm>
              <a:off x="3923" y="1570"/>
              <a:ext cx="652" cy="3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</a:rPr>
                <a:t>Baikal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12332" name="Oval 12"/>
            <p:cNvSpPr>
              <a:spLocks noChangeArrowheads="1"/>
            </p:cNvSpPr>
            <p:nvPr/>
          </p:nvSpPr>
          <p:spPr bwMode="auto">
            <a:xfrm rot="832630">
              <a:off x="3365" y="1488"/>
              <a:ext cx="342" cy="192"/>
            </a:xfrm>
            <a:prstGeom prst="ellips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333" name="Text Box 13"/>
            <p:cNvSpPr txBox="1">
              <a:spLocks noChangeArrowheads="1"/>
            </p:cNvSpPr>
            <p:nvPr/>
          </p:nvSpPr>
          <p:spPr bwMode="auto">
            <a:xfrm>
              <a:off x="2784" y="1693"/>
              <a:ext cx="1004" cy="4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</a:rPr>
                <a:t>  Antares</a:t>
              </a:r>
            </a:p>
            <a:p>
              <a:pPr eaLnBrk="0" hangingPunct="0"/>
              <a:r>
                <a:rPr lang="en-US" sz="1600">
                  <a:solidFill>
                    <a:schemeClr val="accent2"/>
                  </a:solidFill>
                </a:rPr>
                <a:t>(Nestor, Nemo)</a:t>
              </a:r>
              <a:endParaRPr lang="en-US" sz="1600">
                <a:latin typeface="Times New Roman" pitchFamily="18" charset="0"/>
              </a:endParaRPr>
            </a:p>
          </p:txBody>
        </p:sp>
        <p:grpSp>
          <p:nvGrpSpPr>
            <p:cNvPr id="312334" name="Group 14"/>
            <p:cNvGrpSpPr>
              <a:grpSpLocks/>
            </p:cNvGrpSpPr>
            <p:nvPr/>
          </p:nvGrpSpPr>
          <p:grpSpPr bwMode="auto">
            <a:xfrm>
              <a:off x="4080" y="3552"/>
              <a:ext cx="1531" cy="486"/>
              <a:chOff x="4128" y="3648"/>
              <a:chExt cx="1531" cy="486"/>
            </a:xfrm>
          </p:grpSpPr>
          <p:sp>
            <p:nvSpPr>
              <p:cNvPr id="312335" name="Text Box 15"/>
              <p:cNvSpPr txBox="1">
                <a:spLocks noChangeArrowheads="1"/>
              </p:cNvSpPr>
              <p:nvPr/>
            </p:nvSpPr>
            <p:spPr bwMode="auto">
              <a:xfrm>
                <a:off x="4320" y="3840"/>
                <a:ext cx="1339" cy="29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CC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CC0000"/>
                    </a:solidFill>
                  </a:rPr>
                  <a:t>Km3: IceCube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/>
            </p:nvSpPr>
            <p:spPr bwMode="auto">
              <a:xfrm>
                <a:off x="4128" y="3648"/>
                <a:ext cx="144" cy="144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2337" name="Group 17"/>
            <p:cNvGrpSpPr>
              <a:grpSpLocks/>
            </p:cNvGrpSpPr>
            <p:nvPr/>
          </p:nvGrpSpPr>
          <p:grpSpPr bwMode="auto">
            <a:xfrm>
              <a:off x="3600" y="2160"/>
              <a:ext cx="1573" cy="486"/>
              <a:chOff x="1152" y="3696"/>
              <a:chExt cx="1573" cy="486"/>
            </a:xfrm>
          </p:grpSpPr>
          <p:sp>
            <p:nvSpPr>
              <p:cNvPr id="312338" name="Text Box 18"/>
              <p:cNvSpPr txBox="1">
                <a:spLocks noChangeArrowheads="1"/>
              </p:cNvSpPr>
              <p:nvPr/>
            </p:nvSpPr>
            <p:spPr bwMode="auto">
              <a:xfrm>
                <a:off x="1344" y="3888"/>
                <a:ext cx="1381" cy="29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CC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>
                    <a:solidFill>
                      <a:srgbClr val="CC0000"/>
                    </a:solidFill>
                  </a:rPr>
                  <a:t>Km3: KM3NeT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/>
            </p:nvSpPr>
            <p:spPr bwMode="auto">
              <a:xfrm>
                <a:off x="1152" y="3696"/>
                <a:ext cx="144" cy="144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2340" name="Text Box 20"/>
            <p:cNvSpPr txBox="1">
              <a:spLocks noChangeArrowheads="1"/>
            </p:cNvSpPr>
            <p:nvPr/>
          </p:nvSpPr>
          <p:spPr bwMode="auto">
            <a:xfrm>
              <a:off x="4468" y="1933"/>
              <a:ext cx="1039" cy="29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C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CC0000"/>
                  </a:solidFill>
                </a:rPr>
                <a:t>Km3: GVD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312341" name="Line 21"/>
            <p:cNvSpPr>
              <a:spLocks noChangeShapeType="1"/>
            </p:cNvSpPr>
            <p:nvPr/>
          </p:nvSpPr>
          <p:spPr bwMode="auto">
            <a:xfrm>
              <a:off x="4604" y="1752"/>
              <a:ext cx="144" cy="14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944563"/>
          </a:xfrm>
        </p:spPr>
        <p:txBody>
          <a:bodyPr/>
          <a:lstStyle/>
          <a:p>
            <a:r>
              <a:rPr lang="de-DE" sz="4000" smtClean="0"/>
              <a:t>1989:  die erste Quelle im TeV Bereich</a:t>
            </a:r>
            <a:endParaRPr lang="en-US" sz="4000" smtClean="0"/>
          </a:p>
        </p:txBody>
      </p:sp>
      <p:pic>
        <p:nvPicPr>
          <p:cNvPr id="2304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58293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0409" name="Picture 9" descr="chand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10" name="Text Box 10"/>
          <p:cNvSpPr txBox="1">
            <a:spLocks noChangeArrowheads="1"/>
          </p:cNvSpPr>
          <p:nvPr/>
        </p:nvSpPr>
        <p:spPr bwMode="auto">
          <a:xfrm>
            <a:off x="1676400" y="5715000"/>
            <a:ext cx="731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latin typeface="Calibri" pitchFamily="34" charset="0"/>
              </a:rPr>
              <a:t>8 Standard-Abweichungen nach 50 Stunden Beobachtung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1491" name="Object 3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1143000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23" name="Bitmap Image" r:id="rId3" imgW="1150859" imgH="1188590" progId="Paint.Picture">
                  <p:embed/>
                </p:oleObj>
              </mc:Choice>
              <mc:Fallback>
                <p:oleObj name="Bitmap Image" r:id="rId3" imgW="1150859" imgH="1188590" progId="Paint.Pictur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81200"/>
                        <a:ext cx="1143000" cy="118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1492" name="Rectangle 4"/>
          <p:cNvSpPr>
            <a:spLocks noChangeArrowheads="1"/>
          </p:cNvSpPr>
          <p:nvPr/>
        </p:nvSpPr>
        <p:spPr bwMode="auto">
          <a:xfrm>
            <a:off x="1676400" y="3886200"/>
            <a:ext cx="8382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31493" name="Picture 5" descr="amanda-ii_eiffel_not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2898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1494" name="Picture 6" descr="modu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03" r="78508"/>
          <a:stretch>
            <a:fillRect/>
          </a:stretch>
        </p:blipFill>
        <p:spPr bwMode="auto">
          <a:xfrm>
            <a:off x="5297488" y="476250"/>
            <a:ext cx="3846512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1495" name="Text Box 7"/>
          <p:cNvSpPr txBox="1">
            <a:spLocks noChangeArrowheads="1"/>
          </p:cNvSpPr>
          <p:nvPr/>
        </p:nvSpPr>
        <p:spPr bwMode="auto">
          <a:xfrm>
            <a:off x="2843213" y="5373688"/>
            <a:ext cx="17811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>
                <a:solidFill>
                  <a:srgbClr val="000099"/>
                </a:solidFill>
                <a:latin typeface="Arial Narrow" pitchFamily="34" charset="0"/>
              </a:rPr>
              <a:t>Installation</a:t>
            </a:r>
          </a:p>
          <a:p>
            <a:r>
              <a:rPr lang="de-DE" sz="3200" b="1">
                <a:solidFill>
                  <a:srgbClr val="000099"/>
                </a:solidFill>
                <a:latin typeface="Arial Narrow" pitchFamily="34" charset="0"/>
              </a:rPr>
              <a:t>1996-2000</a:t>
            </a:r>
            <a:endParaRPr lang="en-US" sz="3200" b="1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831496" name="Rectangle 8"/>
          <p:cNvSpPr>
            <a:spLocks noChangeArrowheads="1"/>
          </p:cNvSpPr>
          <p:nvPr/>
        </p:nvSpPr>
        <p:spPr bwMode="auto">
          <a:xfrm>
            <a:off x="7585075" y="2286000"/>
            <a:ext cx="2209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7" name="Freeform 9"/>
          <p:cNvSpPr>
            <a:spLocks/>
          </p:cNvSpPr>
          <p:nvPr/>
        </p:nvSpPr>
        <p:spPr bwMode="auto">
          <a:xfrm>
            <a:off x="7459663" y="3700463"/>
            <a:ext cx="15875" cy="304800"/>
          </a:xfrm>
          <a:custGeom>
            <a:avLst/>
            <a:gdLst>
              <a:gd name="T0" fmla="*/ 10 w 10"/>
              <a:gd name="T1" fmla="*/ 0 h 192"/>
              <a:gd name="T2" fmla="*/ 0 w 10"/>
              <a:gd name="T3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" h="192">
                <a:moveTo>
                  <a:pt x="10" y="0"/>
                </a:moveTo>
                <a:lnTo>
                  <a:pt x="0" y="192"/>
                </a:lnTo>
              </a:path>
            </a:pathLst>
          </a:custGeom>
          <a:solidFill>
            <a:schemeClr val="bg1"/>
          </a:solidFill>
          <a:ln w="57150" cmpd="sng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1498" name="Line 10"/>
          <p:cNvSpPr>
            <a:spLocks noChangeShapeType="1"/>
          </p:cNvSpPr>
          <p:nvPr/>
        </p:nvSpPr>
        <p:spPr bwMode="auto">
          <a:xfrm flipH="1">
            <a:off x="3348038" y="4076700"/>
            <a:ext cx="16557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1499" name="Rectangle 11"/>
          <p:cNvSpPr>
            <a:spLocks noChangeArrowheads="1"/>
          </p:cNvSpPr>
          <p:nvPr/>
        </p:nvSpPr>
        <p:spPr bwMode="auto">
          <a:xfrm>
            <a:off x="2268538" y="0"/>
            <a:ext cx="1727200" cy="1700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0" name="Text Box 12"/>
          <p:cNvSpPr txBox="1">
            <a:spLocks noChangeArrowheads="1"/>
          </p:cNvSpPr>
          <p:nvPr/>
        </p:nvSpPr>
        <p:spPr bwMode="auto">
          <a:xfrm>
            <a:off x="2339975" y="1628775"/>
            <a:ext cx="30099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0099"/>
                </a:solidFill>
                <a:latin typeface="Arial" charset="0"/>
              </a:rPr>
              <a:t>677 optische Module</a:t>
            </a:r>
          </a:p>
          <a:p>
            <a:r>
              <a:rPr lang="de-DE" sz="2400">
                <a:solidFill>
                  <a:srgbClr val="000099"/>
                </a:solidFill>
                <a:latin typeface="Arial" charset="0"/>
              </a:rPr>
              <a:t>an 19 Trossen</a:t>
            </a:r>
          </a:p>
        </p:txBody>
      </p:sp>
      <p:sp>
        <p:nvSpPr>
          <p:cNvPr id="831501" name="Text Box 13"/>
          <p:cNvSpPr txBox="1">
            <a:spLocks noChangeArrowheads="1"/>
          </p:cNvSpPr>
          <p:nvPr/>
        </p:nvSpPr>
        <p:spPr bwMode="auto">
          <a:xfrm>
            <a:off x="6156325" y="260350"/>
            <a:ext cx="27257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6000">
                <a:solidFill>
                  <a:srgbClr val="000099"/>
                </a:solidFill>
                <a:latin typeface="Impact" pitchFamily="34" charset="0"/>
              </a:rPr>
              <a:t>AMANDA</a:t>
            </a:r>
            <a:endParaRPr lang="en-GB" sz="6000">
              <a:solidFill>
                <a:srgbClr val="000099"/>
              </a:solidFill>
              <a:latin typeface="Impact" pitchFamily="34" charset="0"/>
            </a:endParaRPr>
          </a:p>
        </p:txBody>
      </p:sp>
      <p:sp>
        <p:nvSpPr>
          <p:cNvPr id="831502" name="Rectangle 14"/>
          <p:cNvSpPr>
            <a:spLocks noChangeArrowheads="1"/>
          </p:cNvSpPr>
          <p:nvPr/>
        </p:nvSpPr>
        <p:spPr bwMode="auto">
          <a:xfrm>
            <a:off x="1187450" y="0"/>
            <a:ext cx="1368425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17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32515" name="Picture 3" descr="amanda_e_1197960-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2516" name="Text Box 4"/>
          <p:cNvSpPr txBox="1">
            <a:spLocks noChangeArrowheads="1"/>
          </p:cNvSpPr>
          <p:nvPr/>
        </p:nvSpPr>
        <p:spPr bwMode="auto">
          <a:xfrm>
            <a:off x="323850" y="4797425"/>
            <a:ext cx="392271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Char char="n"/>
            </a:pPr>
            <a:r>
              <a:rPr lang="en-GB" sz="540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en-GB" sz="4400">
                <a:solidFill>
                  <a:srgbClr val="000099"/>
                </a:solidFill>
                <a:latin typeface="Arial" charset="0"/>
                <a:sym typeface="Symbol" pitchFamily="18" charset="2"/>
              </a:rPr>
              <a:t>+ Kern</a:t>
            </a:r>
            <a:r>
              <a:rPr lang="en-GB" sz="540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</a:p>
          <a:p>
            <a:pPr eaLnBrk="0" hangingPunct="0">
              <a:buFont typeface="Symbol" pitchFamily="18" charset="2"/>
              <a:buNone/>
            </a:pPr>
            <a:r>
              <a:rPr lang="en-GB" sz="3600">
                <a:solidFill>
                  <a:srgbClr val="000099"/>
                </a:solidFill>
                <a:latin typeface="Arial" charset="0"/>
                <a:sym typeface="Wingdings" pitchFamily="2" charset="2"/>
              </a:rPr>
              <a:t>       </a:t>
            </a:r>
            <a:r>
              <a:rPr lang="en-GB" sz="540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en-GB" sz="5400">
                <a:solidFill>
                  <a:srgbClr val="000099"/>
                </a:solidFill>
                <a:sym typeface="Symbol" pitchFamily="18" charset="2"/>
              </a:rPr>
              <a:t> </a:t>
            </a:r>
            <a:r>
              <a:rPr lang="en-GB" sz="4400">
                <a:solidFill>
                  <a:srgbClr val="000099"/>
                </a:solidFill>
                <a:latin typeface="Arial" charset="0"/>
                <a:sym typeface="Symbol" pitchFamily="18" charset="2"/>
              </a:rPr>
              <a:t>+ Kern</a:t>
            </a:r>
          </a:p>
        </p:txBody>
      </p:sp>
      <p:sp>
        <p:nvSpPr>
          <p:cNvPr id="832517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37496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4000">
                <a:solidFill>
                  <a:srgbClr val="000099"/>
                </a:solidFill>
                <a:latin typeface="Impact" pitchFamily="34" charset="0"/>
              </a:rPr>
              <a:t>Neutrinoreaktion</a:t>
            </a:r>
          </a:p>
          <a:p>
            <a:pPr eaLnBrk="0" hangingPunct="0"/>
            <a:r>
              <a:rPr lang="de-DE" sz="4000">
                <a:solidFill>
                  <a:srgbClr val="000099"/>
                </a:solidFill>
                <a:latin typeface="Impact" pitchFamily="34" charset="0"/>
              </a:rPr>
              <a:t>in AMANDA</a:t>
            </a:r>
            <a:endParaRPr lang="en-GB" sz="4000">
              <a:solidFill>
                <a:srgbClr val="000099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62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0" y="1052513"/>
            <a:ext cx="9144000" cy="58054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sz="1800">
              <a:latin typeface="Times New Roman" pitchFamily="18" charset="0"/>
            </a:endParaRPr>
          </a:p>
        </p:txBody>
      </p:sp>
      <p:pic>
        <p:nvPicPr>
          <p:cNvPr id="204803" name="Picture 1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700213"/>
            <a:ext cx="9093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Rectangle 19"/>
          <p:cNvSpPr>
            <a:spLocks/>
          </p:cNvSpPr>
          <p:nvPr/>
        </p:nvSpPr>
        <p:spPr bwMode="auto">
          <a:xfrm>
            <a:off x="10147300" y="5494338"/>
            <a:ext cx="2841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/>
            <a:r>
              <a:rPr lang="en-US" sz="2400">
                <a:ea typeface="ヒラギノ角ゴ ProN W3" charset="-128"/>
                <a:cs typeface="Arial" charset="0"/>
                <a:sym typeface="Arial" charset="0"/>
              </a:rPr>
              <a:t>5</a:t>
            </a:r>
          </a:p>
        </p:txBody>
      </p:sp>
      <p:sp>
        <p:nvSpPr>
          <p:cNvPr id="204805" name="Rectangle 20"/>
          <p:cNvSpPr>
            <a:spLocks/>
          </p:cNvSpPr>
          <p:nvPr/>
        </p:nvSpPr>
        <p:spPr bwMode="auto">
          <a:xfrm>
            <a:off x="4211638" y="1268413"/>
            <a:ext cx="9128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/>
            <a:r>
              <a:rPr lang="en-US" sz="2400">
                <a:solidFill>
                  <a:schemeClr val="bg1"/>
                </a:solidFill>
                <a:latin typeface="Lucida Grande" charset="0"/>
                <a:ea typeface="ヒラギノ角ゴ ProN W3" charset="-128"/>
                <a:sym typeface="Lucida Grande" charset="0"/>
              </a:rPr>
              <a:t>δ=90º</a:t>
            </a:r>
          </a:p>
        </p:txBody>
      </p:sp>
      <p:sp>
        <p:nvSpPr>
          <p:cNvPr id="204806" name="Rectangle 21"/>
          <p:cNvSpPr>
            <a:spLocks/>
          </p:cNvSpPr>
          <p:nvPr/>
        </p:nvSpPr>
        <p:spPr bwMode="auto">
          <a:xfrm>
            <a:off x="0" y="4508500"/>
            <a:ext cx="6238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/>
            <a:r>
              <a:rPr lang="en-US" sz="2400">
                <a:solidFill>
                  <a:schemeClr val="bg1"/>
                </a:solidFill>
                <a:latin typeface="Lucida Grande" charset="0"/>
                <a:ea typeface="ヒラギノ角ゴ ProN W3" charset="-128"/>
                <a:sym typeface="Lucida Grande" charset="0"/>
              </a:rPr>
              <a:t>24h</a:t>
            </a:r>
          </a:p>
        </p:txBody>
      </p:sp>
      <p:sp>
        <p:nvSpPr>
          <p:cNvPr id="204807" name="Rectangle 22"/>
          <p:cNvSpPr>
            <a:spLocks/>
          </p:cNvSpPr>
          <p:nvPr/>
        </p:nvSpPr>
        <p:spPr bwMode="auto">
          <a:xfrm>
            <a:off x="8689975" y="4437063"/>
            <a:ext cx="4540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/>
            <a:r>
              <a:rPr lang="en-US" sz="2400">
                <a:solidFill>
                  <a:schemeClr val="bg1"/>
                </a:solidFill>
                <a:latin typeface="Lucida Grande" charset="0"/>
                <a:ea typeface="ヒラギノ角ゴ ProN W3" charset="-128"/>
                <a:sym typeface="Lucida Grande" charset="0"/>
              </a:rPr>
              <a:t>0h</a:t>
            </a:r>
          </a:p>
        </p:txBody>
      </p:sp>
      <p:sp>
        <p:nvSpPr>
          <p:cNvPr id="204808" name="Rectangle 28"/>
          <p:cNvSpPr>
            <a:spLocks/>
          </p:cNvSpPr>
          <p:nvPr/>
        </p:nvSpPr>
        <p:spPr bwMode="auto">
          <a:xfrm>
            <a:off x="6723063" y="1268413"/>
            <a:ext cx="242093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9" bIns="0">
            <a:spAutoFit/>
          </a:bodyPr>
          <a:lstStyle/>
          <a:p>
            <a:pPr marL="57150" algn="r"/>
            <a:r>
              <a:rPr lang="en-US" sz="2400">
                <a:solidFill>
                  <a:srgbClr val="3366FF"/>
                </a:solidFill>
                <a:latin typeface="Lucida Grande" charset="0"/>
                <a:ea typeface="ヒラギノ角ゴ ProN W3" charset="-128"/>
                <a:sym typeface="Lucida Grande" charset="0"/>
              </a:rPr>
              <a:t>Max Significance</a:t>
            </a:r>
            <a:br>
              <a:rPr lang="en-US" sz="2400">
                <a:solidFill>
                  <a:srgbClr val="3366FF"/>
                </a:solidFill>
                <a:latin typeface="Lucida Grande" charset="0"/>
                <a:ea typeface="ヒラギノ角ゴ ProN W3" charset="-128"/>
                <a:sym typeface="Lucida Grande" charset="0"/>
              </a:rPr>
            </a:br>
            <a:r>
              <a:rPr lang="en-US" sz="2000">
                <a:solidFill>
                  <a:srgbClr val="3366FF"/>
                </a:solidFill>
                <a:latin typeface="Lucida Grande" charset="0"/>
                <a:ea typeface="ヒラギノ角ゴ ProN W3" charset="-128"/>
                <a:sym typeface="Lucida Grande" charset="0"/>
              </a:rPr>
              <a:t>δ=54º, α=11.4h</a:t>
            </a:r>
            <a:r>
              <a:rPr lang="en-US" sz="2400">
                <a:solidFill>
                  <a:srgbClr val="3366FF"/>
                </a:solidFill>
                <a:latin typeface="Lucida Grande" charset="0"/>
                <a:ea typeface="ヒラギノ角ゴ ProN W3" charset="-128"/>
                <a:sym typeface="Lucida Grande" charset="0"/>
              </a:rPr>
              <a:t/>
            </a:r>
            <a:br>
              <a:rPr lang="en-US" sz="2400">
                <a:solidFill>
                  <a:srgbClr val="3366FF"/>
                </a:solidFill>
                <a:latin typeface="Lucida Grande" charset="0"/>
                <a:ea typeface="ヒラギノ角ゴ ProN W3" charset="-128"/>
                <a:sym typeface="Lucida Grande" charset="0"/>
              </a:rPr>
            </a:br>
            <a:r>
              <a:rPr lang="en-US" sz="2400">
                <a:solidFill>
                  <a:srgbClr val="3366FF"/>
                </a:solidFill>
                <a:latin typeface="Lucida Grande" charset="0"/>
                <a:ea typeface="ヒラギノ角ゴ ProN W3" charset="-128"/>
                <a:sym typeface="Lucida Grande" charset="0"/>
              </a:rPr>
              <a:t>3.38σ</a:t>
            </a:r>
          </a:p>
        </p:txBody>
      </p:sp>
      <p:sp>
        <p:nvSpPr>
          <p:cNvPr id="204809" name="Line 29"/>
          <p:cNvSpPr>
            <a:spLocks noChangeShapeType="1"/>
          </p:cNvSpPr>
          <p:nvPr/>
        </p:nvSpPr>
        <p:spPr bwMode="auto">
          <a:xfrm rot="10800000" flipH="1">
            <a:off x="4787900" y="1773238"/>
            <a:ext cx="2160588" cy="10064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0" name="Rectangle 10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4000" smtClean="0">
                <a:solidFill>
                  <a:schemeClr val="bg1"/>
                </a:solidFill>
              </a:rPr>
              <a:t>AMANDA: Neutrino-Himmelskarte</a:t>
            </a:r>
            <a:endParaRPr lang="en-GB" sz="4000" smtClean="0">
              <a:solidFill>
                <a:schemeClr val="bg1"/>
              </a:solidFill>
            </a:endParaRP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228600" y="1219200"/>
            <a:ext cx="344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7 Jahre, 6595 Neutrinos</a:t>
            </a:r>
            <a:endParaRPr lang="en-GB" sz="2400">
              <a:solidFill>
                <a:schemeClr val="bg1"/>
              </a:solidFill>
            </a:endParaRPr>
          </a:p>
        </p:txBody>
      </p:sp>
      <p:sp>
        <p:nvSpPr>
          <p:cNvPr id="204812" name="Rectangle 12"/>
          <p:cNvSpPr>
            <a:spLocks noChangeArrowheads="1"/>
          </p:cNvSpPr>
          <p:nvPr/>
        </p:nvSpPr>
        <p:spPr bwMode="auto">
          <a:xfrm>
            <a:off x="0" y="0"/>
            <a:ext cx="9906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13" name="Text Box 13"/>
          <p:cNvSpPr txBox="1">
            <a:spLocks noChangeArrowheads="1"/>
          </p:cNvSpPr>
          <p:nvPr/>
        </p:nvSpPr>
        <p:spPr bwMode="auto">
          <a:xfrm>
            <a:off x="990600" y="5715000"/>
            <a:ext cx="762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400">
                <a:solidFill>
                  <a:srgbClr val="FFFF66"/>
                </a:solidFill>
                <a:latin typeface="Calibri" pitchFamily="34" charset="0"/>
              </a:rPr>
              <a:t>95% aller Monte-Carlo-erzeugten Himmelskarten weisen irgendwo einen Fleck mit &gt; 3.38</a:t>
            </a:r>
            <a:r>
              <a:rPr lang="de-DE" sz="2400">
                <a:solidFill>
                  <a:srgbClr val="FFFF66"/>
                </a:solidFill>
                <a:latin typeface="Calibri" pitchFamily="34" charset="0"/>
                <a:sym typeface="Symbol" pitchFamily="18" charset="2"/>
              </a:rPr>
              <a:t> auf 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Freeform 2"/>
          <p:cNvSpPr>
            <a:spLocks/>
          </p:cNvSpPr>
          <p:nvPr/>
        </p:nvSpPr>
        <p:spPr bwMode="auto">
          <a:xfrm>
            <a:off x="952500" y="6134100"/>
            <a:ext cx="4443413" cy="6350"/>
          </a:xfrm>
          <a:custGeom>
            <a:avLst/>
            <a:gdLst>
              <a:gd name="T0" fmla="*/ 0 w 2799"/>
              <a:gd name="T1" fmla="*/ 0 h 4"/>
              <a:gd name="T2" fmla="*/ 2799 w 2799"/>
              <a:gd name="T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799" h="4">
                <a:moveTo>
                  <a:pt x="0" y="0"/>
                </a:moveTo>
                <a:lnTo>
                  <a:pt x="2799" y="4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27" name="Line 3"/>
          <p:cNvSpPr>
            <a:spLocks noChangeShapeType="1"/>
          </p:cNvSpPr>
          <p:nvPr/>
        </p:nvSpPr>
        <p:spPr bwMode="auto">
          <a:xfrm>
            <a:off x="1863725" y="598646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28" name="Line 4"/>
          <p:cNvSpPr>
            <a:spLocks noChangeShapeType="1"/>
          </p:cNvSpPr>
          <p:nvPr/>
        </p:nvSpPr>
        <p:spPr bwMode="auto">
          <a:xfrm>
            <a:off x="2698750" y="598646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29" name="Line 5"/>
          <p:cNvSpPr>
            <a:spLocks noChangeShapeType="1"/>
          </p:cNvSpPr>
          <p:nvPr/>
        </p:nvSpPr>
        <p:spPr bwMode="auto">
          <a:xfrm>
            <a:off x="3662363" y="598646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0" name="Line 6"/>
          <p:cNvSpPr>
            <a:spLocks noChangeShapeType="1"/>
          </p:cNvSpPr>
          <p:nvPr/>
        </p:nvSpPr>
        <p:spPr bwMode="auto">
          <a:xfrm>
            <a:off x="4560888" y="598646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1" name="Line 7"/>
          <p:cNvSpPr>
            <a:spLocks noChangeShapeType="1"/>
          </p:cNvSpPr>
          <p:nvPr/>
        </p:nvSpPr>
        <p:spPr bwMode="auto">
          <a:xfrm>
            <a:off x="963613" y="5986463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2" name="Text Box 8"/>
          <p:cNvSpPr txBox="1">
            <a:spLocks noChangeArrowheads="1"/>
          </p:cNvSpPr>
          <p:nvPr/>
        </p:nvSpPr>
        <p:spPr bwMode="auto">
          <a:xfrm>
            <a:off x="4818063" y="6215063"/>
            <a:ext cx="627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66"/>
                </a:solidFill>
                <a:latin typeface="Tahoma" pitchFamily="34" charset="0"/>
              </a:rPr>
              <a:t>Jahr</a:t>
            </a:r>
          </a:p>
        </p:txBody>
      </p:sp>
      <p:sp>
        <p:nvSpPr>
          <p:cNvPr id="205833" name="Text Box 9"/>
          <p:cNvSpPr txBox="1">
            <a:spLocks noChangeArrowheads="1"/>
          </p:cNvSpPr>
          <p:nvPr/>
        </p:nvSpPr>
        <p:spPr bwMode="auto">
          <a:xfrm>
            <a:off x="1120775" y="6138863"/>
            <a:ext cx="704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66"/>
                </a:solidFill>
                <a:latin typeface="Tahoma" pitchFamily="34" charset="0"/>
              </a:rPr>
              <a:t>2000</a:t>
            </a:r>
          </a:p>
        </p:txBody>
      </p:sp>
      <p:sp>
        <p:nvSpPr>
          <p:cNvPr id="205834" name="Text Box 10"/>
          <p:cNvSpPr txBox="1">
            <a:spLocks noChangeArrowheads="1"/>
          </p:cNvSpPr>
          <p:nvPr/>
        </p:nvSpPr>
        <p:spPr bwMode="auto">
          <a:xfrm>
            <a:off x="1927225" y="6138863"/>
            <a:ext cx="704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66"/>
                </a:solidFill>
                <a:latin typeface="Tahoma" pitchFamily="34" charset="0"/>
              </a:rPr>
              <a:t>2001</a:t>
            </a:r>
          </a:p>
        </p:txBody>
      </p:sp>
      <p:sp>
        <p:nvSpPr>
          <p:cNvPr id="205835" name="Text Box 11"/>
          <p:cNvSpPr txBox="1">
            <a:spLocks noChangeArrowheads="1"/>
          </p:cNvSpPr>
          <p:nvPr/>
        </p:nvSpPr>
        <p:spPr bwMode="auto">
          <a:xfrm>
            <a:off x="2827338" y="6138863"/>
            <a:ext cx="704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66"/>
                </a:solidFill>
                <a:latin typeface="Tahoma" pitchFamily="34" charset="0"/>
              </a:rPr>
              <a:t>2002</a:t>
            </a:r>
          </a:p>
        </p:txBody>
      </p:sp>
      <p:sp>
        <p:nvSpPr>
          <p:cNvPr id="205836" name="Text Box 12"/>
          <p:cNvSpPr txBox="1">
            <a:spLocks noChangeArrowheads="1"/>
          </p:cNvSpPr>
          <p:nvPr/>
        </p:nvSpPr>
        <p:spPr bwMode="auto">
          <a:xfrm>
            <a:off x="3709988" y="6138863"/>
            <a:ext cx="704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66"/>
                </a:solidFill>
                <a:latin typeface="Tahoma" pitchFamily="34" charset="0"/>
              </a:rPr>
              <a:t>2003</a:t>
            </a:r>
          </a:p>
        </p:txBody>
      </p:sp>
      <p:sp>
        <p:nvSpPr>
          <p:cNvPr id="205837" name="Line 13"/>
          <p:cNvSpPr>
            <a:spLocks noChangeShapeType="1"/>
          </p:cNvSpPr>
          <p:nvPr/>
        </p:nvSpPr>
        <p:spPr bwMode="auto">
          <a:xfrm>
            <a:off x="2505075" y="4005263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8" name="Line 14"/>
          <p:cNvSpPr>
            <a:spLocks noChangeShapeType="1"/>
          </p:cNvSpPr>
          <p:nvPr/>
        </p:nvSpPr>
        <p:spPr bwMode="auto">
          <a:xfrm>
            <a:off x="3082925" y="4005263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9" name="Line 15"/>
          <p:cNvSpPr>
            <a:spLocks noChangeShapeType="1"/>
          </p:cNvSpPr>
          <p:nvPr/>
        </p:nvSpPr>
        <p:spPr bwMode="auto">
          <a:xfrm>
            <a:off x="3983038" y="4005263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40" name="Rectangle 16"/>
          <p:cNvSpPr>
            <a:spLocks noChangeArrowheads="1"/>
          </p:cNvSpPr>
          <p:nvPr/>
        </p:nvSpPr>
        <p:spPr bwMode="auto">
          <a:xfrm>
            <a:off x="5311775" y="1989138"/>
            <a:ext cx="3476625" cy="31178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1" name="Oval 17"/>
          <p:cNvSpPr>
            <a:spLocks noChangeArrowheads="1"/>
          </p:cNvSpPr>
          <p:nvPr/>
        </p:nvSpPr>
        <p:spPr bwMode="auto">
          <a:xfrm>
            <a:off x="5786438" y="3959225"/>
            <a:ext cx="104775" cy="80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2" name="Oval 18"/>
          <p:cNvSpPr>
            <a:spLocks noChangeArrowheads="1"/>
          </p:cNvSpPr>
          <p:nvPr/>
        </p:nvSpPr>
        <p:spPr bwMode="auto">
          <a:xfrm>
            <a:off x="6418263" y="4410075"/>
            <a:ext cx="106362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3" name="Oval 19"/>
          <p:cNvSpPr>
            <a:spLocks noChangeArrowheads="1"/>
          </p:cNvSpPr>
          <p:nvPr/>
        </p:nvSpPr>
        <p:spPr bwMode="auto">
          <a:xfrm>
            <a:off x="6470650" y="4244975"/>
            <a:ext cx="106363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4" name="Oval 20"/>
          <p:cNvSpPr>
            <a:spLocks noChangeArrowheads="1"/>
          </p:cNvSpPr>
          <p:nvPr/>
        </p:nvSpPr>
        <p:spPr bwMode="auto">
          <a:xfrm>
            <a:off x="6786563" y="4286250"/>
            <a:ext cx="106362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5" name="Oval 21"/>
          <p:cNvSpPr>
            <a:spLocks noChangeArrowheads="1"/>
          </p:cNvSpPr>
          <p:nvPr/>
        </p:nvSpPr>
        <p:spPr bwMode="auto">
          <a:xfrm>
            <a:off x="7050088" y="4368800"/>
            <a:ext cx="106362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6" name="Oval 22"/>
          <p:cNvSpPr>
            <a:spLocks noChangeArrowheads="1"/>
          </p:cNvSpPr>
          <p:nvPr/>
        </p:nvSpPr>
        <p:spPr bwMode="auto">
          <a:xfrm>
            <a:off x="7102475" y="4410075"/>
            <a:ext cx="106363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7" name="Oval 23"/>
          <p:cNvSpPr>
            <a:spLocks noChangeArrowheads="1"/>
          </p:cNvSpPr>
          <p:nvPr/>
        </p:nvSpPr>
        <p:spPr bwMode="auto">
          <a:xfrm>
            <a:off x="8631238" y="4205288"/>
            <a:ext cx="104775" cy="809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8" name="Oval 24"/>
          <p:cNvSpPr>
            <a:spLocks noChangeArrowheads="1"/>
          </p:cNvSpPr>
          <p:nvPr/>
        </p:nvSpPr>
        <p:spPr bwMode="auto">
          <a:xfrm>
            <a:off x="6523038" y="2357438"/>
            <a:ext cx="106362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49" name="Line 25"/>
          <p:cNvSpPr>
            <a:spLocks noChangeShapeType="1"/>
          </p:cNvSpPr>
          <p:nvPr/>
        </p:nvSpPr>
        <p:spPr bwMode="auto">
          <a:xfrm>
            <a:off x="5524500" y="2768600"/>
            <a:ext cx="0" cy="327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50" name="Line 26"/>
          <p:cNvSpPr>
            <a:spLocks noChangeShapeType="1"/>
          </p:cNvSpPr>
          <p:nvPr/>
        </p:nvSpPr>
        <p:spPr bwMode="auto">
          <a:xfrm>
            <a:off x="5627688" y="3219450"/>
            <a:ext cx="0" cy="615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51" name="Line 27"/>
          <p:cNvSpPr>
            <a:spLocks noChangeShapeType="1"/>
          </p:cNvSpPr>
          <p:nvPr/>
        </p:nvSpPr>
        <p:spPr bwMode="auto">
          <a:xfrm>
            <a:off x="5786438" y="4040188"/>
            <a:ext cx="0" cy="246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52" name="Line 28"/>
          <p:cNvSpPr>
            <a:spLocks noChangeShapeType="1"/>
          </p:cNvSpPr>
          <p:nvPr/>
        </p:nvSpPr>
        <p:spPr bwMode="auto">
          <a:xfrm>
            <a:off x="5470525" y="3630613"/>
            <a:ext cx="0" cy="409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53" name="Line 29"/>
          <p:cNvSpPr>
            <a:spLocks noChangeShapeType="1"/>
          </p:cNvSpPr>
          <p:nvPr/>
        </p:nvSpPr>
        <p:spPr bwMode="auto">
          <a:xfrm>
            <a:off x="5575300" y="3302000"/>
            <a:ext cx="0" cy="32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54" name="Line 30"/>
          <p:cNvSpPr>
            <a:spLocks noChangeShapeType="1"/>
          </p:cNvSpPr>
          <p:nvPr/>
        </p:nvSpPr>
        <p:spPr bwMode="auto">
          <a:xfrm>
            <a:off x="5734050" y="3302000"/>
            <a:ext cx="0" cy="32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55" name="Line 31"/>
          <p:cNvSpPr>
            <a:spLocks noChangeShapeType="1"/>
          </p:cNvSpPr>
          <p:nvPr/>
        </p:nvSpPr>
        <p:spPr bwMode="auto">
          <a:xfrm>
            <a:off x="6577013" y="2152650"/>
            <a:ext cx="0" cy="574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56" name="Line 32"/>
          <p:cNvSpPr>
            <a:spLocks noChangeShapeType="1"/>
          </p:cNvSpPr>
          <p:nvPr/>
        </p:nvSpPr>
        <p:spPr bwMode="auto">
          <a:xfrm>
            <a:off x="6418263" y="3467100"/>
            <a:ext cx="0" cy="738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57" name="Line 33"/>
          <p:cNvSpPr>
            <a:spLocks noChangeShapeType="1"/>
          </p:cNvSpPr>
          <p:nvPr/>
        </p:nvSpPr>
        <p:spPr bwMode="auto">
          <a:xfrm>
            <a:off x="6997700" y="4492625"/>
            <a:ext cx="0" cy="409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58" name="Line 34"/>
          <p:cNvSpPr>
            <a:spLocks noChangeShapeType="1"/>
          </p:cNvSpPr>
          <p:nvPr/>
        </p:nvSpPr>
        <p:spPr bwMode="auto">
          <a:xfrm>
            <a:off x="6629400" y="3998913"/>
            <a:ext cx="0" cy="206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59" name="Line 35"/>
          <p:cNvSpPr>
            <a:spLocks noChangeShapeType="1"/>
          </p:cNvSpPr>
          <p:nvPr/>
        </p:nvSpPr>
        <p:spPr bwMode="auto">
          <a:xfrm>
            <a:off x="8577263" y="4164013"/>
            <a:ext cx="0" cy="246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60" name="Line 36"/>
          <p:cNvSpPr>
            <a:spLocks noChangeShapeType="1"/>
          </p:cNvSpPr>
          <p:nvPr/>
        </p:nvSpPr>
        <p:spPr bwMode="auto">
          <a:xfrm>
            <a:off x="8524875" y="4122738"/>
            <a:ext cx="0" cy="204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61" name="Line 37"/>
          <p:cNvSpPr>
            <a:spLocks noChangeShapeType="1"/>
          </p:cNvSpPr>
          <p:nvPr/>
        </p:nvSpPr>
        <p:spPr bwMode="auto">
          <a:xfrm>
            <a:off x="8472488" y="3794125"/>
            <a:ext cx="0" cy="32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62" name="Line 38"/>
          <p:cNvSpPr>
            <a:spLocks noChangeShapeType="1"/>
          </p:cNvSpPr>
          <p:nvPr/>
        </p:nvSpPr>
        <p:spPr bwMode="auto">
          <a:xfrm>
            <a:off x="6892925" y="4368800"/>
            <a:ext cx="0" cy="32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63" name="Line 39"/>
          <p:cNvSpPr>
            <a:spLocks noChangeShapeType="1"/>
          </p:cNvSpPr>
          <p:nvPr/>
        </p:nvSpPr>
        <p:spPr bwMode="auto">
          <a:xfrm>
            <a:off x="6997700" y="4244975"/>
            <a:ext cx="0" cy="328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64" name="Line 40"/>
          <p:cNvSpPr>
            <a:spLocks noChangeShapeType="1"/>
          </p:cNvSpPr>
          <p:nvPr/>
        </p:nvSpPr>
        <p:spPr bwMode="auto">
          <a:xfrm>
            <a:off x="6786563" y="4164013"/>
            <a:ext cx="0" cy="287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65" name="Line 41"/>
          <p:cNvSpPr>
            <a:spLocks noChangeShapeType="1"/>
          </p:cNvSpPr>
          <p:nvPr/>
        </p:nvSpPr>
        <p:spPr bwMode="auto">
          <a:xfrm>
            <a:off x="6681788" y="4205288"/>
            <a:ext cx="0" cy="204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66" name="Line 42"/>
          <p:cNvSpPr>
            <a:spLocks noChangeShapeType="1"/>
          </p:cNvSpPr>
          <p:nvPr/>
        </p:nvSpPr>
        <p:spPr bwMode="auto">
          <a:xfrm>
            <a:off x="7419975" y="4368800"/>
            <a:ext cx="0" cy="2047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67" name="Line 43"/>
          <p:cNvSpPr>
            <a:spLocks noChangeShapeType="1"/>
          </p:cNvSpPr>
          <p:nvPr/>
        </p:nvSpPr>
        <p:spPr bwMode="auto">
          <a:xfrm>
            <a:off x="7524750" y="4368800"/>
            <a:ext cx="0" cy="2873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68" name="Line 44"/>
          <p:cNvSpPr>
            <a:spLocks noChangeShapeType="1"/>
          </p:cNvSpPr>
          <p:nvPr/>
        </p:nvSpPr>
        <p:spPr bwMode="auto">
          <a:xfrm>
            <a:off x="7419975" y="4697413"/>
            <a:ext cx="0" cy="246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69" name="Line 45"/>
          <p:cNvSpPr>
            <a:spLocks noChangeShapeType="1"/>
          </p:cNvSpPr>
          <p:nvPr/>
        </p:nvSpPr>
        <p:spPr bwMode="auto">
          <a:xfrm>
            <a:off x="7156450" y="4573588"/>
            <a:ext cx="0" cy="411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70" name="Line 46"/>
          <p:cNvSpPr>
            <a:spLocks noChangeShapeType="1"/>
          </p:cNvSpPr>
          <p:nvPr/>
        </p:nvSpPr>
        <p:spPr bwMode="auto">
          <a:xfrm>
            <a:off x="7313613" y="4368800"/>
            <a:ext cx="0" cy="246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71" name="Line 47"/>
          <p:cNvSpPr>
            <a:spLocks noChangeShapeType="1"/>
          </p:cNvSpPr>
          <p:nvPr/>
        </p:nvSpPr>
        <p:spPr bwMode="auto">
          <a:xfrm>
            <a:off x="7261225" y="4368800"/>
            <a:ext cx="0" cy="246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72" name="Line 48"/>
          <p:cNvSpPr>
            <a:spLocks noChangeShapeType="1"/>
          </p:cNvSpPr>
          <p:nvPr/>
        </p:nvSpPr>
        <p:spPr bwMode="auto">
          <a:xfrm>
            <a:off x="7102475" y="4327525"/>
            <a:ext cx="0" cy="246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73" name="Oval 49"/>
          <p:cNvSpPr>
            <a:spLocks noChangeArrowheads="1"/>
          </p:cNvSpPr>
          <p:nvPr/>
        </p:nvSpPr>
        <p:spPr bwMode="auto">
          <a:xfrm>
            <a:off x="5470525" y="2892425"/>
            <a:ext cx="104775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4" name="Oval 50"/>
          <p:cNvSpPr>
            <a:spLocks noChangeArrowheads="1"/>
          </p:cNvSpPr>
          <p:nvPr/>
        </p:nvSpPr>
        <p:spPr bwMode="auto">
          <a:xfrm>
            <a:off x="5524500" y="3424238"/>
            <a:ext cx="104775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5" name="Oval 51"/>
          <p:cNvSpPr>
            <a:spLocks noChangeArrowheads="1"/>
          </p:cNvSpPr>
          <p:nvPr/>
        </p:nvSpPr>
        <p:spPr bwMode="auto">
          <a:xfrm>
            <a:off x="5418138" y="3794125"/>
            <a:ext cx="106362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6" name="Oval 52"/>
          <p:cNvSpPr>
            <a:spLocks noChangeArrowheads="1"/>
          </p:cNvSpPr>
          <p:nvPr/>
        </p:nvSpPr>
        <p:spPr bwMode="auto">
          <a:xfrm>
            <a:off x="5681663" y="3424238"/>
            <a:ext cx="106362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7" name="Oval 53"/>
          <p:cNvSpPr>
            <a:spLocks noChangeArrowheads="1"/>
          </p:cNvSpPr>
          <p:nvPr/>
        </p:nvSpPr>
        <p:spPr bwMode="auto">
          <a:xfrm>
            <a:off x="5575300" y="3467100"/>
            <a:ext cx="106363" cy="80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8" name="Oval 54"/>
          <p:cNvSpPr>
            <a:spLocks noChangeArrowheads="1"/>
          </p:cNvSpPr>
          <p:nvPr/>
        </p:nvSpPr>
        <p:spPr bwMode="auto">
          <a:xfrm>
            <a:off x="5734050" y="4122738"/>
            <a:ext cx="104775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79" name="Oval 55"/>
          <p:cNvSpPr>
            <a:spLocks noChangeArrowheads="1"/>
          </p:cNvSpPr>
          <p:nvPr/>
        </p:nvSpPr>
        <p:spPr bwMode="auto">
          <a:xfrm>
            <a:off x="6365875" y="3835400"/>
            <a:ext cx="104775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0" name="Oval 56"/>
          <p:cNvSpPr>
            <a:spLocks noChangeArrowheads="1"/>
          </p:cNvSpPr>
          <p:nvPr/>
        </p:nvSpPr>
        <p:spPr bwMode="auto">
          <a:xfrm>
            <a:off x="6577013" y="4081463"/>
            <a:ext cx="104775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1" name="Oval 57"/>
          <p:cNvSpPr>
            <a:spLocks noChangeArrowheads="1"/>
          </p:cNvSpPr>
          <p:nvPr/>
        </p:nvSpPr>
        <p:spPr bwMode="auto">
          <a:xfrm>
            <a:off x="6629400" y="4244975"/>
            <a:ext cx="104775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2" name="Oval 58"/>
          <p:cNvSpPr>
            <a:spLocks noChangeArrowheads="1"/>
          </p:cNvSpPr>
          <p:nvPr/>
        </p:nvSpPr>
        <p:spPr bwMode="auto">
          <a:xfrm>
            <a:off x="6734175" y="4244975"/>
            <a:ext cx="106363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3" name="Oval 59"/>
          <p:cNvSpPr>
            <a:spLocks noChangeArrowheads="1"/>
          </p:cNvSpPr>
          <p:nvPr/>
        </p:nvSpPr>
        <p:spPr bwMode="auto">
          <a:xfrm>
            <a:off x="6840538" y="4492625"/>
            <a:ext cx="104775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4" name="Oval 60"/>
          <p:cNvSpPr>
            <a:spLocks noChangeArrowheads="1"/>
          </p:cNvSpPr>
          <p:nvPr/>
        </p:nvSpPr>
        <p:spPr bwMode="auto">
          <a:xfrm>
            <a:off x="6945313" y="4368800"/>
            <a:ext cx="104775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5" name="Oval 61"/>
          <p:cNvSpPr>
            <a:spLocks noChangeArrowheads="1"/>
          </p:cNvSpPr>
          <p:nvPr/>
        </p:nvSpPr>
        <p:spPr bwMode="auto">
          <a:xfrm>
            <a:off x="6945313" y="4656138"/>
            <a:ext cx="104775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6" name="Oval 62"/>
          <p:cNvSpPr>
            <a:spLocks noChangeArrowheads="1"/>
          </p:cNvSpPr>
          <p:nvPr/>
        </p:nvSpPr>
        <p:spPr bwMode="auto">
          <a:xfrm>
            <a:off x="7102475" y="4738688"/>
            <a:ext cx="106363" cy="825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7" name="Oval 63"/>
          <p:cNvSpPr>
            <a:spLocks noChangeArrowheads="1"/>
          </p:cNvSpPr>
          <p:nvPr/>
        </p:nvSpPr>
        <p:spPr bwMode="auto">
          <a:xfrm>
            <a:off x="7208838" y="4451350"/>
            <a:ext cx="104775" cy="80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8" name="Oval 64"/>
          <p:cNvSpPr>
            <a:spLocks noChangeArrowheads="1"/>
          </p:cNvSpPr>
          <p:nvPr/>
        </p:nvSpPr>
        <p:spPr bwMode="auto">
          <a:xfrm>
            <a:off x="7261225" y="4410075"/>
            <a:ext cx="104775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89" name="Oval 65"/>
          <p:cNvSpPr>
            <a:spLocks noChangeArrowheads="1"/>
          </p:cNvSpPr>
          <p:nvPr/>
        </p:nvSpPr>
        <p:spPr bwMode="auto">
          <a:xfrm>
            <a:off x="7366000" y="4778375"/>
            <a:ext cx="106363" cy="825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0" name="Oval 66"/>
          <p:cNvSpPr>
            <a:spLocks noChangeArrowheads="1"/>
          </p:cNvSpPr>
          <p:nvPr/>
        </p:nvSpPr>
        <p:spPr bwMode="auto">
          <a:xfrm>
            <a:off x="7366000" y="4410075"/>
            <a:ext cx="106363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1" name="Oval 67"/>
          <p:cNvSpPr>
            <a:spLocks noChangeArrowheads="1"/>
          </p:cNvSpPr>
          <p:nvPr/>
        </p:nvSpPr>
        <p:spPr bwMode="auto">
          <a:xfrm>
            <a:off x="7472363" y="4451350"/>
            <a:ext cx="104775" cy="80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2" name="Oval 68"/>
          <p:cNvSpPr>
            <a:spLocks noChangeArrowheads="1"/>
          </p:cNvSpPr>
          <p:nvPr/>
        </p:nvSpPr>
        <p:spPr bwMode="auto">
          <a:xfrm>
            <a:off x="8524875" y="4244975"/>
            <a:ext cx="106363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3" name="Oval 69"/>
          <p:cNvSpPr>
            <a:spLocks noChangeArrowheads="1"/>
          </p:cNvSpPr>
          <p:nvPr/>
        </p:nvSpPr>
        <p:spPr bwMode="auto">
          <a:xfrm>
            <a:off x="8420100" y="3876675"/>
            <a:ext cx="104775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4" name="Line 70"/>
          <p:cNvSpPr>
            <a:spLocks noChangeShapeType="1"/>
          </p:cNvSpPr>
          <p:nvPr/>
        </p:nvSpPr>
        <p:spPr bwMode="auto">
          <a:xfrm>
            <a:off x="5418138" y="5024438"/>
            <a:ext cx="0" cy="82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5" name="Line 71"/>
          <p:cNvSpPr>
            <a:spLocks noChangeShapeType="1"/>
          </p:cNvSpPr>
          <p:nvPr/>
        </p:nvSpPr>
        <p:spPr bwMode="auto">
          <a:xfrm>
            <a:off x="6629400" y="5024438"/>
            <a:ext cx="0" cy="82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6" name="Line 72"/>
          <p:cNvSpPr>
            <a:spLocks noChangeShapeType="1"/>
          </p:cNvSpPr>
          <p:nvPr/>
        </p:nvSpPr>
        <p:spPr bwMode="auto">
          <a:xfrm>
            <a:off x="6049963" y="5024438"/>
            <a:ext cx="0" cy="82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7" name="Line 73"/>
          <p:cNvSpPr>
            <a:spLocks noChangeShapeType="1"/>
          </p:cNvSpPr>
          <p:nvPr/>
        </p:nvSpPr>
        <p:spPr bwMode="auto">
          <a:xfrm>
            <a:off x="7840663" y="5024438"/>
            <a:ext cx="0" cy="82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8" name="Line 74"/>
          <p:cNvSpPr>
            <a:spLocks noChangeShapeType="1"/>
          </p:cNvSpPr>
          <p:nvPr/>
        </p:nvSpPr>
        <p:spPr bwMode="auto">
          <a:xfrm>
            <a:off x="7261225" y="5024438"/>
            <a:ext cx="0" cy="82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99" name="Line 75"/>
          <p:cNvSpPr>
            <a:spLocks noChangeShapeType="1"/>
          </p:cNvSpPr>
          <p:nvPr/>
        </p:nvSpPr>
        <p:spPr bwMode="auto">
          <a:xfrm>
            <a:off x="8420100" y="5024438"/>
            <a:ext cx="0" cy="82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00" name="Line 76"/>
          <p:cNvSpPr>
            <a:spLocks noChangeShapeType="1"/>
          </p:cNvSpPr>
          <p:nvPr/>
        </p:nvSpPr>
        <p:spPr bwMode="auto">
          <a:xfrm>
            <a:off x="5311775" y="4532313"/>
            <a:ext cx="106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01" name="Line 77"/>
          <p:cNvSpPr>
            <a:spLocks noChangeShapeType="1"/>
          </p:cNvSpPr>
          <p:nvPr/>
        </p:nvSpPr>
        <p:spPr bwMode="auto">
          <a:xfrm>
            <a:off x="5311775" y="2727325"/>
            <a:ext cx="106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02" name="Line 78"/>
          <p:cNvSpPr>
            <a:spLocks noChangeShapeType="1"/>
          </p:cNvSpPr>
          <p:nvPr/>
        </p:nvSpPr>
        <p:spPr bwMode="auto">
          <a:xfrm>
            <a:off x="5311775" y="3341688"/>
            <a:ext cx="106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03" name="Line 79"/>
          <p:cNvSpPr>
            <a:spLocks noChangeShapeType="1"/>
          </p:cNvSpPr>
          <p:nvPr/>
        </p:nvSpPr>
        <p:spPr bwMode="auto">
          <a:xfrm>
            <a:off x="5311775" y="3959225"/>
            <a:ext cx="106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04" name="Line 80"/>
          <p:cNvSpPr>
            <a:spLocks noChangeShapeType="1"/>
          </p:cNvSpPr>
          <p:nvPr/>
        </p:nvSpPr>
        <p:spPr bwMode="auto">
          <a:xfrm>
            <a:off x="5311775" y="2193925"/>
            <a:ext cx="1063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05" name="Line 81"/>
          <p:cNvSpPr>
            <a:spLocks noChangeShapeType="1"/>
          </p:cNvSpPr>
          <p:nvPr/>
        </p:nvSpPr>
        <p:spPr bwMode="auto">
          <a:xfrm>
            <a:off x="5311775" y="5313363"/>
            <a:ext cx="3476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06" name="Line 82"/>
          <p:cNvSpPr>
            <a:spLocks noChangeShapeType="1"/>
          </p:cNvSpPr>
          <p:nvPr/>
        </p:nvSpPr>
        <p:spPr bwMode="auto">
          <a:xfrm>
            <a:off x="6154738" y="5189538"/>
            <a:ext cx="0" cy="204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07" name="Line 83"/>
          <p:cNvSpPr>
            <a:spLocks noChangeShapeType="1"/>
          </p:cNvSpPr>
          <p:nvPr/>
        </p:nvSpPr>
        <p:spPr bwMode="auto">
          <a:xfrm>
            <a:off x="8156575" y="5270500"/>
            <a:ext cx="0" cy="82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08" name="Text Box 84"/>
          <p:cNvSpPr txBox="1">
            <a:spLocks noChangeArrowheads="1"/>
          </p:cNvSpPr>
          <p:nvPr/>
        </p:nvSpPr>
        <p:spPr bwMode="auto">
          <a:xfrm>
            <a:off x="5464175" y="5240338"/>
            <a:ext cx="5492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000066"/>
                </a:solidFill>
                <a:latin typeface="Tahoma" pitchFamily="34" charset="0"/>
              </a:rPr>
              <a:t>Mai</a:t>
            </a:r>
            <a:endParaRPr lang="en-GB" sz="1600" b="1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205909" name="Text Box 85"/>
          <p:cNvSpPr txBox="1">
            <a:spLocks noChangeArrowheads="1"/>
          </p:cNvSpPr>
          <p:nvPr/>
        </p:nvSpPr>
        <p:spPr bwMode="auto">
          <a:xfrm>
            <a:off x="6826250" y="5240338"/>
            <a:ext cx="6080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000066"/>
                </a:solidFill>
                <a:latin typeface="Tahoma" pitchFamily="34" charset="0"/>
              </a:rPr>
              <a:t>Juni</a:t>
            </a:r>
            <a:endParaRPr lang="en-GB" sz="1600" b="1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205910" name="Text Box 86"/>
          <p:cNvSpPr txBox="1">
            <a:spLocks noChangeArrowheads="1"/>
          </p:cNvSpPr>
          <p:nvPr/>
        </p:nvSpPr>
        <p:spPr bwMode="auto">
          <a:xfrm>
            <a:off x="8291513" y="5240338"/>
            <a:ext cx="5397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000066"/>
                </a:solidFill>
                <a:latin typeface="Tahoma" pitchFamily="34" charset="0"/>
              </a:rPr>
              <a:t>Juli</a:t>
            </a:r>
            <a:endParaRPr lang="en-GB" sz="1600" b="1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205911" name="Line 87"/>
          <p:cNvSpPr>
            <a:spLocks noChangeShapeType="1"/>
          </p:cNvSpPr>
          <p:nvPr/>
        </p:nvSpPr>
        <p:spPr bwMode="auto">
          <a:xfrm>
            <a:off x="8156575" y="5189538"/>
            <a:ext cx="0" cy="204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12" name="Text Box 88"/>
          <p:cNvSpPr txBox="1">
            <a:spLocks noChangeArrowheads="1"/>
          </p:cNvSpPr>
          <p:nvPr/>
        </p:nvSpPr>
        <p:spPr bwMode="auto">
          <a:xfrm>
            <a:off x="4048125" y="1916113"/>
            <a:ext cx="10525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/>
            <a:r>
              <a:rPr lang="de-DE" sz="1600">
                <a:solidFill>
                  <a:srgbClr val="000066"/>
                </a:solidFill>
              </a:rPr>
              <a:t>Fluss von</a:t>
            </a:r>
          </a:p>
          <a:p>
            <a:pPr algn="r" eaLnBrk="0" hangingPunct="0"/>
            <a:r>
              <a:rPr lang="de-DE" sz="1600">
                <a:solidFill>
                  <a:srgbClr val="000066"/>
                </a:solidFill>
              </a:rPr>
              <a:t>Gamma</a:t>
            </a:r>
          </a:p>
          <a:p>
            <a:pPr algn="r" eaLnBrk="0" hangingPunct="0"/>
            <a:r>
              <a:rPr lang="de-DE" sz="1600">
                <a:solidFill>
                  <a:srgbClr val="000066"/>
                </a:solidFill>
              </a:rPr>
              <a:t>Strahlen</a:t>
            </a:r>
            <a:endParaRPr lang="en-GB" sz="1600">
              <a:solidFill>
                <a:srgbClr val="000066"/>
              </a:solidFill>
            </a:endParaRPr>
          </a:p>
          <a:p>
            <a:pPr algn="r" eaLnBrk="0" hangingPunct="0"/>
            <a:endParaRPr lang="en-GB" sz="160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205913" name="Text Box 89"/>
          <p:cNvSpPr txBox="1">
            <a:spLocks noChangeArrowheads="1"/>
          </p:cNvSpPr>
          <p:nvPr/>
        </p:nvSpPr>
        <p:spPr bwMode="auto">
          <a:xfrm>
            <a:off x="4972050" y="4502150"/>
            <a:ext cx="31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000066"/>
                </a:solidFill>
                <a:latin typeface="Tahoma" pitchFamily="34" charset="0"/>
              </a:rPr>
              <a:t>0</a:t>
            </a:r>
            <a:endParaRPr lang="en-GB" sz="1600" b="1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205914" name="Text Box 90"/>
          <p:cNvSpPr txBox="1">
            <a:spLocks noChangeArrowheads="1"/>
          </p:cNvSpPr>
          <p:nvPr/>
        </p:nvSpPr>
        <p:spPr bwMode="auto">
          <a:xfrm>
            <a:off x="4972050" y="3927475"/>
            <a:ext cx="31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000066"/>
                </a:solidFill>
                <a:latin typeface="Tahoma" pitchFamily="34" charset="0"/>
              </a:rPr>
              <a:t>1</a:t>
            </a:r>
            <a:endParaRPr lang="en-GB" sz="1600" b="1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205915" name="Text Box 91"/>
          <p:cNvSpPr txBox="1">
            <a:spLocks noChangeArrowheads="1"/>
          </p:cNvSpPr>
          <p:nvPr/>
        </p:nvSpPr>
        <p:spPr bwMode="auto">
          <a:xfrm>
            <a:off x="4972050" y="3311525"/>
            <a:ext cx="31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000066"/>
                </a:solidFill>
                <a:latin typeface="Tahoma" pitchFamily="34" charset="0"/>
              </a:rPr>
              <a:t>2</a:t>
            </a:r>
            <a:endParaRPr lang="en-GB" sz="1600" b="1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205916" name="Text Box 92"/>
          <p:cNvSpPr txBox="1">
            <a:spLocks noChangeArrowheads="1"/>
          </p:cNvSpPr>
          <p:nvPr/>
        </p:nvSpPr>
        <p:spPr bwMode="auto">
          <a:xfrm>
            <a:off x="4997450" y="2603500"/>
            <a:ext cx="265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de-DE" sz="1600" b="1">
                <a:solidFill>
                  <a:srgbClr val="000066"/>
                </a:solidFill>
                <a:latin typeface="Tahoma" pitchFamily="34" charset="0"/>
              </a:rPr>
              <a:t>3</a:t>
            </a:r>
            <a:endParaRPr lang="en-GB" sz="1600" b="1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205917" name="Oval 93"/>
          <p:cNvSpPr>
            <a:spLocks noChangeArrowheads="1"/>
          </p:cNvSpPr>
          <p:nvPr/>
        </p:nvSpPr>
        <p:spPr bwMode="auto">
          <a:xfrm>
            <a:off x="8472488" y="4164013"/>
            <a:ext cx="106362" cy="82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18" name="Line 94"/>
          <p:cNvSpPr>
            <a:spLocks noChangeShapeType="1"/>
          </p:cNvSpPr>
          <p:nvPr/>
        </p:nvSpPr>
        <p:spPr bwMode="auto">
          <a:xfrm flipV="1">
            <a:off x="6577013" y="2849563"/>
            <a:ext cx="0" cy="28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19" name="Line 95"/>
          <p:cNvSpPr>
            <a:spLocks noChangeShapeType="1"/>
          </p:cNvSpPr>
          <p:nvPr/>
        </p:nvSpPr>
        <p:spPr bwMode="auto">
          <a:xfrm>
            <a:off x="8472488" y="3424238"/>
            <a:ext cx="0" cy="28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20" name="Text Box 96"/>
          <p:cNvSpPr txBox="1">
            <a:spLocks noChangeArrowheads="1"/>
          </p:cNvSpPr>
          <p:nvPr/>
        </p:nvSpPr>
        <p:spPr bwMode="auto">
          <a:xfrm>
            <a:off x="8243888" y="2781300"/>
            <a:ext cx="43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GB" sz="3600" b="1">
                <a:solidFill>
                  <a:srgbClr val="000066"/>
                </a:solidFill>
                <a:latin typeface="Times" pitchFamily="18" charset="0"/>
                <a:sym typeface="Symbol" pitchFamily="18" charset="2"/>
              </a:rPr>
              <a:t></a:t>
            </a:r>
          </a:p>
        </p:txBody>
      </p:sp>
      <p:sp>
        <p:nvSpPr>
          <p:cNvPr id="205921" name="Text Box 97"/>
          <p:cNvSpPr txBox="1">
            <a:spLocks noChangeArrowheads="1"/>
          </p:cNvSpPr>
          <p:nvPr/>
        </p:nvSpPr>
        <p:spPr bwMode="auto">
          <a:xfrm>
            <a:off x="6372225" y="29972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3600" b="1">
                <a:solidFill>
                  <a:srgbClr val="000066"/>
                </a:solidFill>
                <a:latin typeface="Times" pitchFamily="18" charset="0"/>
                <a:sym typeface="Symbol" pitchFamily="18" charset="2"/>
              </a:rPr>
              <a:t></a:t>
            </a:r>
          </a:p>
        </p:txBody>
      </p:sp>
      <p:sp>
        <p:nvSpPr>
          <p:cNvPr id="205922" name="Line 98"/>
          <p:cNvSpPr>
            <a:spLocks noChangeShapeType="1"/>
          </p:cNvSpPr>
          <p:nvPr/>
        </p:nvSpPr>
        <p:spPr bwMode="auto">
          <a:xfrm>
            <a:off x="3132138" y="4005263"/>
            <a:ext cx="0" cy="2133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23" name="Line 99"/>
          <p:cNvSpPr>
            <a:spLocks noChangeShapeType="1"/>
          </p:cNvSpPr>
          <p:nvPr/>
        </p:nvSpPr>
        <p:spPr bwMode="auto">
          <a:xfrm>
            <a:off x="3203575" y="4005263"/>
            <a:ext cx="0" cy="2133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924" name="Picture 100" descr="13-Whipple_Tele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123950"/>
            <a:ext cx="23050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25" name="Rectangle 101"/>
          <p:cNvSpPr>
            <a:spLocks noChangeArrowheads="1"/>
          </p:cNvSpPr>
          <p:nvPr/>
        </p:nvSpPr>
        <p:spPr bwMode="auto">
          <a:xfrm>
            <a:off x="5292725" y="1125538"/>
            <a:ext cx="1414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 sz="2000" b="1">
                <a:solidFill>
                  <a:srgbClr val="000066"/>
                </a:solidFill>
                <a:latin typeface="Franklin Gothic Medium" pitchFamily="34" charset="0"/>
              </a:rPr>
              <a:t> WHIPPLE</a:t>
            </a:r>
            <a:r>
              <a:rPr lang="de-DE" sz="1600" b="1">
                <a:solidFill>
                  <a:srgbClr val="000066"/>
                </a:solidFill>
                <a:latin typeface="Tahoma" pitchFamily="34" charset="0"/>
              </a:rPr>
              <a:t> </a:t>
            </a:r>
            <a:endParaRPr lang="en-US" sz="1600" b="1">
              <a:solidFill>
                <a:srgbClr val="000066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205926" name="Rectangle 102"/>
          <p:cNvSpPr>
            <a:spLocks noChangeArrowheads="1"/>
          </p:cNvSpPr>
          <p:nvPr/>
        </p:nvSpPr>
        <p:spPr bwMode="auto">
          <a:xfrm>
            <a:off x="323850" y="1989138"/>
            <a:ext cx="30956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400">
                <a:solidFill>
                  <a:srgbClr val="000066"/>
                </a:solidFill>
              </a:rPr>
              <a:t>Ankunftszeit von       5 Neutrinos aus der Richtung der aktiven Galaxie ES1959+650</a:t>
            </a:r>
            <a:endParaRPr lang="en-US" sz="2400">
              <a:solidFill>
                <a:srgbClr val="000066"/>
              </a:solidFill>
            </a:endParaRPr>
          </a:p>
        </p:txBody>
      </p:sp>
      <p:sp>
        <p:nvSpPr>
          <p:cNvPr id="205929" name="Rectangle 105"/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de-DE" b="1" smtClean="0"/>
              <a:t>AMANDA und 1ES 1959+650</a:t>
            </a:r>
            <a:endParaRPr lang="en-US" b="1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ChangeArrowheads="1"/>
          </p:cNvSpPr>
          <p:nvPr/>
        </p:nvSpPr>
        <p:spPr bwMode="auto">
          <a:xfrm>
            <a:off x="3424238" y="1936750"/>
            <a:ext cx="193675" cy="1076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29" tIns="45715" rIns="91429" bIns="45715">
            <a:spAutoFit/>
          </a:bodyPr>
          <a:lstStyle/>
          <a:p>
            <a:pPr algn="ctr"/>
            <a:endParaRPr lang="en-US" sz="3200">
              <a:solidFill>
                <a:schemeClr val="bg2"/>
              </a:solidFill>
              <a:ea typeface="ＭＳ Ｐゴシック" charset="-128"/>
            </a:endParaRPr>
          </a:p>
          <a:p>
            <a:pPr algn="ctr"/>
            <a:endParaRPr lang="en-US" sz="3200">
              <a:solidFill>
                <a:schemeClr val="bg2"/>
              </a:solidFill>
              <a:ea typeface="ＭＳ Ｐゴシック" charset="-128"/>
            </a:endParaRPr>
          </a:p>
        </p:txBody>
      </p:sp>
      <p:pic>
        <p:nvPicPr>
          <p:cNvPr id="317443" name="Picture 3" descr="1,000 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44" name="AutoShape 4"/>
          <p:cNvSpPr>
            <a:spLocks noChangeArrowheads="1"/>
          </p:cNvSpPr>
          <p:nvPr/>
        </p:nvSpPr>
        <p:spPr bwMode="auto">
          <a:xfrm rot="21436604" flipV="1">
            <a:off x="3429000" y="3006725"/>
            <a:ext cx="5715000" cy="1905000"/>
          </a:xfrm>
          <a:prstGeom prst="hexagon">
            <a:avLst>
              <a:gd name="adj" fmla="val 75000"/>
              <a:gd name="vf" fmla="val 115470"/>
            </a:avLst>
          </a:prstGeom>
          <a:solidFill>
            <a:srgbClr val="035C96">
              <a:alpha val="9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45" name="Oval 5"/>
          <p:cNvSpPr>
            <a:spLocks noChangeAspect="1" noChangeArrowheads="1"/>
          </p:cNvSpPr>
          <p:nvPr/>
        </p:nvSpPr>
        <p:spPr bwMode="auto">
          <a:xfrm>
            <a:off x="4038600" y="3690938"/>
            <a:ext cx="1371600" cy="56197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 eaLnBrk="0" hangingPunct="0"/>
            <a:endParaRPr lang="en-GB" sz="2400">
              <a:solidFill>
                <a:schemeClr val="bg2"/>
              </a:solidFill>
              <a:ea typeface="ＭＳ Ｐゴシック" charset="-128"/>
            </a:endParaRP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4343400" y="4287838"/>
            <a:ext cx="1162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en-US" sz="1800">
                <a:solidFill>
                  <a:schemeClr val="bg2"/>
                </a:solidFill>
                <a:ea typeface="ＭＳ Ｐゴシック" charset="-128"/>
              </a:rPr>
              <a:t>AMANDA</a:t>
            </a:r>
            <a:endParaRPr lang="en-US" sz="2400">
              <a:solidFill>
                <a:schemeClr val="bg2"/>
              </a:solidFill>
              <a:ea typeface="ＭＳ Ｐゴシック" charset="-128"/>
            </a:endParaRP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6445250" y="3073400"/>
            <a:ext cx="1571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en-US" b="1">
                <a:solidFill>
                  <a:schemeClr val="bg2"/>
                </a:solidFill>
                <a:ea typeface="ＭＳ Ｐゴシック" charset="-128"/>
              </a:rPr>
              <a:t>IceCube</a:t>
            </a:r>
          </a:p>
        </p:txBody>
      </p:sp>
      <p:sp>
        <p:nvSpPr>
          <p:cNvPr id="317448" name="Text Box 8"/>
          <p:cNvSpPr txBox="1">
            <a:spLocks noChangeArrowheads="1"/>
          </p:cNvSpPr>
          <p:nvPr/>
        </p:nvSpPr>
        <p:spPr bwMode="auto">
          <a:xfrm>
            <a:off x="419100" y="1455738"/>
            <a:ext cx="740727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200" b="1">
                <a:solidFill>
                  <a:schemeClr val="bg2"/>
                </a:solidFill>
                <a:latin typeface="Arial" charset="0"/>
              </a:rPr>
              <a:t> Südpol  Stationsgebäude                 Astronomie-Sektor</a:t>
            </a:r>
            <a:endParaRPr lang="en-GB" sz="22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17449" name="Line 9"/>
          <p:cNvSpPr>
            <a:spLocks noChangeShapeType="1"/>
          </p:cNvSpPr>
          <p:nvPr/>
        </p:nvSpPr>
        <p:spPr bwMode="auto">
          <a:xfrm flipH="1">
            <a:off x="1027113" y="1909763"/>
            <a:ext cx="203200" cy="19748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50" name="Line 10"/>
          <p:cNvSpPr>
            <a:spLocks noChangeShapeType="1"/>
          </p:cNvSpPr>
          <p:nvPr/>
        </p:nvSpPr>
        <p:spPr bwMode="auto">
          <a:xfrm flipH="1">
            <a:off x="1938338" y="1909763"/>
            <a:ext cx="862012" cy="17208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51" name="AutoShape 11"/>
          <p:cNvSpPr>
            <a:spLocks/>
          </p:cNvSpPr>
          <p:nvPr/>
        </p:nvSpPr>
        <p:spPr bwMode="auto">
          <a:xfrm rot="-5400000">
            <a:off x="6503988" y="788988"/>
            <a:ext cx="339725" cy="2784475"/>
          </a:xfrm>
          <a:prstGeom prst="rightBrace">
            <a:avLst>
              <a:gd name="adj1" fmla="val 68302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52" name="Text Box 12"/>
          <p:cNvSpPr txBox="1">
            <a:spLocks noChangeArrowheads="1"/>
          </p:cNvSpPr>
          <p:nvPr/>
        </p:nvSpPr>
        <p:spPr bwMode="auto">
          <a:xfrm>
            <a:off x="1382713" y="4795838"/>
            <a:ext cx="16224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2200" b="1">
                <a:solidFill>
                  <a:schemeClr val="bg2"/>
                </a:solidFill>
                <a:latin typeface="Arial" charset="0"/>
              </a:rPr>
              <a:t>Landebahn</a:t>
            </a:r>
            <a:endParaRPr lang="en-GB" sz="22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17453" name="Text Box 13"/>
          <p:cNvSpPr txBox="1">
            <a:spLocks noChangeArrowheads="1"/>
          </p:cNvSpPr>
          <p:nvPr/>
        </p:nvSpPr>
        <p:spPr bwMode="auto">
          <a:xfrm>
            <a:off x="5715000" y="0"/>
            <a:ext cx="31972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7200" b="1">
                <a:solidFill>
                  <a:schemeClr val="bg1"/>
                </a:solidFill>
                <a:latin typeface="Calibri" pitchFamily="34" charset="0"/>
              </a:rPr>
              <a:t>IceCube</a:t>
            </a:r>
            <a:endParaRPr lang="en-US" sz="72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010400" cy="944563"/>
          </a:xfrm>
        </p:spPr>
        <p:txBody>
          <a:bodyPr/>
          <a:lstStyle/>
          <a:p>
            <a:r>
              <a:rPr lang="de-DE" b="1" smtClean="0"/>
              <a:t>   IceCube</a:t>
            </a:r>
            <a:endParaRPr lang="en-US" b="1" smtClean="0"/>
          </a:p>
        </p:txBody>
      </p:sp>
      <p:pic>
        <p:nvPicPr>
          <p:cNvPr id="313349" name="Picture 5" descr="I3ArrayJan2011wAma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"/>
          <a:stretch>
            <a:fillRect/>
          </a:stretch>
        </p:blipFill>
        <p:spPr bwMode="auto">
          <a:xfrm>
            <a:off x="1219200" y="1171575"/>
            <a:ext cx="777240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48" name="Rectangle 4"/>
          <p:cNvSpPr>
            <a:spLocks noGrp="1"/>
          </p:cNvSpPr>
          <p:nvPr>
            <p:ph type="body" idx="1"/>
          </p:nvPr>
        </p:nvSpPr>
        <p:spPr>
          <a:xfrm>
            <a:off x="0" y="1295400"/>
            <a:ext cx="2971800" cy="3200400"/>
          </a:xfrm>
          <a:noFill/>
          <a:ln/>
        </p:spPr>
        <p:txBody>
          <a:bodyPr/>
          <a:lstStyle/>
          <a:p>
            <a:r>
              <a:rPr lang="de-DE" sz="2400" smtClean="0"/>
              <a:t>2004:           Baubeginn </a:t>
            </a:r>
          </a:p>
          <a:p>
            <a:r>
              <a:rPr lang="de-DE" sz="2400" smtClean="0"/>
              <a:t>18.12.2010: Bauabschluss</a:t>
            </a:r>
          </a:p>
          <a:p>
            <a:r>
              <a:rPr lang="de-DE" sz="2400" b="1" smtClean="0">
                <a:solidFill>
                  <a:srgbClr val="FF0000"/>
                </a:solidFill>
              </a:rPr>
              <a:t>I</a:t>
            </a:r>
            <a:r>
              <a:rPr lang="de-DE" sz="2000" b="1" smtClean="0">
                <a:solidFill>
                  <a:srgbClr val="FF0000"/>
                </a:solidFill>
              </a:rPr>
              <a:t>m Kostenrahmen!</a:t>
            </a:r>
            <a:r>
              <a:rPr lang="de-DE" smtClean="0"/>
              <a:t> </a:t>
            </a:r>
          </a:p>
          <a:p>
            <a:endParaRPr lang="en-US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6419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7200" smtClean="0">
                <a:solidFill>
                  <a:schemeClr val="bg1"/>
                </a:solidFill>
              </a:rPr>
              <a:t>Drill Camp</a:t>
            </a:r>
            <a:endParaRPr lang="en-GB" sz="7200" smtClean="0">
              <a:solidFill>
                <a:schemeClr val="bg1"/>
              </a:solidFill>
            </a:endParaRP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 rot="-523703">
            <a:off x="381000" y="3276600"/>
            <a:ext cx="2332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30016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13001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130016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130016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130016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13001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de-DE" sz="2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 MW Leistung</a:t>
            </a:r>
            <a:endParaRPr lang="en-GB" sz="24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DrillBi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28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44" name="Text Box 12"/>
          <p:cNvSpPr txBox="1">
            <a:spLocks noChangeArrowheads="1"/>
          </p:cNvSpPr>
          <p:nvPr/>
        </p:nvSpPr>
        <p:spPr bwMode="auto">
          <a:xfrm>
            <a:off x="4038600" y="3581400"/>
            <a:ext cx="42211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800" b="1">
                <a:solidFill>
                  <a:schemeClr val="bg1"/>
                </a:solidFill>
              </a:rPr>
              <a:t>Besseres Bild</a:t>
            </a:r>
            <a:endParaRPr lang="en-US" sz="4800" b="1">
              <a:solidFill>
                <a:schemeClr val="bg1"/>
              </a:solidFill>
            </a:endParaRPr>
          </a:p>
        </p:txBody>
      </p:sp>
      <p:pic>
        <p:nvPicPr>
          <p:cNvPr id="325645" name="Picture 13" descr="m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0"/>
            <a:ext cx="10260013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5646" name="Text Box 14"/>
          <p:cNvSpPr txBox="1">
            <a:spLocks noChangeArrowheads="1"/>
          </p:cNvSpPr>
          <p:nvPr/>
        </p:nvSpPr>
        <p:spPr bwMode="auto">
          <a:xfrm>
            <a:off x="990600" y="5076825"/>
            <a:ext cx="70358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7200" b="1">
                <a:solidFill>
                  <a:schemeClr val="bg1"/>
                </a:solidFill>
                <a:latin typeface="Calibri" pitchFamily="34" charset="0"/>
              </a:rPr>
              <a:t> Der letzte String !</a:t>
            </a:r>
            <a:endParaRPr lang="en-US" sz="72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P20400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2400"/>
            <a:ext cx="9144000" cy="71310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5395" name="Rectangle 3"/>
          <p:cNvSpPr>
            <a:spLocks noGrp="1"/>
          </p:cNvSpPr>
          <p:nvPr>
            <p:ph type="title"/>
          </p:nvPr>
        </p:nvSpPr>
        <p:spPr>
          <a:xfrm>
            <a:off x="838200" y="152400"/>
            <a:ext cx="8077200" cy="1335088"/>
          </a:xfrm>
        </p:spPr>
        <p:txBody>
          <a:bodyPr/>
          <a:lstStyle/>
          <a:p>
            <a:r>
              <a:rPr lang="de-DE" sz="5400" smtClean="0">
                <a:solidFill>
                  <a:schemeClr val="bg1"/>
                </a:solidFill>
              </a:rPr>
              <a:t>IceCube Laboratory and Data Center</a:t>
            </a:r>
            <a:endParaRPr lang="en-GB" sz="54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944563"/>
          </a:xfrm>
        </p:spPr>
        <p:txBody>
          <a:bodyPr/>
          <a:lstStyle/>
          <a:p>
            <a:r>
              <a:rPr lang="de-DE" smtClean="0"/>
              <a:t>2005:  Der Krebsnebel mit MAGIC</a:t>
            </a:r>
            <a:endParaRPr lang="en-US" smtClean="0"/>
          </a:p>
        </p:txBody>
      </p:sp>
      <p:pic>
        <p:nvPicPr>
          <p:cNvPr id="232453" name="Picture 5" descr="chand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2454" name="Group 6"/>
          <p:cNvGrpSpPr>
            <a:grpSpLocks/>
          </p:cNvGrpSpPr>
          <p:nvPr/>
        </p:nvGrpSpPr>
        <p:grpSpPr bwMode="auto">
          <a:xfrm>
            <a:off x="3810000" y="1295400"/>
            <a:ext cx="5334000" cy="4038600"/>
            <a:chOff x="1111" y="1344"/>
            <a:chExt cx="3810" cy="2620"/>
          </a:xfrm>
        </p:grpSpPr>
        <p:pic>
          <p:nvPicPr>
            <p:cNvPr id="232455" name="Picture 7" descr="AlphaPlo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1344"/>
              <a:ext cx="3810" cy="2620"/>
            </a:xfrm>
            <a:prstGeom prst="rect">
              <a:avLst/>
            </a:prstGeom>
            <a:noFill/>
            <a:ln w="222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2456" name="Text Box 8"/>
            <p:cNvSpPr txBox="1">
              <a:spLocks noChangeArrowheads="1"/>
            </p:cNvSpPr>
            <p:nvPr/>
          </p:nvSpPr>
          <p:spPr bwMode="auto">
            <a:xfrm>
              <a:off x="1565" y="1934"/>
              <a:ext cx="1588" cy="22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E&gt;180 GeV</a:t>
              </a:r>
            </a:p>
          </p:txBody>
        </p:sp>
      </p:grpSp>
      <p:sp>
        <p:nvSpPr>
          <p:cNvPr id="232457" name="Text Box 9"/>
          <p:cNvSpPr txBox="1">
            <a:spLocks noChangeArrowheads="1"/>
          </p:cNvSpPr>
          <p:nvPr/>
        </p:nvSpPr>
        <p:spPr bwMode="auto">
          <a:xfrm>
            <a:off x="1676400" y="5715000"/>
            <a:ext cx="7151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latin typeface="Calibri" pitchFamily="34" charset="0"/>
              </a:rPr>
              <a:t>20 Standard-Abweichungen nach 1 Stunde Beobachtung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2" name="Picture 4" descr="highestNPE_upgoing_sho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IceCube-40 Himmelskarte</a:t>
            </a:r>
            <a:endParaRPr lang="en-US" smtClean="0"/>
          </a:p>
        </p:txBody>
      </p:sp>
      <p:pic>
        <p:nvPicPr>
          <p:cNvPr id="314371" name="Picture 3" descr="IC40_Fix_skymap_superfine_eventsoverlay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4389438"/>
          </a:xfrm>
        </p:spPr>
      </p:pic>
      <p:pic>
        <p:nvPicPr>
          <p:cNvPr id="314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3662363" cy="23844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4373" name="Line 5"/>
          <p:cNvSpPr>
            <a:spLocks noChangeShapeType="1"/>
          </p:cNvSpPr>
          <p:nvPr/>
        </p:nvSpPr>
        <p:spPr bwMode="auto">
          <a:xfrm flipV="1">
            <a:off x="3429000" y="3200400"/>
            <a:ext cx="2057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374" name="Text Box 6"/>
          <p:cNvSpPr txBox="1">
            <a:spLocks noChangeArrowheads="1"/>
          </p:cNvSpPr>
          <p:nvPr/>
        </p:nvSpPr>
        <p:spPr bwMode="auto">
          <a:xfrm>
            <a:off x="3962400" y="6324600"/>
            <a:ext cx="377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/>
              <a:t>„hottest spot“ – post-trial value 18%</a:t>
            </a:r>
            <a:endParaRPr lang="en-US" sz="1800"/>
          </a:p>
        </p:txBody>
      </p:sp>
      <p:sp>
        <p:nvSpPr>
          <p:cNvPr id="314375" name="Text Box 7"/>
          <p:cNvSpPr txBox="1">
            <a:spLocks noChangeArrowheads="1"/>
          </p:cNvSpPr>
          <p:nvPr/>
        </p:nvSpPr>
        <p:spPr bwMode="auto">
          <a:xfrm>
            <a:off x="762000" y="1143000"/>
            <a:ext cx="802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/>
              <a:t>              Live time 375 days, 14121 upgoing events, 22779 downgoing events</a:t>
            </a:r>
            <a:endParaRPr lang="en-US" sz="1800"/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>
            <a:off x="6477000" y="1676400"/>
            <a:ext cx="125095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400" b="1" i="1"/>
              <a:t>Norden</a:t>
            </a:r>
          </a:p>
          <a:p>
            <a:endParaRPr lang="de-DE" sz="2400" b="1" i="1"/>
          </a:p>
          <a:p>
            <a:endParaRPr lang="de-DE" sz="2400" b="1" i="1"/>
          </a:p>
          <a:p>
            <a:endParaRPr lang="de-DE" sz="2400" b="1" i="1"/>
          </a:p>
          <a:p>
            <a:endParaRPr lang="de-DE" sz="2400" b="1" i="1"/>
          </a:p>
          <a:p>
            <a:endParaRPr lang="de-DE" sz="2400" b="1" i="1"/>
          </a:p>
          <a:p>
            <a:endParaRPr lang="de-DE" sz="2400" b="1" i="1"/>
          </a:p>
          <a:p>
            <a:endParaRPr lang="de-DE" sz="2400" b="1" i="1"/>
          </a:p>
          <a:p>
            <a:endParaRPr lang="de-DE" sz="2400" b="1" i="1"/>
          </a:p>
          <a:p>
            <a:r>
              <a:rPr lang="de-DE" sz="2400" b="1" i="1"/>
              <a:t>Süden</a:t>
            </a:r>
            <a:endParaRPr lang="en-US" sz="2400" b="1" i="1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nulim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38300"/>
            <a:ext cx="76962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067" name="Rectangle 3"/>
          <p:cNvSpPr>
            <a:spLocks noGrp="1"/>
          </p:cNvSpPr>
          <p:nvPr>
            <p:ph type="title"/>
          </p:nvPr>
        </p:nvSpPr>
        <p:spPr>
          <a:xfrm>
            <a:off x="838200" y="152400"/>
            <a:ext cx="7924800" cy="944563"/>
          </a:xfrm>
        </p:spPr>
        <p:txBody>
          <a:bodyPr/>
          <a:lstStyle/>
          <a:p>
            <a:r>
              <a:rPr lang="de-DE" sz="4000" smtClean="0"/>
              <a:t> Steady point sources: upper limits</a:t>
            </a:r>
            <a:endParaRPr lang="en-US" sz="4000" smtClean="0"/>
          </a:p>
        </p:txBody>
      </p:sp>
      <p:pic>
        <p:nvPicPr>
          <p:cNvPr id="3440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276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4069" name="Text Box 5"/>
          <p:cNvSpPr txBox="1">
            <a:spLocks noChangeArrowheads="1"/>
          </p:cNvSpPr>
          <p:nvPr/>
        </p:nvSpPr>
        <p:spPr bwMode="auto">
          <a:xfrm>
            <a:off x="6248400" y="39624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AMANDA-II,7 years</a:t>
            </a:r>
            <a:endParaRPr lang="en-US" sz="1800" b="1"/>
          </a:p>
        </p:txBody>
      </p:sp>
      <p:sp>
        <p:nvSpPr>
          <p:cNvPr id="344070" name="Text Box 6"/>
          <p:cNvSpPr txBox="1">
            <a:spLocks noChangeArrowheads="1"/>
          </p:cNvSpPr>
          <p:nvPr/>
        </p:nvSpPr>
        <p:spPr bwMode="auto">
          <a:xfrm rot="-457924">
            <a:off x="5867400" y="4724400"/>
            <a:ext cx="249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solidFill>
                  <a:srgbClr val="000066"/>
                </a:solidFill>
              </a:rPr>
              <a:t>IceCube-40, 375 days</a:t>
            </a:r>
            <a:endParaRPr lang="en-US" sz="1800" b="1">
              <a:solidFill>
                <a:srgbClr val="000066"/>
              </a:solidFill>
            </a:endParaRPr>
          </a:p>
        </p:txBody>
      </p:sp>
      <p:sp>
        <p:nvSpPr>
          <p:cNvPr id="344071" name="Text Box 7"/>
          <p:cNvSpPr txBox="1">
            <a:spLocks noChangeArrowheads="1"/>
          </p:cNvSpPr>
          <p:nvPr/>
        </p:nvSpPr>
        <p:spPr bwMode="auto">
          <a:xfrm>
            <a:off x="3276600" y="1295400"/>
            <a:ext cx="2628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33CC33"/>
                </a:solidFill>
              </a:rPr>
              <a:t>ANTARES, 295 days</a:t>
            </a:r>
            <a:endParaRPr lang="en-US" sz="2000" b="1">
              <a:solidFill>
                <a:srgbClr val="33CC33"/>
              </a:solidFill>
            </a:endParaRPr>
          </a:p>
        </p:txBody>
      </p:sp>
      <p:sp>
        <p:nvSpPr>
          <p:cNvPr id="344072" name="Text Box 8"/>
          <p:cNvSpPr txBox="1">
            <a:spLocks noChangeArrowheads="1"/>
          </p:cNvSpPr>
          <p:nvPr/>
        </p:nvSpPr>
        <p:spPr bwMode="auto">
          <a:xfrm rot="-246953">
            <a:off x="5867400" y="2971800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solidFill>
                  <a:schemeClr val="accent1"/>
                </a:solidFill>
              </a:rPr>
              <a:t>Super-K,14 years</a:t>
            </a:r>
            <a:endParaRPr lang="en-US" sz="1800" b="1">
              <a:solidFill>
                <a:schemeClr val="accent1"/>
              </a:solidFill>
            </a:endParaRPr>
          </a:p>
        </p:txBody>
      </p:sp>
      <p:sp>
        <p:nvSpPr>
          <p:cNvPr id="344073" name="Line 9"/>
          <p:cNvSpPr>
            <a:spLocks noChangeShapeType="1"/>
          </p:cNvSpPr>
          <p:nvPr/>
        </p:nvSpPr>
        <p:spPr bwMode="auto">
          <a:xfrm>
            <a:off x="4038600" y="1752600"/>
            <a:ext cx="914400" cy="198120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074" name="Text Box 10"/>
          <p:cNvSpPr txBox="1">
            <a:spLocks noChangeArrowheads="1"/>
          </p:cNvSpPr>
          <p:nvPr/>
        </p:nvSpPr>
        <p:spPr bwMode="auto">
          <a:xfrm>
            <a:off x="152400" y="3962400"/>
            <a:ext cx="2895600" cy="243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200" b="1">
                <a:solidFill>
                  <a:srgbClr val="FF0000"/>
                </a:solidFill>
              </a:rPr>
              <a:t>Red-thin:</a:t>
            </a:r>
          </a:p>
          <a:p>
            <a:r>
              <a:rPr lang="de-DE" sz="2200" b="1">
                <a:solidFill>
                  <a:srgbClr val="FF0000"/>
                </a:solidFill>
              </a:rPr>
              <a:t>IC59 </a:t>
            </a:r>
            <a:r>
              <a:rPr lang="de-DE" sz="2200">
                <a:solidFill>
                  <a:srgbClr val="FF0000"/>
                </a:solidFill>
              </a:rPr>
              <a:t>(preliminary)</a:t>
            </a:r>
          </a:p>
          <a:p>
            <a:endParaRPr lang="de-DE" sz="2200" b="1">
              <a:solidFill>
                <a:srgbClr val="FF0000"/>
              </a:solidFill>
            </a:endParaRPr>
          </a:p>
          <a:p>
            <a:r>
              <a:rPr lang="de-DE" sz="2200" b="1">
                <a:solidFill>
                  <a:srgbClr val="FF0000"/>
                </a:solidFill>
              </a:rPr>
              <a:t>Red-thick:</a:t>
            </a:r>
          </a:p>
          <a:p>
            <a:r>
              <a:rPr lang="de-DE" sz="2200" b="1">
                <a:solidFill>
                  <a:srgbClr val="FF0000"/>
                </a:solidFill>
              </a:rPr>
              <a:t>IC40+59 </a:t>
            </a:r>
            <a:r>
              <a:rPr lang="de-DE" sz="2200">
                <a:solidFill>
                  <a:srgbClr val="FF0000"/>
                </a:solidFill>
              </a:rPr>
              <a:t>(prelim.)</a:t>
            </a:r>
          </a:p>
          <a:p>
            <a:endParaRPr lang="de-DE" sz="2200">
              <a:solidFill>
                <a:srgbClr val="FF0000"/>
              </a:solidFill>
            </a:endParaRPr>
          </a:p>
          <a:p>
            <a:endParaRPr lang="en-US" sz="2200"/>
          </a:p>
        </p:txBody>
      </p:sp>
      <p:sp>
        <p:nvSpPr>
          <p:cNvPr id="344075" name="Text Box 11"/>
          <p:cNvSpPr txBox="1">
            <a:spLocks noChangeArrowheads="1"/>
          </p:cNvSpPr>
          <p:nvPr/>
        </p:nvSpPr>
        <p:spPr bwMode="auto">
          <a:xfrm>
            <a:off x="3124200" y="5181600"/>
            <a:ext cx="227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solidFill>
                  <a:srgbClr val="33CC33"/>
                </a:solidFill>
              </a:rPr>
              <a:t>KM3NeT expected, </a:t>
            </a:r>
          </a:p>
          <a:p>
            <a:r>
              <a:rPr lang="de-DE" sz="1800" b="1">
                <a:solidFill>
                  <a:srgbClr val="33CC33"/>
                </a:solidFill>
              </a:rPr>
              <a:t>1 year</a:t>
            </a:r>
            <a:endParaRPr lang="en-US" sz="1800" b="1">
              <a:solidFill>
                <a:srgbClr val="33CC33"/>
              </a:solidFill>
            </a:endParaRPr>
          </a:p>
        </p:txBody>
      </p:sp>
      <p:sp>
        <p:nvSpPr>
          <p:cNvPr id="344076" name="Line 12"/>
          <p:cNvSpPr>
            <a:spLocks noChangeShapeType="1"/>
          </p:cNvSpPr>
          <p:nvPr/>
        </p:nvSpPr>
        <p:spPr bwMode="auto">
          <a:xfrm flipV="1">
            <a:off x="1752600" y="4114800"/>
            <a:ext cx="23622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4077" name="Line 13"/>
          <p:cNvSpPr>
            <a:spLocks noChangeShapeType="1"/>
          </p:cNvSpPr>
          <p:nvPr/>
        </p:nvSpPr>
        <p:spPr bwMode="auto">
          <a:xfrm flipV="1">
            <a:off x="1752600" y="4419600"/>
            <a:ext cx="25908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4082" name="Group 18"/>
          <p:cNvGrpSpPr>
            <a:grpSpLocks/>
          </p:cNvGrpSpPr>
          <p:nvPr/>
        </p:nvGrpSpPr>
        <p:grpSpPr bwMode="auto">
          <a:xfrm>
            <a:off x="5738813" y="4800600"/>
            <a:ext cx="3024187" cy="792163"/>
            <a:chOff x="3615" y="3024"/>
            <a:chExt cx="1905" cy="499"/>
          </a:xfrm>
        </p:grpSpPr>
        <p:sp>
          <p:nvSpPr>
            <p:cNvPr id="344079" name="Freeform 15"/>
            <p:cNvSpPr>
              <a:spLocks/>
            </p:cNvSpPr>
            <p:nvPr/>
          </p:nvSpPr>
          <p:spPr bwMode="auto">
            <a:xfrm>
              <a:off x="3615" y="3024"/>
              <a:ext cx="1905" cy="499"/>
            </a:xfrm>
            <a:custGeom>
              <a:avLst/>
              <a:gdLst>
                <a:gd name="T0" fmla="*/ 0 w 1905"/>
                <a:gd name="T1" fmla="*/ 210 h 499"/>
                <a:gd name="T2" fmla="*/ 90 w 1905"/>
                <a:gd name="T3" fmla="*/ 372 h 499"/>
                <a:gd name="T4" fmla="*/ 198 w 1905"/>
                <a:gd name="T5" fmla="*/ 471 h 499"/>
                <a:gd name="T6" fmla="*/ 315 w 1905"/>
                <a:gd name="T7" fmla="*/ 489 h 499"/>
                <a:gd name="T8" fmla="*/ 468 w 1905"/>
                <a:gd name="T9" fmla="*/ 495 h 499"/>
                <a:gd name="T10" fmla="*/ 648 w 1905"/>
                <a:gd name="T11" fmla="*/ 465 h 499"/>
                <a:gd name="T12" fmla="*/ 957 w 1905"/>
                <a:gd name="T13" fmla="*/ 402 h 499"/>
                <a:gd name="T14" fmla="*/ 1104 w 1905"/>
                <a:gd name="T15" fmla="*/ 336 h 499"/>
                <a:gd name="T16" fmla="*/ 1281 w 1905"/>
                <a:gd name="T17" fmla="*/ 276 h 499"/>
                <a:gd name="T18" fmla="*/ 1443 w 1905"/>
                <a:gd name="T19" fmla="*/ 267 h 499"/>
                <a:gd name="T20" fmla="*/ 1560 w 1905"/>
                <a:gd name="T21" fmla="*/ 195 h 499"/>
                <a:gd name="T22" fmla="*/ 1710 w 1905"/>
                <a:gd name="T23" fmla="*/ 198 h 499"/>
                <a:gd name="T24" fmla="*/ 1839 w 1905"/>
                <a:gd name="T25" fmla="*/ 93 h 499"/>
                <a:gd name="T26" fmla="*/ 1905 w 1905"/>
                <a:gd name="T2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5" h="499">
                  <a:moveTo>
                    <a:pt x="0" y="210"/>
                  </a:moveTo>
                  <a:cubicBezTo>
                    <a:pt x="15" y="236"/>
                    <a:pt x="57" y="329"/>
                    <a:pt x="90" y="372"/>
                  </a:cubicBezTo>
                  <a:cubicBezTo>
                    <a:pt x="123" y="415"/>
                    <a:pt x="161" y="452"/>
                    <a:pt x="198" y="471"/>
                  </a:cubicBezTo>
                  <a:cubicBezTo>
                    <a:pt x="235" y="490"/>
                    <a:pt x="270" y="485"/>
                    <a:pt x="315" y="489"/>
                  </a:cubicBezTo>
                  <a:cubicBezTo>
                    <a:pt x="360" y="493"/>
                    <a:pt x="413" y="499"/>
                    <a:pt x="468" y="495"/>
                  </a:cubicBezTo>
                  <a:cubicBezTo>
                    <a:pt x="523" y="491"/>
                    <a:pt x="567" y="480"/>
                    <a:pt x="648" y="465"/>
                  </a:cubicBezTo>
                  <a:cubicBezTo>
                    <a:pt x="729" y="450"/>
                    <a:pt x="881" y="423"/>
                    <a:pt x="957" y="402"/>
                  </a:cubicBezTo>
                  <a:cubicBezTo>
                    <a:pt x="1033" y="381"/>
                    <a:pt x="1050" y="357"/>
                    <a:pt x="1104" y="336"/>
                  </a:cubicBezTo>
                  <a:cubicBezTo>
                    <a:pt x="1158" y="315"/>
                    <a:pt x="1225" y="287"/>
                    <a:pt x="1281" y="276"/>
                  </a:cubicBezTo>
                  <a:cubicBezTo>
                    <a:pt x="1337" y="265"/>
                    <a:pt x="1397" y="280"/>
                    <a:pt x="1443" y="267"/>
                  </a:cubicBezTo>
                  <a:cubicBezTo>
                    <a:pt x="1489" y="254"/>
                    <a:pt x="1516" y="206"/>
                    <a:pt x="1560" y="195"/>
                  </a:cubicBezTo>
                  <a:cubicBezTo>
                    <a:pt x="1604" y="184"/>
                    <a:pt x="1664" y="215"/>
                    <a:pt x="1710" y="198"/>
                  </a:cubicBezTo>
                  <a:cubicBezTo>
                    <a:pt x="1756" y="181"/>
                    <a:pt x="1807" y="126"/>
                    <a:pt x="1839" y="93"/>
                  </a:cubicBezTo>
                  <a:cubicBezTo>
                    <a:pt x="1871" y="60"/>
                    <a:pt x="1891" y="19"/>
                    <a:pt x="1905" y="0"/>
                  </a:cubicBezTo>
                </a:path>
              </a:pathLst>
            </a:custGeom>
            <a:noFill/>
            <a:ln w="762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080" name="Freeform 16"/>
            <p:cNvSpPr>
              <a:spLocks/>
            </p:cNvSpPr>
            <p:nvPr/>
          </p:nvSpPr>
          <p:spPr bwMode="auto">
            <a:xfrm>
              <a:off x="3696" y="3024"/>
              <a:ext cx="1824" cy="458"/>
            </a:xfrm>
            <a:custGeom>
              <a:avLst/>
              <a:gdLst>
                <a:gd name="T0" fmla="*/ 0 w 1824"/>
                <a:gd name="T1" fmla="*/ 399 h 458"/>
                <a:gd name="T2" fmla="*/ 90 w 1824"/>
                <a:gd name="T3" fmla="*/ 411 h 458"/>
                <a:gd name="T4" fmla="*/ 240 w 1824"/>
                <a:gd name="T5" fmla="*/ 447 h 458"/>
                <a:gd name="T6" fmla="*/ 432 w 1824"/>
                <a:gd name="T7" fmla="*/ 453 h 458"/>
                <a:gd name="T8" fmla="*/ 654 w 1824"/>
                <a:gd name="T9" fmla="*/ 414 h 458"/>
                <a:gd name="T10" fmla="*/ 828 w 1824"/>
                <a:gd name="T11" fmla="*/ 381 h 458"/>
                <a:gd name="T12" fmla="*/ 873 w 1824"/>
                <a:gd name="T13" fmla="*/ 369 h 458"/>
                <a:gd name="T14" fmla="*/ 1104 w 1824"/>
                <a:gd name="T15" fmla="*/ 288 h 458"/>
                <a:gd name="T16" fmla="*/ 1344 w 1824"/>
                <a:gd name="T17" fmla="*/ 288 h 458"/>
                <a:gd name="T18" fmla="*/ 1506 w 1824"/>
                <a:gd name="T19" fmla="*/ 219 h 458"/>
                <a:gd name="T20" fmla="*/ 1632 w 1824"/>
                <a:gd name="T21" fmla="*/ 165 h 458"/>
                <a:gd name="T22" fmla="*/ 1824 w 1824"/>
                <a:gd name="T23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4" h="458">
                  <a:moveTo>
                    <a:pt x="0" y="399"/>
                  </a:moveTo>
                  <a:cubicBezTo>
                    <a:pt x="15" y="401"/>
                    <a:pt x="50" y="403"/>
                    <a:pt x="90" y="411"/>
                  </a:cubicBezTo>
                  <a:cubicBezTo>
                    <a:pt x="130" y="419"/>
                    <a:pt x="183" y="440"/>
                    <a:pt x="240" y="447"/>
                  </a:cubicBezTo>
                  <a:cubicBezTo>
                    <a:pt x="297" y="454"/>
                    <a:pt x="363" y="458"/>
                    <a:pt x="432" y="453"/>
                  </a:cubicBezTo>
                  <a:cubicBezTo>
                    <a:pt x="501" y="448"/>
                    <a:pt x="588" y="426"/>
                    <a:pt x="654" y="414"/>
                  </a:cubicBezTo>
                  <a:cubicBezTo>
                    <a:pt x="720" y="402"/>
                    <a:pt x="792" y="388"/>
                    <a:pt x="828" y="381"/>
                  </a:cubicBezTo>
                  <a:cubicBezTo>
                    <a:pt x="864" y="374"/>
                    <a:pt x="827" y="385"/>
                    <a:pt x="873" y="369"/>
                  </a:cubicBezTo>
                  <a:cubicBezTo>
                    <a:pt x="919" y="353"/>
                    <a:pt x="1026" y="301"/>
                    <a:pt x="1104" y="288"/>
                  </a:cubicBezTo>
                  <a:cubicBezTo>
                    <a:pt x="1182" y="275"/>
                    <a:pt x="1277" y="300"/>
                    <a:pt x="1344" y="288"/>
                  </a:cubicBezTo>
                  <a:cubicBezTo>
                    <a:pt x="1411" y="276"/>
                    <a:pt x="1458" y="240"/>
                    <a:pt x="1506" y="219"/>
                  </a:cubicBezTo>
                  <a:cubicBezTo>
                    <a:pt x="1554" y="198"/>
                    <a:pt x="1579" y="201"/>
                    <a:pt x="1632" y="165"/>
                  </a:cubicBezTo>
                  <a:cubicBezTo>
                    <a:pt x="1685" y="129"/>
                    <a:pt x="1784" y="34"/>
                    <a:pt x="1824" y="0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081" name="Line 17"/>
            <p:cNvSpPr>
              <a:spLocks noChangeShapeType="1"/>
            </p:cNvSpPr>
            <p:nvPr/>
          </p:nvSpPr>
          <p:spPr bwMode="auto">
            <a:xfrm flipV="1">
              <a:off x="4704" y="3360"/>
              <a:ext cx="144" cy="4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4083" name="Text Box 19"/>
          <p:cNvSpPr txBox="1">
            <a:spLocks noChangeArrowheads="1"/>
          </p:cNvSpPr>
          <p:nvPr/>
        </p:nvSpPr>
        <p:spPr bwMode="auto">
          <a:xfrm>
            <a:off x="3641725" y="2287588"/>
            <a:ext cx="47228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 i="1">
                <a:latin typeface="Calibri" pitchFamily="34" charset="0"/>
              </a:rPr>
              <a:t>southern sky          northern sky</a:t>
            </a:r>
            <a:endParaRPr lang="en-US" b="1" i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nulim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38300"/>
            <a:ext cx="76962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67" name="Rectangle 3"/>
          <p:cNvSpPr>
            <a:spLocks noGrp="1"/>
          </p:cNvSpPr>
          <p:nvPr>
            <p:ph type="title"/>
          </p:nvPr>
        </p:nvSpPr>
        <p:spPr>
          <a:xfrm>
            <a:off x="838200" y="152400"/>
            <a:ext cx="7924800" cy="944563"/>
          </a:xfrm>
        </p:spPr>
        <p:txBody>
          <a:bodyPr/>
          <a:lstStyle/>
          <a:p>
            <a:r>
              <a:rPr lang="de-DE" sz="4000" dirty="0" smtClean="0"/>
              <a:t> Steady point sources: upper limits</a:t>
            </a:r>
            <a:endParaRPr lang="en-US" sz="4000" dirty="0" smtClean="0"/>
          </a:p>
        </p:txBody>
      </p:sp>
      <p:pic>
        <p:nvPicPr>
          <p:cNvPr id="318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276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9" name="Text Box 5"/>
          <p:cNvSpPr txBox="1">
            <a:spLocks noChangeArrowheads="1"/>
          </p:cNvSpPr>
          <p:nvPr/>
        </p:nvSpPr>
        <p:spPr bwMode="auto">
          <a:xfrm>
            <a:off x="6248400" y="39624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AMANDA-II,7 years</a:t>
            </a:r>
            <a:endParaRPr lang="en-US" sz="1800" b="1"/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 rot="-457924">
            <a:off x="5867400" y="4724400"/>
            <a:ext cx="249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solidFill>
                  <a:srgbClr val="000066"/>
                </a:solidFill>
              </a:rPr>
              <a:t>IceCube-40, 375 days</a:t>
            </a:r>
            <a:endParaRPr lang="en-US" sz="1800" b="1">
              <a:solidFill>
                <a:srgbClr val="000066"/>
              </a:solidFill>
            </a:endParaRPr>
          </a:p>
        </p:txBody>
      </p:sp>
      <p:sp>
        <p:nvSpPr>
          <p:cNvPr id="318471" name="Text Box 7"/>
          <p:cNvSpPr txBox="1">
            <a:spLocks noChangeArrowheads="1"/>
          </p:cNvSpPr>
          <p:nvPr/>
        </p:nvSpPr>
        <p:spPr bwMode="auto">
          <a:xfrm>
            <a:off x="3276600" y="1295400"/>
            <a:ext cx="2628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srgbClr val="33CC33"/>
                </a:solidFill>
              </a:rPr>
              <a:t>ANTARES, 295 days</a:t>
            </a:r>
            <a:endParaRPr lang="en-US" sz="2000" b="1">
              <a:solidFill>
                <a:srgbClr val="33CC33"/>
              </a:solidFill>
            </a:endParaRPr>
          </a:p>
        </p:txBody>
      </p:sp>
      <p:sp>
        <p:nvSpPr>
          <p:cNvPr id="318472" name="Text Box 8"/>
          <p:cNvSpPr txBox="1">
            <a:spLocks noChangeArrowheads="1"/>
          </p:cNvSpPr>
          <p:nvPr/>
        </p:nvSpPr>
        <p:spPr bwMode="auto">
          <a:xfrm rot="-246953">
            <a:off x="5867400" y="2971800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solidFill>
                  <a:schemeClr val="accent1"/>
                </a:solidFill>
              </a:rPr>
              <a:t>Super-K,14 years</a:t>
            </a:r>
            <a:endParaRPr lang="en-US" sz="1800" b="1">
              <a:solidFill>
                <a:schemeClr val="accent1"/>
              </a:solidFill>
            </a:endParaRPr>
          </a:p>
        </p:txBody>
      </p:sp>
      <p:sp>
        <p:nvSpPr>
          <p:cNvPr id="318473" name="Line 9"/>
          <p:cNvSpPr>
            <a:spLocks noChangeShapeType="1"/>
          </p:cNvSpPr>
          <p:nvPr/>
        </p:nvSpPr>
        <p:spPr bwMode="auto">
          <a:xfrm>
            <a:off x="4038600" y="1752600"/>
            <a:ext cx="914400" cy="198120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475" name="Text Box 11"/>
          <p:cNvSpPr txBox="1">
            <a:spLocks noChangeArrowheads="1"/>
          </p:cNvSpPr>
          <p:nvPr/>
        </p:nvSpPr>
        <p:spPr bwMode="auto">
          <a:xfrm>
            <a:off x="3124200" y="5181600"/>
            <a:ext cx="227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solidFill>
                  <a:srgbClr val="33CC33"/>
                </a:solidFill>
              </a:rPr>
              <a:t>KM3NeT expected, </a:t>
            </a:r>
          </a:p>
          <a:p>
            <a:r>
              <a:rPr lang="de-DE" sz="1800" b="1">
                <a:solidFill>
                  <a:srgbClr val="33CC33"/>
                </a:solidFill>
              </a:rPr>
              <a:t>1 year</a:t>
            </a:r>
            <a:endParaRPr lang="en-US" sz="1800" b="1">
              <a:solidFill>
                <a:srgbClr val="33CC33"/>
              </a:solidFill>
            </a:endParaRPr>
          </a:p>
        </p:txBody>
      </p:sp>
      <p:sp>
        <p:nvSpPr>
          <p:cNvPr id="318478" name="WordArt 14"/>
          <p:cNvSpPr>
            <a:spLocks noChangeArrowheads="1" noChangeShapeType="1" noTextEdit="1"/>
          </p:cNvSpPr>
          <p:nvPr/>
        </p:nvSpPr>
        <p:spPr bwMode="auto">
          <a:xfrm>
            <a:off x="3429000" y="2590800"/>
            <a:ext cx="37338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spc="720">
                <a:solidFill>
                  <a:schemeClr val="accent1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Faktor 1000</a:t>
            </a:r>
          </a:p>
          <a:p>
            <a:pPr algn="ctr"/>
            <a:r>
              <a:rPr lang="de-DE" sz="3600" kern="10" spc="720">
                <a:solidFill>
                  <a:schemeClr val="accent1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in 12 Jahren</a:t>
            </a:r>
            <a:endParaRPr lang="en-US" sz="3600" kern="10" spc="720">
              <a:solidFill>
                <a:schemeClr val="accent1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18479" name="Text Box 15"/>
          <p:cNvSpPr txBox="1">
            <a:spLocks noChangeArrowheads="1"/>
          </p:cNvSpPr>
          <p:nvPr/>
        </p:nvSpPr>
        <p:spPr bwMode="auto">
          <a:xfrm>
            <a:off x="7486650" y="2590800"/>
            <a:ext cx="16573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solidFill>
                  <a:schemeClr val="bg1"/>
                </a:solidFill>
              </a:rPr>
              <a:t>Amanda 2000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18480" name="Text Box 16"/>
          <p:cNvSpPr txBox="1">
            <a:spLocks noChangeArrowheads="1"/>
          </p:cNvSpPr>
          <p:nvPr/>
        </p:nvSpPr>
        <p:spPr bwMode="auto">
          <a:xfrm>
            <a:off x="7499350" y="5638800"/>
            <a:ext cx="16446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solidFill>
                  <a:schemeClr val="bg1"/>
                </a:solidFill>
              </a:rPr>
              <a:t>IceCube 2012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18481" name="Line 17"/>
          <p:cNvSpPr>
            <a:spLocks noChangeShapeType="1"/>
          </p:cNvSpPr>
          <p:nvPr/>
        </p:nvSpPr>
        <p:spPr bwMode="auto">
          <a:xfrm>
            <a:off x="8915400" y="3124200"/>
            <a:ext cx="0" cy="23622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482" name="WordArt 18"/>
          <p:cNvSpPr>
            <a:spLocks noChangeArrowheads="1" noChangeShapeType="1" noTextEdit="1"/>
          </p:cNvSpPr>
          <p:nvPr/>
        </p:nvSpPr>
        <p:spPr bwMode="auto">
          <a:xfrm>
            <a:off x="7467600" y="3733800"/>
            <a:ext cx="228600" cy="144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solidFill>
                  <a:schemeClr val="accent1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!</a:t>
            </a:r>
          </a:p>
        </p:txBody>
      </p:sp>
      <p:sp>
        <p:nvSpPr>
          <p:cNvPr id="318483" name="Text Box 19"/>
          <p:cNvSpPr txBox="1">
            <a:spLocks noChangeArrowheads="1"/>
          </p:cNvSpPr>
          <p:nvPr/>
        </p:nvSpPr>
        <p:spPr bwMode="auto">
          <a:xfrm>
            <a:off x="152400" y="3962400"/>
            <a:ext cx="2895600" cy="243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200" b="1">
                <a:solidFill>
                  <a:srgbClr val="FF0000"/>
                </a:solidFill>
              </a:rPr>
              <a:t>Red-thin:</a:t>
            </a:r>
          </a:p>
          <a:p>
            <a:r>
              <a:rPr lang="de-DE" sz="2200" b="1">
                <a:solidFill>
                  <a:srgbClr val="FF0000"/>
                </a:solidFill>
              </a:rPr>
              <a:t>IC59 </a:t>
            </a:r>
            <a:r>
              <a:rPr lang="de-DE" sz="2200">
                <a:solidFill>
                  <a:srgbClr val="FF0000"/>
                </a:solidFill>
              </a:rPr>
              <a:t>(preliminary)</a:t>
            </a:r>
          </a:p>
          <a:p>
            <a:endParaRPr lang="de-DE" sz="2200" b="1">
              <a:solidFill>
                <a:srgbClr val="FF0000"/>
              </a:solidFill>
            </a:endParaRPr>
          </a:p>
          <a:p>
            <a:r>
              <a:rPr lang="de-DE" sz="2200" b="1">
                <a:solidFill>
                  <a:srgbClr val="FF0000"/>
                </a:solidFill>
              </a:rPr>
              <a:t>Red-thick:</a:t>
            </a:r>
          </a:p>
          <a:p>
            <a:r>
              <a:rPr lang="de-DE" sz="2200" b="1">
                <a:solidFill>
                  <a:srgbClr val="FF0000"/>
                </a:solidFill>
              </a:rPr>
              <a:t>IC40+59 </a:t>
            </a:r>
            <a:r>
              <a:rPr lang="de-DE" sz="2200">
                <a:solidFill>
                  <a:srgbClr val="FF0000"/>
                </a:solidFill>
              </a:rPr>
              <a:t>(prelim.)</a:t>
            </a:r>
          </a:p>
          <a:p>
            <a:endParaRPr lang="de-DE" sz="2200">
              <a:solidFill>
                <a:srgbClr val="FF0000"/>
              </a:solidFill>
            </a:endParaRPr>
          </a:p>
          <a:p>
            <a:endParaRPr lang="en-US" sz="2200"/>
          </a:p>
        </p:txBody>
      </p:sp>
      <p:sp>
        <p:nvSpPr>
          <p:cNvPr id="318484" name="Line 20"/>
          <p:cNvSpPr>
            <a:spLocks noChangeShapeType="1"/>
          </p:cNvSpPr>
          <p:nvPr/>
        </p:nvSpPr>
        <p:spPr bwMode="auto">
          <a:xfrm flipV="1">
            <a:off x="1752600" y="4114800"/>
            <a:ext cx="23622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8485" name="Line 21"/>
          <p:cNvSpPr>
            <a:spLocks noChangeShapeType="1"/>
          </p:cNvSpPr>
          <p:nvPr/>
        </p:nvSpPr>
        <p:spPr bwMode="auto">
          <a:xfrm flipV="1">
            <a:off x="1752600" y="4419600"/>
            <a:ext cx="259080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8487" name="Group 23"/>
          <p:cNvGrpSpPr>
            <a:grpSpLocks/>
          </p:cNvGrpSpPr>
          <p:nvPr/>
        </p:nvGrpSpPr>
        <p:grpSpPr bwMode="auto">
          <a:xfrm>
            <a:off x="5738813" y="4800600"/>
            <a:ext cx="3024187" cy="792163"/>
            <a:chOff x="3615" y="3024"/>
            <a:chExt cx="1905" cy="499"/>
          </a:xfrm>
        </p:grpSpPr>
        <p:sp>
          <p:nvSpPr>
            <p:cNvPr id="318488" name="Freeform 24"/>
            <p:cNvSpPr>
              <a:spLocks/>
            </p:cNvSpPr>
            <p:nvPr/>
          </p:nvSpPr>
          <p:spPr bwMode="auto">
            <a:xfrm>
              <a:off x="3615" y="3024"/>
              <a:ext cx="1905" cy="499"/>
            </a:xfrm>
            <a:custGeom>
              <a:avLst/>
              <a:gdLst>
                <a:gd name="T0" fmla="*/ 0 w 1905"/>
                <a:gd name="T1" fmla="*/ 210 h 499"/>
                <a:gd name="T2" fmla="*/ 90 w 1905"/>
                <a:gd name="T3" fmla="*/ 372 h 499"/>
                <a:gd name="T4" fmla="*/ 198 w 1905"/>
                <a:gd name="T5" fmla="*/ 471 h 499"/>
                <a:gd name="T6" fmla="*/ 315 w 1905"/>
                <a:gd name="T7" fmla="*/ 489 h 499"/>
                <a:gd name="T8" fmla="*/ 468 w 1905"/>
                <a:gd name="T9" fmla="*/ 495 h 499"/>
                <a:gd name="T10" fmla="*/ 648 w 1905"/>
                <a:gd name="T11" fmla="*/ 465 h 499"/>
                <a:gd name="T12" fmla="*/ 957 w 1905"/>
                <a:gd name="T13" fmla="*/ 402 h 499"/>
                <a:gd name="T14" fmla="*/ 1104 w 1905"/>
                <a:gd name="T15" fmla="*/ 336 h 499"/>
                <a:gd name="T16" fmla="*/ 1281 w 1905"/>
                <a:gd name="T17" fmla="*/ 276 h 499"/>
                <a:gd name="T18" fmla="*/ 1443 w 1905"/>
                <a:gd name="T19" fmla="*/ 267 h 499"/>
                <a:gd name="T20" fmla="*/ 1560 w 1905"/>
                <a:gd name="T21" fmla="*/ 195 h 499"/>
                <a:gd name="T22" fmla="*/ 1710 w 1905"/>
                <a:gd name="T23" fmla="*/ 198 h 499"/>
                <a:gd name="T24" fmla="*/ 1839 w 1905"/>
                <a:gd name="T25" fmla="*/ 93 h 499"/>
                <a:gd name="T26" fmla="*/ 1905 w 1905"/>
                <a:gd name="T2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5" h="499">
                  <a:moveTo>
                    <a:pt x="0" y="210"/>
                  </a:moveTo>
                  <a:cubicBezTo>
                    <a:pt x="15" y="236"/>
                    <a:pt x="57" y="329"/>
                    <a:pt x="90" y="372"/>
                  </a:cubicBezTo>
                  <a:cubicBezTo>
                    <a:pt x="123" y="415"/>
                    <a:pt x="161" y="452"/>
                    <a:pt x="198" y="471"/>
                  </a:cubicBezTo>
                  <a:cubicBezTo>
                    <a:pt x="235" y="490"/>
                    <a:pt x="270" y="485"/>
                    <a:pt x="315" y="489"/>
                  </a:cubicBezTo>
                  <a:cubicBezTo>
                    <a:pt x="360" y="493"/>
                    <a:pt x="413" y="499"/>
                    <a:pt x="468" y="495"/>
                  </a:cubicBezTo>
                  <a:cubicBezTo>
                    <a:pt x="523" y="491"/>
                    <a:pt x="567" y="480"/>
                    <a:pt x="648" y="465"/>
                  </a:cubicBezTo>
                  <a:cubicBezTo>
                    <a:pt x="729" y="450"/>
                    <a:pt x="881" y="423"/>
                    <a:pt x="957" y="402"/>
                  </a:cubicBezTo>
                  <a:cubicBezTo>
                    <a:pt x="1033" y="381"/>
                    <a:pt x="1050" y="357"/>
                    <a:pt x="1104" y="336"/>
                  </a:cubicBezTo>
                  <a:cubicBezTo>
                    <a:pt x="1158" y="315"/>
                    <a:pt x="1225" y="287"/>
                    <a:pt x="1281" y="276"/>
                  </a:cubicBezTo>
                  <a:cubicBezTo>
                    <a:pt x="1337" y="265"/>
                    <a:pt x="1397" y="280"/>
                    <a:pt x="1443" y="267"/>
                  </a:cubicBezTo>
                  <a:cubicBezTo>
                    <a:pt x="1489" y="254"/>
                    <a:pt x="1516" y="206"/>
                    <a:pt x="1560" y="195"/>
                  </a:cubicBezTo>
                  <a:cubicBezTo>
                    <a:pt x="1604" y="184"/>
                    <a:pt x="1664" y="215"/>
                    <a:pt x="1710" y="198"/>
                  </a:cubicBezTo>
                  <a:cubicBezTo>
                    <a:pt x="1756" y="181"/>
                    <a:pt x="1807" y="126"/>
                    <a:pt x="1839" y="93"/>
                  </a:cubicBezTo>
                  <a:cubicBezTo>
                    <a:pt x="1871" y="60"/>
                    <a:pt x="1891" y="19"/>
                    <a:pt x="1905" y="0"/>
                  </a:cubicBezTo>
                </a:path>
              </a:pathLst>
            </a:custGeom>
            <a:noFill/>
            <a:ln w="76200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89" name="Freeform 25"/>
            <p:cNvSpPr>
              <a:spLocks/>
            </p:cNvSpPr>
            <p:nvPr/>
          </p:nvSpPr>
          <p:spPr bwMode="auto">
            <a:xfrm>
              <a:off x="3696" y="3024"/>
              <a:ext cx="1824" cy="458"/>
            </a:xfrm>
            <a:custGeom>
              <a:avLst/>
              <a:gdLst>
                <a:gd name="T0" fmla="*/ 0 w 1824"/>
                <a:gd name="T1" fmla="*/ 399 h 458"/>
                <a:gd name="T2" fmla="*/ 90 w 1824"/>
                <a:gd name="T3" fmla="*/ 411 h 458"/>
                <a:gd name="T4" fmla="*/ 240 w 1824"/>
                <a:gd name="T5" fmla="*/ 447 h 458"/>
                <a:gd name="T6" fmla="*/ 432 w 1824"/>
                <a:gd name="T7" fmla="*/ 453 h 458"/>
                <a:gd name="T8" fmla="*/ 654 w 1824"/>
                <a:gd name="T9" fmla="*/ 414 h 458"/>
                <a:gd name="T10" fmla="*/ 828 w 1824"/>
                <a:gd name="T11" fmla="*/ 381 h 458"/>
                <a:gd name="T12" fmla="*/ 873 w 1824"/>
                <a:gd name="T13" fmla="*/ 369 h 458"/>
                <a:gd name="T14" fmla="*/ 1104 w 1824"/>
                <a:gd name="T15" fmla="*/ 288 h 458"/>
                <a:gd name="T16" fmla="*/ 1344 w 1824"/>
                <a:gd name="T17" fmla="*/ 288 h 458"/>
                <a:gd name="T18" fmla="*/ 1506 w 1824"/>
                <a:gd name="T19" fmla="*/ 219 h 458"/>
                <a:gd name="T20" fmla="*/ 1632 w 1824"/>
                <a:gd name="T21" fmla="*/ 165 h 458"/>
                <a:gd name="T22" fmla="*/ 1824 w 1824"/>
                <a:gd name="T23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24" h="458">
                  <a:moveTo>
                    <a:pt x="0" y="399"/>
                  </a:moveTo>
                  <a:cubicBezTo>
                    <a:pt x="15" y="401"/>
                    <a:pt x="50" y="403"/>
                    <a:pt x="90" y="411"/>
                  </a:cubicBezTo>
                  <a:cubicBezTo>
                    <a:pt x="130" y="419"/>
                    <a:pt x="183" y="440"/>
                    <a:pt x="240" y="447"/>
                  </a:cubicBezTo>
                  <a:cubicBezTo>
                    <a:pt x="297" y="454"/>
                    <a:pt x="363" y="458"/>
                    <a:pt x="432" y="453"/>
                  </a:cubicBezTo>
                  <a:cubicBezTo>
                    <a:pt x="501" y="448"/>
                    <a:pt x="588" y="426"/>
                    <a:pt x="654" y="414"/>
                  </a:cubicBezTo>
                  <a:cubicBezTo>
                    <a:pt x="720" y="402"/>
                    <a:pt x="792" y="388"/>
                    <a:pt x="828" y="381"/>
                  </a:cubicBezTo>
                  <a:cubicBezTo>
                    <a:pt x="864" y="374"/>
                    <a:pt x="827" y="385"/>
                    <a:pt x="873" y="369"/>
                  </a:cubicBezTo>
                  <a:cubicBezTo>
                    <a:pt x="919" y="353"/>
                    <a:pt x="1026" y="301"/>
                    <a:pt x="1104" y="288"/>
                  </a:cubicBezTo>
                  <a:cubicBezTo>
                    <a:pt x="1182" y="275"/>
                    <a:pt x="1277" y="300"/>
                    <a:pt x="1344" y="288"/>
                  </a:cubicBezTo>
                  <a:cubicBezTo>
                    <a:pt x="1411" y="276"/>
                    <a:pt x="1458" y="240"/>
                    <a:pt x="1506" y="219"/>
                  </a:cubicBezTo>
                  <a:cubicBezTo>
                    <a:pt x="1554" y="198"/>
                    <a:pt x="1579" y="201"/>
                    <a:pt x="1632" y="165"/>
                  </a:cubicBezTo>
                  <a:cubicBezTo>
                    <a:pt x="1685" y="129"/>
                    <a:pt x="1784" y="34"/>
                    <a:pt x="1824" y="0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490" name="Line 26"/>
            <p:cNvSpPr>
              <a:spLocks noChangeShapeType="1"/>
            </p:cNvSpPr>
            <p:nvPr/>
          </p:nvSpPr>
          <p:spPr bwMode="auto">
            <a:xfrm flipV="1">
              <a:off x="4704" y="3360"/>
              <a:ext cx="144" cy="48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IC-40 sky map: upper limits</a:t>
            </a:r>
            <a:endParaRPr lang="en-US" smtClean="0"/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2458" r="7547"/>
          <a:stretch>
            <a:fillRect/>
          </a:stretch>
        </p:blipFill>
        <p:spPr bwMode="auto">
          <a:xfrm>
            <a:off x="1676400" y="2209800"/>
            <a:ext cx="72390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5486400" y="1447800"/>
            <a:ext cx="3155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>
                <a:solidFill>
                  <a:srgbClr val="000066"/>
                </a:solidFill>
                <a:latin typeface="Calibri" pitchFamily="34" charset="0"/>
              </a:rPr>
              <a:t>... and predictions</a:t>
            </a:r>
            <a:endParaRPr lang="en-US" sz="3200">
              <a:solidFill>
                <a:srgbClr val="000066"/>
              </a:solidFill>
              <a:latin typeface="Calibri" pitchFamily="34" charset="0"/>
            </a:endParaRPr>
          </a:p>
        </p:txBody>
      </p:sp>
      <p:graphicFrame>
        <p:nvGraphicFramePr>
          <p:cNvPr id="138248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304800" y="1295400"/>
          <a:ext cx="49530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4" name="Equation" r:id="rId4" imgW="2323800" imgH="457200" progId="Equation.3">
                  <p:embed/>
                </p:oleObj>
              </mc:Choice>
              <mc:Fallback>
                <p:oleObj name="Equation" r:id="rId4" imgW="23238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95400"/>
                        <a:ext cx="4953000" cy="974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50" name="Line 10"/>
          <p:cNvSpPr>
            <a:spLocks noChangeShapeType="1"/>
          </p:cNvSpPr>
          <p:nvPr/>
        </p:nvSpPr>
        <p:spPr bwMode="auto">
          <a:xfrm>
            <a:off x="1981200" y="1828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51" name="Line 11"/>
          <p:cNvSpPr>
            <a:spLocks noChangeShapeType="1"/>
          </p:cNvSpPr>
          <p:nvPr/>
        </p:nvSpPr>
        <p:spPr bwMode="auto">
          <a:xfrm>
            <a:off x="4191000" y="1828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11" name="Picture 15" descr="event_ma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484313"/>
            <a:ext cx="8243887" cy="3940175"/>
          </a:xfrm>
          <a:noFill/>
          <a:ln/>
        </p:spPr>
      </p:pic>
      <p:sp>
        <p:nvSpPr>
          <p:cNvPr id="285712" name="Oval 16"/>
          <p:cNvSpPr>
            <a:spLocks noChangeArrowheads="1"/>
          </p:cNvSpPr>
          <p:nvPr/>
        </p:nvSpPr>
        <p:spPr bwMode="auto">
          <a:xfrm>
            <a:off x="1908175" y="2924175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3" name="Oval 17"/>
          <p:cNvSpPr>
            <a:spLocks noChangeArrowheads="1"/>
          </p:cNvSpPr>
          <p:nvPr/>
        </p:nvSpPr>
        <p:spPr bwMode="auto">
          <a:xfrm>
            <a:off x="2771775" y="2276475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4" name="Oval 18"/>
          <p:cNvSpPr>
            <a:spLocks noChangeArrowheads="1"/>
          </p:cNvSpPr>
          <p:nvPr/>
        </p:nvSpPr>
        <p:spPr bwMode="auto">
          <a:xfrm>
            <a:off x="3851275" y="3787775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5" name="Oval 19"/>
          <p:cNvSpPr>
            <a:spLocks noChangeArrowheads="1"/>
          </p:cNvSpPr>
          <p:nvPr/>
        </p:nvSpPr>
        <p:spPr bwMode="auto">
          <a:xfrm>
            <a:off x="4284663" y="4219575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6" name="Oval 20"/>
          <p:cNvSpPr>
            <a:spLocks noChangeArrowheads="1"/>
          </p:cNvSpPr>
          <p:nvPr/>
        </p:nvSpPr>
        <p:spPr bwMode="auto">
          <a:xfrm>
            <a:off x="4140200" y="4219575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7" name="Oval 21"/>
          <p:cNvSpPr>
            <a:spLocks noChangeArrowheads="1"/>
          </p:cNvSpPr>
          <p:nvPr/>
        </p:nvSpPr>
        <p:spPr bwMode="auto">
          <a:xfrm>
            <a:off x="6877050" y="3932238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8" name="Oval 22"/>
          <p:cNvSpPr>
            <a:spLocks noChangeArrowheads="1"/>
          </p:cNvSpPr>
          <p:nvPr/>
        </p:nvSpPr>
        <p:spPr bwMode="auto">
          <a:xfrm>
            <a:off x="6948488" y="3860800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19" name="Oval 23"/>
          <p:cNvSpPr>
            <a:spLocks noChangeArrowheads="1"/>
          </p:cNvSpPr>
          <p:nvPr/>
        </p:nvSpPr>
        <p:spPr bwMode="auto">
          <a:xfrm>
            <a:off x="5940425" y="3787775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0" name="Oval 24"/>
          <p:cNvSpPr>
            <a:spLocks noChangeArrowheads="1"/>
          </p:cNvSpPr>
          <p:nvPr/>
        </p:nvSpPr>
        <p:spPr bwMode="auto">
          <a:xfrm>
            <a:off x="7524750" y="3211513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1" name="Oval 25"/>
          <p:cNvSpPr>
            <a:spLocks noChangeArrowheads="1"/>
          </p:cNvSpPr>
          <p:nvPr/>
        </p:nvSpPr>
        <p:spPr bwMode="auto">
          <a:xfrm>
            <a:off x="6877050" y="3068638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2" name="Oval 26"/>
          <p:cNvSpPr>
            <a:spLocks noChangeArrowheads="1"/>
          </p:cNvSpPr>
          <p:nvPr/>
        </p:nvSpPr>
        <p:spPr bwMode="auto">
          <a:xfrm>
            <a:off x="6588125" y="3068638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3" name="Oval 27"/>
          <p:cNvSpPr>
            <a:spLocks noChangeArrowheads="1"/>
          </p:cNvSpPr>
          <p:nvPr/>
        </p:nvSpPr>
        <p:spPr bwMode="auto">
          <a:xfrm>
            <a:off x="3419475" y="3571875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4" name="Oval 28"/>
          <p:cNvSpPr>
            <a:spLocks noChangeArrowheads="1"/>
          </p:cNvSpPr>
          <p:nvPr/>
        </p:nvSpPr>
        <p:spPr bwMode="auto">
          <a:xfrm>
            <a:off x="2771775" y="4003675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5" name="Oval 29"/>
          <p:cNvSpPr>
            <a:spLocks noChangeArrowheads="1"/>
          </p:cNvSpPr>
          <p:nvPr/>
        </p:nvSpPr>
        <p:spPr bwMode="auto">
          <a:xfrm>
            <a:off x="1908175" y="3716338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6" name="Oval 30"/>
          <p:cNvSpPr>
            <a:spLocks noChangeArrowheads="1"/>
          </p:cNvSpPr>
          <p:nvPr/>
        </p:nvSpPr>
        <p:spPr bwMode="auto">
          <a:xfrm>
            <a:off x="1619250" y="3787775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7" name="Oval 31"/>
          <p:cNvSpPr>
            <a:spLocks noChangeArrowheads="1"/>
          </p:cNvSpPr>
          <p:nvPr/>
        </p:nvSpPr>
        <p:spPr bwMode="auto">
          <a:xfrm>
            <a:off x="1619250" y="3644900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8" name="Oval 32"/>
          <p:cNvSpPr>
            <a:spLocks noChangeArrowheads="1"/>
          </p:cNvSpPr>
          <p:nvPr/>
        </p:nvSpPr>
        <p:spPr bwMode="auto">
          <a:xfrm>
            <a:off x="5148263" y="3140075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29" name="Oval 33"/>
          <p:cNvSpPr>
            <a:spLocks noChangeArrowheads="1"/>
          </p:cNvSpPr>
          <p:nvPr/>
        </p:nvSpPr>
        <p:spPr bwMode="auto">
          <a:xfrm>
            <a:off x="5003800" y="3068638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30" name="Oval 34"/>
          <p:cNvSpPr>
            <a:spLocks noChangeArrowheads="1"/>
          </p:cNvSpPr>
          <p:nvPr/>
        </p:nvSpPr>
        <p:spPr bwMode="auto">
          <a:xfrm>
            <a:off x="4572000" y="3644900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31" name="Oval 35"/>
          <p:cNvSpPr>
            <a:spLocks noChangeArrowheads="1"/>
          </p:cNvSpPr>
          <p:nvPr/>
        </p:nvSpPr>
        <p:spPr bwMode="auto">
          <a:xfrm>
            <a:off x="1403350" y="3355975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32" name="Oval 36"/>
          <p:cNvSpPr>
            <a:spLocks noChangeArrowheads="1"/>
          </p:cNvSpPr>
          <p:nvPr/>
        </p:nvSpPr>
        <p:spPr bwMode="auto">
          <a:xfrm>
            <a:off x="2843213" y="2636838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33" name="Oval 37"/>
          <p:cNvSpPr>
            <a:spLocks noChangeArrowheads="1"/>
          </p:cNvSpPr>
          <p:nvPr/>
        </p:nvSpPr>
        <p:spPr bwMode="auto">
          <a:xfrm>
            <a:off x="3779838" y="4724400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34" name="Oval 38"/>
          <p:cNvSpPr>
            <a:spLocks noChangeArrowheads="1"/>
          </p:cNvSpPr>
          <p:nvPr/>
        </p:nvSpPr>
        <p:spPr bwMode="auto">
          <a:xfrm>
            <a:off x="2195513" y="4868863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35" name="Oval 39"/>
          <p:cNvSpPr>
            <a:spLocks noChangeArrowheads="1"/>
          </p:cNvSpPr>
          <p:nvPr/>
        </p:nvSpPr>
        <p:spPr bwMode="auto">
          <a:xfrm>
            <a:off x="2124075" y="4724400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36" name="Oval 40"/>
          <p:cNvSpPr>
            <a:spLocks noChangeArrowheads="1"/>
          </p:cNvSpPr>
          <p:nvPr/>
        </p:nvSpPr>
        <p:spPr bwMode="auto">
          <a:xfrm>
            <a:off x="4140200" y="4552950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37" name="Oval 41"/>
          <p:cNvSpPr>
            <a:spLocks noChangeArrowheads="1"/>
          </p:cNvSpPr>
          <p:nvPr/>
        </p:nvSpPr>
        <p:spPr bwMode="auto">
          <a:xfrm>
            <a:off x="5940425" y="4292600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38" name="Oval 42"/>
          <p:cNvSpPr>
            <a:spLocks noChangeArrowheads="1"/>
          </p:cNvSpPr>
          <p:nvPr/>
        </p:nvSpPr>
        <p:spPr bwMode="auto">
          <a:xfrm>
            <a:off x="5867400" y="4292600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39" name="Oval 43"/>
          <p:cNvSpPr>
            <a:spLocks noChangeArrowheads="1"/>
          </p:cNvSpPr>
          <p:nvPr/>
        </p:nvSpPr>
        <p:spPr bwMode="auto">
          <a:xfrm>
            <a:off x="5219700" y="4148138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40" name="Oval 44"/>
          <p:cNvSpPr>
            <a:spLocks noChangeArrowheads="1"/>
          </p:cNvSpPr>
          <p:nvPr/>
        </p:nvSpPr>
        <p:spPr bwMode="auto">
          <a:xfrm>
            <a:off x="4356100" y="4364038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41" name="Oval 45"/>
          <p:cNvSpPr>
            <a:spLocks noChangeArrowheads="1"/>
          </p:cNvSpPr>
          <p:nvPr/>
        </p:nvSpPr>
        <p:spPr bwMode="auto">
          <a:xfrm>
            <a:off x="4140200" y="4795838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42" name="Oval 46"/>
          <p:cNvSpPr>
            <a:spLocks noChangeArrowheads="1"/>
          </p:cNvSpPr>
          <p:nvPr/>
        </p:nvSpPr>
        <p:spPr bwMode="auto">
          <a:xfrm>
            <a:off x="5508625" y="4795838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43" name="Oval 47"/>
          <p:cNvSpPr>
            <a:spLocks noChangeArrowheads="1"/>
          </p:cNvSpPr>
          <p:nvPr/>
        </p:nvSpPr>
        <p:spPr bwMode="auto">
          <a:xfrm>
            <a:off x="6948488" y="4868863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44" name="Oval 48"/>
          <p:cNvSpPr>
            <a:spLocks noChangeArrowheads="1"/>
          </p:cNvSpPr>
          <p:nvPr/>
        </p:nvSpPr>
        <p:spPr bwMode="auto">
          <a:xfrm>
            <a:off x="7019925" y="4076700"/>
            <a:ext cx="73025" cy="71438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45" name="Oval 49"/>
          <p:cNvSpPr>
            <a:spLocks noChangeArrowheads="1"/>
          </p:cNvSpPr>
          <p:nvPr/>
        </p:nvSpPr>
        <p:spPr bwMode="auto">
          <a:xfrm>
            <a:off x="4211638" y="4868863"/>
            <a:ext cx="73025" cy="71437"/>
          </a:xfrm>
          <a:prstGeom prst="ellipse">
            <a:avLst/>
          </a:prstGeom>
          <a:solidFill>
            <a:srgbClr val="FF0000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5746" name="Text Box 50"/>
          <p:cNvSpPr txBox="1">
            <a:spLocks noChangeArrowheads="1"/>
          </p:cNvSpPr>
          <p:nvPr/>
        </p:nvSpPr>
        <p:spPr bwMode="auto">
          <a:xfrm>
            <a:off x="533400" y="5029200"/>
            <a:ext cx="8229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sz="2000">
                <a:solidFill>
                  <a:srgbClr val="FF3300"/>
                </a:solidFill>
                <a:latin typeface="Calibri" pitchFamily="34" charset="0"/>
              </a:rPr>
              <a:t>Rote Punkte:</a:t>
            </a:r>
          </a:p>
          <a:p>
            <a:pPr eaLnBrk="0" hangingPunct="0"/>
            <a:r>
              <a:rPr lang="de-DE" sz="2000">
                <a:solidFill>
                  <a:srgbClr val="003366"/>
                </a:solidFill>
                <a:latin typeface="Calibri" pitchFamily="34" charset="0"/>
              </a:rPr>
              <a:t>kosmische Strahlen mit E &gt; 10</a:t>
            </a:r>
            <a:r>
              <a:rPr lang="de-DE" sz="2000" baseline="30000">
                <a:solidFill>
                  <a:srgbClr val="003366"/>
                </a:solidFill>
                <a:latin typeface="Calibri" pitchFamily="34" charset="0"/>
              </a:rPr>
              <a:t>19.5</a:t>
            </a:r>
            <a:r>
              <a:rPr lang="de-DE" sz="2000">
                <a:solidFill>
                  <a:srgbClr val="003366"/>
                </a:solidFill>
                <a:latin typeface="Calibri" pitchFamily="34" charset="0"/>
              </a:rPr>
              <a:t> eV (HiRes, Auger), 35 events</a:t>
            </a:r>
          </a:p>
          <a:p>
            <a:pPr eaLnBrk="0" hangingPunct="0"/>
            <a:r>
              <a:rPr lang="de-DE" sz="2000">
                <a:solidFill>
                  <a:srgbClr val="003366"/>
                </a:solidFill>
                <a:latin typeface="Calibri" pitchFamily="34" charset="0"/>
              </a:rPr>
              <a:t>60 IceCube-22 Ereignisse (2008) in 3-Grad Nähe, erwartet: 43.5 </a:t>
            </a:r>
            <a:r>
              <a:rPr lang="de-DE" sz="2000">
                <a:solidFill>
                  <a:srgbClr val="003366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de-DE" sz="2000" b="1">
                <a:solidFill>
                  <a:srgbClr val="FF3300"/>
                </a:solidFill>
                <a:latin typeface="Calibri" pitchFamily="34" charset="0"/>
                <a:sym typeface="Wingdings" pitchFamily="2" charset="2"/>
              </a:rPr>
              <a:t>2.33</a:t>
            </a:r>
            <a:r>
              <a:rPr lang="de-DE" sz="2000" b="1">
                <a:solidFill>
                  <a:srgbClr val="FF3300"/>
                </a:solidFill>
                <a:latin typeface="Calibri" pitchFamily="34" charset="0"/>
                <a:sym typeface="Symbol" pitchFamily="18" charset="2"/>
              </a:rPr>
              <a:t></a:t>
            </a:r>
          </a:p>
          <a:p>
            <a:pPr eaLnBrk="0" hangingPunct="0"/>
            <a:endParaRPr lang="en-GB" sz="2000" b="1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85698" name="Rectangle 2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010400" cy="944563"/>
          </a:xfrm>
        </p:spPr>
        <p:txBody>
          <a:bodyPr/>
          <a:lstStyle/>
          <a:p>
            <a:r>
              <a:rPr lang="de-DE" sz="4800" b="1" smtClean="0"/>
              <a:t>Himmelskarte</a:t>
            </a:r>
            <a:endParaRPr lang="en-US" sz="4800" b="1" smtClean="0"/>
          </a:p>
        </p:txBody>
      </p:sp>
      <p:sp>
        <p:nvSpPr>
          <p:cNvPr id="285705" name="Text Box 9"/>
          <p:cNvSpPr txBox="1">
            <a:spLocks noChangeArrowheads="1"/>
          </p:cNvSpPr>
          <p:nvPr/>
        </p:nvSpPr>
        <p:spPr bwMode="auto">
          <a:xfrm>
            <a:off x="2590800" y="914400"/>
            <a:ext cx="617855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 sz="2400">
                <a:solidFill>
                  <a:srgbClr val="003366"/>
                </a:solidFill>
                <a:latin typeface="Calibri" pitchFamily="34" charset="0"/>
              </a:rPr>
              <a:t>... der höchstenergetischen Auger-Ereignisse  im Vergleich zur IceCube Neutrino-Karte</a:t>
            </a:r>
            <a:endParaRPr lang="en-GB" sz="2400">
              <a:solidFill>
                <a:srgbClr val="003366"/>
              </a:solidFill>
              <a:latin typeface="Calibri" pitchFamily="34" charset="0"/>
            </a:endParaRPr>
          </a:p>
          <a:p>
            <a:pPr algn="r"/>
            <a:endParaRPr lang="en-GB" sz="3000" b="1">
              <a:solidFill>
                <a:srgbClr val="003366"/>
              </a:solidFill>
              <a:latin typeface="Calibri" pitchFamily="34" charset="0"/>
            </a:endParaRPr>
          </a:p>
        </p:txBody>
      </p:sp>
      <p:grpSp>
        <p:nvGrpSpPr>
          <p:cNvPr id="285749" name="Group 53"/>
          <p:cNvGrpSpPr>
            <a:grpSpLocks/>
          </p:cNvGrpSpPr>
          <p:nvPr/>
        </p:nvGrpSpPr>
        <p:grpSpPr bwMode="auto">
          <a:xfrm>
            <a:off x="228600" y="228600"/>
            <a:ext cx="2133600" cy="2514600"/>
            <a:chOff x="144" y="144"/>
            <a:chExt cx="1344" cy="1584"/>
          </a:xfrm>
        </p:grpSpPr>
        <p:grpSp>
          <p:nvGrpSpPr>
            <p:cNvPr id="285699" name="Group 3"/>
            <p:cNvGrpSpPr>
              <a:grpSpLocks/>
            </p:cNvGrpSpPr>
            <p:nvPr/>
          </p:nvGrpSpPr>
          <p:grpSpPr bwMode="auto">
            <a:xfrm>
              <a:off x="144" y="144"/>
              <a:ext cx="1344" cy="1584"/>
              <a:chOff x="192" y="528"/>
              <a:chExt cx="1392" cy="1584"/>
            </a:xfrm>
          </p:grpSpPr>
          <p:sp>
            <p:nvSpPr>
              <p:cNvPr id="285700" name="AutoShape 4"/>
              <p:cNvSpPr>
                <a:spLocks/>
              </p:cNvSpPr>
              <p:nvPr/>
            </p:nvSpPr>
            <p:spPr bwMode="auto">
              <a:xfrm>
                <a:off x="192" y="528"/>
                <a:ext cx="1392" cy="1584"/>
              </a:xfrm>
              <a:prstGeom prst="roundRect">
                <a:avLst>
                  <a:gd name="adj" fmla="val 8019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88900" dist="1143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285701" name="Picture 5" descr="crspectr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05"/>
              <a:stretch>
                <a:fillRect/>
              </a:stretch>
            </p:blipFill>
            <p:spPr bwMode="auto">
              <a:xfrm>
                <a:off x="288" y="624"/>
                <a:ext cx="1202" cy="1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5702" name="Oval 6"/>
            <p:cNvSpPr>
              <a:spLocks noChangeArrowheads="1"/>
            </p:cNvSpPr>
            <p:nvPr/>
          </p:nvSpPr>
          <p:spPr bwMode="auto">
            <a:xfrm>
              <a:off x="1056" y="1344"/>
              <a:ext cx="288" cy="288"/>
            </a:xfrm>
            <a:prstGeom prst="ellipse">
              <a:avLst/>
            </a:prstGeom>
            <a:solidFill>
              <a:srgbClr val="FF7C80">
                <a:alpha val="1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708" name="Line 12"/>
            <p:cNvSpPr>
              <a:spLocks noChangeShapeType="1"/>
            </p:cNvSpPr>
            <p:nvPr/>
          </p:nvSpPr>
          <p:spPr bwMode="auto">
            <a:xfrm rot="18812299" flipH="1">
              <a:off x="1104" y="1008"/>
              <a:ext cx="240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5747" name="Text Box 51"/>
          <p:cNvSpPr txBox="1">
            <a:spLocks noChangeArrowheads="1"/>
          </p:cNvSpPr>
          <p:nvPr/>
        </p:nvSpPr>
        <p:spPr bwMode="auto">
          <a:xfrm>
            <a:off x="533400" y="6096000"/>
            <a:ext cx="8385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/>
              <a:t> </a:t>
            </a:r>
            <a:r>
              <a:rPr lang="de-DE" b="1">
                <a:solidFill>
                  <a:srgbClr val="FF3300"/>
                </a:solidFill>
              </a:rPr>
              <a:t>2 Jahre Auger und IceCube 40:  Korrelation &lt; 1</a:t>
            </a:r>
            <a:r>
              <a:rPr lang="de-DE" b="1">
                <a:solidFill>
                  <a:srgbClr val="FF3300"/>
                </a:solidFill>
                <a:sym typeface="Symbol" pitchFamily="18" charset="2"/>
              </a:rPr>
              <a:t></a:t>
            </a:r>
          </a:p>
        </p:txBody>
      </p:sp>
      <p:sp>
        <p:nvSpPr>
          <p:cNvPr id="285750" name="Text Box 54"/>
          <p:cNvSpPr txBox="1">
            <a:spLocks noChangeArrowheads="1"/>
          </p:cNvSpPr>
          <p:nvPr/>
        </p:nvSpPr>
        <p:spPr bwMode="auto">
          <a:xfrm>
            <a:off x="7543800" y="1831975"/>
            <a:ext cx="12509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b="1" i="1"/>
              <a:t>Norden</a:t>
            </a:r>
          </a:p>
          <a:p>
            <a:endParaRPr lang="de-DE" sz="2400" b="1" i="1"/>
          </a:p>
          <a:p>
            <a:endParaRPr lang="de-DE" sz="2400" b="1" i="1"/>
          </a:p>
          <a:p>
            <a:endParaRPr lang="de-DE" sz="2400" b="1" i="1"/>
          </a:p>
          <a:p>
            <a:endParaRPr lang="de-DE" sz="2400" b="1" i="1"/>
          </a:p>
          <a:p>
            <a:endParaRPr lang="de-DE" sz="2400" b="1" i="1"/>
          </a:p>
          <a:p>
            <a:endParaRPr lang="de-DE" sz="2400" b="1" i="1"/>
          </a:p>
          <a:p>
            <a:endParaRPr lang="de-DE" sz="2400" b="1" i="1"/>
          </a:p>
          <a:p>
            <a:r>
              <a:rPr lang="de-DE" sz="2400" b="1" i="1"/>
              <a:t>Süden</a:t>
            </a:r>
            <a:endParaRPr lang="en-US" sz="2400" b="1" i="1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5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5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4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84" name="Picture 4" descr="Alert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0" y="228600"/>
            <a:ext cx="1524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9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900113" y="1052513"/>
            <a:ext cx="8243887" cy="5805487"/>
          </a:xfrm>
          <a:prstGeom prst="rect">
            <a:avLst/>
          </a:prstGeom>
          <a:solidFill>
            <a:srgbClr val="00000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GB" sz="4400" b="1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6375400" cy="35274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6740" name="Group 4"/>
          <p:cNvGrpSpPr>
            <a:grpSpLocks/>
          </p:cNvGrpSpPr>
          <p:nvPr/>
        </p:nvGrpSpPr>
        <p:grpSpPr bwMode="auto">
          <a:xfrm>
            <a:off x="2419350" y="4538663"/>
            <a:ext cx="2070100" cy="1711325"/>
            <a:chOff x="13205" y="5569"/>
            <a:chExt cx="1547" cy="2637"/>
          </a:xfrm>
        </p:grpSpPr>
        <p:sp>
          <p:nvSpPr>
            <p:cNvPr id="116741" name="Line 5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2" name="Line 6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3" name="Line 7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4" name="Line 8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6745" name="Group 9"/>
          <p:cNvGrpSpPr>
            <a:grpSpLocks/>
          </p:cNvGrpSpPr>
          <p:nvPr/>
        </p:nvGrpSpPr>
        <p:grpSpPr bwMode="auto">
          <a:xfrm>
            <a:off x="4500563" y="4538663"/>
            <a:ext cx="1968500" cy="1709737"/>
            <a:chOff x="13205" y="5569"/>
            <a:chExt cx="1547" cy="2637"/>
          </a:xfrm>
        </p:grpSpPr>
        <p:sp>
          <p:nvSpPr>
            <p:cNvPr id="116746" name="Line 10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7" name="Line 11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8" name="Line 12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9" name="Line 13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6750" name="Group 14"/>
          <p:cNvGrpSpPr>
            <a:grpSpLocks/>
          </p:cNvGrpSpPr>
          <p:nvPr/>
        </p:nvGrpSpPr>
        <p:grpSpPr bwMode="auto">
          <a:xfrm>
            <a:off x="6473825" y="4556125"/>
            <a:ext cx="2055813" cy="1711325"/>
            <a:chOff x="13205" y="5569"/>
            <a:chExt cx="1547" cy="2637"/>
          </a:xfrm>
        </p:grpSpPr>
        <p:sp>
          <p:nvSpPr>
            <p:cNvPr id="116751" name="Line 15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2" name="Line 16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3" name="Line 17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4" name="Line 18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6755" name="Line 19"/>
          <p:cNvSpPr>
            <a:spLocks noChangeShapeType="1"/>
          </p:cNvSpPr>
          <p:nvPr/>
        </p:nvSpPr>
        <p:spPr bwMode="auto">
          <a:xfrm flipV="1">
            <a:off x="4884738" y="5086350"/>
            <a:ext cx="446087" cy="5619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6" name="Line 20"/>
          <p:cNvSpPr>
            <a:spLocks noChangeShapeType="1"/>
          </p:cNvSpPr>
          <p:nvPr/>
        </p:nvSpPr>
        <p:spPr bwMode="auto">
          <a:xfrm>
            <a:off x="5330825" y="5086350"/>
            <a:ext cx="5111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7" name="Line 21"/>
          <p:cNvSpPr>
            <a:spLocks noChangeShapeType="1"/>
          </p:cNvSpPr>
          <p:nvPr/>
        </p:nvSpPr>
        <p:spPr bwMode="auto">
          <a:xfrm>
            <a:off x="5842000" y="5086350"/>
            <a:ext cx="574675" cy="7493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8" name="Line 22"/>
          <p:cNvSpPr>
            <a:spLocks noChangeShapeType="1"/>
          </p:cNvSpPr>
          <p:nvPr/>
        </p:nvSpPr>
        <p:spPr bwMode="auto">
          <a:xfrm flipV="1">
            <a:off x="7693025" y="5524500"/>
            <a:ext cx="319088" cy="5000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59" name="Line 23"/>
          <p:cNvSpPr>
            <a:spLocks noChangeShapeType="1"/>
          </p:cNvSpPr>
          <p:nvPr/>
        </p:nvSpPr>
        <p:spPr bwMode="auto">
          <a:xfrm flipV="1">
            <a:off x="8012113" y="5148263"/>
            <a:ext cx="320675" cy="3762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60" name="Line 24"/>
          <p:cNvSpPr>
            <a:spLocks noChangeShapeType="1"/>
          </p:cNvSpPr>
          <p:nvPr/>
        </p:nvSpPr>
        <p:spPr bwMode="auto">
          <a:xfrm>
            <a:off x="3287713" y="5461000"/>
            <a:ext cx="38417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61" name="Line 25"/>
          <p:cNvSpPr>
            <a:spLocks noChangeShapeType="1"/>
          </p:cNvSpPr>
          <p:nvPr/>
        </p:nvSpPr>
        <p:spPr bwMode="auto">
          <a:xfrm>
            <a:off x="3671888" y="5461000"/>
            <a:ext cx="446087" cy="5635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62" name="Line 26"/>
          <p:cNvSpPr>
            <a:spLocks noChangeShapeType="1"/>
          </p:cNvSpPr>
          <p:nvPr/>
        </p:nvSpPr>
        <p:spPr bwMode="auto">
          <a:xfrm>
            <a:off x="2905125" y="4962525"/>
            <a:ext cx="3825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63" name="Line 27"/>
          <p:cNvSpPr>
            <a:spLocks noChangeShapeType="1"/>
          </p:cNvSpPr>
          <p:nvPr/>
        </p:nvSpPr>
        <p:spPr bwMode="auto">
          <a:xfrm flipV="1">
            <a:off x="3287713" y="4962525"/>
            <a:ext cx="0" cy="498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64" name="Text Box 28"/>
          <p:cNvSpPr txBox="1">
            <a:spLocks noChangeArrowheads="1"/>
          </p:cNvSpPr>
          <p:nvPr/>
        </p:nvSpPr>
        <p:spPr bwMode="auto">
          <a:xfrm>
            <a:off x="2555875" y="5589588"/>
            <a:ext cx="1071563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600" b="1">
                <a:solidFill>
                  <a:schemeClr val="bg1"/>
                </a:solidFill>
                <a:latin typeface="Arial" charset="0"/>
              </a:rPr>
              <a:t>t ~ </a:t>
            </a:r>
          </a:p>
          <a:p>
            <a:r>
              <a:rPr lang="de-DE" sz="1600" b="1">
                <a:solidFill>
                  <a:schemeClr val="bg1"/>
                </a:solidFill>
                <a:latin typeface="Arial" charset="0"/>
              </a:rPr>
              <a:t>-110 </a:t>
            </a:r>
            <a:r>
              <a:rPr lang="de-DE" sz="1600" b="1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de-DE" sz="1600" b="1">
                <a:solidFill>
                  <a:schemeClr val="bg1"/>
                </a:solidFill>
                <a:latin typeface="Arial" charset="0"/>
              </a:rPr>
              <a:t> 0s</a:t>
            </a:r>
          </a:p>
        </p:txBody>
      </p:sp>
      <p:sp>
        <p:nvSpPr>
          <p:cNvPr id="116765" name="Text Box 29"/>
          <p:cNvSpPr txBox="1">
            <a:spLocks noChangeArrowheads="1"/>
          </p:cNvSpPr>
          <p:nvPr/>
        </p:nvSpPr>
        <p:spPr bwMode="auto">
          <a:xfrm>
            <a:off x="5003800" y="5734050"/>
            <a:ext cx="12049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600" b="1">
                <a:solidFill>
                  <a:schemeClr val="bg1"/>
                </a:solidFill>
                <a:latin typeface="Arial" charset="0"/>
              </a:rPr>
              <a:t>t ~ 0 </a:t>
            </a:r>
            <a:r>
              <a:rPr lang="de-DE" sz="1600" b="1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 </a:t>
            </a:r>
            <a:r>
              <a:rPr lang="de-DE" sz="1600" b="1">
                <a:solidFill>
                  <a:schemeClr val="bg1"/>
                </a:solidFill>
                <a:latin typeface="Arial" charset="0"/>
              </a:rPr>
              <a:t> t90</a:t>
            </a:r>
          </a:p>
        </p:txBody>
      </p:sp>
      <p:sp>
        <p:nvSpPr>
          <p:cNvPr id="116766" name="Text Box 30"/>
          <p:cNvSpPr txBox="1">
            <a:spLocks noChangeArrowheads="1"/>
          </p:cNvSpPr>
          <p:nvPr/>
        </p:nvSpPr>
        <p:spPr bwMode="auto">
          <a:xfrm>
            <a:off x="6659563" y="5300663"/>
            <a:ext cx="11588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600" b="1">
                <a:solidFill>
                  <a:schemeClr val="bg1"/>
                </a:solidFill>
                <a:latin typeface="Arial" charset="0"/>
              </a:rPr>
              <a:t>t ~ t90 </a:t>
            </a:r>
            <a:r>
              <a:rPr lang="de-DE" sz="1600" b="1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de-DE" sz="1600" b="1">
                <a:solidFill>
                  <a:schemeClr val="bg1"/>
                </a:solidFill>
                <a:latin typeface="Arial" charset="0"/>
              </a:rPr>
              <a:t> ?</a:t>
            </a:r>
          </a:p>
        </p:txBody>
      </p:sp>
      <p:sp>
        <p:nvSpPr>
          <p:cNvPr id="116767" name="Rectangle 31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Neutrinos aus GRB</a:t>
            </a:r>
            <a:endParaRPr lang="en-GB" smtClean="0">
              <a:solidFill>
                <a:schemeClr val="bg1"/>
              </a:solidFill>
            </a:endParaRPr>
          </a:p>
        </p:txBody>
      </p:sp>
      <p:sp>
        <p:nvSpPr>
          <p:cNvPr id="116768" name="Text Box 32"/>
          <p:cNvSpPr txBox="1">
            <a:spLocks noChangeArrowheads="1"/>
          </p:cNvSpPr>
          <p:nvPr/>
        </p:nvSpPr>
        <p:spPr bwMode="auto">
          <a:xfrm>
            <a:off x="7596188" y="6308725"/>
            <a:ext cx="106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000">
                <a:solidFill>
                  <a:schemeClr val="bg1"/>
                </a:solidFill>
              </a:rPr>
              <a:t>Energie</a:t>
            </a:r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116769" name="Picture 3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143000"/>
            <a:ext cx="3635375" cy="1446213"/>
          </a:xfr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70" name="Rectangle 34"/>
          <p:cNvSpPr>
            <a:spLocks noChangeArrowheads="1"/>
          </p:cNvSpPr>
          <p:nvPr/>
        </p:nvSpPr>
        <p:spPr bwMode="auto">
          <a:xfrm>
            <a:off x="0" y="0"/>
            <a:ext cx="10668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71" name="Text Box 35"/>
          <p:cNvSpPr txBox="1">
            <a:spLocks noChangeArrowheads="1"/>
          </p:cNvSpPr>
          <p:nvPr/>
        </p:nvSpPr>
        <p:spPr bwMode="auto">
          <a:xfrm>
            <a:off x="914400" y="4495800"/>
            <a:ext cx="1325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Fluss </a:t>
            </a:r>
            <a:r>
              <a:rPr lang="de-DE" sz="2000">
                <a:solidFill>
                  <a:schemeClr val="bg1"/>
                </a:solidFill>
                <a:sym typeface="Symbol" pitchFamily="18" charset="2"/>
              </a:rPr>
              <a:t> E²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ChangeArrowheads="1"/>
          </p:cNvSpPr>
          <p:nvPr/>
        </p:nvSpPr>
        <p:spPr bwMode="auto">
          <a:xfrm>
            <a:off x="900113" y="1052513"/>
            <a:ext cx="8243887" cy="5805487"/>
          </a:xfrm>
          <a:prstGeom prst="rect">
            <a:avLst/>
          </a:prstGeom>
          <a:solidFill>
            <a:srgbClr val="00000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GB" sz="4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6375400" cy="35274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5172" name="Group 4"/>
          <p:cNvGrpSpPr>
            <a:grpSpLocks/>
          </p:cNvGrpSpPr>
          <p:nvPr/>
        </p:nvGrpSpPr>
        <p:grpSpPr bwMode="auto">
          <a:xfrm>
            <a:off x="2419350" y="4538663"/>
            <a:ext cx="2070100" cy="1711325"/>
            <a:chOff x="13205" y="5569"/>
            <a:chExt cx="1547" cy="2637"/>
          </a:xfrm>
        </p:grpSpPr>
        <p:sp>
          <p:nvSpPr>
            <p:cNvPr id="135173" name="Line 5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74" name="Line 6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75" name="Line 7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76" name="Line 8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177" name="Group 9"/>
          <p:cNvGrpSpPr>
            <a:grpSpLocks/>
          </p:cNvGrpSpPr>
          <p:nvPr/>
        </p:nvGrpSpPr>
        <p:grpSpPr bwMode="auto">
          <a:xfrm>
            <a:off x="4500563" y="4538663"/>
            <a:ext cx="1968500" cy="1709737"/>
            <a:chOff x="13205" y="5569"/>
            <a:chExt cx="1547" cy="2637"/>
          </a:xfrm>
        </p:grpSpPr>
        <p:sp>
          <p:nvSpPr>
            <p:cNvPr id="135178" name="Line 10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79" name="Line 11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80" name="Line 12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81" name="Line 13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182" name="Group 14"/>
          <p:cNvGrpSpPr>
            <a:grpSpLocks/>
          </p:cNvGrpSpPr>
          <p:nvPr/>
        </p:nvGrpSpPr>
        <p:grpSpPr bwMode="auto">
          <a:xfrm>
            <a:off x="6473825" y="4556125"/>
            <a:ext cx="2055813" cy="1711325"/>
            <a:chOff x="13205" y="5569"/>
            <a:chExt cx="1547" cy="2637"/>
          </a:xfrm>
        </p:grpSpPr>
        <p:sp>
          <p:nvSpPr>
            <p:cNvPr id="135183" name="Line 15"/>
            <p:cNvSpPr>
              <a:spLocks noChangeShapeType="1"/>
            </p:cNvSpPr>
            <p:nvPr/>
          </p:nvSpPr>
          <p:spPr bwMode="auto">
            <a:xfrm>
              <a:off x="13218" y="5579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84" name="Line 16"/>
            <p:cNvSpPr>
              <a:spLocks noChangeShapeType="1"/>
            </p:cNvSpPr>
            <p:nvPr/>
          </p:nvSpPr>
          <p:spPr bwMode="auto">
            <a:xfrm>
              <a:off x="13205" y="8206"/>
              <a:ext cx="153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85" name="Line 17"/>
            <p:cNvSpPr>
              <a:spLocks noChangeShapeType="1"/>
            </p:cNvSpPr>
            <p:nvPr/>
          </p:nvSpPr>
          <p:spPr bwMode="auto">
            <a:xfrm>
              <a:off x="14745" y="5576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86" name="Line 18"/>
            <p:cNvSpPr>
              <a:spLocks noChangeShapeType="1"/>
            </p:cNvSpPr>
            <p:nvPr/>
          </p:nvSpPr>
          <p:spPr bwMode="auto">
            <a:xfrm>
              <a:off x="13232" y="5569"/>
              <a:ext cx="0" cy="262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5187" name="Line 19"/>
          <p:cNvSpPr>
            <a:spLocks noChangeShapeType="1"/>
          </p:cNvSpPr>
          <p:nvPr/>
        </p:nvSpPr>
        <p:spPr bwMode="auto">
          <a:xfrm flipV="1">
            <a:off x="4884738" y="5086350"/>
            <a:ext cx="446087" cy="5619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8" name="Line 20"/>
          <p:cNvSpPr>
            <a:spLocks noChangeShapeType="1"/>
          </p:cNvSpPr>
          <p:nvPr/>
        </p:nvSpPr>
        <p:spPr bwMode="auto">
          <a:xfrm>
            <a:off x="5330825" y="5086350"/>
            <a:ext cx="5111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89" name="Line 21"/>
          <p:cNvSpPr>
            <a:spLocks noChangeShapeType="1"/>
          </p:cNvSpPr>
          <p:nvPr/>
        </p:nvSpPr>
        <p:spPr bwMode="auto">
          <a:xfrm>
            <a:off x="5842000" y="5086350"/>
            <a:ext cx="574675" cy="7493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0" name="Line 22"/>
          <p:cNvSpPr>
            <a:spLocks noChangeShapeType="1"/>
          </p:cNvSpPr>
          <p:nvPr/>
        </p:nvSpPr>
        <p:spPr bwMode="auto">
          <a:xfrm flipV="1">
            <a:off x="7693025" y="5524500"/>
            <a:ext cx="319088" cy="500063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1" name="Line 23"/>
          <p:cNvSpPr>
            <a:spLocks noChangeShapeType="1"/>
          </p:cNvSpPr>
          <p:nvPr/>
        </p:nvSpPr>
        <p:spPr bwMode="auto">
          <a:xfrm flipV="1">
            <a:off x="8012113" y="5148263"/>
            <a:ext cx="320675" cy="3762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2" name="Line 24"/>
          <p:cNvSpPr>
            <a:spLocks noChangeShapeType="1"/>
          </p:cNvSpPr>
          <p:nvPr/>
        </p:nvSpPr>
        <p:spPr bwMode="auto">
          <a:xfrm>
            <a:off x="3287713" y="5461000"/>
            <a:ext cx="38417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3" name="Line 25"/>
          <p:cNvSpPr>
            <a:spLocks noChangeShapeType="1"/>
          </p:cNvSpPr>
          <p:nvPr/>
        </p:nvSpPr>
        <p:spPr bwMode="auto">
          <a:xfrm>
            <a:off x="3671888" y="5461000"/>
            <a:ext cx="446087" cy="5635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4" name="Line 26"/>
          <p:cNvSpPr>
            <a:spLocks noChangeShapeType="1"/>
          </p:cNvSpPr>
          <p:nvPr/>
        </p:nvSpPr>
        <p:spPr bwMode="auto">
          <a:xfrm>
            <a:off x="2905125" y="4962525"/>
            <a:ext cx="38258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5" name="Line 27"/>
          <p:cNvSpPr>
            <a:spLocks noChangeShapeType="1"/>
          </p:cNvSpPr>
          <p:nvPr/>
        </p:nvSpPr>
        <p:spPr bwMode="auto">
          <a:xfrm flipV="1">
            <a:off x="3287713" y="4962525"/>
            <a:ext cx="0" cy="4984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97" name="Text Box 29"/>
          <p:cNvSpPr txBox="1">
            <a:spLocks noChangeArrowheads="1"/>
          </p:cNvSpPr>
          <p:nvPr/>
        </p:nvSpPr>
        <p:spPr bwMode="auto">
          <a:xfrm>
            <a:off x="5003800" y="5734050"/>
            <a:ext cx="12049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600" b="1">
                <a:solidFill>
                  <a:schemeClr val="bg1"/>
                </a:solidFill>
                <a:latin typeface="Arial" charset="0"/>
              </a:rPr>
              <a:t>t ~ 0 </a:t>
            </a:r>
            <a:r>
              <a:rPr lang="de-DE" sz="1600" b="1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 </a:t>
            </a:r>
            <a:r>
              <a:rPr lang="de-DE" sz="1600" b="1">
                <a:solidFill>
                  <a:schemeClr val="bg1"/>
                </a:solidFill>
                <a:latin typeface="Arial" charset="0"/>
              </a:rPr>
              <a:t> t90</a:t>
            </a:r>
          </a:p>
        </p:txBody>
      </p:sp>
      <p:sp>
        <p:nvSpPr>
          <p:cNvPr id="135198" name="Text Box 30"/>
          <p:cNvSpPr txBox="1">
            <a:spLocks noChangeArrowheads="1"/>
          </p:cNvSpPr>
          <p:nvPr/>
        </p:nvSpPr>
        <p:spPr bwMode="auto">
          <a:xfrm>
            <a:off x="6659563" y="5300663"/>
            <a:ext cx="11588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600" b="1">
                <a:solidFill>
                  <a:schemeClr val="bg1"/>
                </a:solidFill>
                <a:latin typeface="Arial" charset="0"/>
              </a:rPr>
              <a:t>t ~ t90 </a:t>
            </a:r>
            <a:r>
              <a:rPr lang="de-DE" sz="1600" b="1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de-DE" sz="1600" b="1">
                <a:solidFill>
                  <a:schemeClr val="bg1"/>
                </a:solidFill>
                <a:latin typeface="Arial" charset="0"/>
              </a:rPr>
              <a:t> ?</a:t>
            </a:r>
          </a:p>
        </p:txBody>
      </p:sp>
      <p:sp>
        <p:nvSpPr>
          <p:cNvPr id="135199" name="Rectangle 31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Neutrinos aus GRB</a:t>
            </a:r>
            <a:endParaRPr lang="en-GB" smtClean="0">
              <a:solidFill>
                <a:schemeClr val="bg1"/>
              </a:solidFill>
            </a:endParaRPr>
          </a:p>
        </p:txBody>
      </p:sp>
      <p:sp>
        <p:nvSpPr>
          <p:cNvPr id="135200" name="Text Box 32"/>
          <p:cNvSpPr txBox="1">
            <a:spLocks noChangeArrowheads="1"/>
          </p:cNvSpPr>
          <p:nvPr/>
        </p:nvSpPr>
        <p:spPr bwMode="auto">
          <a:xfrm>
            <a:off x="7596188" y="6308725"/>
            <a:ext cx="106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000">
                <a:solidFill>
                  <a:schemeClr val="bg1"/>
                </a:solidFill>
              </a:rPr>
              <a:t>Energie</a:t>
            </a:r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135201" name="Picture 3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143000"/>
            <a:ext cx="3635375" cy="1446213"/>
          </a:xfr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202" name="Line 34"/>
          <p:cNvSpPr>
            <a:spLocks noChangeShapeType="1"/>
          </p:cNvSpPr>
          <p:nvPr/>
        </p:nvSpPr>
        <p:spPr bwMode="auto">
          <a:xfrm flipV="1">
            <a:off x="4884738" y="5086350"/>
            <a:ext cx="446087" cy="561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03" name="Line 35"/>
          <p:cNvSpPr>
            <a:spLocks noChangeShapeType="1"/>
          </p:cNvSpPr>
          <p:nvPr/>
        </p:nvSpPr>
        <p:spPr bwMode="auto">
          <a:xfrm>
            <a:off x="5292725" y="5084763"/>
            <a:ext cx="5111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04" name="Line 36"/>
          <p:cNvSpPr>
            <a:spLocks noChangeShapeType="1"/>
          </p:cNvSpPr>
          <p:nvPr/>
        </p:nvSpPr>
        <p:spPr bwMode="auto">
          <a:xfrm>
            <a:off x="3287713" y="5461000"/>
            <a:ext cx="3841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05" name="Line 37"/>
          <p:cNvSpPr>
            <a:spLocks noChangeShapeType="1"/>
          </p:cNvSpPr>
          <p:nvPr/>
        </p:nvSpPr>
        <p:spPr bwMode="auto">
          <a:xfrm>
            <a:off x="3084513" y="5033963"/>
            <a:ext cx="3825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06" name="Line 38"/>
          <p:cNvSpPr>
            <a:spLocks noChangeShapeType="1"/>
          </p:cNvSpPr>
          <p:nvPr/>
        </p:nvSpPr>
        <p:spPr bwMode="auto">
          <a:xfrm flipV="1">
            <a:off x="3287713" y="4962525"/>
            <a:ext cx="0" cy="4984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5207" name="Group 39"/>
          <p:cNvGrpSpPr>
            <a:grpSpLocks/>
          </p:cNvGrpSpPr>
          <p:nvPr/>
        </p:nvGrpSpPr>
        <p:grpSpPr bwMode="auto">
          <a:xfrm>
            <a:off x="179388" y="908050"/>
            <a:ext cx="5281612" cy="4302125"/>
            <a:chOff x="0" y="534"/>
            <a:chExt cx="3327" cy="2710"/>
          </a:xfrm>
        </p:grpSpPr>
        <p:sp>
          <p:nvSpPr>
            <p:cNvPr id="135208" name="Rectangle 40"/>
            <p:cNvSpPr>
              <a:spLocks noChangeArrowheads="1"/>
            </p:cNvSpPr>
            <p:nvPr/>
          </p:nvSpPr>
          <p:spPr bwMode="auto">
            <a:xfrm>
              <a:off x="0" y="534"/>
              <a:ext cx="3327" cy="2710"/>
            </a:xfrm>
            <a:prstGeom prst="rect">
              <a:avLst/>
            </a:prstGeom>
            <a:solidFill>
              <a:srgbClr val="000066">
                <a:alpha val="8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209" name="Line 41"/>
            <p:cNvSpPr>
              <a:spLocks noChangeShapeType="1"/>
            </p:cNvSpPr>
            <p:nvPr/>
          </p:nvSpPr>
          <p:spPr bwMode="auto">
            <a:xfrm>
              <a:off x="1826" y="3060"/>
              <a:ext cx="24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5210" name="Group 42"/>
            <p:cNvGrpSpPr>
              <a:grpSpLocks/>
            </p:cNvGrpSpPr>
            <p:nvPr/>
          </p:nvGrpSpPr>
          <p:grpSpPr bwMode="auto">
            <a:xfrm>
              <a:off x="2" y="661"/>
              <a:ext cx="3252" cy="2520"/>
              <a:chOff x="3562" y="2140"/>
              <a:chExt cx="4625" cy="3584"/>
            </a:xfrm>
          </p:grpSpPr>
          <p:sp>
            <p:nvSpPr>
              <p:cNvPr id="135211" name="Text Box 43"/>
              <p:cNvSpPr txBox="1">
                <a:spLocks noChangeArrowheads="1"/>
              </p:cNvSpPr>
              <p:nvPr/>
            </p:nvSpPr>
            <p:spPr bwMode="auto">
              <a:xfrm>
                <a:off x="4636" y="2402"/>
                <a:ext cx="3245" cy="7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29" tIns="45715" rIns="91429" bIns="45715">
                <a:spAutoFit/>
              </a:bodyPr>
              <a:lstStyle/>
              <a:p>
                <a:r>
                  <a:rPr lang="de-DE" sz="1800" b="1">
                    <a:solidFill>
                      <a:schemeClr val="bg1"/>
                    </a:solidFill>
                  </a:rPr>
                  <a:t>AMANDA Limit für 408 GRB</a:t>
                </a:r>
              </a:p>
              <a:p>
                <a:endParaRPr lang="de-DE" sz="1000" b="1">
                  <a:solidFill>
                    <a:schemeClr val="bg1"/>
                  </a:solidFill>
                </a:endParaRPr>
              </a:p>
              <a:p>
                <a:r>
                  <a:rPr lang="de-DE" sz="2000" b="1">
                    <a:solidFill>
                      <a:schemeClr val="bg1"/>
                    </a:solidFill>
                  </a:rPr>
                  <a:t>                                   </a:t>
                </a:r>
                <a:r>
                  <a:rPr lang="de-DE" sz="1600" b="1">
                    <a:solidFill>
                      <a:schemeClr val="bg1"/>
                    </a:solidFill>
                  </a:rPr>
                  <a:t>1997-2003</a:t>
                </a:r>
                <a:endParaRPr lang="en-GB" sz="16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35212" name="AutoShape 44"/>
              <p:cNvSpPr>
                <a:spLocks noChangeArrowheads="1"/>
              </p:cNvSpPr>
              <p:nvPr/>
            </p:nvSpPr>
            <p:spPr bwMode="auto">
              <a:xfrm flipH="1" flipV="1">
                <a:off x="4464" y="3184"/>
                <a:ext cx="3432" cy="182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CCFF"/>
                  </a:gs>
                  <a:gs pos="100000">
                    <a:srgbClr val="9999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13" name="Freeform 45"/>
              <p:cNvSpPr>
                <a:spLocks/>
              </p:cNvSpPr>
              <p:nvPr/>
            </p:nvSpPr>
            <p:spPr bwMode="auto">
              <a:xfrm>
                <a:off x="4405" y="3213"/>
                <a:ext cx="930" cy="1827"/>
              </a:xfrm>
              <a:custGeom>
                <a:avLst/>
                <a:gdLst>
                  <a:gd name="T0" fmla="*/ 768 w 768"/>
                  <a:gd name="T1" fmla="*/ 0 h 1440"/>
                  <a:gd name="T2" fmla="*/ 54 w 768"/>
                  <a:gd name="T3" fmla="*/ 1422 h 1440"/>
                  <a:gd name="T4" fmla="*/ 0 w 768"/>
                  <a:gd name="T5" fmla="*/ 1440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8" h="1440">
                    <a:moveTo>
                      <a:pt x="768" y="0"/>
                    </a:moveTo>
                    <a:lnTo>
                      <a:pt x="54" y="1422"/>
                    </a:lnTo>
                    <a:lnTo>
                      <a:pt x="0" y="144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14" name="Freeform 46"/>
              <p:cNvSpPr>
                <a:spLocks/>
              </p:cNvSpPr>
              <p:nvPr/>
            </p:nvSpPr>
            <p:spPr bwMode="auto">
              <a:xfrm>
                <a:off x="7021" y="3213"/>
                <a:ext cx="902" cy="1827"/>
              </a:xfrm>
              <a:custGeom>
                <a:avLst/>
                <a:gdLst>
                  <a:gd name="T0" fmla="*/ 0 w 744"/>
                  <a:gd name="T1" fmla="*/ 0 h 1440"/>
                  <a:gd name="T2" fmla="*/ 744 w 744"/>
                  <a:gd name="T3" fmla="*/ 1440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44" h="1440">
                    <a:moveTo>
                      <a:pt x="0" y="0"/>
                    </a:moveTo>
                    <a:lnTo>
                      <a:pt x="744" y="144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15" name="Line 47"/>
              <p:cNvSpPr>
                <a:spLocks noChangeShapeType="1"/>
              </p:cNvSpPr>
              <p:nvPr/>
            </p:nvSpPr>
            <p:spPr bwMode="auto">
              <a:xfrm>
                <a:off x="5303" y="3055"/>
                <a:ext cx="1344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16" name="Rectangle 48"/>
              <p:cNvSpPr>
                <a:spLocks noChangeArrowheads="1"/>
              </p:cNvSpPr>
              <p:nvPr/>
            </p:nvSpPr>
            <p:spPr bwMode="auto">
              <a:xfrm>
                <a:off x="4405" y="2238"/>
                <a:ext cx="3548" cy="2802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17" name="Text Box 49"/>
              <p:cNvSpPr txBox="1">
                <a:spLocks noChangeArrowheads="1"/>
              </p:cNvSpPr>
              <p:nvPr/>
            </p:nvSpPr>
            <p:spPr bwMode="auto">
              <a:xfrm>
                <a:off x="5282" y="3419"/>
                <a:ext cx="1803" cy="5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pPr algn="ctr"/>
                <a:r>
                  <a:rPr lang="de-DE" sz="1800" b="1">
                    <a:solidFill>
                      <a:schemeClr val="bg1"/>
                    </a:solidFill>
                  </a:rPr>
                  <a:t>Waxman-Bahcall</a:t>
                </a:r>
              </a:p>
              <a:p>
                <a:pPr algn="ctr"/>
                <a:r>
                  <a:rPr lang="de-DE" sz="1800" b="1">
                    <a:solidFill>
                      <a:schemeClr val="bg1"/>
                    </a:solidFill>
                  </a:rPr>
                  <a:t>GRB Modell</a:t>
                </a:r>
                <a:endParaRPr lang="en-GB" sz="18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35218" name="Text Box 50"/>
              <p:cNvSpPr txBox="1">
                <a:spLocks noChangeArrowheads="1"/>
              </p:cNvSpPr>
              <p:nvPr/>
            </p:nvSpPr>
            <p:spPr bwMode="auto">
              <a:xfrm>
                <a:off x="3824" y="4819"/>
                <a:ext cx="589" cy="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de-DE" sz="1800">
                    <a:solidFill>
                      <a:schemeClr val="bg1"/>
                    </a:solidFill>
                  </a:rPr>
                  <a:t>10</a:t>
                </a:r>
                <a:r>
                  <a:rPr lang="de-DE" sz="1800" baseline="30000">
                    <a:solidFill>
                      <a:schemeClr val="bg1"/>
                    </a:solidFill>
                  </a:rPr>
                  <a:t>-10</a:t>
                </a:r>
                <a:endParaRPr lang="en-GB" sz="1800" baseline="30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5219" name="Text Box 51"/>
              <p:cNvSpPr txBox="1">
                <a:spLocks noChangeArrowheads="1"/>
              </p:cNvSpPr>
              <p:nvPr/>
            </p:nvSpPr>
            <p:spPr bwMode="auto">
              <a:xfrm>
                <a:off x="3881" y="2140"/>
                <a:ext cx="513" cy="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de-DE" sz="1800">
                    <a:solidFill>
                      <a:schemeClr val="bg1"/>
                    </a:solidFill>
                  </a:rPr>
                  <a:t>10</a:t>
                </a:r>
                <a:r>
                  <a:rPr lang="de-DE" sz="1800" baseline="30000">
                    <a:solidFill>
                      <a:schemeClr val="bg1"/>
                    </a:solidFill>
                  </a:rPr>
                  <a:t>-7</a:t>
                </a:r>
                <a:endParaRPr lang="en-GB" sz="1800" baseline="30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5220" name="Text Box 52"/>
              <p:cNvSpPr txBox="1">
                <a:spLocks noChangeArrowheads="1"/>
              </p:cNvSpPr>
              <p:nvPr/>
            </p:nvSpPr>
            <p:spPr bwMode="auto">
              <a:xfrm>
                <a:off x="3881" y="3054"/>
                <a:ext cx="513" cy="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de-DE" sz="1800">
                    <a:solidFill>
                      <a:schemeClr val="bg1"/>
                    </a:solidFill>
                  </a:rPr>
                  <a:t>10</a:t>
                </a:r>
                <a:r>
                  <a:rPr lang="de-DE" sz="1800" baseline="30000">
                    <a:solidFill>
                      <a:schemeClr val="bg1"/>
                    </a:solidFill>
                  </a:rPr>
                  <a:t>-8</a:t>
                </a:r>
                <a:endParaRPr lang="en-GB" sz="1800" baseline="30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5221" name="Text Box 53"/>
              <p:cNvSpPr txBox="1">
                <a:spLocks noChangeArrowheads="1"/>
              </p:cNvSpPr>
              <p:nvPr/>
            </p:nvSpPr>
            <p:spPr bwMode="auto">
              <a:xfrm>
                <a:off x="3881" y="3968"/>
                <a:ext cx="513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de-DE" sz="1800">
                    <a:solidFill>
                      <a:schemeClr val="bg1"/>
                    </a:solidFill>
                  </a:rPr>
                  <a:t>10</a:t>
                </a:r>
                <a:r>
                  <a:rPr lang="de-DE" sz="1800" baseline="30000">
                    <a:solidFill>
                      <a:schemeClr val="bg1"/>
                    </a:solidFill>
                  </a:rPr>
                  <a:t>-9</a:t>
                </a:r>
                <a:endParaRPr lang="en-GB" sz="1800" baseline="30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5222" name="Text Box 54"/>
              <p:cNvSpPr txBox="1">
                <a:spLocks noChangeArrowheads="1"/>
              </p:cNvSpPr>
              <p:nvPr/>
            </p:nvSpPr>
            <p:spPr bwMode="auto">
              <a:xfrm>
                <a:off x="4171" y="5124"/>
                <a:ext cx="468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de-DE" sz="1800">
                    <a:solidFill>
                      <a:schemeClr val="bg1"/>
                    </a:solidFill>
                  </a:rPr>
                  <a:t>10</a:t>
                </a:r>
                <a:r>
                  <a:rPr lang="de-DE" sz="1800" baseline="30000">
                    <a:solidFill>
                      <a:schemeClr val="bg1"/>
                    </a:solidFill>
                  </a:rPr>
                  <a:t>4</a:t>
                </a:r>
                <a:endParaRPr lang="en-GB" sz="1800" baseline="30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5223" name="Text Box 55"/>
              <p:cNvSpPr txBox="1">
                <a:spLocks noChangeArrowheads="1"/>
              </p:cNvSpPr>
              <p:nvPr/>
            </p:nvSpPr>
            <p:spPr bwMode="auto">
              <a:xfrm>
                <a:off x="5916" y="5124"/>
                <a:ext cx="468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de-DE" sz="1800">
                    <a:solidFill>
                      <a:schemeClr val="bg1"/>
                    </a:solidFill>
                  </a:rPr>
                  <a:t>10</a:t>
                </a:r>
                <a:r>
                  <a:rPr lang="de-DE" sz="1800" baseline="30000">
                    <a:solidFill>
                      <a:schemeClr val="bg1"/>
                    </a:solidFill>
                  </a:rPr>
                  <a:t>6</a:t>
                </a:r>
                <a:endParaRPr lang="en-GB" sz="1800" baseline="30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5224" name="Text Box 56"/>
              <p:cNvSpPr txBox="1">
                <a:spLocks noChangeArrowheads="1"/>
              </p:cNvSpPr>
              <p:nvPr/>
            </p:nvSpPr>
            <p:spPr bwMode="auto">
              <a:xfrm>
                <a:off x="4986" y="5124"/>
                <a:ext cx="468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de-DE" sz="1800">
                    <a:solidFill>
                      <a:schemeClr val="bg1"/>
                    </a:solidFill>
                  </a:rPr>
                  <a:t>10</a:t>
                </a:r>
                <a:r>
                  <a:rPr lang="de-DE" sz="1800" baseline="30000">
                    <a:solidFill>
                      <a:schemeClr val="bg1"/>
                    </a:solidFill>
                  </a:rPr>
                  <a:t>5</a:t>
                </a:r>
                <a:endParaRPr lang="en-GB" sz="1800" baseline="30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5225" name="Text Box 57"/>
              <p:cNvSpPr txBox="1">
                <a:spLocks noChangeArrowheads="1"/>
              </p:cNvSpPr>
              <p:nvPr/>
            </p:nvSpPr>
            <p:spPr bwMode="auto">
              <a:xfrm>
                <a:off x="6789" y="5124"/>
                <a:ext cx="468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de-DE" sz="1800">
                    <a:solidFill>
                      <a:schemeClr val="bg1"/>
                    </a:solidFill>
                  </a:rPr>
                  <a:t>10</a:t>
                </a:r>
                <a:r>
                  <a:rPr lang="de-DE" sz="1800" baseline="30000">
                    <a:solidFill>
                      <a:schemeClr val="bg1"/>
                    </a:solidFill>
                  </a:rPr>
                  <a:t>7</a:t>
                </a:r>
                <a:endParaRPr lang="en-GB" sz="1800" baseline="30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5226" name="Text Box 58"/>
              <p:cNvSpPr txBox="1">
                <a:spLocks noChangeArrowheads="1"/>
              </p:cNvSpPr>
              <p:nvPr/>
            </p:nvSpPr>
            <p:spPr bwMode="auto">
              <a:xfrm>
                <a:off x="7719" y="5124"/>
                <a:ext cx="468" cy="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de-DE" sz="1800">
                    <a:solidFill>
                      <a:schemeClr val="bg1"/>
                    </a:solidFill>
                  </a:rPr>
                  <a:t>10</a:t>
                </a:r>
                <a:r>
                  <a:rPr lang="de-DE" sz="1800" baseline="30000">
                    <a:solidFill>
                      <a:schemeClr val="bg1"/>
                    </a:solidFill>
                  </a:rPr>
                  <a:t>8</a:t>
                </a:r>
                <a:endParaRPr lang="en-GB" sz="1800" baseline="30000">
                  <a:solidFill>
                    <a:schemeClr val="bg1"/>
                  </a:solidFill>
                </a:endParaRPr>
              </a:p>
            </p:txBody>
          </p:sp>
          <p:sp>
            <p:nvSpPr>
              <p:cNvPr id="135227" name="Text Box 59"/>
              <p:cNvSpPr txBox="1">
                <a:spLocks noChangeArrowheads="1"/>
              </p:cNvSpPr>
              <p:nvPr/>
            </p:nvSpPr>
            <p:spPr bwMode="auto">
              <a:xfrm>
                <a:off x="4965" y="5395"/>
                <a:ext cx="2738" cy="329"/>
              </a:xfrm>
              <a:prstGeom prst="rect">
                <a:avLst/>
              </a:prstGeom>
              <a:solidFill>
                <a:srgbClr val="000066">
                  <a:alpha val="64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de-DE" sz="1800" b="1">
                    <a:solidFill>
                      <a:schemeClr val="bg1"/>
                    </a:solidFill>
                  </a:rPr>
                  <a:t>Neutrino Energie  E</a:t>
                </a:r>
                <a:r>
                  <a:rPr lang="de-DE" sz="1800" b="1" baseline="-25000">
                    <a:solidFill>
                      <a:schemeClr val="bg1"/>
                    </a:solidFill>
                    <a:sym typeface="Symbol" pitchFamily="18" charset="2"/>
                  </a:rPr>
                  <a:t></a:t>
                </a:r>
                <a:r>
                  <a:rPr lang="de-DE" sz="1800" b="1">
                    <a:solidFill>
                      <a:schemeClr val="bg1"/>
                    </a:solidFill>
                    <a:sym typeface="Symbol" pitchFamily="18" charset="2"/>
                  </a:rPr>
                  <a:t> </a:t>
                </a:r>
                <a:r>
                  <a:rPr lang="de-DE" sz="1800" b="1">
                    <a:solidFill>
                      <a:schemeClr val="bg1"/>
                    </a:solidFill>
                  </a:rPr>
                  <a:t>(GeV)</a:t>
                </a:r>
                <a:endParaRPr lang="en-GB" sz="18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35228" name="Text Box 60"/>
              <p:cNvSpPr txBox="1">
                <a:spLocks noChangeArrowheads="1"/>
              </p:cNvSpPr>
              <p:nvPr/>
            </p:nvSpPr>
            <p:spPr bwMode="auto">
              <a:xfrm rot="-5400000">
                <a:off x="2318" y="3437"/>
                <a:ext cx="2817" cy="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5" rIns="91429" bIns="45715">
                <a:spAutoFit/>
              </a:bodyPr>
              <a:lstStyle/>
              <a:p>
                <a:r>
                  <a:rPr lang="de-DE" sz="1800" b="1">
                    <a:solidFill>
                      <a:schemeClr val="bg1"/>
                    </a:solidFill>
                  </a:rPr>
                  <a:t>E</a:t>
                </a:r>
                <a:r>
                  <a:rPr lang="de-DE" sz="1800" b="1" baseline="-25000">
                    <a:solidFill>
                      <a:schemeClr val="bg1"/>
                    </a:solidFill>
                    <a:sym typeface="Symbol" pitchFamily="18" charset="2"/>
                  </a:rPr>
                  <a:t></a:t>
                </a:r>
                <a:r>
                  <a:rPr lang="de-DE" sz="1800" b="1" baseline="30000">
                    <a:solidFill>
                      <a:schemeClr val="bg1"/>
                    </a:solidFill>
                  </a:rPr>
                  <a:t>2</a:t>
                </a:r>
                <a:r>
                  <a:rPr lang="de-DE" sz="1800" b="1">
                    <a:solidFill>
                      <a:schemeClr val="bg1"/>
                    </a:solidFill>
                    <a:sym typeface="Symbol" pitchFamily="18" charset="2"/>
                  </a:rPr>
                  <a:t></a:t>
                </a:r>
                <a:r>
                  <a:rPr lang="de-DE" sz="1800" b="1">
                    <a:solidFill>
                      <a:schemeClr val="bg1"/>
                    </a:solidFill>
                  </a:rPr>
                  <a:t>Fluss (GeV</a:t>
                </a:r>
                <a:r>
                  <a:rPr lang="de-DE" sz="1800" b="1">
                    <a:solidFill>
                      <a:schemeClr val="bg1"/>
                    </a:solidFill>
                    <a:sym typeface="Symbol" pitchFamily="18" charset="2"/>
                  </a:rPr>
                  <a:t>cm</a:t>
                </a:r>
                <a:r>
                  <a:rPr lang="de-DE" sz="1800" b="1" baseline="30000">
                    <a:solidFill>
                      <a:schemeClr val="bg1"/>
                    </a:solidFill>
                    <a:sym typeface="Symbol" pitchFamily="18" charset="2"/>
                  </a:rPr>
                  <a:t>-2</a:t>
                </a:r>
                <a:r>
                  <a:rPr lang="de-DE" sz="1800" b="1">
                    <a:solidFill>
                      <a:schemeClr val="bg1"/>
                    </a:solidFill>
                    <a:sym typeface="Symbol" pitchFamily="18" charset="2"/>
                  </a:rPr>
                  <a:t>s</a:t>
                </a:r>
                <a:r>
                  <a:rPr lang="de-DE" sz="1800" b="1" baseline="30000">
                    <a:solidFill>
                      <a:schemeClr val="bg1"/>
                    </a:solidFill>
                    <a:sym typeface="Symbol" pitchFamily="18" charset="2"/>
                  </a:rPr>
                  <a:t>-1</a:t>
                </a:r>
                <a:r>
                  <a:rPr lang="de-DE" sz="1800" b="1">
                    <a:solidFill>
                      <a:schemeClr val="bg1"/>
                    </a:solidFill>
                    <a:sym typeface="Symbol" pitchFamily="18" charset="2"/>
                  </a:rPr>
                  <a:t>sr</a:t>
                </a:r>
                <a:r>
                  <a:rPr lang="de-DE" sz="1800" b="1" baseline="30000">
                    <a:solidFill>
                      <a:schemeClr val="bg1"/>
                    </a:solidFill>
                    <a:sym typeface="Symbol" pitchFamily="18" charset="2"/>
                  </a:rPr>
                  <a:t>-1</a:t>
                </a:r>
                <a:r>
                  <a:rPr lang="de-DE" sz="1800" b="1">
                    <a:solidFill>
                      <a:schemeClr val="bg1"/>
                    </a:solidFill>
                    <a:sym typeface="Symbol" pitchFamily="18" charset="2"/>
                  </a:rPr>
                  <a:t>)</a:t>
                </a:r>
              </a:p>
            </p:txBody>
          </p:sp>
          <p:sp>
            <p:nvSpPr>
              <p:cNvPr id="135229" name="Freeform 61"/>
              <p:cNvSpPr>
                <a:spLocks/>
              </p:cNvSpPr>
              <p:nvPr/>
            </p:nvSpPr>
            <p:spPr bwMode="auto">
              <a:xfrm>
                <a:off x="4917" y="3022"/>
                <a:ext cx="406" cy="807"/>
              </a:xfrm>
              <a:custGeom>
                <a:avLst/>
                <a:gdLst>
                  <a:gd name="T0" fmla="*/ 0 w 286"/>
                  <a:gd name="T1" fmla="*/ 567 h 567"/>
                  <a:gd name="T2" fmla="*/ 286 w 286"/>
                  <a:gd name="T3" fmla="*/ 0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86" h="567">
                    <a:moveTo>
                      <a:pt x="0" y="567"/>
                    </a:moveTo>
                    <a:lnTo>
                      <a:pt x="286" y="0"/>
                    </a:lnTo>
                  </a:path>
                </a:pathLst>
              </a:custGeom>
              <a:noFill/>
              <a:ln w="762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5230" name="Rectangle 62"/>
          <p:cNvSpPr>
            <a:spLocks noChangeArrowheads="1"/>
          </p:cNvSpPr>
          <p:nvPr/>
        </p:nvSpPr>
        <p:spPr bwMode="auto">
          <a:xfrm>
            <a:off x="0" y="0"/>
            <a:ext cx="10668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231" name="Text Box 63"/>
          <p:cNvSpPr txBox="1">
            <a:spLocks noChangeArrowheads="1"/>
          </p:cNvSpPr>
          <p:nvPr/>
        </p:nvSpPr>
        <p:spPr bwMode="auto">
          <a:xfrm>
            <a:off x="2555875" y="5589588"/>
            <a:ext cx="1071563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600" b="1">
                <a:solidFill>
                  <a:schemeClr val="bg1"/>
                </a:solidFill>
                <a:latin typeface="Arial" charset="0"/>
              </a:rPr>
              <a:t>t ~ </a:t>
            </a:r>
          </a:p>
          <a:p>
            <a:r>
              <a:rPr lang="de-DE" sz="1600" b="1">
                <a:solidFill>
                  <a:schemeClr val="bg1"/>
                </a:solidFill>
                <a:latin typeface="Arial" charset="0"/>
              </a:rPr>
              <a:t>-110 </a:t>
            </a:r>
            <a:r>
              <a:rPr lang="de-DE" sz="1600" b="1">
                <a:solidFill>
                  <a:schemeClr val="bg1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de-DE" sz="1600" b="1">
                <a:solidFill>
                  <a:schemeClr val="bg1"/>
                </a:solidFill>
                <a:latin typeface="Arial" charset="0"/>
              </a:rPr>
              <a:t> 0s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900113" y="1052513"/>
            <a:ext cx="8243887" cy="5805487"/>
          </a:xfrm>
          <a:prstGeom prst="rect">
            <a:avLst/>
          </a:prstGeom>
          <a:solidFill>
            <a:srgbClr val="00000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GB" sz="4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6223" name="Rectangle 31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Neutrinos aus GRB</a:t>
            </a:r>
            <a:endParaRPr lang="en-GB" smtClean="0">
              <a:solidFill>
                <a:schemeClr val="bg1"/>
              </a:solidFill>
            </a:endParaRPr>
          </a:p>
        </p:txBody>
      </p:sp>
      <p:pic>
        <p:nvPicPr>
          <p:cNvPr id="136225" name="Picture 3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143000"/>
            <a:ext cx="3635375" cy="1446213"/>
          </a:xfr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6254" name="Picture 62" descr="snap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256213" cy="3706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80060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56" name="Text Box 64"/>
          <p:cNvSpPr txBox="1">
            <a:spLocks noChangeArrowheads="1"/>
          </p:cNvSpPr>
          <p:nvPr/>
        </p:nvSpPr>
        <p:spPr bwMode="auto">
          <a:xfrm>
            <a:off x="152400" y="4572000"/>
            <a:ext cx="37322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Calibri" pitchFamily="34" charset="0"/>
              </a:rPr>
              <a:t>IceCube-22: 1 Koinzidenz</a:t>
            </a:r>
          </a:p>
          <a:p>
            <a:endParaRPr lang="de-DE" sz="240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de-DE" sz="2400">
                <a:solidFill>
                  <a:schemeClr val="bg1"/>
                </a:solidFill>
                <a:latin typeface="Calibri" pitchFamily="34" charset="0"/>
              </a:rPr>
              <a:t>IceCube-40: keine Konzidenz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6257" name="Line 65"/>
          <p:cNvSpPr>
            <a:spLocks noChangeShapeType="1"/>
          </p:cNvSpPr>
          <p:nvPr/>
        </p:nvSpPr>
        <p:spPr bwMode="auto">
          <a:xfrm flipV="1">
            <a:off x="2057400" y="4038600"/>
            <a:ext cx="30480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58" name="Line 66"/>
          <p:cNvSpPr>
            <a:spLocks noChangeShapeType="1"/>
          </p:cNvSpPr>
          <p:nvPr/>
        </p:nvSpPr>
        <p:spPr bwMode="auto">
          <a:xfrm flipV="1">
            <a:off x="3886200" y="5562600"/>
            <a:ext cx="30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59" name="Rectangle 67"/>
          <p:cNvSpPr>
            <a:spLocks noChangeArrowheads="1"/>
          </p:cNvSpPr>
          <p:nvPr/>
        </p:nvSpPr>
        <p:spPr bwMode="auto">
          <a:xfrm>
            <a:off x="6705600" y="5562600"/>
            <a:ext cx="1295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60" name="Rectangle 68"/>
          <p:cNvSpPr>
            <a:spLocks noChangeArrowheads="1"/>
          </p:cNvSpPr>
          <p:nvPr/>
        </p:nvSpPr>
        <p:spPr bwMode="auto">
          <a:xfrm>
            <a:off x="0" y="0"/>
            <a:ext cx="10668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77200" cy="944563"/>
          </a:xfrm>
        </p:spPr>
        <p:txBody>
          <a:bodyPr/>
          <a:lstStyle/>
          <a:p>
            <a:r>
              <a:rPr lang="de-DE" smtClean="0"/>
              <a:t>TeV Himmelskarte 1996 und 2008</a:t>
            </a:r>
            <a:endParaRPr lang="en-US" smtClean="0"/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6084888" y="2052638"/>
            <a:ext cx="2209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de-DE" sz="4000" b="1" u="sng">
                <a:solidFill>
                  <a:srgbClr val="000066"/>
                </a:solidFill>
                <a:latin typeface="Calibri" pitchFamily="34" charset="0"/>
              </a:rPr>
              <a:t>1996:</a:t>
            </a:r>
          </a:p>
          <a:p>
            <a:r>
              <a:rPr lang="de-DE" sz="4000" b="1">
                <a:solidFill>
                  <a:srgbClr val="000066"/>
                </a:solidFill>
                <a:latin typeface="Calibri" pitchFamily="34" charset="0"/>
              </a:rPr>
              <a:t>3 Quellen</a:t>
            </a:r>
            <a:endParaRPr lang="en-GB" sz="4000" b="1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5940425" y="4716463"/>
            <a:ext cx="28336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de-DE" sz="4000" b="1">
                <a:solidFill>
                  <a:srgbClr val="000066"/>
                </a:solidFill>
                <a:latin typeface="Calibri" pitchFamily="34" charset="0"/>
              </a:rPr>
              <a:t> </a:t>
            </a:r>
            <a:r>
              <a:rPr lang="de-DE" sz="4000" b="1" u="sng">
                <a:solidFill>
                  <a:srgbClr val="000066"/>
                </a:solidFill>
                <a:latin typeface="Calibri" pitchFamily="34" charset="0"/>
              </a:rPr>
              <a:t>2008:</a:t>
            </a:r>
          </a:p>
          <a:p>
            <a:r>
              <a:rPr lang="de-DE" sz="4000" b="1">
                <a:solidFill>
                  <a:srgbClr val="000066"/>
                </a:solidFill>
                <a:latin typeface="Calibri" pitchFamily="34" charset="0"/>
              </a:rPr>
              <a:t>~ 80 Quellen</a:t>
            </a:r>
            <a:endParaRPr lang="en-GB" sz="4000" b="1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233478" name="Picture 6" descr="gamma96-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2213"/>
            <a:ext cx="5715000" cy="566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1D9F5C1-2D97-4290-962A-8E353FB183A7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0" y="152400"/>
            <a:ext cx="876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de-DE" sz="3000" b="1">
                <a:solidFill>
                  <a:srgbClr val="000066"/>
                </a:solidFill>
                <a:latin typeface="Calibri" pitchFamily="34" charset="0"/>
              </a:rPr>
              <a:t>Energie-Spektrum atmosphärischer Muon-Neutrinos</a:t>
            </a:r>
            <a:endParaRPr lang="en-US" sz="3000" b="1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1371600"/>
            <a:ext cx="9144000" cy="4191000"/>
          </a:xfrm>
          <a:prstGeom prst="rect">
            <a:avLst/>
          </a:prstGeom>
          <a:solidFill>
            <a:srgbClr val="FFFFFF">
              <a:alpha val="96001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/>
          </a:p>
        </p:txBody>
      </p:sp>
      <p:pic>
        <p:nvPicPr>
          <p:cNvPr id="46088" name="Picture 8" descr="unfolding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5022" r="5418" b="4602"/>
          <a:stretch>
            <a:fillRect/>
          </a:stretch>
        </p:blipFill>
        <p:spPr bwMode="auto">
          <a:xfrm>
            <a:off x="2743200" y="1219200"/>
            <a:ext cx="65532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2" name="Rectangle 12"/>
          <p:cNvSpPr>
            <a:spLocks/>
          </p:cNvSpPr>
          <p:nvPr/>
        </p:nvSpPr>
        <p:spPr bwMode="auto">
          <a:xfrm>
            <a:off x="152400" y="1371600"/>
            <a:ext cx="312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400">
                <a:solidFill>
                  <a:srgbClr val="000066"/>
                </a:solidFill>
                <a:latin typeface="Calibri" pitchFamily="34" charset="0"/>
              </a:rPr>
              <a:t>Frejus, Super-K, Amanda, IceCube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400">
                <a:solidFill>
                  <a:srgbClr val="000066"/>
                </a:solidFill>
                <a:latin typeface="Calibri" pitchFamily="34" charset="0"/>
              </a:rPr>
              <a:t>IC-40: ~18,000          </a:t>
            </a:r>
            <a:r>
              <a:rPr lang="de-DE" sz="24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</a:t>
            </a:r>
            <a:r>
              <a:rPr lang="de-DE" sz="2400" baseline="-250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µ  </a:t>
            </a:r>
            <a:r>
              <a:rPr lang="de-DE" sz="24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CC events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4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= 180°-97°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2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Compatible with Bartol/Honda predictions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200">
                <a:solidFill>
                  <a:srgbClr val="000066"/>
                </a:solidFill>
                <a:latin typeface="Calibri" pitchFamily="34" charset="0"/>
                <a:sym typeface="Symbol" pitchFamily="18" charset="2"/>
              </a:rPr>
              <a:t>Close to constrain estimates for prompt neutrinos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239000" cy="944563"/>
          </a:xfrm>
        </p:spPr>
        <p:txBody>
          <a:bodyPr/>
          <a:lstStyle/>
          <a:p>
            <a:r>
              <a:rPr lang="de-DE" sz="2800" dirty="0" smtClean="0"/>
              <a:t>Cosmic Ray </a:t>
            </a:r>
            <a:r>
              <a:rPr lang="de-DE" sz="2800" dirty="0" smtClean="0"/>
              <a:t>Anisotropien </a:t>
            </a:r>
            <a:r>
              <a:rPr lang="de-DE" sz="2800" dirty="0" smtClean="0"/>
              <a:t>bei 10-100 TeV</a:t>
            </a:r>
            <a:r>
              <a:rPr lang="de-DE" sz="3200" dirty="0" smtClean="0"/>
              <a:t> </a:t>
            </a:r>
            <a:endParaRPr lang="en-US" sz="3200" dirty="0" smtClean="0"/>
          </a:p>
        </p:txBody>
      </p:sp>
      <p:grpSp>
        <p:nvGrpSpPr>
          <p:cNvPr id="319491" name="Group 3"/>
          <p:cNvGrpSpPr>
            <a:grpSpLocks/>
          </p:cNvGrpSpPr>
          <p:nvPr/>
        </p:nvGrpSpPr>
        <p:grpSpPr bwMode="auto">
          <a:xfrm>
            <a:off x="381000" y="381000"/>
            <a:ext cx="2133600" cy="2514600"/>
            <a:chOff x="192" y="528"/>
            <a:chExt cx="1392" cy="1584"/>
          </a:xfrm>
        </p:grpSpPr>
        <p:sp>
          <p:nvSpPr>
            <p:cNvPr id="319492" name="AutoShape 4"/>
            <p:cNvSpPr>
              <a:spLocks/>
            </p:cNvSpPr>
            <p:nvPr/>
          </p:nvSpPr>
          <p:spPr bwMode="auto">
            <a:xfrm>
              <a:off x="192" y="528"/>
              <a:ext cx="1392" cy="1584"/>
            </a:xfrm>
            <a:prstGeom prst="roundRect">
              <a:avLst>
                <a:gd name="adj" fmla="val 8019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114300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19493" name="Picture 5" descr="crspectr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5"/>
            <a:stretch>
              <a:fillRect/>
            </a:stretch>
          </p:blipFill>
          <p:spPr bwMode="auto">
            <a:xfrm>
              <a:off x="288" y="624"/>
              <a:ext cx="1202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9494" name="Oval 6"/>
          <p:cNvSpPr>
            <a:spLocks noChangeArrowheads="1"/>
          </p:cNvSpPr>
          <p:nvPr/>
        </p:nvSpPr>
        <p:spPr bwMode="auto">
          <a:xfrm>
            <a:off x="1143000" y="1143000"/>
            <a:ext cx="304800" cy="304800"/>
          </a:xfrm>
          <a:prstGeom prst="ellipse">
            <a:avLst/>
          </a:prstGeom>
          <a:solidFill>
            <a:srgbClr val="FF7C80">
              <a:alpha val="17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495" name="Line 7"/>
          <p:cNvSpPr>
            <a:spLocks noChangeShapeType="1"/>
          </p:cNvSpPr>
          <p:nvPr/>
        </p:nvSpPr>
        <p:spPr bwMode="auto">
          <a:xfrm flipH="1">
            <a:off x="1447800" y="762000"/>
            <a:ext cx="3810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9496" name="Group 8"/>
          <p:cNvGrpSpPr>
            <a:grpSpLocks/>
          </p:cNvGrpSpPr>
          <p:nvPr/>
        </p:nvGrpSpPr>
        <p:grpSpPr bwMode="auto">
          <a:xfrm flipV="1">
            <a:off x="0" y="3738563"/>
            <a:ext cx="5329238" cy="3119437"/>
            <a:chOff x="672" y="833"/>
            <a:chExt cx="4896" cy="2863"/>
          </a:xfrm>
        </p:grpSpPr>
        <p:pic>
          <p:nvPicPr>
            <p:cNvPr id="319497" name="Picture 9" descr="ICMILAGR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1" t="65721" r="13306" b="5830"/>
            <a:stretch>
              <a:fillRect/>
            </a:stretch>
          </p:blipFill>
          <p:spPr bwMode="auto">
            <a:xfrm>
              <a:off x="864" y="2208"/>
              <a:ext cx="4512" cy="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9498" name="Picture 10" descr="IC40_Fix_skymap_superfine_eventsoverl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" r="11667" b="44807"/>
            <a:stretch>
              <a:fillRect/>
            </a:stretch>
          </p:blipFill>
          <p:spPr bwMode="auto">
            <a:xfrm>
              <a:off x="672" y="833"/>
              <a:ext cx="4896" cy="1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9499" name="Text Box 11"/>
          <p:cNvSpPr txBox="1">
            <a:spLocks noChangeArrowheads="1"/>
          </p:cNvSpPr>
          <p:nvPr/>
        </p:nvSpPr>
        <p:spPr bwMode="auto">
          <a:xfrm>
            <a:off x="169863" y="3148013"/>
            <a:ext cx="42291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370" tIns="50685" rIns="101370" bIns="50685">
            <a:spAutoFit/>
          </a:bodyPr>
          <a:lstStyle>
            <a:lvl1pPr defTabSz="10144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06413" defTabSz="10144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14413" defTabSz="10144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20825" defTabSz="10144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27238" defTabSz="10144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2400" b="1">
                <a:solidFill>
                  <a:schemeClr val="tx2"/>
                </a:solidFill>
              </a:rPr>
              <a:t> IceCube:</a:t>
            </a:r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319500" name="Rectangle 12"/>
          <p:cNvSpPr>
            <a:spLocks noChangeArrowheads="1"/>
          </p:cNvSpPr>
          <p:nvPr/>
        </p:nvSpPr>
        <p:spPr bwMode="auto">
          <a:xfrm>
            <a:off x="2452688" y="3906838"/>
            <a:ext cx="508000" cy="25241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501" name="Text Box 13"/>
          <p:cNvSpPr txBox="1">
            <a:spLocks noChangeArrowheads="1"/>
          </p:cNvSpPr>
          <p:nvPr/>
        </p:nvSpPr>
        <p:spPr bwMode="auto">
          <a:xfrm>
            <a:off x="254000" y="3568700"/>
            <a:ext cx="4905375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370" tIns="50685" rIns="101370" bIns="50685">
            <a:spAutoFit/>
          </a:bodyPr>
          <a:lstStyle>
            <a:lvl1pPr defTabSz="10144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06413" defTabSz="10144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14413" defTabSz="10144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20825" defTabSz="10144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27238" defTabSz="10144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2000"/>
              <a:t>~10</a:t>
            </a:r>
            <a:r>
              <a:rPr lang="de-DE" sz="2000" baseline="30000"/>
              <a:t>9</a:t>
            </a:r>
            <a:r>
              <a:rPr lang="de-DE" sz="2000"/>
              <a:t> muons from above: clear  anisotropy of cosmic rays at the 0.1 % level </a:t>
            </a:r>
            <a:endParaRPr lang="en-US" sz="2000"/>
          </a:p>
        </p:txBody>
      </p:sp>
      <p:sp>
        <p:nvSpPr>
          <p:cNvPr id="319502" name="Line 14"/>
          <p:cNvSpPr>
            <a:spLocks noChangeShapeType="1"/>
          </p:cNvSpPr>
          <p:nvPr/>
        </p:nvSpPr>
        <p:spPr bwMode="auto">
          <a:xfrm>
            <a:off x="1014413" y="4243388"/>
            <a:ext cx="423862" cy="590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9503" name="Rectangle 15"/>
          <p:cNvSpPr>
            <a:spLocks noChangeArrowheads="1"/>
          </p:cNvSpPr>
          <p:nvPr/>
        </p:nvSpPr>
        <p:spPr bwMode="auto">
          <a:xfrm>
            <a:off x="0" y="5256213"/>
            <a:ext cx="254000" cy="4206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504" name="Rectangle 16"/>
          <p:cNvSpPr>
            <a:spLocks noChangeArrowheads="1"/>
          </p:cNvSpPr>
          <p:nvPr/>
        </p:nvSpPr>
        <p:spPr bwMode="auto">
          <a:xfrm>
            <a:off x="5159375" y="5256213"/>
            <a:ext cx="169863" cy="4206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9506" name="Picture 1" descr="run_107880_event_684303_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295400"/>
            <a:ext cx="1965325" cy="5410200"/>
          </a:xfrm>
          <a:noFill/>
          <a:ln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/>
          </p:cNvSpPr>
          <p:nvPr>
            <p:ph type="title"/>
          </p:nvPr>
        </p:nvSpPr>
        <p:spPr>
          <a:xfrm>
            <a:off x="1752600" y="2743200"/>
            <a:ext cx="6934200" cy="944563"/>
          </a:xfrm>
        </p:spPr>
        <p:txBody>
          <a:bodyPr/>
          <a:lstStyle/>
          <a:p>
            <a:r>
              <a:rPr lang="de-DE" b="1" smtClean="0"/>
              <a:t>Zusammenfassung</a:t>
            </a:r>
            <a:endParaRPr lang="en-US" b="1" smtClean="0"/>
          </a:p>
        </p:txBody>
      </p:sp>
    </p:spTree>
    <p:extLst>
      <p:ext uri="{BB962C8B-B14F-4D97-AF65-F5344CB8AC3E}">
        <p14:creationId xmlns:p14="http://schemas.microsoft.com/office/powerpoint/2010/main" val="3200138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3" name="Rectangle 3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8229600" cy="6096000"/>
          </a:xfrm>
          <a:solidFill>
            <a:schemeClr val="bg1"/>
          </a:solidFill>
        </p:spPr>
        <p:txBody>
          <a:bodyPr/>
          <a:lstStyle/>
          <a:p>
            <a:endParaRPr lang="de-DE" smtClean="0"/>
          </a:p>
          <a:p>
            <a:r>
              <a:rPr lang="de-DE" smtClean="0"/>
              <a:t>Multi-Messenger Konzept für Sonne und SN1987A erfolgreich etabliert</a:t>
            </a:r>
          </a:p>
          <a:p>
            <a:pPr lvl="1"/>
            <a:r>
              <a:rPr lang="de-DE" smtClean="0"/>
              <a:t>Nächster Schritt: LENA &amp; Co.</a:t>
            </a:r>
          </a:p>
          <a:p>
            <a:r>
              <a:rPr lang="de-DE" smtClean="0"/>
              <a:t>Gravitationswellen-Astronomie: ab 2015/16</a:t>
            </a:r>
          </a:p>
          <a:p>
            <a:r>
              <a:rPr lang="de-DE" smtClean="0"/>
              <a:t>Nächste galaktische SN:</a:t>
            </a:r>
          </a:p>
          <a:p>
            <a:pPr lvl="1"/>
            <a:r>
              <a:rPr lang="de-DE" smtClean="0">
                <a:sym typeface="Symbol" pitchFamily="18" charset="2"/>
              </a:rPr>
              <a:t> +  garantiert, ab 2015/16 auch GW garantiert</a:t>
            </a:r>
          </a:p>
          <a:p>
            <a:pPr lvl="1"/>
            <a:endParaRPr lang="de-DE" smtClean="0">
              <a:sym typeface="Symbol" pitchFamily="18" charset="2"/>
            </a:endParaRPr>
          </a:p>
          <a:p>
            <a:r>
              <a:rPr lang="de-DE" smtClean="0"/>
              <a:t>TeV-Gamma-Astronomie: erfolgreich etabliert</a:t>
            </a:r>
          </a:p>
          <a:p>
            <a:pPr lvl="1"/>
            <a:r>
              <a:rPr lang="de-DE" smtClean="0"/>
              <a:t>Nächster Schritt: CTA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5892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/>
          </p:cNvSpPr>
          <p:nvPr>
            <p:ph type="body" idx="1"/>
          </p:nvPr>
        </p:nvSpPr>
        <p:spPr>
          <a:xfrm>
            <a:off x="228600" y="228600"/>
            <a:ext cx="8686800" cy="64770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800" dirty="0" smtClean="0"/>
              <a:t>Kosmische Strahlen  und HE-Neutrinos:                             </a:t>
            </a:r>
            <a:r>
              <a:rPr lang="de-DE" sz="2800" b="1" dirty="0" smtClean="0"/>
              <a:t>Noch keine Quell-Identifizierung !</a:t>
            </a:r>
          </a:p>
          <a:p>
            <a:pPr>
              <a:lnSpc>
                <a:spcPct val="80000"/>
              </a:lnSpc>
            </a:pPr>
            <a:endParaRPr lang="de-DE" sz="900" b="1" dirty="0" smtClean="0"/>
          </a:p>
          <a:p>
            <a:pPr>
              <a:lnSpc>
                <a:spcPct val="80000"/>
              </a:lnSpc>
            </a:pPr>
            <a:r>
              <a:rPr lang="de-DE" sz="2800" dirty="0" smtClean="0"/>
              <a:t>HE kosmische Strahlen</a:t>
            </a:r>
          </a:p>
          <a:p>
            <a:pPr lvl="1">
              <a:lnSpc>
                <a:spcPct val="80000"/>
              </a:lnSpc>
            </a:pPr>
            <a:r>
              <a:rPr lang="de-DE" sz="2400" dirty="0" smtClean="0"/>
              <a:t>Anisotropien bei 10-100 TeV ? </a:t>
            </a:r>
            <a:r>
              <a:rPr lang="de-DE" sz="2400" dirty="0" smtClean="0">
                <a:sym typeface="Wingdings" pitchFamily="2" charset="2"/>
              </a:rPr>
              <a:t> IceCube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smtClean="0">
                <a:sym typeface="Wingdings" pitchFamily="2" charset="2"/>
              </a:rPr>
              <a:t>&amp; Co.</a:t>
            </a:r>
          </a:p>
          <a:p>
            <a:pPr lvl="1">
              <a:lnSpc>
                <a:spcPct val="80000"/>
              </a:lnSpc>
            </a:pPr>
            <a:r>
              <a:rPr lang="de-DE" sz="2400" dirty="0" smtClean="0">
                <a:sym typeface="Wingdings" pitchFamily="2" charset="2"/>
              </a:rPr>
              <a:t>10</a:t>
            </a:r>
            <a:r>
              <a:rPr lang="de-DE" sz="2400" baseline="30000" dirty="0" smtClean="0">
                <a:sym typeface="Wingdings" pitchFamily="2" charset="2"/>
              </a:rPr>
              <a:t>15</a:t>
            </a:r>
            <a:r>
              <a:rPr lang="de-DE" sz="2400" dirty="0" smtClean="0">
                <a:sym typeface="Wingdings" pitchFamily="2" charset="2"/>
              </a:rPr>
              <a:t>-10</a:t>
            </a:r>
            <a:r>
              <a:rPr lang="de-DE" sz="2400" baseline="30000" dirty="0" smtClean="0">
                <a:sym typeface="Wingdings" pitchFamily="2" charset="2"/>
              </a:rPr>
              <a:t>18</a:t>
            </a:r>
            <a:r>
              <a:rPr lang="de-DE" sz="2400" dirty="0" smtClean="0">
                <a:sym typeface="Wingdings" pitchFamily="2" charset="2"/>
              </a:rPr>
              <a:t> eV:  neu IceTop, Tunka und: LHC !</a:t>
            </a:r>
          </a:p>
          <a:p>
            <a:pPr lvl="1">
              <a:lnSpc>
                <a:spcPct val="80000"/>
              </a:lnSpc>
            </a:pPr>
            <a:r>
              <a:rPr lang="de-DE" sz="2400" dirty="0" smtClean="0">
                <a:sym typeface="Wingdings" pitchFamily="2" charset="2"/>
              </a:rPr>
              <a:t>Extragalaktisch: Auger-Süd, Fortsetzung der Datennahme</a:t>
            </a:r>
            <a:endParaRPr lang="de-DE" sz="2400" dirty="0" smtClean="0"/>
          </a:p>
          <a:p>
            <a:pPr>
              <a:lnSpc>
                <a:spcPct val="80000"/>
              </a:lnSpc>
            </a:pPr>
            <a:r>
              <a:rPr lang="de-DE" sz="2800" dirty="0" smtClean="0"/>
              <a:t>HE-Neutrinos</a:t>
            </a:r>
          </a:p>
          <a:p>
            <a:pPr lvl="1">
              <a:lnSpc>
                <a:spcPct val="80000"/>
              </a:lnSpc>
            </a:pPr>
            <a:r>
              <a:rPr lang="de-DE" sz="2400" dirty="0" smtClean="0"/>
              <a:t>Stetige Quellen:                                                                                                 Sensitivität ~ </a:t>
            </a:r>
            <a:r>
              <a:rPr lang="de-DE" sz="2400" dirty="0" smtClean="0">
                <a:sym typeface="Symbol" pitchFamily="18" charset="2"/>
              </a:rPr>
              <a:t>sqrt(Messzeit). </a:t>
            </a:r>
          </a:p>
          <a:p>
            <a:pPr lvl="1">
              <a:lnSpc>
                <a:spcPct val="80000"/>
              </a:lnSpc>
            </a:pPr>
            <a:r>
              <a:rPr lang="de-DE" sz="2400" dirty="0" smtClean="0">
                <a:sym typeface="Symbol" pitchFamily="18" charset="2"/>
              </a:rPr>
              <a:t>Variable Quellen:                                                                       </a:t>
            </a:r>
            <a:r>
              <a:rPr lang="de-DE" sz="2400" b="1" dirty="0" smtClean="0">
                <a:sym typeface="Symbol" pitchFamily="18" charset="2"/>
              </a:rPr>
              <a:t>Erhebliche Sensitivitätsverbesserung durch Multimessenger-Methoden</a:t>
            </a:r>
            <a:r>
              <a:rPr lang="de-DE" sz="2400" dirty="0" smtClean="0">
                <a:sym typeface="Symbol" pitchFamily="18" charset="2"/>
              </a:rPr>
              <a:t>                                                                                               Alert-Programme:    optisch, </a:t>
            </a:r>
          </a:p>
          <a:p>
            <a:pPr lvl="1">
              <a:lnSpc>
                <a:spcPct val="80000"/>
              </a:lnSpc>
            </a:pPr>
            <a:endParaRPr lang="de-DE" sz="900" dirty="0" smtClean="0">
              <a:sym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de-DE" sz="2800" dirty="0" smtClean="0"/>
              <a:t>Zukunft für kosm. Strahlen und Neutrinos</a:t>
            </a:r>
          </a:p>
          <a:p>
            <a:pPr lvl="1">
              <a:lnSpc>
                <a:spcPct val="80000"/>
              </a:lnSpc>
            </a:pPr>
            <a:r>
              <a:rPr lang="de-DE" sz="2400" dirty="0" smtClean="0"/>
              <a:t>Definition in nächsten 2-5 Jahren</a:t>
            </a:r>
          </a:p>
          <a:p>
            <a:pPr lvl="1">
              <a:lnSpc>
                <a:spcPct val="80000"/>
              </a:lnSpc>
            </a:pPr>
            <a:r>
              <a:rPr lang="de-DE" sz="2400" dirty="0" smtClean="0"/>
              <a:t>AugerNext, KM3NeT, IceCube-Ausbau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956535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6" name="Picture 4" descr="mit_handst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5875"/>
            <a:ext cx="932497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4" name="Rectangle 2"/>
          <p:cNvSpPr>
            <a:spLocks noGrp="1"/>
          </p:cNvSpPr>
          <p:nvPr>
            <p:ph type="title"/>
          </p:nvPr>
        </p:nvSpPr>
        <p:spPr>
          <a:xfrm>
            <a:off x="-152400" y="0"/>
            <a:ext cx="7162800" cy="3048000"/>
          </a:xfrm>
        </p:spPr>
        <p:txBody>
          <a:bodyPr/>
          <a:lstStyle/>
          <a:p>
            <a:pPr algn="l"/>
            <a:r>
              <a:rPr lang="de-DE" sz="4000" smtClean="0"/>
              <a:t> Und dann natürlich...</a:t>
            </a:r>
            <a:br>
              <a:rPr lang="de-DE" sz="4000" smtClean="0"/>
            </a:br>
            <a:r>
              <a:rPr lang="de-DE" sz="4000" smtClean="0"/>
              <a:t>    ...2012: IceCube entdeckt die</a:t>
            </a:r>
            <a:br>
              <a:rPr lang="de-DE" sz="4000" smtClean="0"/>
            </a:br>
            <a:r>
              <a:rPr lang="de-DE" sz="4000" smtClean="0"/>
              <a:t>    erste Punktquelle!</a:t>
            </a:r>
            <a:br>
              <a:rPr lang="de-DE" sz="4000" smtClean="0"/>
            </a:br>
            <a:r>
              <a:rPr lang="de-DE" sz="4000" smtClean="0"/>
              <a:t/>
            </a:r>
            <a:br>
              <a:rPr lang="de-DE" sz="4000" smtClean="0"/>
            </a:br>
            <a:endParaRPr lang="en-US" sz="4000" smtClean="0"/>
          </a:p>
        </p:txBody>
      </p:sp>
    </p:spTree>
    <p:extLst>
      <p:ext uri="{BB962C8B-B14F-4D97-AF65-F5344CB8AC3E}">
        <p14:creationId xmlns:p14="http://schemas.microsoft.com/office/powerpoint/2010/main" val="3383108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/>
          </p:cNvSpPr>
          <p:nvPr>
            <p:ph type="title"/>
          </p:nvPr>
        </p:nvSpPr>
        <p:spPr>
          <a:xfrm>
            <a:off x="1752600" y="3048000"/>
            <a:ext cx="6934200" cy="944563"/>
          </a:xfrm>
        </p:spPr>
        <p:txBody>
          <a:bodyPr/>
          <a:lstStyle/>
          <a:p>
            <a:r>
              <a:rPr lang="de-DE" sz="6600" smtClean="0"/>
              <a:t>ENDE</a:t>
            </a:r>
            <a:endParaRPr lang="en-US" sz="660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515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3311" r="1060" b="2217"/>
          <a:stretch>
            <a:fillRect/>
          </a:stretch>
        </p:blipFill>
        <p:spPr bwMode="auto">
          <a:xfrm rot="-424870">
            <a:off x="6096000" y="2209800"/>
            <a:ext cx="34401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2863850" cy="1643063"/>
          </a:xfrm>
          <a:prstGeom prst="rect">
            <a:avLst/>
          </a:prstGeom>
          <a:noFill/>
          <a:ln>
            <a:noFill/>
          </a:ln>
          <a:effectLst>
            <a:outerShdw blurRad="88900" dist="63499" dir="21180033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9" name="Oval 7"/>
          <p:cNvSpPr>
            <a:spLocks/>
          </p:cNvSpPr>
          <p:nvPr/>
        </p:nvSpPr>
        <p:spPr bwMode="auto">
          <a:xfrm>
            <a:off x="-228600" y="2895600"/>
            <a:ext cx="4114800" cy="3238500"/>
          </a:xfrm>
          <a:prstGeom prst="ellipse">
            <a:avLst/>
          </a:prstGeom>
          <a:solidFill>
            <a:srgbClr val="BBE0E3">
              <a:alpha val="220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FFFFFF">
                    <a:alpha val="53999"/>
                  </a:srgbClr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5160" name="Rectangle 8"/>
          <p:cNvSpPr>
            <a:spLocks/>
          </p:cNvSpPr>
          <p:nvPr/>
        </p:nvSpPr>
        <p:spPr bwMode="auto">
          <a:xfrm>
            <a:off x="1676400" y="3124200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3000">
                <a:solidFill>
                  <a:srgbClr val="E6E6E6"/>
                </a:solidFill>
                <a:latin typeface="GillSans" charset="0"/>
                <a:sym typeface="GillSans" charset="0"/>
              </a:rPr>
              <a:t>Halo B?</a:t>
            </a:r>
          </a:p>
        </p:txBody>
      </p:sp>
      <p:sp>
        <p:nvSpPr>
          <p:cNvPr id="305161" name="Rectangle 9"/>
          <p:cNvSpPr>
            <a:spLocks/>
          </p:cNvSpPr>
          <p:nvPr/>
        </p:nvSpPr>
        <p:spPr bwMode="auto">
          <a:xfrm>
            <a:off x="762000" y="4724400"/>
            <a:ext cx="15763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400">
                <a:solidFill>
                  <a:srgbClr val="E6E6E6"/>
                </a:solidFill>
                <a:latin typeface="GillSans" charset="0"/>
                <a:sym typeface="GillSans" charset="0"/>
              </a:rPr>
              <a:t>Milchstraße</a:t>
            </a:r>
          </a:p>
          <a:p>
            <a:pPr algn="ctr"/>
            <a:r>
              <a:rPr lang="en-US" sz="2400">
                <a:solidFill>
                  <a:srgbClr val="E6E6E6"/>
                </a:solidFill>
                <a:latin typeface="GillSans" charset="0"/>
                <a:sym typeface="GillSans" charset="0"/>
              </a:rPr>
              <a:t>B ~ μG</a:t>
            </a:r>
          </a:p>
        </p:txBody>
      </p:sp>
      <p:sp>
        <p:nvSpPr>
          <p:cNvPr id="305162" name="Rectangle 10"/>
          <p:cNvSpPr>
            <a:spLocks/>
          </p:cNvSpPr>
          <p:nvPr/>
        </p:nvSpPr>
        <p:spPr bwMode="auto">
          <a:xfrm>
            <a:off x="4724400" y="4974184"/>
            <a:ext cx="44196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GillSans" charset="0"/>
                <a:sym typeface="GillSans" charset="0"/>
              </a:rPr>
              <a:t>Wechselwirkung</a:t>
            </a:r>
            <a:r>
              <a:rPr lang="en-US" sz="2400" dirty="0">
                <a:solidFill>
                  <a:schemeClr val="bg1"/>
                </a:solidFill>
                <a:latin typeface="GillSans" charset="0"/>
                <a:sym typeface="GillSans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Sans" charset="0"/>
                <a:sym typeface="GillSans" charset="0"/>
              </a:rPr>
              <a:t>mit</a:t>
            </a:r>
            <a:r>
              <a:rPr lang="en-US" sz="2400" dirty="0">
                <a:solidFill>
                  <a:schemeClr val="bg1"/>
                </a:solidFill>
                <a:latin typeface="GillSans" charset="0"/>
                <a:sym typeface="GillSans" charset="0"/>
              </a:rPr>
              <a:t> 3K-Photon</a:t>
            </a:r>
          </a:p>
          <a:p>
            <a:endParaRPr lang="en-US" sz="800" dirty="0">
              <a:solidFill>
                <a:schemeClr val="bg1"/>
              </a:solidFill>
              <a:latin typeface="GillSans" charset="0"/>
              <a:sym typeface="GillSans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lSans" charset="0"/>
                <a:sym typeface="Wingdings" pitchFamily="2" charset="2"/>
              </a:rPr>
              <a:t> </a:t>
            </a:r>
            <a:r>
              <a:rPr lang="en-US" sz="2200" dirty="0" err="1">
                <a:solidFill>
                  <a:schemeClr val="bg1"/>
                </a:solidFill>
                <a:latin typeface="GillSans" charset="0"/>
                <a:sym typeface="GillSans" charset="0"/>
              </a:rPr>
              <a:t>Unterdrückung</a:t>
            </a:r>
            <a:r>
              <a:rPr lang="en-US" sz="2200" dirty="0">
                <a:solidFill>
                  <a:schemeClr val="bg1"/>
                </a:solidFill>
                <a:latin typeface="GillSans" charset="0"/>
                <a:sym typeface="GillSans" charset="0"/>
              </a:rPr>
              <a:t> von h</a:t>
            </a:r>
            <a:r>
              <a:rPr lang="de-DE" sz="2200" dirty="0">
                <a:solidFill>
                  <a:schemeClr val="bg1"/>
                </a:solidFill>
                <a:latin typeface="GillSans" charset="0"/>
                <a:sym typeface="GillSans" charset="0"/>
              </a:rPr>
              <a:t>ohen  </a:t>
            </a:r>
          </a:p>
          <a:p>
            <a:r>
              <a:rPr lang="de-DE" sz="2200" dirty="0">
                <a:solidFill>
                  <a:schemeClr val="bg1"/>
                </a:solidFill>
                <a:latin typeface="GillSans" charset="0"/>
                <a:sym typeface="GillSans" charset="0"/>
              </a:rPr>
              <a:t>     Energien über große </a:t>
            </a:r>
            <a:r>
              <a:rPr lang="de-DE" sz="2200" dirty="0" smtClean="0">
                <a:solidFill>
                  <a:schemeClr val="bg1"/>
                </a:solidFill>
                <a:latin typeface="GillSans" charset="0"/>
                <a:sym typeface="GillSans" charset="0"/>
              </a:rPr>
              <a:t>Distanzen</a:t>
            </a:r>
            <a:endParaRPr lang="de-DE" sz="2200" dirty="0">
              <a:solidFill>
                <a:schemeClr val="bg1"/>
              </a:solidFill>
              <a:latin typeface="GillSans" charset="0"/>
              <a:sym typeface="GillSans" charset="0"/>
            </a:endParaRPr>
          </a:p>
          <a:p>
            <a:endParaRPr lang="de-DE" sz="800" dirty="0">
              <a:solidFill>
                <a:schemeClr val="bg1"/>
              </a:solidFill>
              <a:latin typeface="GillSans" charset="0"/>
              <a:sym typeface="GillSans" charset="0"/>
            </a:endParaRPr>
          </a:p>
          <a:p>
            <a:r>
              <a:rPr lang="de-DE" sz="2400" dirty="0">
                <a:solidFill>
                  <a:schemeClr val="bg1"/>
                </a:solidFill>
                <a:latin typeface="GillSans" charset="0"/>
                <a:sym typeface="GillSans" charset="0"/>
              </a:rPr>
              <a:t>             </a:t>
            </a:r>
            <a:endParaRPr lang="en-US" dirty="0">
              <a:solidFill>
                <a:schemeClr val="bg1"/>
              </a:solidFill>
              <a:latin typeface="GillSans" charset="0"/>
              <a:sym typeface="GillSans" charset="0"/>
            </a:endParaRPr>
          </a:p>
        </p:txBody>
      </p:sp>
      <p:sp>
        <p:nvSpPr>
          <p:cNvPr id="305163" name="Freeform 11"/>
          <p:cNvSpPr>
            <a:spLocks/>
          </p:cNvSpPr>
          <p:nvPr/>
        </p:nvSpPr>
        <p:spPr bwMode="auto">
          <a:xfrm>
            <a:off x="2468563" y="3725863"/>
            <a:ext cx="3856037" cy="998537"/>
          </a:xfrm>
          <a:custGeom>
            <a:avLst/>
            <a:gdLst>
              <a:gd name="T0" fmla="*/ 2429 w 2429"/>
              <a:gd name="T1" fmla="*/ 5 h 629"/>
              <a:gd name="T2" fmla="*/ 2237 w 2429"/>
              <a:gd name="T3" fmla="*/ 101 h 629"/>
              <a:gd name="T4" fmla="*/ 2045 w 2429"/>
              <a:gd name="T5" fmla="*/ 149 h 629"/>
              <a:gd name="T6" fmla="*/ 1709 w 2429"/>
              <a:gd name="T7" fmla="*/ 293 h 629"/>
              <a:gd name="T8" fmla="*/ 1462 w 2429"/>
              <a:gd name="T9" fmla="*/ 259 h 629"/>
              <a:gd name="T10" fmla="*/ 1206 w 2429"/>
              <a:gd name="T11" fmla="*/ 496 h 629"/>
              <a:gd name="T12" fmla="*/ 868 w 2429"/>
              <a:gd name="T13" fmla="*/ 186 h 629"/>
              <a:gd name="T14" fmla="*/ 648 w 2429"/>
              <a:gd name="T15" fmla="*/ 304 h 629"/>
              <a:gd name="T16" fmla="*/ 356 w 2429"/>
              <a:gd name="T17" fmla="*/ 12 h 629"/>
              <a:gd name="T18" fmla="*/ 392 w 2429"/>
              <a:gd name="T19" fmla="*/ 231 h 629"/>
              <a:gd name="T20" fmla="*/ 274 w 2429"/>
              <a:gd name="T21" fmla="*/ 195 h 629"/>
              <a:gd name="T22" fmla="*/ 136 w 2429"/>
              <a:gd name="T23" fmla="*/ 103 h 629"/>
              <a:gd name="T24" fmla="*/ 18 w 2429"/>
              <a:gd name="T25" fmla="*/ 423 h 629"/>
              <a:gd name="T26" fmla="*/ 29 w 2429"/>
              <a:gd name="T27" fmla="*/ 629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429" h="629">
                <a:moveTo>
                  <a:pt x="2429" y="5"/>
                </a:moveTo>
                <a:cubicBezTo>
                  <a:pt x="2365" y="41"/>
                  <a:pt x="2301" y="77"/>
                  <a:pt x="2237" y="101"/>
                </a:cubicBezTo>
                <a:cubicBezTo>
                  <a:pt x="2173" y="125"/>
                  <a:pt x="2133" y="117"/>
                  <a:pt x="2045" y="149"/>
                </a:cubicBezTo>
                <a:cubicBezTo>
                  <a:pt x="1957" y="181"/>
                  <a:pt x="1806" y="275"/>
                  <a:pt x="1709" y="293"/>
                </a:cubicBezTo>
                <a:cubicBezTo>
                  <a:pt x="1612" y="311"/>
                  <a:pt x="1546" y="225"/>
                  <a:pt x="1462" y="259"/>
                </a:cubicBezTo>
                <a:cubicBezTo>
                  <a:pt x="1378" y="293"/>
                  <a:pt x="1305" y="508"/>
                  <a:pt x="1206" y="496"/>
                </a:cubicBezTo>
                <a:cubicBezTo>
                  <a:pt x="1107" y="484"/>
                  <a:pt x="961" y="218"/>
                  <a:pt x="868" y="186"/>
                </a:cubicBezTo>
                <a:cubicBezTo>
                  <a:pt x="775" y="154"/>
                  <a:pt x="733" y="333"/>
                  <a:pt x="648" y="304"/>
                </a:cubicBezTo>
                <a:cubicBezTo>
                  <a:pt x="563" y="275"/>
                  <a:pt x="399" y="24"/>
                  <a:pt x="356" y="12"/>
                </a:cubicBezTo>
                <a:cubicBezTo>
                  <a:pt x="313" y="0"/>
                  <a:pt x="406" y="201"/>
                  <a:pt x="392" y="231"/>
                </a:cubicBezTo>
                <a:cubicBezTo>
                  <a:pt x="378" y="261"/>
                  <a:pt x="317" y="216"/>
                  <a:pt x="274" y="195"/>
                </a:cubicBezTo>
                <a:cubicBezTo>
                  <a:pt x="231" y="174"/>
                  <a:pt x="179" y="65"/>
                  <a:pt x="136" y="103"/>
                </a:cubicBezTo>
                <a:cubicBezTo>
                  <a:pt x="93" y="141"/>
                  <a:pt x="36" y="336"/>
                  <a:pt x="18" y="423"/>
                </a:cubicBezTo>
                <a:cubicBezTo>
                  <a:pt x="0" y="510"/>
                  <a:pt x="27" y="586"/>
                  <a:pt x="29" y="629"/>
                </a:cubicBezTo>
              </a:path>
            </a:pathLst>
          </a:custGeom>
          <a:noFill/>
          <a:ln w="38100" cmpd="sng">
            <a:solidFill>
              <a:srgbClr val="FFFF66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5164" name="AutoShape 12"/>
          <p:cNvSpPr>
            <a:spLocks noChangeArrowheads="1"/>
          </p:cNvSpPr>
          <p:nvPr/>
        </p:nvSpPr>
        <p:spPr bwMode="auto">
          <a:xfrm>
            <a:off x="5105400" y="3886200"/>
            <a:ext cx="381000" cy="457200"/>
          </a:xfrm>
          <a:prstGeom prst="irregularSeal2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165" name="Line 13"/>
          <p:cNvSpPr>
            <a:spLocks noChangeShapeType="1"/>
          </p:cNvSpPr>
          <p:nvPr/>
        </p:nvSpPr>
        <p:spPr bwMode="auto">
          <a:xfrm flipH="1" flipV="1">
            <a:off x="5486400" y="4343400"/>
            <a:ext cx="304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5166" name="Rectang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Der GZK-Effekt</a:t>
            </a:r>
            <a:endParaRPr lang="en-US" smtClean="0">
              <a:solidFill>
                <a:schemeClr val="bg1"/>
              </a:solidFill>
            </a:endParaRPr>
          </a:p>
        </p:txBody>
      </p:sp>
      <p:grpSp>
        <p:nvGrpSpPr>
          <p:cNvPr id="305167" name="Group 15"/>
          <p:cNvGrpSpPr>
            <a:grpSpLocks/>
          </p:cNvGrpSpPr>
          <p:nvPr/>
        </p:nvGrpSpPr>
        <p:grpSpPr bwMode="auto">
          <a:xfrm>
            <a:off x="228600" y="228600"/>
            <a:ext cx="2133600" cy="2514600"/>
            <a:chOff x="144" y="144"/>
            <a:chExt cx="1344" cy="1584"/>
          </a:xfrm>
        </p:grpSpPr>
        <p:grpSp>
          <p:nvGrpSpPr>
            <p:cNvPr id="305168" name="Group 16"/>
            <p:cNvGrpSpPr>
              <a:grpSpLocks/>
            </p:cNvGrpSpPr>
            <p:nvPr/>
          </p:nvGrpSpPr>
          <p:grpSpPr bwMode="auto">
            <a:xfrm>
              <a:off x="144" y="144"/>
              <a:ext cx="1344" cy="1584"/>
              <a:chOff x="192" y="528"/>
              <a:chExt cx="1392" cy="1584"/>
            </a:xfrm>
          </p:grpSpPr>
          <p:sp>
            <p:nvSpPr>
              <p:cNvPr id="305169" name="AutoShape 17"/>
              <p:cNvSpPr>
                <a:spLocks/>
              </p:cNvSpPr>
              <p:nvPr/>
            </p:nvSpPr>
            <p:spPr bwMode="auto">
              <a:xfrm>
                <a:off x="192" y="528"/>
                <a:ext cx="1392" cy="1584"/>
              </a:xfrm>
              <a:prstGeom prst="roundRect">
                <a:avLst>
                  <a:gd name="adj" fmla="val 8019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88900" dist="1143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305170" name="Picture 18" descr="crspectr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05"/>
              <a:stretch>
                <a:fillRect/>
              </a:stretch>
            </p:blipFill>
            <p:spPr bwMode="auto">
              <a:xfrm>
                <a:off x="288" y="624"/>
                <a:ext cx="1202" cy="1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5171" name="Oval 19"/>
            <p:cNvSpPr>
              <a:spLocks noChangeArrowheads="1"/>
            </p:cNvSpPr>
            <p:nvPr/>
          </p:nvSpPr>
          <p:spPr bwMode="auto">
            <a:xfrm>
              <a:off x="1056" y="1344"/>
              <a:ext cx="288" cy="288"/>
            </a:xfrm>
            <a:prstGeom prst="ellipse">
              <a:avLst/>
            </a:prstGeom>
            <a:solidFill>
              <a:srgbClr val="FF7C80">
                <a:alpha val="1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172" name="Line 20"/>
            <p:cNvSpPr>
              <a:spLocks noChangeShapeType="1"/>
            </p:cNvSpPr>
            <p:nvPr/>
          </p:nvSpPr>
          <p:spPr bwMode="auto">
            <a:xfrm rot="18812299" flipH="1">
              <a:off x="1104" y="1008"/>
              <a:ext cx="240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66"/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ChangeArrowheads="1"/>
          </p:cNvSpPr>
          <p:nvPr/>
        </p:nvSpPr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3832225" y="260350"/>
            <a:ext cx="5203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33828" name="Rectangle 4"/>
          <p:cNvSpPr>
            <a:spLocks noChangeArrowheads="1"/>
          </p:cNvSpPr>
          <p:nvPr/>
        </p:nvSpPr>
        <p:spPr bwMode="auto">
          <a:xfrm>
            <a:off x="0" y="0"/>
            <a:ext cx="91440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sz="4000" b="1">
                <a:solidFill>
                  <a:schemeClr val="bg1"/>
                </a:solidFill>
                <a:latin typeface="Calibri" pitchFamily="34" charset="0"/>
              </a:rPr>
              <a:t>TeV Gamma-Astronomie 2011</a:t>
            </a:r>
          </a:p>
        </p:txBody>
      </p:sp>
      <p:sp>
        <p:nvSpPr>
          <p:cNvPr id="333829" name="Title 7"/>
          <p:cNvSpPr>
            <a:spLocks/>
          </p:cNvSpPr>
          <p:nvPr/>
        </p:nvSpPr>
        <p:spPr bwMode="auto">
          <a:xfrm>
            <a:off x="539750" y="274638"/>
            <a:ext cx="7851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de-DE" sz="44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33830" name="Group 6"/>
          <p:cNvGrpSpPr>
            <a:grpSpLocks/>
          </p:cNvGrpSpPr>
          <p:nvPr/>
        </p:nvGrpSpPr>
        <p:grpSpPr bwMode="auto">
          <a:xfrm>
            <a:off x="0" y="990600"/>
            <a:ext cx="9144000" cy="609600"/>
            <a:chOff x="0" y="1488"/>
            <a:chExt cx="5760" cy="384"/>
          </a:xfrm>
        </p:grpSpPr>
        <p:pic>
          <p:nvPicPr>
            <p:cNvPr id="33383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6"/>
              <a:ext cx="15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3383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/>
            <a:stretch>
              <a:fillRect/>
            </a:stretch>
          </p:blipFill>
          <p:spPr bwMode="auto">
            <a:xfrm>
              <a:off x="1488" y="1536"/>
              <a:ext cx="14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3383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/>
            <a:stretch>
              <a:fillRect/>
            </a:stretch>
          </p:blipFill>
          <p:spPr bwMode="auto">
            <a:xfrm>
              <a:off x="2928" y="1536"/>
              <a:ext cx="14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3383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-14285"/>
            <a:stretch>
              <a:fillRect/>
            </a:stretch>
          </p:blipFill>
          <p:spPr bwMode="auto">
            <a:xfrm>
              <a:off x="4320" y="1488"/>
              <a:ext cx="14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33383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82296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3839" name="Line 15"/>
          <p:cNvSpPr>
            <a:spLocks noChangeShapeType="1"/>
          </p:cNvSpPr>
          <p:nvPr/>
        </p:nvSpPr>
        <p:spPr bwMode="auto">
          <a:xfrm flipH="1">
            <a:off x="914400" y="1524000"/>
            <a:ext cx="373380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40" name="Line 16"/>
          <p:cNvSpPr>
            <a:spLocks noChangeShapeType="1"/>
          </p:cNvSpPr>
          <p:nvPr/>
        </p:nvSpPr>
        <p:spPr bwMode="auto">
          <a:xfrm>
            <a:off x="6781800" y="1524000"/>
            <a:ext cx="175260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41" name="Rectangle 17"/>
          <p:cNvSpPr>
            <a:spLocks noChangeArrowheads="1"/>
          </p:cNvSpPr>
          <p:nvPr/>
        </p:nvSpPr>
        <p:spPr bwMode="auto">
          <a:xfrm>
            <a:off x="4648200" y="1066800"/>
            <a:ext cx="2133600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42" name="Line 18"/>
          <p:cNvSpPr>
            <a:spLocks noChangeShapeType="1"/>
          </p:cNvSpPr>
          <p:nvPr/>
        </p:nvSpPr>
        <p:spPr bwMode="auto">
          <a:xfrm>
            <a:off x="1219200" y="3276600"/>
            <a:ext cx="6096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43" name="Line 19"/>
          <p:cNvSpPr>
            <a:spLocks noChangeShapeType="1"/>
          </p:cNvSpPr>
          <p:nvPr/>
        </p:nvSpPr>
        <p:spPr bwMode="auto">
          <a:xfrm>
            <a:off x="1752600" y="3276600"/>
            <a:ext cx="28194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3844" name="Rectangle 20"/>
          <p:cNvSpPr>
            <a:spLocks noChangeArrowheads="1"/>
          </p:cNvSpPr>
          <p:nvPr/>
        </p:nvSpPr>
        <p:spPr bwMode="auto">
          <a:xfrm>
            <a:off x="1219200" y="2743200"/>
            <a:ext cx="533400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3845" name="Text Box 21"/>
          <p:cNvSpPr txBox="1">
            <a:spLocks noChangeArrowheads="1"/>
          </p:cNvSpPr>
          <p:nvPr/>
        </p:nvSpPr>
        <p:spPr bwMode="auto">
          <a:xfrm>
            <a:off x="4724400" y="3810000"/>
            <a:ext cx="410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FFFF"/>
                </a:solidFill>
              </a:rPr>
              <a:t>H.E.S.S.-Scan der galaktischen Ebene</a:t>
            </a: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33851" name="Text Box 27"/>
          <p:cNvSpPr txBox="1">
            <a:spLocks noChangeArrowheads="1"/>
          </p:cNvSpPr>
          <p:nvPr/>
        </p:nvSpPr>
        <p:spPr bwMode="auto">
          <a:xfrm>
            <a:off x="4876800" y="4800600"/>
            <a:ext cx="4019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600" b="1" i="1">
                <a:solidFill>
                  <a:schemeClr val="bg1"/>
                </a:solidFill>
              </a:rPr>
              <a:t>Spektrum über</a:t>
            </a:r>
          </a:p>
          <a:p>
            <a:r>
              <a:rPr lang="de-DE" sz="3600" b="1" i="1">
                <a:solidFill>
                  <a:schemeClr val="bg1"/>
                </a:solidFill>
              </a:rPr>
              <a:t>mehrere Dekaden</a:t>
            </a:r>
            <a:endParaRPr lang="en-US" sz="3600" b="1" i="1">
              <a:solidFill>
                <a:schemeClr val="bg1"/>
              </a:solidFill>
            </a:endParaRPr>
          </a:p>
        </p:txBody>
      </p:sp>
      <p:sp>
        <p:nvSpPr>
          <p:cNvPr id="333853" name="Rectangle 29"/>
          <p:cNvSpPr>
            <a:spLocks noChangeArrowheads="1"/>
          </p:cNvSpPr>
          <p:nvPr/>
        </p:nvSpPr>
        <p:spPr bwMode="auto">
          <a:xfrm>
            <a:off x="1828800" y="4038600"/>
            <a:ext cx="2667000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385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38600"/>
            <a:ext cx="2743200" cy="2590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66"/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75" name="Rectangle 27"/>
          <p:cNvSpPr>
            <a:spLocks noChangeArrowheads="1"/>
          </p:cNvSpPr>
          <p:nvPr/>
        </p:nvSpPr>
        <p:spPr bwMode="auto">
          <a:xfrm>
            <a:off x="228600" y="2514600"/>
            <a:ext cx="8686800" cy="411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850" name="Rectangle 2"/>
          <p:cNvSpPr>
            <a:spLocks noChangeArrowheads="1"/>
          </p:cNvSpPr>
          <p:nvPr/>
        </p:nvSpPr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4851" name="Rectangle 3"/>
          <p:cNvSpPr>
            <a:spLocks noChangeArrowheads="1"/>
          </p:cNvSpPr>
          <p:nvPr/>
        </p:nvSpPr>
        <p:spPr bwMode="auto">
          <a:xfrm>
            <a:off x="3832225" y="260350"/>
            <a:ext cx="5203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34852" name="Rectangle 4"/>
          <p:cNvSpPr>
            <a:spLocks noChangeArrowheads="1"/>
          </p:cNvSpPr>
          <p:nvPr/>
        </p:nvSpPr>
        <p:spPr bwMode="auto">
          <a:xfrm>
            <a:off x="0" y="0"/>
            <a:ext cx="914400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/>
            <a:r>
              <a:rPr lang="de-DE" sz="4000" b="1">
                <a:solidFill>
                  <a:schemeClr val="bg1"/>
                </a:solidFill>
                <a:latin typeface="Calibri" pitchFamily="34" charset="0"/>
              </a:rPr>
              <a:t>TeV Gamma-Astronomie 2011</a:t>
            </a:r>
          </a:p>
        </p:txBody>
      </p:sp>
      <p:sp>
        <p:nvSpPr>
          <p:cNvPr id="334853" name="Title 7"/>
          <p:cNvSpPr>
            <a:spLocks/>
          </p:cNvSpPr>
          <p:nvPr/>
        </p:nvSpPr>
        <p:spPr bwMode="auto">
          <a:xfrm>
            <a:off x="539750" y="274638"/>
            <a:ext cx="78517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de-DE" sz="440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34854" name="Group 6"/>
          <p:cNvGrpSpPr>
            <a:grpSpLocks/>
          </p:cNvGrpSpPr>
          <p:nvPr/>
        </p:nvGrpSpPr>
        <p:grpSpPr bwMode="auto">
          <a:xfrm>
            <a:off x="0" y="990600"/>
            <a:ext cx="9144000" cy="609600"/>
            <a:chOff x="0" y="1488"/>
            <a:chExt cx="5760" cy="384"/>
          </a:xfrm>
        </p:grpSpPr>
        <p:pic>
          <p:nvPicPr>
            <p:cNvPr id="33485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36"/>
              <a:ext cx="15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3485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"/>
            <a:stretch>
              <a:fillRect/>
            </a:stretch>
          </p:blipFill>
          <p:spPr bwMode="auto">
            <a:xfrm>
              <a:off x="1488" y="1536"/>
              <a:ext cx="14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3485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/>
            <a:stretch>
              <a:fillRect/>
            </a:stretch>
          </p:blipFill>
          <p:spPr bwMode="auto">
            <a:xfrm>
              <a:off x="2928" y="1536"/>
              <a:ext cx="14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3485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0" t="-14285"/>
            <a:stretch>
              <a:fillRect/>
            </a:stretch>
          </p:blipFill>
          <p:spPr bwMode="auto">
            <a:xfrm>
              <a:off x="4320" y="1488"/>
              <a:ext cx="14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34860" name="Line 12"/>
          <p:cNvSpPr>
            <a:spLocks noChangeShapeType="1"/>
          </p:cNvSpPr>
          <p:nvPr/>
        </p:nvSpPr>
        <p:spPr bwMode="auto">
          <a:xfrm flipH="1">
            <a:off x="2362200" y="1371600"/>
            <a:ext cx="68580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867" name="Text Box 19"/>
          <p:cNvSpPr txBox="1">
            <a:spLocks noChangeArrowheads="1"/>
          </p:cNvSpPr>
          <p:nvPr/>
        </p:nvSpPr>
        <p:spPr bwMode="auto">
          <a:xfrm>
            <a:off x="2895600" y="1905000"/>
            <a:ext cx="60817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300" b="1" i="1">
                <a:solidFill>
                  <a:schemeClr val="bg1"/>
                </a:solidFill>
              </a:rPr>
              <a:t>Time Domain: Perioden von Jahren bis ms</a:t>
            </a:r>
            <a:endParaRPr lang="en-US" sz="2300" b="1" i="1">
              <a:solidFill>
                <a:schemeClr val="bg1"/>
              </a:solidFill>
            </a:endParaRPr>
          </a:p>
        </p:txBody>
      </p:sp>
      <p:pic>
        <p:nvPicPr>
          <p:cNvPr id="33487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4267200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48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9" b="48155"/>
          <a:stretch>
            <a:fillRect/>
          </a:stretch>
        </p:blipFill>
        <p:spPr bwMode="auto">
          <a:xfrm>
            <a:off x="5029200" y="3000375"/>
            <a:ext cx="36576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4872" name="Text Box 12"/>
          <p:cNvSpPr txBox="1">
            <a:spLocks noChangeArrowheads="1"/>
          </p:cNvSpPr>
          <p:nvPr/>
        </p:nvSpPr>
        <p:spPr bwMode="auto">
          <a:xfrm>
            <a:off x="6400800" y="26670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4407475" indent="-33993138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46897925" indent="-46069250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200" b="1">
                <a:solidFill>
                  <a:srgbClr val="000000"/>
                </a:solidFill>
              </a:rPr>
              <a:t>Krebs-Pulsar</a:t>
            </a:r>
          </a:p>
        </p:txBody>
      </p:sp>
      <p:sp>
        <p:nvSpPr>
          <p:cNvPr id="334873" name="Text Box 14"/>
          <p:cNvSpPr txBox="1">
            <a:spLocks noChangeArrowheads="1"/>
          </p:cNvSpPr>
          <p:nvPr/>
        </p:nvSpPr>
        <p:spPr bwMode="auto">
          <a:xfrm>
            <a:off x="1143000" y="26670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4407475" indent="-33993138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46897925" indent="-46069250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2200" b="1">
                <a:solidFill>
                  <a:srgbClr val="000000"/>
                </a:solidFill>
              </a:rPr>
              <a:t>Binärsystem LS 5039</a:t>
            </a:r>
          </a:p>
        </p:txBody>
      </p:sp>
      <p:sp>
        <p:nvSpPr>
          <p:cNvPr id="334874" name="Text Box 18"/>
          <p:cNvSpPr txBox="1">
            <a:spLocks noChangeArrowheads="1"/>
          </p:cNvSpPr>
          <p:nvPr/>
        </p:nvSpPr>
        <p:spPr bwMode="auto">
          <a:xfrm>
            <a:off x="3352800" y="3200400"/>
            <a:ext cx="1401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4407475" indent="-33993138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46897925" indent="-46069250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H.E.S.S</a:t>
            </a:r>
            <a:r>
              <a:rPr lang="en-US" sz="160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66"/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832225" y="260350"/>
            <a:ext cx="5203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 anchorCtr="1"/>
          <a:lstStyle/>
          <a:p>
            <a:pPr algn="r"/>
            <a:r>
              <a:rPr lang="de-DE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de-DE">
                <a:solidFill>
                  <a:schemeClr val="bg1"/>
                </a:solidFill>
                <a:latin typeface="Verdana" pitchFamily="34" charset="0"/>
              </a:rPr>
            </a:br>
            <a:endParaRPr lang="de-DE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684213" y="3573463"/>
            <a:ext cx="2089150" cy="16557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sz="3200">
              <a:solidFill>
                <a:schemeClr val="bg1"/>
              </a:solidFill>
              <a:latin typeface="Haettenschweiler" pitchFamily="34" charset="0"/>
            </a:endParaRPr>
          </a:p>
        </p:txBody>
      </p:sp>
      <p:sp>
        <p:nvSpPr>
          <p:cNvPr id="149509" name="Rectangle 5"/>
          <p:cNvSpPr>
            <a:spLocks noGrp="1"/>
          </p:cNvSpPr>
          <p:nvPr>
            <p:ph type="title"/>
          </p:nvPr>
        </p:nvSpPr>
        <p:spPr>
          <a:xfrm>
            <a:off x="755650" y="333375"/>
            <a:ext cx="7772400" cy="1143000"/>
          </a:xfrm>
        </p:spPr>
        <p:txBody>
          <a:bodyPr/>
          <a:lstStyle/>
          <a:p>
            <a:r>
              <a:rPr lang="de-DE" sz="7200" b="1" smtClean="0">
                <a:solidFill>
                  <a:schemeClr val="bg1"/>
                </a:solidFill>
              </a:rPr>
              <a:t>Die neuen Fenster:</a:t>
            </a:r>
            <a:endParaRPr lang="en-GB" sz="7200" b="1" smtClean="0">
              <a:solidFill>
                <a:schemeClr val="bg1"/>
              </a:solidFill>
            </a:endParaRPr>
          </a:p>
        </p:txBody>
      </p:sp>
      <p:pic>
        <p:nvPicPr>
          <p:cNvPr id="149511" name="Picture 7" descr="Window_cle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3027363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2" name="Picture 8" descr="Window_clea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0213" y="2667000"/>
            <a:ext cx="3271837" cy="3132138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13" name="Picture 9" descr="Window_clea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708275"/>
            <a:ext cx="3130550" cy="313055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3733800" y="3581400"/>
            <a:ext cx="1752600" cy="17192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sz="3200">
              <a:solidFill>
                <a:schemeClr val="bg1"/>
              </a:solidFill>
              <a:latin typeface="Haettenschweiler" pitchFamily="34" charset="0"/>
            </a:endParaRPr>
          </a:p>
        </p:txBody>
      </p:sp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6877050" y="3581400"/>
            <a:ext cx="1727200" cy="1752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9516" name="Rectangle 12"/>
          <p:cNvSpPr>
            <a:spLocks noChangeArrowheads="1"/>
          </p:cNvSpPr>
          <p:nvPr/>
        </p:nvSpPr>
        <p:spPr bwMode="auto">
          <a:xfrm>
            <a:off x="684213" y="3573463"/>
            <a:ext cx="1655762" cy="172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 sz="3200">
              <a:solidFill>
                <a:schemeClr val="bg1"/>
              </a:solidFill>
              <a:latin typeface="Haettenschweiler" pitchFamily="34" charset="0"/>
            </a:endParaRPr>
          </a:p>
        </p:txBody>
      </p:sp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684213" y="4038600"/>
            <a:ext cx="16494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Calibri" pitchFamily="34" charset="0"/>
              </a:rPr>
              <a:t>Neutrinos</a:t>
            </a:r>
            <a:endParaRPr lang="en-GB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9518" name="Text Box 14"/>
          <p:cNvSpPr txBox="1">
            <a:spLocks noChangeArrowheads="1"/>
          </p:cNvSpPr>
          <p:nvPr/>
        </p:nvSpPr>
        <p:spPr bwMode="auto">
          <a:xfrm>
            <a:off x="3857625" y="4040188"/>
            <a:ext cx="15255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400" b="1">
                <a:solidFill>
                  <a:schemeClr val="bg1"/>
                </a:solidFill>
                <a:latin typeface="Calibri" pitchFamily="34" charset="0"/>
              </a:rPr>
              <a:t>Kosmische</a:t>
            </a:r>
          </a:p>
          <a:p>
            <a:pPr algn="ctr"/>
            <a:r>
              <a:rPr lang="de-DE" sz="2400" b="1">
                <a:solidFill>
                  <a:schemeClr val="bg1"/>
                </a:solidFill>
                <a:latin typeface="Calibri" pitchFamily="34" charset="0"/>
              </a:rPr>
              <a:t>Strahlen</a:t>
            </a:r>
            <a:endParaRPr lang="en-GB" sz="2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9519" name="Text Box 15"/>
          <p:cNvSpPr txBox="1">
            <a:spLocks noChangeArrowheads="1"/>
          </p:cNvSpPr>
          <p:nvPr/>
        </p:nvSpPr>
        <p:spPr bwMode="auto">
          <a:xfrm>
            <a:off x="6832600" y="4040188"/>
            <a:ext cx="1836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400" b="1">
                <a:solidFill>
                  <a:schemeClr val="bg1"/>
                </a:solidFill>
                <a:latin typeface="Calibri" pitchFamily="34" charset="0"/>
              </a:rPr>
              <a:t>Gravitations-</a:t>
            </a:r>
          </a:p>
          <a:p>
            <a:pPr algn="ctr"/>
            <a:r>
              <a:rPr lang="de-DE" sz="2400" b="1">
                <a:solidFill>
                  <a:schemeClr val="bg1"/>
                </a:solidFill>
                <a:latin typeface="Calibri" pitchFamily="34" charset="0"/>
              </a:rPr>
              <a:t>Wellen</a:t>
            </a:r>
            <a:endParaRPr lang="en-GB" sz="24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010400" cy="944563"/>
          </a:xfrm>
        </p:spPr>
        <p:txBody>
          <a:bodyPr/>
          <a:lstStyle/>
          <a:p>
            <a:r>
              <a:rPr lang="de-DE" sz="3000" b="1" smtClean="0"/>
              <a:t>Auger:</a:t>
            </a:r>
            <a:r>
              <a:rPr lang="de-DE" sz="3000" smtClean="0"/>
              <a:t> Spektrum bei höchsten Energien</a:t>
            </a:r>
            <a:endParaRPr lang="en-US" sz="3000" smtClean="0"/>
          </a:p>
        </p:txBody>
      </p:sp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733742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4676" name="Group 4"/>
          <p:cNvGrpSpPr>
            <a:grpSpLocks/>
          </p:cNvGrpSpPr>
          <p:nvPr/>
        </p:nvGrpSpPr>
        <p:grpSpPr bwMode="auto">
          <a:xfrm>
            <a:off x="3355975" y="2720975"/>
            <a:ext cx="5795963" cy="2151063"/>
            <a:chOff x="0" y="0"/>
            <a:chExt cx="5160" cy="1912"/>
          </a:xfrm>
        </p:grpSpPr>
        <p:sp>
          <p:nvSpPr>
            <p:cNvPr id="284677" name="AutoShape 5"/>
            <p:cNvSpPr>
              <a:spLocks/>
            </p:cNvSpPr>
            <p:nvPr/>
          </p:nvSpPr>
          <p:spPr bwMode="auto">
            <a:xfrm rot="5400000">
              <a:off x="2160" y="1408"/>
              <a:ext cx="800" cy="208"/>
            </a:xfrm>
            <a:prstGeom prst="rightArrow">
              <a:avLst>
                <a:gd name="adj1" fmla="val 32000"/>
                <a:gd name="adj2" fmla="val 169231"/>
              </a:avLst>
            </a:prstGeom>
            <a:gradFill rotWithShape="0">
              <a:gsLst>
                <a:gs pos="0">
                  <a:srgbClr val="B5FF9F"/>
                </a:gs>
                <a:gs pos="100000">
                  <a:srgbClr val="9999FF"/>
                </a:gs>
              </a:gsLst>
              <a:lin ang="5400000" scaled="1"/>
            </a:gra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4678" name="AutoShape 6"/>
            <p:cNvSpPr>
              <a:spLocks/>
            </p:cNvSpPr>
            <p:nvPr/>
          </p:nvSpPr>
          <p:spPr bwMode="auto">
            <a:xfrm rot="5400000">
              <a:off x="304" y="936"/>
              <a:ext cx="800" cy="208"/>
            </a:xfrm>
            <a:prstGeom prst="rightArrow">
              <a:avLst>
                <a:gd name="adj1" fmla="val 32000"/>
                <a:gd name="adj2" fmla="val 169231"/>
              </a:avLst>
            </a:prstGeom>
            <a:gradFill rotWithShape="0">
              <a:gsLst>
                <a:gs pos="0">
                  <a:srgbClr val="B5FF9F"/>
                </a:gs>
                <a:gs pos="100000">
                  <a:srgbClr val="9999FF"/>
                </a:gs>
              </a:gsLst>
              <a:lin ang="5400000" scaled="1"/>
            </a:gra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4679" name="Rectangle 7"/>
            <p:cNvSpPr>
              <a:spLocks/>
            </p:cNvSpPr>
            <p:nvPr/>
          </p:nvSpPr>
          <p:spPr bwMode="auto">
            <a:xfrm>
              <a:off x="2448" y="528"/>
              <a:ext cx="2192" cy="608"/>
            </a:xfrm>
            <a:prstGeom prst="rect">
              <a:avLst/>
            </a:prstGeom>
            <a:solidFill>
              <a:srgbClr val="B5FF9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4680" name="Rectangle 8"/>
            <p:cNvSpPr>
              <a:spLocks/>
            </p:cNvSpPr>
            <p:nvPr/>
          </p:nvSpPr>
          <p:spPr bwMode="auto">
            <a:xfrm>
              <a:off x="0" y="0"/>
              <a:ext cx="2296" cy="696"/>
            </a:xfrm>
            <a:prstGeom prst="rect">
              <a:avLst/>
            </a:prstGeom>
            <a:solidFill>
              <a:srgbClr val="B5FF9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4681" name="Rectangle 9"/>
            <p:cNvSpPr>
              <a:spLocks/>
            </p:cNvSpPr>
            <p:nvPr/>
          </p:nvSpPr>
          <p:spPr bwMode="auto">
            <a:xfrm>
              <a:off x="168" y="58"/>
              <a:ext cx="1972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2000">
                  <a:latin typeface="Calibri" pitchFamily="34" charset="0"/>
                  <a:cs typeface="Tahoma" pitchFamily="34" charset="0"/>
                  <a:sym typeface="Tahoma" pitchFamily="34" charset="0"/>
                </a:rPr>
                <a:t>Übergang galaktische</a:t>
              </a:r>
            </a:p>
            <a:p>
              <a:pPr algn="ctr"/>
              <a:r>
                <a:rPr lang="en-US" sz="2000">
                  <a:latin typeface="Calibri" pitchFamily="34" charset="0"/>
                  <a:cs typeface="Tahoma" pitchFamily="34" charset="0"/>
                  <a:sym typeface="Tahoma" pitchFamily="34" charset="0"/>
                </a:rPr>
                <a:t>➞ extragalakt. CRs ?</a:t>
              </a:r>
            </a:p>
          </p:txBody>
        </p:sp>
        <p:sp>
          <p:nvSpPr>
            <p:cNvPr id="284682" name="Rectangle 10"/>
            <p:cNvSpPr>
              <a:spLocks/>
            </p:cNvSpPr>
            <p:nvPr/>
          </p:nvSpPr>
          <p:spPr bwMode="auto">
            <a:xfrm>
              <a:off x="2456" y="562"/>
              <a:ext cx="2704" cy="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/>
            <a:p>
              <a:r>
                <a:rPr lang="en-US" sz="2000">
                  <a:latin typeface="Calibri" pitchFamily="34" charset="0"/>
                  <a:cs typeface="Tahoma" pitchFamily="34" charset="0"/>
                  <a:sym typeface="Tahoma" pitchFamily="34" charset="0"/>
                </a:rPr>
                <a:t>    Maximalenergie </a:t>
              </a:r>
            </a:p>
            <a:p>
              <a:r>
                <a:rPr lang="en-US" sz="2000">
                  <a:latin typeface="Calibri" pitchFamily="34" charset="0"/>
                  <a:cs typeface="Tahoma" pitchFamily="34" charset="0"/>
                  <a:sym typeface="Tahoma" pitchFamily="34" charset="0"/>
                </a:rPr>
                <a:t>    oder GZK Effekt?</a:t>
              </a:r>
            </a:p>
          </p:txBody>
        </p:sp>
      </p:grpSp>
      <p:sp>
        <p:nvSpPr>
          <p:cNvPr id="284683" name="Rectangle 11"/>
          <p:cNvSpPr>
            <a:spLocks/>
          </p:cNvSpPr>
          <p:nvPr/>
        </p:nvSpPr>
        <p:spPr bwMode="auto">
          <a:xfrm>
            <a:off x="2590800" y="1828800"/>
            <a:ext cx="36163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200"/>
              </a:spcBef>
            </a:pPr>
            <a:r>
              <a:rPr lang="en-US" sz="1300">
                <a:cs typeface="Arial" charset="0"/>
                <a:sym typeface="Arial" charset="0"/>
              </a:rPr>
              <a:t>Update from Phys. Rev. Lett. 101, 061101 (2008)</a:t>
            </a:r>
          </a:p>
        </p:txBody>
      </p:sp>
      <p:sp>
        <p:nvSpPr>
          <p:cNvPr id="284689" name="Text Box 17"/>
          <p:cNvSpPr txBox="1">
            <a:spLocks noChangeArrowheads="1"/>
          </p:cNvSpPr>
          <p:nvPr/>
        </p:nvSpPr>
        <p:spPr bwMode="auto">
          <a:xfrm>
            <a:off x="7451725" y="4227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?</a:t>
            </a:r>
            <a:endParaRPr lang="en-US" sz="1800" b="1"/>
          </a:p>
        </p:txBody>
      </p:sp>
      <p:grpSp>
        <p:nvGrpSpPr>
          <p:cNvPr id="284691" name="Group 19"/>
          <p:cNvGrpSpPr>
            <a:grpSpLocks/>
          </p:cNvGrpSpPr>
          <p:nvPr/>
        </p:nvGrpSpPr>
        <p:grpSpPr bwMode="auto">
          <a:xfrm>
            <a:off x="228600" y="228600"/>
            <a:ext cx="2133600" cy="2514600"/>
            <a:chOff x="144" y="144"/>
            <a:chExt cx="1344" cy="1584"/>
          </a:xfrm>
        </p:grpSpPr>
        <p:grpSp>
          <p:nvGrpSpPr>
            <p:cNvPr id="284684" name="Group 12"/>
            <p:cNvGrpSpPr>
              <a:grpSpLocks/>
            </p:cNvGrpSpPr>
            <p:nvPr/>
          </p:nvGrpSpPr>
          <p:grpSpPr bwMode="auto">
            <a:xfrm>
              <a:off x="144" y="144"/>
              <a:ext cx="1344" cy="1584"/>
              <a:chOff x="192" y="528"/>
              <a:chExt cx="1392" cy="1584"/>
            </a:xfrm>
          </p:grpSpPr>
          <p:sp>
            <p:nvSpPr>
              <p:cNvPr id="284685" name="AutoShape 13"/>
              <p:cNvSpPr>
                <a:spLocks/>
              </p:cNvSpPr>
              <p:nvPr/>
            </p:nvSpPr>
            <p:spPr bwMode="auto">
              <a:xfrm>
                <a:off x="192" y="528"/>
                <a:ext cx="1392" cy="1584"/>
              </a:xfrm>
              <a:prstGeom prst="roundRect">
                <a:avLst>
                  <a:gd name="adj" fmla="val 8019"/>
                </a:avLst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88900" dist="1143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284686" name="Picture 14" descr="crspectr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05"/>
              <a:stretch>
                <a:fillRect/>
              </a:stretch>
            </p:blipFill>
            <p:spPr bwMode="auto">
              <a:xfrm>
                <a:off x="288" y="624"/>
                <a:ext cx="1202" cy="1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4687" name="Oval 15"/>
            <p:cNvSpPr>
              <a:spLocks noChangeArrowheads="1"/>
            </p:cNvSpPr>
            <p:nvPr/>
          </p:nvSpPr>
          <p:spPr bwMode="auto">
            <a:xfrm>
              <a:off x="1056" y="1344"/>
              <a:ext cx="288" cy="288"/>
            </a:xfrm>
            <a:prstGeom prst="ellipse">
              <a:avLst/>
            </a:prstGeom>
            <a:solidFill>
              <a:srgbClr val="FF7C80">
                <a:alpha val="17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690" name="Line 18"/>
            <p:cNvSpPr>
              <a:spLocks noChangeShapeType="1"/>
            </p:cNvSpPr>
            <p:nvPr/>
          </p:nvSpPr>
          <p:spPr bwMode="auto">
            <a:xfrm rot="18812299" flipH="1">
              <a:off x="1104" y="1008"/>
              <a:ext cx="240" cy="24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4692" name="Rectangle 20"/>
          <p:cNvSpPr>
            <a:spLocks noChangeArrowheads="1"/>
          </p:cNvSpPr>
          <p:nvPr/>
        </p:nvSpPr>
        <p:spPr bwMode="auto">
          <a:xfrm>
            <a:off x="2819400" y="1219200"/>
            <a:ext cx="609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KM3NeT</a:t>
            </a:r>
            <a:endParaRPr lang="en-US" smtClean="0"/>
          </a:p>
        </p:txBody>
      </p:sp>
      <p:pic>
        <p:nvPicPr>
          <p:cNvPr id="91140" name="Picture 4" descr="esagono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7" r="6438" b="1645"/>
          <a:stretch>
            <a:fillRect/>
          </a:stretch>
        </p:blipFill>
        <p:spPr bwMode="auto">
          <a:xfrm>
            <a:off x="304800" y="0"/>
            <a:ext cx="33210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43" name="Group 7"/>
          <p:cNvGrpSpPr>
            <a:grpSpLocks/>
          </p:cNvGrpSpPr>
          <p:nvPr/>
        </p:nvGrpSpPr>
        <p:grpSpPr bwMode="auto">
          <a:xfrm>
            <a:off x="304800" y="3124200"/>
            <a:ext cx="8382000" cy="3733800"/>
            <a:chOff x="406" y="1239"/>
            <a:chExt cx="5815" cy="2856"/>
          </a:xfrm>
        </p:grpSpPr>
        <p:pic>
          <p:nvPicPr>
            <p:cNvPr id="91144" name="Picture 8" descr="Timelin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" y="1239"/>
              <a:ext cx="5815" cy="2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5" name="Rectangle 9"/>
            <p:cNvSpPr>
              <a:spLocks noChangeArrowheads="1"/>
            </p:cNvSpPr>
            <p:nvPr/>
          </p:nvSpPr>
          <p:spPr bwMode="auto">
            <a:xfrm>
              <a:off x="3412" y="3337"/>
              <a:ext cx="2369" cy="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6" name="Rectangle 10"/>
            <p:cNvSpPr>
              <a:spLocks noChangeArrowheads="1"/>
            </p:cNvSpPr>
            <p:nvPr/>
          </p:nvSpPr>
          <p:spPr bwMode="auto">
            <a:xfrm>
              <a:off x="2765" y="2985"/>
              <a:ext cx="2539" cy="3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7" name="Line 11"/>
            <p:cNvSpPr>
              <a:spLocks noChangeShapeType="1"/>
            </p:cNvSpPr>
            <p:nvPr/>
          </p:nvSpPr>
          <p:spPr bwMode="auto">
            <a:xfrm flipV="1">
              <a:off x="4252" y="2209"/>
              <a:ext cx="0" cy="121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48" name="Rectangle 12"/>
            <p:cNvSpPr>
              <a:spLocks noChangeArrowheads="1"/>
            </p:cNvSpPr>
            <p:nvPr/>
          </p:nvSpPr>
          <p:spPr bwMode="auto">
            <a:xfrm>
              <a:off x="2924" y="1408"/>
              <a:ext cx="499" cy="6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9" name="Text Box 13"/>
            <p:cNvSpPr txBox="1">
              <a:spLocks noChangeArrowheads="1"/>
            </p:cNvSpPr>
            <p:nvPr/>
          </p:nvSpPr>
          <p:spPr bwMode="auto">
            <a:xfrm rot="-2958095">
              <a:off x="3192" y="1595"/>
              <a:ext cx="806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4488" indent="-344488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25000"/>
                </a:spcBef>
                <a:spcAft>
                  <a:spcPct val="25000"/>
                </a:spcAft>
                <a:buClr>
                  <a:schemeClr val="accent2"/>
                </a:buClr>
                <a:buFont typeface="Wingdings" pitchFamily="2" charset="2"/>
                <a:buNone/>
              </a:pPr>
              <a:r>
                <a:rPr lang="de-DE" sz="1600" b="1">
                  <a:solidFill>
                    <a:schemeClr val="accent2"/>
                  </a:solidFill>
                  <a:latin typeface="Arial" charset="0"/>
                </a:rPr>
                <a:t>Mar 2012</a:t>
              </a:r>
            </a:p>
          </p:txBody>
        </p:sp>
        <p:sp>
          <p:nvSpPr>
            <p:cNvPr id="91150" name="Line 14"/>
            <p:cNvSpPr>
              <a:spLocks noChangeShapeType="1"/>
            </p:cNvSpPr>
            <p:nvPr/>
          </p:nvSpPr>
          <p:spPr bwMode="auto">
            <a:xfrm>
              <a:off x="3454" y="2218"/>
              <a:ext cx="0" cy="68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1" name="Line 15"/>
            <p:cNvSpPr>
              <a:spLocks noChangeShapeType="1"/>
            </p:cNvSpPr>
            <p:nvPr/>
          </p:nvSpPr>
          <p:spPr bwMode="auto">
            <a:xfrm>
              <a:off x="3147" y="2221"/>
              <a:ext cx="0" cy="158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2" name="Text Box 16"/>
            <p:cNvSpPr txBox="1">
              <a:spLocks noChangeArrowheads="1"/>
            </p:cNvSpPr>
            <p:nvPr/>
          </p:nvSpPr>
          <p:spPr bwMode="auto">
            <a:xfrm>
              <a:off x="2573" y="3815"/>
              <a:ext cx="134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4488" indent="-344488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25000"/>
                </a:spcBef>
                <a:spcAft>
                  <a:spcPct val="25000"/>
                </a:spcAft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GB" sz="1800" b="1">
                  <a:solidFill>
                    <a:schemeClr val="accent2"/>
                  </a:solidFill>
                  <a:latin typeface="Arial" charset="0"/>
                </a:rPr>
                <a:t>Design decision</a:t>
              </a:r>
            </a:p>
          </p:txBody>
        </p:sp>
        <p:sp>
          <p:nvSpPr>
            <p:cNvPr id="91153" name="Rectangle 17"/>
            <p:cNvSpPr>
              <a:spLocks noChangeArrowheads="1"/>
            </p:cNvSpPr>
            <p:nvPr/>
          </p:nvSpPr>
          <p:spPr bwMode="auto">
            <a:xfrm>
              <a:off x="2987" y="2730"/>
              <a:ext cx="468" cy="206"/>
            </a:xfrm>
            <a:prstGeom prst="rect">
              <a:avLst/>
            </a:prstGeom>
            <a:solidFill>
              <a:srgbClr val="A359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4" name="Rectangle 18"/>
            <p:cNvSpPr>
              <a:spLocks noChangeArrowheads="1"/>
            </p:cNvSpPr>
            <p:nvPr/>
          </p:nvSpPr>
          <p:spPr bwMode="auto">
            <a:xfrm>
              <a:off x="3720" y="3070"/>
              <a:ext cx="1297" cy="218"/>
            </a:xfrm>
            <a:prstGeom prst="rect">
              <a:avLst/>
            </a:prstGeom>
            <a:gradFill rotWithShape="1">
              <a:gsLst>
                <a:gs pos="0">
                  <a:srgbClr val="47C3A8"/>
                </a:gs>
                <a:gs pos="100000">
                  <a:srgbClr val="A3595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5" name="Text Box 19"/>
            <p:cNvSpPr txBox="1">
              <a:spLocks noChangeArrowheads="1"/>
            </p:cNvSpPr>
            <p:nvPr/>
          </p:nvSpPr>
          <p:spPr bwMode="auto">
            <a:xfrm>
              <a:off x="3841" y="3045"/>
              <a:ext cx="1004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4488" indent="-344488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25000"/>
                </a:spcBef>
                <a:spcAft>
                  <a:spcPct val="25000"/>
                </a:spcAft>
                <a:buClr>
                  <a:schemeClr val="accent2"/>
                </a:buClr>
                <a:buFont typeface="Wingdings" pitchFamily="2" charset="2"/>
                <a:buNone/>
              </a:pPr>
              <a:r>
                <a:rPr lang="de-DE" sz="1600" b="1">
                  <a:latin typeface="Arial" charset="0"/>
                </a:rPr>
                <a:t>Construction</a:t>
              </a:r>
            </a:p>
          </p:txBody>
        </p:sp>
        <p:sp>
          <p:nvSpPr>
            <p:cNvPr id="91156" name="Line 20"/>
            <p:cNvSpPr>
              <a:spLocks noChangeShapeType="1"/>
            </p:cNvSpPr>
            <p:nvPr/>
          </p:nvSpPr>
          <p:spPr bwMode="auto">
            <a:xfrm flipV="1">
              <a:off x="3720" y="2185"/>
              <a:ext cx="0" cy="88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7" name="Line 21"/>
            <p:cNvSpPr>
              <a:spLocks noChangeShapeType="1"/>
            </p:cNvSpPr>
            <p:nvPr/>
          </p:nvSpPr>
          <p:spPr bwMode="auto">
            <a:xfrm flipH="1" flipV="1">
              <a:off x="4996" y="2234"/>
              <a:ext cx="10" cy="83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158" name="Text Box 22"/>
            <p:cNvSpPr txBox="1">
              <a:spLocks noChangeArrowheads="1"/>
            </p:cNvSpPr>
            <p:nvPr/>
          </p:nvSpPr>
          <p:spPr bwMode="auto">
            <a:xfrm rot="-2958095">
              <a:off x="3613" y="1669"/>
              <a:ext cx="486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4488" indent="-344488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25000"/>
                </a:spcBef>
                <a:spcAft>
                  <a:spcPct val="25000"/>
                </a:spcAft>
                <a:buClr>
                  <a:schemeClr val="accent2"/>
                </a:buClr>
                <a:buFont typeface="Wingdings" pitchFamily="2" charset="2"/>
                <a:buNone/>
              </a:pPr>
              <a:r>
                <a:rPr lang="de-DE" sz="1600" b="1">
                  <a:solidFill>
                    <a:schemeClr val="accent2"/>
                  </a:solidFill>
                  <a:latin typeface="Arial" charset="0"/>
                </a:rPr>
                <a:t>2013</a:t>
              </a:r>
            </a:p>
          </p:txBody>
        </p:sp>
        <p:sp>
          <p:nvSpPr>
            <p:cNvPr id="91159" name="Text Box 23"/>
            <p:cNvSpPr txBox="1">
              <a:spLocks noChangeArrowheads="1"/>
            </p:cNvSpPr>
            <p:nvPr/>
          </p:nvSpPr>
          <p:spPr bwMode="auto">
            <a:xfrm rot="-2958095">
              <a:off x="4750" y="1697"/>
              <a:ext cx="485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4488" indent="-344488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25000"/>
                </a:spcBef>
                <a:spcAft>
                  <a:spcPct val="25000"/>
                </a:spcAft>
                <a:buClr>
                  <a:schemeClr val="accent2"/>
                </a:buClr>
                <a:buFont typeface="Wingdings" pitchFamily="2" charset="2"/>
                <a:buNone/>
              </a:pPr>
              <a:r>
                <a:rPr lang="de-DE" sz="1600" b="1">
                  <a:solidFill>
                    <a:schemeClr val="accent2"/>
                  </a:solidFill>
                  <a:latin typeface="Arial" charset="0"/>
                </a:rPr>
                <a:t>2017</a:t>
              </a:r>
            </a:p>
          </p:txBody>
        </p:sp>
        <p:sp>
          <p:nvSpPr>
            <p:cNvPr id="91160" name="Text Box 24"/>
            <p:cNvSpPr txBox="1">
              <a:spLocks noChangeArrowheads="1"/>
            </p:cNvSpPr>
            <p:nvPr/>
          </p:nvSpPr>
          <p:spPr bwMode="auto">
            <a:xfrm rot="-2958095">
              <a:off x="2997" y="1670"/>
              <a:ext cx="486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4488" indent="-344488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25000"/>
                </a:spcBef>
                <a:spcAft>
                  <a:spcPct val="25000"/>
                </a:spcAft>
                <a:buClr>
                  <a:schemeClr val="accent2"/>
                </a:buClr>
                <a:buFont typeface="Wingdings" pitchFamily="2" charset="2"/>
                <a:buNone/>
              </a:pPr>
              <a:r>
                <a:rPr lang="de-DE" sz="1600" b="1">
                  <a:solidFill>
                    <a:schemeClr val="accent2"/>
                  </a:solidFill>
                  <a:latin typeface="Arial" charset="0"/>
                </a:rPr>
                <a:t>2011</a:t>
              </a:r>
            </a:p>
          </p:txBody>
        </p:sp>
        <p:sp>
          <p:nvSpPr>
            <p:cNvPr id="91161" name="Rectangle 25"/>
            <p:cNvSpPr>
              <a:spLocks noChangeArrowheads="1"/>
            </p:cNvSpPr>
            <p:nvPr/>
          </p:nvSpPr>
          <p:spPr bwMode="auto">
            <a:xfrm>
              <a:off x="4262" y="3421"/>
              <a:ext cx="1519" cy="207"/>
            </a:xfrm>
            <a:prstGeom prst="rect">
              <a:avLst/>
            </a:prstGeom>
            <a:gradFill rotWithShape="1">
              <a:gsLst>
                <a:gs pos="0">
                  <a:srgbClr val="89BAEB"/>
                </a:gs>
                <a:gs pos="100000">
                  <a:srgbClr val="1A7AD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2" name="Text Box 26"/>
            <p:cNvSpPr txBox="1">
              <a:spLocks noChangeArrowheads="1"/>
            </p:cNvSpPr>
            <p:nvPr/>
          </p:nvSpPr>
          <p:spPr bwMode="auto">
            <a:xfrm>
              <a:off x="4331" y="3398"/>
              <a:ext cx="888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4488" indent="-344488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25000"/>
                </a:spcBef>
                <a:spcAft>
                  <a:spcPct val="25000"/>
                </a:spcAft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GB" sz="1600" b="1">
                  <a:latin typeface="Arial" charset="0"/>
                </a:rPr>
                <a:t>Data taking</a:t>
              </a:r>
            </a:p>
          </p:txBody>
        </p:sp>
        <p:sp>
          <p:nvSpPr>
            <p:cNvPr id="91163" name="Text Box 27"/>
            <p:cNvSpPr txBox="1">
              <a:spLocks noChangeArrowheads="1"/>
            </p:cNvSpPr>
            <p:nvPr/>
          </p:nvSpPr>
          <p:spPr bwMode="auto">
            <a:xfrm rot="-2958095">
              <a:off x="4113" y="1665"/>
              <a:ext cx="486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4488" indent="-344488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95000"/>
                </a:lnSpc>
                <a:spcBef>
                  <a:spcPct val="25000"/>
                </a:spcBef>
                <a:spcAft>
                  <a:spcPct val="25000"/>
                </a:spcAft>
                <a:buClr>
                  <a:schemeClr val="accent2"/>
                </a:buClr>
                <a:buFont typeface="Wingdings" pitchFamily="2" charset="2"/>
                <a:buNone/>
              </a:pPr>
              <a:r>
                <a:rPr lang="de-DE" sz="1600" b="1">
                  <a:solidFill>
                    <a:schemeClr val="accent2"/>
                  </a:solidFill>
                  <a:latin typeface="Arial" charset="0"/>
                </a:rPr>
                <a:t>2015</a:t>
              </a:r>
            </a:p>
          </p:txBody>
        </p:sp>
        <p:sp>
          <p:nvSpPr>
            <p:cNvPr id="91164" name="Rectangle 28"/>
            <p:cNvSpPr>
              <a:spLocks noChangeArrowheads="1"/>
            </p:cNvSpPr>
            <p:nvPr/>
          </p:nvSpPr>
          <p:spPr bwMode="auto">
            <a:xfrm>
              <a:off x="2934" y="2221"/>
              <a:ext cx="159" cy="4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1" name="Line 5"/>
          <p:cNvSpPr>
            <a:spLocks noChangeShapeType="1"/>
          </p:cNvSpPr>
          <p:nvPr/>
        </p:nvSpPr>
        <p:spPr bwMode="auto">
          <a:xfrm>
            <a:off x="930275" y="1524000"/>
            <a:ext cx="2371725" cy="15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1616075" y="762000"/>
            <a:ext cx="1109663" cy="579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b="1">
                <a:solidFill>
                  <a:srgbClr val="FF3300"/>
                </a:solidFill>
              </a:rPr>
              <a:t>2 km</a:t>
            </a:r>
            <a:endParaRPr lang="en-GB" sz="3200" b="1">
              <a:solidFill>
                <a:srgbClr val="FF3300"/>
              </a:solidFill>
            </a:endParaRPr>
          </a:p>
        </p:txBody>
      </p:sp>
      <p:pic>
        <p:nvPicPr>
          <p:cNvPr id="91165" name="Image 2" descr="OM 13p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209800" cy="202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6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1219200"/>
            <a:ext cx="1890712" cy="198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67" name="Text Box 31"/>
          <p:cNvSpPr txBox="1">
            <a:spLocks noChangeArrowheads="1"/>
          </p:cNvSpPr>
          <p:nvPr/>
        </p:nvSpPr>
        <p:spPr bwMode="auto">
          <a:xfrm>
            <a:off x="7473950" y="4038600"/>
            <a:ext cx="1670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/>
              <a:t>Sensitivity 3-6 </a:t>
            </a:r>
          </a:p>
          <a:p>
            <a:r>
              <a:rPr lang="de-DE" sz="1800"/>
              <a:t>times IceCube</a:t>
            </a:r>
          </a:p>
          <a:p>
            <a:endParaRPr lang="de-DE" sz="1800"/>
          </a:p>
          <a:p>
            <a:r>
              <a:rPr lang="de-DE" sz="1800"/>
              <a:t>Cost 250 M€</a:t>
            </a:r>
            <a:endParaRPr lang="en-US" sz="1800"/>
          </a:p>
        </p:txBody>
      </p:sp>
      <p:sp>
        <p:nvSpPr>
          <p:cNvPr id="91169" name="Text Box 33"/>
          <p:cNvSpPr txBox="1">
            <a:spLocks noChangeArrowheads="1"/>
          </p:cNvSpPr>
          <p:nvPr/>
        </p:nvSpPr>
        <p:spPr bwMode="auto">
          <a:xfrm>
            <a:off x="3657600" y="228600"/>
            <a:ext cx="1119188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latin typeface="Calibri" pitchFamily="34" charset="0"/>
              </a:rPr>
              <a:t>~ 4 km³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WordArt 2"/>
          <p:cNvSpPr>
            <a:spLocks noChangeArrowheads="1" noChangeShapeType="1" noTextEdit="1"/>
          </p:cNvSpPr>
          <p:nvPr/>
        </p:nvSpPr>
        <p:spPr bwMode="auto">
          <a:xfrm>
            <a:off x="4114800" y="304800"/>
            <a:ext cx="4860925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Gravitational Waves</a:t>
            </a:r>
          </a:p>
        </p:txBody>
      </p:sp>
      <p:pic>
        <p:nvPicPr>
          <p:cNvPr id="217091" name="Picture 3" descr="ET-fp7-asp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3419475" y="5589588"/>
            <a:ext cx="54038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3200" b="1">
                <a:solidFill>
                  <a:schemeClr val="bg1"/>
                </a:solidFill>
                <a:latin typeface="Arial" charset="0"/>
              </a:rPr>
              <a:t>10</a:t>
            </a:r>
            <a:r>
              <a:rPr lang="de-DE" sz="3200" b="1" baseline="30000">
                <a:solidFill>
                  <a:schemeClr val="bg1"/>
                </a:solidFill>
                <a:latin typeface="Arial" charset="0"/>
              </a:rPr>
              <a:t>3</a:t>
            </a:r>
            <a:r>
              <a:rPr lang="de-DE" sz="3200" b="1">
                <a:solidFill>
                  <a:schemeClr val="bg1"/>
                </a:solidFill>
                <a:latin typeface="Arial" charset="0"/>
              </a:rPr>
              <a:t> to 10</a:t>
            </a:r>
            <a:r>
              <a:rPr lang="de-DE" sz="3200" b="1" baseline="30000">
                <a:solidFill>
                  <a:schemeClr val="bg1"/>
                </a:solidFill>
                <a:latin typeface="Arial" charset="0"/>
              </a:rPr>
              <a:t>5</a:t>
            </a:r>
            <a:r>
              <a:rPr lang="de-DE" sz="3200" b="1">
                <a:solidFill>
                  <a:schemeClr val="bg1"/>
                </a:solidFill>
                <a:latin typeface="Arial" charset="0"/>
              </a:rPr>
              <a:t> Quellen pro Jahr!</a:t>
            </a:r>
          </a:p>
          <a:p>
            <a:pPr eaLnBrk="0" hangingPunct="0"/>
            <a:r>
              <a:rPr lang="de-DE" sz="3200" b="1">
                <a:solidFill>
                  <a:schemeClr val="bg1"/>
                </a:solidFill>
                <a:latin typeface="Arial" charset="0"/>
              </a:rPr>
              <a:t>Baubeginn ~ 2018</a:t>
            </a:r>
            <a:endParaRPr lang="en-GB" sz="32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4840288" y="2095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sz="1800">
              <a:latin typeface="Times New Roman" pitchFamily="18" charset="0"/>
            </a:endParaRP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5364163" y="188913"/>
            <a:ext cx="3513137" cy="7715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400">
                <a:solidFill>
                  <a:srgbClr val="FFCC66"/>
                </a:solidFill>
                <a:latin typeface="Impact" pitchFamily="34" charset="0"/>
              </a:rPr>
              <a:t>Nach 2025: E.T.</a:t>
            </a:r>
            <a:endParaRPr lang="en-GB" sz="4400">
              <a:solidFill>
                <a:srgbClr val="FFCC66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LIS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96413" cy="7058025"/>
          </a:xfr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4427538" y="333375"/>
            <a:ext cx="424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600" b="1">
                <a:solidFill>
                  <a:schemeClr val="bg1"/>
                </a:solidFill>
              </a:rPr>
              <a:t>Im Weltraum: LISA</a:t>
            </a:r>
            <a:endParaRPr lang="en-GB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73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9276" b="56250"/>
          <a:stretch>
            <a:fillRect/>
          </a:stretch>
        </p:blipFill>
        <p:spPr bwMode="auto">
          <a:xfrm>
            <a:off x="1828800" y="2438400"/>
            <a:ext cx="70802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2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010400" cy="944563"/>
          </a:xfrm>
        </p:spPr>
        <p:txBody>
          <a:bodyPr/>
          <a:lstStyle/>
          <a:p>
            <a:r>
              <a:rPr lang="de-DE" sz="4800" b="1" smtClean="0"/>
              <a:t>Himmelskarte</a:t>
            </a:r>
            <a:endParaRPr lang="en-US" sz="4800" b="1" smtClean="0"/>
          </a:p>
        </p:txBody>
      </p:sp>
      <p:grpSp>
        <p:nvGrpSpPr>
          <p:cNvPr id="248869" name="Group 37"/>
          <p:cNvGrpSpPr>
            <a:grpSpLocks/>
          </p:cNvGrpSpPr>
          <p:nvPr/>
        </p:nvGrpSpPr>
        <p:grpSpPr bwMode="auto">
          <a:xfrm>
            <a:off x="228600" y="228600"/>
            <a:ext cx="2133600" cy="2514600"/>
            <a:chOff x="192" y="528"/>
            <a:chExt cx="1392" cy="1584"/>
          </a:xfrm>
        </p:grpSpPr>
        <p:sp>
          <p:nvSpPr>
            <p:cNvPr id="248856" name="AutoShape 24"/>
            <p:cNvSpPr>
              <a:spLocks/>
            </p:cNvSpPr>
            <p:nvPr/>
          </p:nvSpPr>
          <p:spPr bwMode="auto">
            <a:xfrm>
              <a:off x="192" y="528"/>
              <a:ext cx="1392" cy="1584"/>
            </a:xfrm>
            <a:prstGeom prst="roundRect">
              <a:avLst>
                <a:gd name="adj" fmla="val 8019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114300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48868" name="Picture 36" descr="crspectr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5"/>
            <a:stretch>
              <a:fillRect/>
            </a:stretch>
          </p:blipFill>
          <p:spPr bwMode="auto">
            <a:xfrm>
              <a:off x="288" y="624"/>
              <a:ext cx="1202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8870" name="Oval 38"/>
          <p:cNvSpPr>
            <a:spLocks noChangeArrowheads="1"/>
          </p:cNvSpPr>
          <p:nvPr/>
        </p:nvSpPr>
        <p:spPr bwMode="auto">
          <a:xfrm>
            <a:off x="1676400" y="2133600"/>
            <a:ext cx="457200" cy="457200"/>
          </a:xfrm>
          <a:prstGeom prst="ellipse">
            <a:avLst/>
          </a:prstGeom>
          <a:solidFill>
            <a:srgbClr val="FF7C80">
              <a:alpha val="17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74" name="Text Box 42"/>
          <p:cNvSpPr txBox="1">
            <a:spLocks noChangeArrowheads="1"/>
          </p:cNvSpPr>
          <p:nvPr/>
        </p:nvSpPr>
        <p:spPr bwMode="auto">
          <a:xfrm>
            <a:off x="2514600" y="1371600"/>
            <a:ext cx="617855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 sz="2300">
                <a:solidFill>
                  <a:srgbClr val="003366"/>
                </a:solidFill>
                <a:latin typeface="Calibri" pitchFamily="34" charset="0"/>
              </a:rPr>
              <a:t>... der 58 höchstenergetischen Auger-Ereignisse  im Vergleich zur Dichteverteilung aktiver Galaxien</a:t>
            </a:r>
            <a:endParaRPr lang="en-GB" sz="2300">
              <a:solidFill>
                <a:srgbClr val="003366"/>
              </a:solidFill>
              <a:latin typeface="Calibri" pitchFamily="34" charset="0"/>
            </a:endParaRPr>
          </a:p>
          <a:p>
            <a:pPr algn="r"/>
            <a:endParaRPr lang="en-GB" sz="2300" b="1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48875" name="Text Box 43"/>
          <p:cNvSpPr txBox="1">
            <a:spLocks noChangeArrowheads="1"/>
          </p:cNvSpPr>
          <p:nvPr/>
        </p:nvSpPr>
        <p:spPr bwMode="auto">
          <a:xfrm>
            <a:off x="609600" y="57912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248876" name="Line 44"/>
          <p:cNvSpPr>
            <a:spLocks noChangeShapeType="1"/>
          </p:cNvSpPr>
          <p:nvPr/>
        </p:nvSpPr>
        <p:spPr bwMode="auto">
          <a:xfrm rot="18812299" flipH="1">
            <a:off x="1752600" y="1600200"/>
            <a:ext cx="3810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77" name="Oval 45"/>
          <p:cNvSpPr>
            <a:spLocks noChangeArrowheads="1"/>
          </p:cNvSpPr>
          <p:nvPr/>
        </p:nvSpPr>
        <p:spPr bwMode="auto">
          <a:xfrm>
            <a:off x="1828800" y="2362200"/>
            <a:ext cx="5943600" cy="3505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78" name="Line 46"/>
          <p:cNvSpPr>
            <a:spLocks noChangeShapeType="1"/>
          </p:cNvSpPr>
          <p:nvPr/>
        </p:nvSpPr>
        <p:spPr bwMode="auto">
          <a:xfrm>
            <a:off x="7848600" y="2438400"/>
            <a:ext cx="0" cy="3352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1622425" y="6164263"/>
            <a:ext cx="1044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1447800" y="2895600"/>
            <a:ext cx="779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300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6553200" y="1828800"/>
            <a:ext cx="977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8500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3886200" y="2133600"/>
            <a:ext cx="779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400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2590800" y="2209800"/>
            <a:ext cx="779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100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5715000" y="1981200"/>
            <a:ext cx="581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70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1143000" y="5638800"/>
            <a:ext cx="779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190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60778" name="Text Box 10"/>
          <p:cNvSpPr txBox="1">
            <a:spLocks noChangeArrowheads="1"/>
          </p:cNvSpPr>
          <p:nvPr/>
        </p:nvSpPr>
        <p:spPr bwMode="auto">
          <a:xfrm>
            <a:off x="4191000" y="5791200"/>
            <a:ext cx="9540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(10</a:t>
            </a:r>
            <a:r>
              <a:rPr lang="de-DE" b="1" baseline="30000">
                <a:solidFill>
                  <a:srgbClr val="FF0000"/>
                </a:solidFill>
              </a:rPr>
              <a:t>6</a:t>
            </a:r>
            <a:r>
              <a:rPr lang="de-DE" b="1">
                <a:solidFill>
                  <a:srgbClr val="FF0000"/>
                </a:solidFill>
              </a:rPr>
              <a:t>)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60779" name="Text Box 11"/>
          <p:cNvSpPr txBox="1">
            <a:spLocks noChangeArrowheads="1"/>
          </p:cNvSpPr>
          <p:nvPr/>
        </p:nvSpPr>
        <p:spPr bwMode="auto">
          <a:xfrm>
            <a:off x="7010400" y="3352800"/>
            <a:ext cx="779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330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60780" name="Text Box 12"/>
          <p:cNvSpPr txBox="1">
            <a:spLocks noChangeArrowheads="1"/>
          </p:cNvSpPr>
          <p:nvPr/>
        </p:nvSpPr>
        <p:spPr bwMode="auto">
          <a:xfrm>
            <a:off x="6300788" y="5949950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b="1">
                <a:solidFill>
                  <a:srgbClr val="FF0000"/>
                </a:solidFill>
              </a:rPr>
              <a:t>einige 100</a:t>
            </a:r>
            <a:endParaRPr lang="en-GB" sz="2400" b="1">
              <a:solidFill>
                <a:srgbClr val="FF0000"/>
              </a:solidFill>
            </a:endParaRP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2484438" y="6092825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 b="1">
                <a:solidFill>
                  <a:srgbClr val="FF0000"/>
                </a:solidFill>
              </a:rPr>
              <a:t>einige 100</a:t>
            </a:r>
            <a:endParaRPr lang="en-GB" sz="2400" b="1">
              <a:solidFill>
                <a:srgbClr val="FF0000"/>
              </a:solidFill>
            </a:endParaRPr>
          </a:p>
        </p:txBody>
      </p:sp>
      <p:grpSp>
        <p:nvGrpSpPr>
          <p:cNvPr id="160782" name="Group 14"/>
          <p:cNvGrpSpPr>
            <a:grpSpLocks/>
          </p:cNvGrpSpPr>
          <p:nvPr/>
        </p:nvGrpSpPr>
        <p:grpSpPr bwMode="auto">
          <a:xfrm>
            <a:off x="152400" y="990600"/>
            <a:ext cx="1981200" cy="666750"/>
            <a:chOff x="4368" y="3696"/>
            <a:chExt cx="1680" cy="672"/>
          </a:xfrm>
        </p:grpSpPr>
        <p:grpSp>
          <p:nvGrpSpPr>
            <p:cNvPr id="160783" name="Group 15"/>
            <p:cNvGrpSpPr>
              <a:grpSpLocks/>
            </p:cNvGrpSpPr>
            <p:nvPr/>
          </p:nvGrpSpPr>
          <p:grpSpPr bwMode="auto">
            <a:xfrm>
              <a:off x="4368" y="3696"/>
              <a:ext cx="1680" cy="672"/>
              <a:chOff x="192" y="2400"/>
              <a:chExt cx="576" cy="576"/>
            </a:xfrm>
          </p:grpSpPr>
          <p:sp>
            <p:nvSpPr>
              <p:cNvPr id="160784" name="Rectangle 16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576" cy="576"/>
              </a:xfrm>
              <a:prstGeom prst="rect">
                <a:avLst/>
              </a:prstGeom>
              <a:solidFill>
                <a:srgbClr val="D4D0C8"/>
              </a:solidFill>
              <a:ln w="36068">
                <a:solidFill>
                  <a:srgbClr val="D4D0C8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5194" dir="3806097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0785" name="Rectangle 17"/>
              <p:cNvSpPr>
                <a:spLocks noChangeArrowheads="1"/>
              </p:cNvSpPr>
              <p:nvPr/>
            </p:nvSpPr>
            <p:spPr bwMode="auto">
              <a:xfrm>
                <a:off x="240" y="2448"/>
                <a:ext cx="528" cy="528"/>
              </a:xfrm>
              <a:prstGeom prst="rect">
                <a:avLst/>
              </a:prstGeom>
              <a:solidFill>
                <a:srgbClr val="404040"/>
              </a:solidFill>
              <a:ln w="36068">
                <a:solidFill>
                  <a:srgbClr val="40404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85194" dir="3806097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0786" name="Line 18"/>
              <p:cNvSpPr>
                <a:spLocks noChangeShapeType="1"/>
              </p:cNvSpPr>
              <p:nvPr/>
            </p:nvSpPr>
            <p:spPr bwMode="auto">
              <a:xfrm>
                <a:off x="768" y="2400"/>
                <a:ext cx="0" cy="576"/>
              </a:xfrm>
              <a:prstGeom prst="line">
                <a:avLst/>
              </a:prstGeom>
              <a:noFill/>
              <a:ln w="36068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" dir="16200000" algn="ctr" rotWithShape="0">
                        <a:srgbClr val="404040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0787" name="Line 19"/>
              <p:cNvSpPr>
                <a:spLocks noChangeShapeType="1"/>
              </p:cNvSpPr>
              <p:nvPr/>
            </p:nvSpPr>
            <p:spPr bwMode="auto">
              <a:xfrm>
                <a:off x="192" y="2976"/>
                <a:ext cx="576" cy="0"/>
              </a:xfrm>
              <a:prstGeom prst="line">
                <a:avLst/>
              </a:prstGeom>
              <a:noFill/>
              <a:ln w="36068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" dir="10800000" algn="ctr" rotWithShape="0">
                        <a:srgbClr val="404040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0788" name="Rectangle 20"/>
              <p:cNvSpPr>
                <a:spLocks noChangeArrowheads="1"/>
              </p:cNvSpPr>
              <p:nvPr/>
            </p:nvSpPr>
            <p:spPr bwMode="auto">
              <a:xfrm>
                <a:off x="192" y="2400"/>
                <a:ext cx="576" cy="576"/>
              </a:xfrm>
              <a:prstGeom prst="rect">
                <a:avLst/>
              </a:prstGeom>
              <a:solidFill>
                <a:schemeClr val="bg2"/>
              </a:solidFill>
              <a:ln w="22098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0789" name="Line 21"/>
              <p:cNvSpPr>
                <a:spLocks noChangeShapeType="1"/>
              </p:cNvSpPr>
              <p:nvPr/>
            </p:nvSpPr>
            <p:spPr bwMode="auto">
              <a:xfrm>
                <a:off x="192" y="2976"/>
                <a:ext cx="576" cy="0"/>
              </a:xfrm>
              <a:prstGeom prst="line">
                <a:avLst/>
              </a:prstGeom>
              <a:noFill/>
              <a:ln w="22098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0790" name="Line 22"/>
              <p:cNvSpPr>
                <a:spLocks noChangeShapeType="1"/>
              </p:cNvSpPr>
              <p:nvPr/>
            </p:nvSpPr>
            <p:spPr bwMode="auto">
              <a:xfrm>
                <a:off x="768" y="2400"/>
                <a:ext cx="0" cy="575"/>
              </a:xfrm>
              <a:prstGeom prst="line">
                <a:avLst/>
              </a:prstGeom>
              <a:noFill/>
              <a:ln w="22098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0791" name="Rectangle 23"/>
              <p:cNvSpPr>
                <a:spLocks noChangeArrowheads="1"/>
              </p:cNvSpPr>
              <p:nvPr/>
            </p:nvSpPr>
            <p:spPr bwMode="auto">
              <a:xfrm>
                <a:off x="240" y="2448"/>
                <a:ext cx="528" cy="528"/>
              </a:xfrm>
              <a:prstGeom prst="rect">
                <a:avLst/>
              </a:prstGeom>
              <a:solidFill>
                <a:schemeClr val="bg2"/>
              </a:solidFill>
              <a:ln w="22098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25400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0792" name="Rectangle 24"/>
            <p:cNvSpPr>
              <a:spLocks noChangeArrowheads="1"/>
            </p:cNvSpPr>
            <p:nvPr/>
          </p:nvSpPr>
          <p:spPr bwMode="auto">
            <a:xfrm>
              <a:off x="4368" y="3696"/>
              <a:ext cx="1680" cy="672"/>
            </a:xfrm>
            <a:prstGeom prst="rect">
              <a:avLst/>
            </a:prstGeom>
            <a:solidFill>
              <a:srgbClr val="D4D0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25" tIns="42863" rIns="85725" bIns="42863" anchor="ctr"/>
            <a:lstStyle/>
            <a:p>
              <a:pPr algn="ctr" defTabSz="857250"/>
              <a:r>
                <a:rPr lang="en-US" sz="1800" b="1">
                  <a:solidFill>
                    <a:srgbClr val="FF0000"/>
                  </a:solidFill>
                </a:rPr>
                <a:t>in rot: Ereignisse </a:t>
              </a:r>
            </a:p>
            <a:p>
              <a:pPr algn="ctr" defTabSz="857250"/>
              <a:r>
                <a:rPr lang="en-US" sz="1800" b="1">
                  <a:solidFill>
                    <a:srgbClr val="FF0000"/>
                  </a:solidFill>
                </a:rPr>
                <a:t>für SN bei 10 kpc</a:t>
              </a:r>
            </a:p>
          </p:txBody>
        </p:sp>
      </p:grpSp>
      <p:sp>
        <p:nvSpPr>
          <p:cNvPr id="160793" name="Text Box 25"/>
          <p:cNvSpPr txBox="1">
            <a:spLocks noChangeArrowheads="1"/>
          </p:cNvSpPr>
          <p:nvPr/>
        </p:nvSpPr>
        <p:spPr bwMode="auto">
          <a:xfrm>
            <a:off x="539750" y="115888"/>
            <a:ext cx="8007350" cy="884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b="1"/>
              <a:t>Supernova Neutrino-Detektoren weltweit</a:t>
            </a:r>
          </a:p>
          <a:p>
            <a:r>
              <a:rPr lang="de-DE" sz="2000"/>
              <a:t>(laufend und zukünftig)</a:t>
            </a:r>
            <a:endParaRPr lang="en-GB" sz="2000"/>
          </a:p>
        </p:txBody>
      </p:sp>
      <p:sp>
        <p:nvSpPr>
          <p:cNvPr id="160794" name="Text Box 26"/>
          <p:cNvSpPr txBox="1">
            <a:spLocks noChangeArrowheads="1"/>
          </p:cNvSpPr>
          <p:nvPr/>
        </p:nvSpPr>
        <p:spPr bwMode="auto">
          <a:xfrm>
            <a:off x="7380288" y="714375"/>
            <a:ext cx="1397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600"/>
              <a:t>Super-K</a:t>
            </a:r>
            <a:endParaRPr lang="en-GB" sz="2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3" name="Picture 3" descr="l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632700" cy="5022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7043738" y="4827588"/>
            <a:ext cx="18716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de-DE" sz="3400" b="1">
                <a:solidFill>
                  <a:srgbClr val="00CCFF"/>
                </a:solidFill>
                <a:latin typeface="Arial" charset="0"/>
              </a:rPr>
              <a:t>/</a:t>
            </a:r>
            <a:r>
              <a:rPr lang="de-DE" sz="800" b="1">
                <a:solidFill>
                  <a:srgbClr val="00CCFF"/>
                </a:solidFill>
                <a:latin typeface="Arial" charset="0"/>
              </a:rPr>
              <a:t> </a:t>
            </a:r>
            <a:r>
              <a:rPr lang="de-DE" sz="3400" b="1">
                <a:solidFill>
                  <a:srgbClr val="00CCFF"/>
                </a:solidFill>
                <a:latin typeface="Arial" charset="0"/>
              </a:rPr>
              <a:t>VIRGO</a:t>
            </a:r>
            <a:endParaRPr lang="en-GB" sz="3400" b="1">
              <a:solidFill>
                <a:srgbClr val="00CCFF"/>
              </a:solidFill>
              <a:latin typeface="Arial" charset="0"/>
            </a:endParaRPr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0" y="0"/>
            <a:ext cx="1066800" cy="990600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0166" name="Rectangle 6"/>
          <p:cNvSpPr>
            <a:spLocks/>
          </p:cNvSpPr>
          <p:nvPr/>
        </p:nvSpPr>
        <p:spPr bwMode="auto">
          <a:xfrm>
            <a:off x="609600" y="152400"/>
            <a:ext cx="81534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de-DE" sz="4000">
                <a:solidFill>
                  <a:srgbClr val="FFFFFF"/>
                </a:solidFill>
                <a:latin typeface="Calibri" pitchFamily="34" charset="0"/>
              </a:rPr>
              <a:t>      Frequenzbereiche Weltraum /Erde</a:t>
            </a:r>
            <a:endParaRPr lang="en-US" sz="400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921" name="Picture 1" descr="run_107880_event_684303_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8325" y="1371600"/>
            <a:ext cx="2225675" cy="5486400"/>
          </a:xfrm>
          <a:noFill/>
          <a:ln/>
        </p:spPr>
      </p:pic>
      <p:sp>
        <p:nvSpPr>
          <p:cNvPr id="336898" name="Rectangle 2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239000" cy="944563"/>
          </a:xfrm>
        </p:spPr>
        <p:txBody>
          <a:bodyPr/>
          <a:lstStyle/>
          <a:p>
            <a:r>
              <a:rPr lang="de-DE" sz="2800" smtClean="0"/>
              <a:t>Großskalige Anisotropien bei 10-100 TeV</a:t>
            </a:r>
            <a:r>
              <a:rPr lang="de-DE" sz="3200" smtClean="0"/>
              <a:t> </a:t>
            </a:r>
            <a:endParaRPr lang="en-US" sz="3200" smtClean="0"/>
          </a:p>
        </p:txBody>
      </p:sp>
      <p:grpSp>
        <p:nvGrpSpPr>
          <p:cNvPr id="336899" name="Group 3"/>
          <p:cNvGrpSpPr>
            <a:grpSpLocks/>
          </p:cNvGrpSpPr>
          <p:nvPr/>
        </p:nvGrpSpPr>
        <p:grpSpPr bwMode="auto">
          <a:xfrm>
            <a:off x="381000" y="381000"/>
            <a:ext cx="2133600" cy="2514600"/>
            <a:chOff x="192" y="528"/>
            <a:chExt cx="1392" cy="1584"/>
          </a:xfrm>
        </p:grpSpPr>
        <p:sp>
          <p:nvSpPr>
            <p:cNvPr id="336900" name="AutoShape 4"/>
            <p:cNvSpPr>
              <a:spLocks/>
            </p:cNvSpPr>
            <p:nvPr/>
          </p:nvSpPr>
          <p:spPr bwMode="auto">
            <a:xfrm>
              <a:off x="192" y="528"/>
              <a:ext cx="1392" cy="1584"/>
            </a:xfrm>
            <a:prstGeom prst="roundRect">
              <a:avLst>
                <a:gd name="adj" fmla="val 8019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114300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36901" name="Picture 5" descr="crspectr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5"/>
            <a:stretch>
              <a:fillRect/>
            </a:stretch>
          </p:blipFill>
          <p:spPr bwMode="auto">
            <a:xfrm>
              <a:off x="288" y="624"/>
              <a:ext cx="1202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6902" name="Oval 6"/>
          <p:cNvSpPr>
            <a:spLocks noChangeArrowheads="1"/>
          </p:cNvSpPr>
          <p:nvPr/>
        </p:nvSpPr>
        <p:spPr bwMode="auto">
          <a:xfrm>
            <a:off x="1143000" y="1143000"/>
            <a:ext cx="304800" cy="304800"/>
          </a:xfrm>
          <a:prstGeom prst="ellipse">
            <a:avLst/>
          </a:prstGeom>
          <a:solidFill>
            <a:srgbClr val="FF7C80">
              <a:alpha val="17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903" name="Line 7"/>
          <p:cNvSpPr>
            <a:spLocks noChangeShapeType="1"/>
          </p:cNvSpPr>
          <p:nvPr/>
        </p:nvSpPr>
        <p:spPr bwMode="auto">
          <a:xfrm flipH="1">
            <a:off x="1447800" y="762000"/>
            <a:ext cx="3810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911" name="Rectangle 15"/>
          <p:cNvSpPr>
            <a:spLocks noChangeArrowheads="1"/>
          </p:cNvSpPr>
          <p:nvPr/>
        </p:nvSpPr>
        <p:spPr bwMode="auto">
          <a:xfrm>
            <a:off x="-228600" y="5256213"/>
            <a:ext cx="254000" cy="4206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914" name="Rectangle 18"/>
          <p:cNvSpPr>
            <a:spLocks/>
          </p:cNvSpPr>
          <p:nvPr/>
        </p:nvSpPr>
        <p:spPr bwMode="auto">
          <a:xfrm>
            <a:off x="2667000" y="1219200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400">
                <a:solidFill>
                  <a:srgbClr val="000066"/>
                </a:solidFill>
                <a:latin typeface="Calibri" pitchFamily="34" charset="0"/>
              </a:rPr>
              <a:t>Auf Nordhimmel durch           4 Experimente gemessen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400">
                <a:solidFill>
                  <a:srgbClr val="000066"/>
                </a:solidFill>
                <a:latin typeface="Calibri" pitchFamily="34" charset="0"/>
              </a:rPr>
              <a:t>IceCube erstmals auf Südhimmel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400">
                <a:solidFill>
                  <a:srgbClr val="000066"/>
                </a:solidFill>
                <a:latin typeface="Calibri" pitchFamily="34" charset="0"/>
              </a:rPr>
              <a:t>Ursachen? </a:t>
            </a:r>
            <a:endParaRPr lang="en-US" b="1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33691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429000"/>
            <a:ext cx="525780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917" name="Text Box 21"/>
          <p:cNvSpPr txBox="1">
            <a:spLocks noChangeArrowheads="1"/>
          </p:cNvSpPr>
          <p:nvPr/>
        </p:nvSpPr>
        <p:spPr bwMode="auto">
          <a:xfrm>
            <a:off x="838200" y="4038600"/>
            <a:ext cx="3522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MILAGRO (Nordhimmel)</a:t>
            </a:r>
            <a:endParaRPr lang="en-US" sz="2400"/>
          </a:p>
        </p:txBody>
      </p:sp>
      <p:sp>
        <p:nvSpPr>
          <p:cNvPr id="336918" name="Text Box 22"/>
          <p:cNvSpPr txBox="1">
            <a:spLocks noChangeArrowheads="1"/>
          </p:cNvSpPr>
          <p:nvPr/>
        </p:nvSpPr>
        <p:spPr bwMode="auto">
          <a:xfrm>
            <a:off x="990600" y="5029200"/>
            <a:ext cx="313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/>
              <a:t>IceCube (Südhimmel)</a:t>
            </a:r>
            <a:endParaRPr lang="en-US" sz="2400"/>
          </a:p>
        </p:txBody>
      </p:sp>
      <p:sp>
        <p:nvSpPr>
          <p:cNvPr id="336919" name="Rectangle 23"/>
          <p:cNvSpPr>
            <a:spLocks noChangeArrowheads="1"/>
          </p:cNvSpPr>
          <p:nvPr/>
        </p:nvSpPr>
        <p:spPr bwMode="auto">
          <a:xfrm>
            <a:off x="304800" y="3657600"/>
            <a:ext cx="457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920" name="Rectangle 24"/>
          <p:cNvSpPr>
            <a:spLocks noChangeArrowheads="1"/>
          </p:cNvSpPr>
          <p:nvPr/>
        </p:nvSpPr>
        <p:spPr bwMode="auto">
          <a:xfrm>
            <a:off x="4419600" y="3657600"/>
            <a:ext cx="457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922" name="Text Box 26"/>
          <p:cNvSpPr txBox="1">
            <a:spLocks noChangeArrowheads="1"/>
          </p:cNvSpPr>
          <p:nvPr/>
        </p:nvSpPr>
        <p:spPr bwMode="auto">
          <a:xfrm>
            <a:off x="4495800" y="5257800"/>
            <a:ext cx="2743200" cy="1136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370" tIns="50685" rIns="101370" bIns="50685">
            <a:spAutoFit/>
          </a:bodyPr>
          <a:lstStyle>
            <a:lvl1pPr defTabSz="10144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506413" defTabSz="10144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14413" defTabSz="10144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20825" defTabSz="10144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27238" defTabSz="10144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2000">
                <a:solidFill>
                  <a:srgbClr val="003366"/>
                </a:solidFill>
              </a:rPr>
              <a:t>~10</a:t>
            </a:r>
            <a:r>
              <a:rPr lang="de-DE" sz="2000" baseline="30000">
                <a:solidFill>
                  <a:srgbClr val="003366"/>
                </a:solidFill>
              </a:rPr>
              <a:t>9</a:t>
            </a:r>
            <a:r>
              <a:rPr lang="de-DE" sz="2000">
                <a:solidFill>
                  <a:srgbClr val="003366"/>
                </a:solidFill>
              </a:rPr>
              <a:t> Myonen von oben:</a:t>
            </a:r>
          </a:p>
          <a:p>
            <a:r>
              <a:rPr lang="de-DE" sz="2400">
                <a:solidFill>
                  <a:srgbClr val="003366"/>
                </a:solidFill>
              </a:rPr>
              <a:t>  Klare Anisotropie  </a:t>
            </a:r>
          </a:p>
          <a:p>
            <a:r>
              <a:rPr lang="de-DE" sz="2400">
                <a:solidFill>
                  <a:srgbClr val="003366"/>
                </a:solidFill>
              </a:rPr>
              <a:t>  auf 0.1 % Niveau</a:t>
            </a:r>
            <a:r>
              <a:rPr lang="de-DE" sz="2400"/>
              <a:t> </a:t>
            </a:r>
            <a:endParaRPr lang="en-US" sz="2400"/>
          </a:p>
        </p:txBody>
      </p:sp>
      <p:sp>
        <p:nvSpPr>
          <p:cNvPr id="336923" name="Rectangle 27"/>
          <p:cNvSpPr>
            <a:spLocks noChangeArrowheads="1"/>
          </p:cNvSpPr>
          <p:nvPr/>
        </p:nvSpPr>
        <p:spPr bwMode="auto">
          <a:xfrm>
            <a:off x="6781800" y="2971800"/>
            <a:ext cx="8382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6916" name="Rectangle 20"/>
          <p:cNvSpPr>
            <a:spLocks/>
          </p:cNvSpPr>
          <p:nvPr/>
        </p:nvSpPr>
        <p:spPr bwMode="auto">
          <a:xfrm>
            <a:off x="4419600" y="2590800"/>
            <a:ext cx="3733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400" b="1">
                <a:solidFill>
                  <a:srgbClr val="000066"/>
                </a:solidFill>
                <a:latin typeface="Calibri" pitchFamily="34" charset="0"/>
              </a:rPr>
              <a:t>Nahe Quelle?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400" b="1">
                <a:solidFill>
                  <a:srgbClr val="000066"/>
                </a:solidFill>
                <a:latin typeface="Calibri" pitchFamily="34" charset="0"/>
              </a:rPr>
              <a:t>Bündelungseffekt       durch Magnetfelder?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400" b="1">
                <a:solidFill>
                  <a:srgbClr val="000066"/>
                </a:solidFill>
                <a:latin typeface="Calibri" pitchFamily="34" charset="0"/>
              </a:rPr>
              <a:t>...?</a:t>
            </a:r>
            <a:endParaRPr lang="en-US" sz="2400" b="1">
              <a:solidFill>
                <a:srgbClr val="00006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Rectangle 3"/>
          <p:cNvSpPr>
            <a:spLocks noGrp="1"/>
          </p:cNvSpPr>
          <p:nvPr>
            <p:ph type="title"/>
          </p:nvPr>
        </p:nvSpPr>
        <p:spPr>
          <a:xfrm>
            <a:off x="1752600" y="0"/>
            <a:ext cx="6934200" cy="1096963"/>
          </a:xfrm>
        </p:spPr>
        <p:txBody>
          <a:bodyPr/>
          <a:lstStyle/>
          <a:p>
            <a:r>
              <a:rPr lang="de-DE" sz="2800" smtClean="0"/>
              <a:t>KASCADE-Grande, IceTop, Tunka: </a:t>
            </a:r>
            <a:br>
              <a:rPr lang="de-DE" sz="2800" smtClean="0"/>
            </a:br>
            <a:r>
              <a:rPr lang="de-DE" sz="2800" smtClean="0"/>
              <a:t>Massenzusammensetzung</a:t>
            </a:r>
            <a:endParaRPr lang="en-US" sz="2800" smtClean="0"/>
          </a:p>
        </p:txBody>
      </p:sp>
      <p:graphicFrame>
        <p:nvGraphicFramePr>
          <p:cNvPr id="301067" name="Object 1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0" y="3581400"/>
          <a:ext cx="42672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97" name="Acrobat Document" r:id="rId3" imgW="7620000" imgH="6362700" progId="AcroExch.Document.7">
                  <p:embed/>
                </p:oleObj>
              </mc:Choice>
              <mc:Fallback>
                <p:oleObj name="Acrobat Document" r:id="rId3" imgW="7620000" imgH="6362700" progId="AcroExch.Document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81400"/>
                        <a:ext cx="426720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1060" name="Group 4"/>
          <p:cNvGrpSpPr>
            <a:grpSpLocks/>
          </p:cNvGrpSpPr>
          <p:nvPr/>
        </p:nvGrpSpPr>
        <p:grpSpPr bwMode="auto">
          <a:xfrm>
            <a:off x="381000" y="381000"/>
            <a:ext cx="2133600" cy="2514600"/>
            <a:chOff x="192" y="528"/>
            <a:chExt cx="1392" cy="1584"/>
          </a:xfrm>
        </p:grpSpPr>
        <p:sp>
          <p:nvSpPr>
            <p:cNvPr id="301061" name="AutoShape 5"/>
            <p:cNvSpPr>
              <a:spLocks/>
            </p:cNvSpPr>
            <p:nvPr/>
          </p:nvSpPr>
          <p:spPr bwMode="auto">
            <a:xfrm>
              <a:off x="192" y="528"/>
              <a:ext cx="1392" cy="1584"/>
            </a:xfrm>
            <a:prstGeom prst="roundRect">
              <a:avLst>
                <a:gd name="adj" fmla="val 8019"/>
              </a:avLst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114300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301062" name="Picture 6" descr="crspectr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5"/>
            <a:stretch>
              <a:fillRect/>
            </a:stretch>
          </p:blipFill>
          <p:spPr bwMode="auto">
            <a:xfrm>
              <a:off x="288" y="624"/>
              <a:ext cx="1202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1063" name="Oval 7"/>
          <p:cNvSpPr>
            <a:spLocks noChangeArrowheads="1"/>
          </p:cNvSpPr>
          <p:nvPr/>
        </p:nvSpPr>
        <p:spPr bwMode="auto">
          <a:xfrm>
            <a:off x="1371600" y="1371600"/>
            <a:ext cx="685800" cy="685800"/>
          </a:xfrm>
          <a:prstGeom prst="ellipse">
            <a:avLst/>
          </a:prstGeom>
          <a:solidFill>
            <a:srgbClr val="FF7C80">
              <a:alpha val="17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64" name="Line 8"/>
          <p:cNvSpPr>
            <a:spLocks noChangeShapeType="1"/>
          </p:cNvSpPr>
          <p:nvPr/>
        </p:nvSpPr>
        <p:spPr bwMode="auto">
          <a:xfrm flipH="1">
            <a:off x="1828800" y="990600"/>
            <a:ext cx="3810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01069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34000" y="1752600"/>
          <a:ext cx="3656013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98" name="Acrobat Document" r:id="rId6" imgW="5124450" imgH="6838950" progId="AcroExch.Document.7">
                  <p:embed/>
                </p:oleObj>
              </mc:Choice>
              <mc:Fallback>
                <p:oleObj name="Acrobat Document" r:id="rId6" imgW="5124450" imgH="6838950" progId="AcroExch.Document.7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752600"/>
                        <a:ext cx="3656013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1071" name="Rectangle 15"/>
          <p:cNvSpPr>
            <a:spLocks/>
          </p:cNvSpPr>
          <p:nvPr/>
        </p:nvSpPr>
        <p:spPr bwMode="auto">
          <a:xfrm>
            <a:off x="2590800" y="1219200"/>
            <a:ext cx="4800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000">
                <a:solidFill>
                  <a:srgbClr val="000066"/>
                </a:solidFill>
                <a:latin typeface="Calibri" pitchFamily="34" charset="0"/>
              </a:rPr>
              <a:t>Knie: SNR vs Diffusionsverluste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000">
                <a:solidFill>
                  <a:srgbClr val="000066"/>
                </a:solidFill>
                <a:latin typeface="Calibri" pitchFamily="34" charset="0"/>
              </a:rPr>
              <a:t>Eisenknie ?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000">
                <a:solidFill>
                  <a:srgbClr val="000066"/>
                </a:solidFill>
                <a:latin typeface="Calibri" pitchFamily="34" charset="0"/>
              </a:rPr>
              <a:t>Galaktisch </a:t>
            </a:r>
            <a:r>
              <a:rPr lang="de-DE" sz="2000">
                <a:solidFill>
                  <a:srgbClr val="000066"/>
                </a:solidFill>
                <a:latin typeface="Calibri" pitchFamily="34" charset="0"/>
                <a:sym typeface="Wingdings" pitchFamily="2" charset="2"/>
              </a:rPr>
              <a:t>                                                  </a:t>
            </a:r>
            <a:r>
              <a:rPr lang="de-DE" sz="2000">
                <a:solidFill>
                  <a:schemeClr val="bg1"/>
                </a:solidFill>
                <a:latin typeface="Calibri" pitchFamily="34" charset="0"/>
                <a:sym typeface="Wingdings" pitchFamily="2" charset="2"/>
              </a:rPr>
              <a:t>. </a:t>
            </a:r>
            <a:r>
              <a:rPr lang="de-DE" sz="2000">
                <a:solidFill>
                  <a:srgbClr val="000066"/>
                </a:solidFill>
                <a:latin typeface="Calibri" pitchFamily="34" charset="0"/>
                <a:sym typeface="Wingdings" pitchFamily="2" charset="2"/>
              </a:rPr>
              <a:t>      Intergalaktisch</a:t>
            </a:r>
            <a:endParaRPr lang="de-DE" sz="2000">
              <a:solidFill>
                <a:srgbClr val="000066"/>
              </a:solidFill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000">
                <a:solidFill>
                  <a:srgbClr val="000066"/>
                </a:solidFill>
                <a:latin typeface="Calibri" pitchFamily="34" charset="0"/>
              </a:rPr>
              <a:t>Hängt stark von                                      Querschnitten ab                         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DE" sz="2200" b="1">
                <a:solidFill>
                  <a:srgbClr val="000066"/>
                </a:solidFill>
                <a:latin typeface="Calibri" pitchFamily="34" charset="0"/>
              </a:rPr>
              <a:t>LHC: neuer Input                                                     für Interpretation</a:t>
            </a:r>
            <a:r>
              <a:rPr lang="de-DE" sz="2000">
                <a:solidFill>
                  <a:srgbClr val="000066"/>
                </a:solidFill>
                <a:latin typeface="Calibri" pitchFamily="34" charset="0"/>
              </a:rPr>
              <a:t> </a:t>
            </a:r>
            <a:endParaRPr lang="en-US" sz="200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301073" name="AutoShape 17"/>
          <p:cNvSpPr>
            <a:spLocks/>
          </p:cNvSpPr>
          <p:nvPr/>
        </p:nvSpPr>
        <p:spPr bwMode="auto">
          <a:xfrm rot="-5400000">
            <a:off x="7696200" y="1219200"/>
            <a:ext cx="304800" cy="1676400"/>
          </a:xfrm>
          <a:prstGeom prst="rightBrace">
            <a:avLst>
              <a:gd name="adj1" fmla="val 45833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74" name="WordArt 18"/>
          <p:cNvSpPr>
            <a:spLocks noChangeArrowheads="1" noChangeShapeType="1" noTextEdit="1"/>
          </p:cNvSpPr>
          <p:nvPr/>
        </p:nvSpPr>
        <p:spPr bwMode="auto">
          <a:xfrm>
            <a:off x="7467600" y="1447800"/>
            <a:ext cx="800100" cy="4032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pc="720"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Neu!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859" name="Picture 3" descr="Alert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38800" y="228600"/>
            <a:ext cx="3124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13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sn_sequ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316912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6227763" y="1989138"/>
            <a:ext cx="2916237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700" b="1">
                <a:solidFill>
                  <a:srgbClr val="FF6600"/>
                </a:solidFill>
              </a:rPr>
              <a:t>, neutron star cools down</a:t>
            </a:r>
            <a:endParaRPr lang="en-GB" sz="1700" b="1">
              <a:solidFill>
                <a:srgbClr val="FF6600"/>
              </a:solidFill>
            </a:endParaRPr>
          </a:p>
        </p:txBody>
      </p:sp>
      <p:sp>
        <p:nvSpPr>
          <p:cNvPr id="211972" name="AutoShape 4"/>
          <p:cNvSpPr>
            <a:spLocks noChangeArrowheads="1"/>
          </p:cNvSpPr>
          <p:nvPr/>
        </p:nvSpPr>
        <p:spPr bwMode="auto">
          <a:xfrm>
            <a:off x="5076825" y="1052513"/>
            <a:ext cx="3382963" cy="720725"/>
          </a:xfrm>
          <a:prstGeom prst="rightArrow">
            <a:avLst>
              <a:gd name="adj1" fmla="val 50000"/>
              <a:gd name="adj2" fmla="val 117346"/>
            </a:avLst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5076825" y="1204913"/>
            <a:ext cx="27273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700" b="1">
                <a:solidFill>
                  <a:srgbClr val="FFFF66"/>
                </a:solidFill>
                <a:latin typeface="Calibri" pitchFamily="34" charset="0"/>
              </a:rPr>
              <a:t>Gravitational waves emitted</a:t>
            </a:r>
            <a:endParaRPr lang="en-GB" sz="1700" b="1"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211974" name="Rectangle 6"/>
          <p:cNvSpPr>
            <a:spLocks noChangeArrowheads="1"/>
          </p:cNvSpPr>
          <p:nvPr/>
        </p:nvSpPr>
        <p:spPr bwMode="auto">
          <a:xfrm>
            <a:off x="228600" y="228600"/>
            <a:ext cx="228600" cy="228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1143000"/>
          </a:xfrm>
        </p:spPr>
        <p:txBody>
          <a:bodyPr/>
          <a:lstStyle/>
          <a:p>
            <a:r>
              <a:rPr lang="de-DE" sz="4000" b="1" smtClean="0"/>
              <a:t>IceCube: Multi-Messenger-Programm</a:t>
            </a:r>
            <a:endParaRPr lang="en-US" sz="4000" b="1" smtClean="0"/>
          </a:p>
        </p:txBody>
      </p:sp>
      <p:sp>
        <p:nvSpPr>
          <p:cNvPr id="321539" name="Rectangle 3"/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4572000" cy="54864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b="1" smtClean="0"/>
              <a:t>Online:</a:t>
            </a:r>
          </a:p>
          <a:p>
            <a:pPr>
              <a:lnSpc>
                <a:spcPct val="80000"/>
              </a:lnSpc>
            </a:pPr>
            <a:r>
              <a:rPr lang="de-DE" sz="2800" b="1" smtClean="0"/>
              <a:t>Optical follow-up:</a:t>
            </a:r>
            <a:r>
              <a:rPr lang="de-DE" sz="2800" smtClean="0"/>
              <a:t>                      </a:t>
            </a:r>
            <a:r>
              <a:rPr lang="de-DE" sz="2000" i="1" smtClean="0"/>
              <a:t>- in Betrieb -</a:t>
            </a:r>
          </a:p>
          <a:p>
            <a:pPr lvl="1">
              <a:lnSpc>
                <a:spcPct val="80000"/>
              </a:lnSpc>
            </a:pPr>
            <a:r>
              <a:rPr lang="de-DE" sz="2400" smtClean="0"/>
              <a:t>IceCube Doublets/Triplets aus beliebiger Richtung       innerhalb weniger Minuten                                                     </a:t>
            </a:r>
            <a:r>
              <a:rPr lang="de-DE" sz="2400" b="1" i="1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de-DE" sz="2400" b="1" i="1" smtClean="0">
                <a:solidFill>
                  <a:srgbClr val="FF0000"/>
                </a:solidFill>
                <a:sym typeface="Wingdings" pitchFamily="2" charset="2"/>
              </a:rPr>
              <a:t> Robotische optische Teleskope</a:t>
            </a:r>
          </a:p>
          <a:p>
            <a:pPr lvl="1">
              <a:lnSpc>
                <a:spcPct val="80000"/>
              </a:lnSpc>
              <a:buFont typeface="Arial" charset="0"/>
              <a:buNone/>
            </a:pPr>
            <a:endParaRPr lang="de-DE" sz="1800" i="1" smtClean="0">
              <a:solidFill>
                <a:srgbClr val="FF0000"/>
              </a:solidFill>
              <a:sym typeface="Wingdings" pitchFamily="2" charset="2"/>
            </a:endParaRPr>
          </a:p>
          <a:p>
            <a:pPr lvl="1">
              <a:lnSpc>
                <a:spcPct val="80000"/>
              </a:lnSpc>
              <a:buFont typeface="Arial" charset="0"/>
              <a:buNone/>
            </a:pPr>
            <a:endParaRPr lang="de-DE" sz="1800" i="1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de-DE" sz="2800" b="1" smtClean="0">
                <a:sym typeface="Wingdings" pitchFamily="2" charset="2"/>
              </a:rPr>
              <a:t>Gamma follow-up (NToO):</a:t>
            </a:r>
            <a:r>
              <a:rPr lang="de-DE" sz="2800" smtClean="0">
                <a:sym typeface="Wingdings" pitchFamily="2" charset="2"/>
              </a:rPr>
              <a:t>                                       </a:t>
            </a:r>
            <a:r>
              <a:rPr lang="de-DE" sz="2000" i="1" smtClean="0">
                <a:sym typeface="Wingdings" pitchFamily="2" charset="2"/>
              </a:rPr>
              <a:t>- Testbetrieb -</a:t>
            </a:r>
          </a:p>
          <a:p>
            <a:pPr lvl="1">
              <a:lnSpc>
                <a:spcPct val="80000"/>
              </a:lnSpc>
            </a:pPr>
            <a:r>
              <a:rPr lang="de-DE" sz="2400" smtClean="0">
                <a:sym typeface="Wingdings" pitchFamily="2" charset="2"/>
              </a:rPr>
              <a:t>IceCube Event-Folgen aus vordefinierten Quellen innerhalb von Tagen/Wochen </a:t>
            </a:r>
            <a:r>
              <a:rPr lang="de-DE" sz="2400" b="1" i="1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de-DE" sz="2400" b="1" i="1" smtClean="0">
                <a:solidFill>
                  <a:srgbClr val="FF0000"/>
                </a:solidFill>
                <a:sym typeface="Wingdings" pitchFamily="2" charset="2"/>
              </a:rPr>
              <a:t> MAGIC</a:t>
            </a:r>
            <a:endParaRPr lang="en-US" sz="2400" b="1" i="1" smtClean="0">
              <a:solidFill>
                <a:srgbClr val="FF0000"/>
              </a:solidFill>
              <a:sym typeface="Wingdings" pitchFamily="2" charset="2"/>
            </a:endParaRPr>
          </a:p>
        </p:txBody>
      </p:sp>
      <p:pic>
        <p:nvPicPr>
          <p:cNvPr id="321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/>
          <a:stretch>
            <a:fillRect/>
          </a:stretch>
        </p:blipFill>
        <p:spPr bwMode="auto">
          <a:xfrm>
            <a:off x="7726363" y="1447800"/>
            <a:ext cx="141763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6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15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r="7066"/>
          <a:stretch>
            <a:fillRect/>
          </a:stretch>
        </p:blipFill>
        <p:spPr bwMode="auto">
          <a:xfrm>
            <a:off x="4724400" y="1447800"/>
            <a:ext cx="14414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587" r="70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15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3"/>
          <a:stretch>
            <a:fillRect/>
          </a:stretch>
        </p:blipFill>
        <p:spPr bwMode="auto">
          <a:xfrm>
            <a:off x="6096000" y="1447800"/>
            <a:ext cx="1503363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4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1543" name="Rectangle 7"/>
          <p:cNvSpPr>
            <a:spLocks noChangeArrowheads="1"/>
          </p:cNvSpPr>
          <p:nvPr/>
        </p:nvSpPr>
        <p:spPr bwMode="auto">
          <a:xfrm>
            <a:off x="7467600" y="1447800"/>
            <a:ext cx="304800" cy="1752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5867400" y="1600200"/>
            <a:ext cx="2035175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6600">
                <a:solidFill>
                  <a:schemeClr val="bg1"/>
                </a:solidFill>
              </a:rPr>
              <a:t>-</a:t>
            </a:r>
            <a:r>
              <a:rPr lang="de-DE" sz="4400">
                <a:solidFill>
                  <a:schemeClr val="bg1"/>
                </a:solidFill>
              </a:rPr>
              <a:t>        =</a:t>
            </a:r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5713413" y="3276600"/>
            <a:ext cx="34305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>
                <a:latin typeface="Calibri" pitchFamily="34" charset="0"/>
              </a:rPr>
              <a:t>Found: 36 doublets (IC40+IC59)</a:t>
            </a:r>
          </a:p>
          <a:p>
            <a:r>
              <a:rPr lang="de-DE" sz="2000">
                <a:latin typeface="Calibri" pitchFamily="34" charset="0"/>
              </a:rPr>
              <a:t>Expected: 25.0 doublets</a:t>
            </a:r>
          </a:p>
          <a:p>
            <a:r>
              <a:rPr lang="de-DE" sz="2000">
                <a:latin typeface="Calibri" pitchFamily="34" charset="0"/>
              </a:rPr>
              <a:t>2.5-sigma effect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321546" name="Text Box 10"/>
          <p:cNvSpPr txBox="1">
            <a:spLocks noChangeArrowheads="1"/>
          </p:cNvSpPr>
          <p:nvPr/>
        </p:nvSpPr>
        <p:spPr bwMode="auto">
          <a:xfrm>
            <a:off x="5334000" y="4356100"/>
            <a:ext cx="3459163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Calibri" pitchFamily="34" charset="0"/>
              </a:rPr>
              <a:t>Bursts:  GRB, SN</a:t>
            </a:r>
          </a:p>
          <a:p>
            <a:endParaRPr lang="de-DE">
              <a:solidFill>
                <a:srgbClr val="FF0000"/>
              </a:solidFill>
              <a:latin typeface="Calibri" pitchFamily="34" charset="0"/>
            </a:endParaRPr>
          </a:p>
          <a:p>
            <a:endParaRPr lang="de-DE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de-DE">
                <a:solidFill>
                  <a:srgbClr val="FF0000"/>
                </a:solidFill>
                <a:latin typeface="Calibri" pitchFamily="34" charset="0"/>
              </a:rPr>
              <a:t>    Flares: AGN, PWN,...</a:t>
            </a:r>
          </a:p>
          <a:p>
            <a:endParaRPr lang="de-DE">
              <a:latin typeface="Calibri" pitchFamily="34" charset="0"/>
            </a:endParaRPr>
          </a:p>
          <a:p>
            <a:endParaRPr lang="en-US" sz="180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H="1" flipV="1">
            <a:off x="4343400" y="3657600"/>
            <a:ext cx="9144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H="1" flipV="1">
            <a:off x="4572000" y="58674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549" name="Text Box 13"/>
          <p:cNvSpPr txBox="1">
            <a:spLocks noChangeArrowheads="1"/>
          </p:cNvSpPr>
          <p:nvPr/>
        </p:nvSpPr>
        <p:spPr bwMode="auto">
          <a:xfrm>
            <a:off x="1066800" y="3886200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Auch ANTARES !</a:t>
            </a:r>
            <a:endParaRPr lang="en-US" sz="1800" b="1"/>
          </a:p>
        </p:txBody>
      </p:sp>
      <p:sp>
        <p:nvSpPr>
          <p:cNvPr id="321550" name="Rectangle 14"/>
          <p:cNvSpPr>
            <a:spLocks noChangeArrowheads="1"/>
          </p:cNvSpPr>
          <p:nvPr/>
        </p:nvSpPr>
        <p:spPr bwMode="auto">
          <a:xfrm>
            <a:off x="990600" y="3886200"/>
            <a:ext cx="22098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3" name="Rectangle 3"/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4572000" cy="548640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b="1" smtClean="0"/>
              <a:t>Online:</a:t>
            </a:r>
          </a:p>
          <a:p>
            <a:pPr>
              <a:lnSpc>
                <a:spcPct val="80000"/>
              </a:lnSpc>
            </a:pPr>
            <a:r>
              <a:rPr lang="de-DE" sz="2800" b="1" smtClean="0"/>
              <a:t>Optical follow-up:</a:t>
            </a:r>
            <a:r>
              <a:rPr lang="de-DE" sz="2800" smtClean="0"/>
              <a:t>                      </a:t>
            </a:r>
            <a:r>
              <a:rPr lang="de-DE" sz="2000" i="1" smtClean="0"/>
              <a:t>- in Betrieb -</a:t>
            </a:r>
          </a:p>
          <a:p>
            <a:pPr lvl="1">
              <a:lnSpc>
                <a:spcPct val="80000"/>
              </a:lnSpc>
            </a:pPr>
            <a:r>
              <a:rPr lang="de-DE" sz="2400" smtClean="0"/>
              <a:t>IceCube Doublets/Triplets aus beliebiger Richtung       innerhalb weniger Minuten                                                     </a:t>
            </a:r>
            <a:r>
              <a:rPr lang="de-DE" sz="2400" b="1" i="1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de-DE" sz="2400" b="1" i="1" smtClean="0">
                <a:solidFill>
                  <a:srgbClr val="FF0000"/>
                </a:solidFill>
                <a:sym typeface="Wingdings" pitchFamily="2" charset="2"/>
              </a:rPr>
              <a:t> Robotische optische Teleskope</a:t>
            </a:r>
          </a:p>
          <a:p>
            <a:pPr lvl="1">
              <a:lnSpc>
                <a:spcPct val="80000"/>
              </a:lnSpc>
              <a:buFont typeface="Arial" charset="0"/>
              <a:buNone/>
            </a:pPr>
            <a:endParaRPr lang="de-DE" sz="1800" i="1" smtClean="0">
              <a:solidFill>
                <a:srgbClr val="FF0000"/>
              </a:solidFill>
              <a:sym typeface="Wingdings" pitchFamily="2" charset="2"/>
            </a:endParaRPr>
          </a:p>
          <a:p>
            <a:pPr lvl="1">
              <a:lnSpc>
                <a:spcPct val="80000"/>
              </a:lnSpc>
              <a:buFont typeface="Arial" charset="0"/>
              <a:buNone/>
            </a:pPr>
            <a:endParaRPr lang="de-DE" sz="1800" i="1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de-DE" sz="2800" b="1" smtClean="0">
                <a:sym typeface="Wingdings" pitchFamily="2" charset="2"/>
              </a:rPr>
              <a:t>Gamma follow-up (NToO):</a:t>
            </a:r>
            <a:r>
              <a:rPr lang="de-DE" sz="2800" smtClean="0">
                <a:sym typeface="Wingdings" pitchFamily="2" charset="2"/>
              </a:rPr>
              <a:t>                                       </a:t>
            </a:r>
            <a:r>
              <a:rPr lang="de-DE" sz="2000" i="1" smtClean="0">
                <a:sym typeface="Wingdings" pitchFamily="2" charset="2"/>
              </a:rPr>
              <a:t>- Testbetrieb -</a:t>
            </a:r>
          </a:p>
          <a:p>
            <a:pPr lvl="1">
              <a:lnSpc>
                <a:spcPct val="80000"/>
              </a:lnSpc>
            </a:pPr>
            <a:r>
              <a:rPr lang="de-DE" sz="2400" smtClean="0">
                <a:sym typeface="Wingdings" pitchFamily="2" charset="2"/>
              </a:rPr>
              <a:t>IceCube Event-Folgen aus vordefinierten Quellen innerhalb von Tagen/Wochen </a:t>
            </a:r>
            <a:r>
              <a:rPr lang="de-DE" sz="2400" b="1" i="1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de-DE" sz="2400" b="1" i="1" smtClean="0">
                <a:solidFill>
                  <a:srgbClr val="FF0000"/>
                </a:solidFill>
                <a:sym typeface="Wingdings" pitchFamily="2" charset="2"/>
              </a:rPr>
              <a:t> MAGIC</a:t>
            </a:r>
            <a:endParaRPr lang="en-US" sz="2400" b="1" i="1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322570" name="Text Box 10"/>
          <p:cNvSpPr txBox="1">
            <a:spLocks noChangeArrowheads="1"/>
          </p:cNvSpPr>
          <p:nvPr/>
        </p:nvSpPr>
        <p:spPr bwMode="auto">
          <a:xfrm>
            <a:off x="5334000" y="4356100"/>
            <a:ext cx="3459163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Calibri" pitchFamily="34" charset="0"/>
              </a:rPr>
              <a:t>Bursts:  GRB, SN</a:t>
            </a:r>
          </a:p>
          <a:p>
            <a:endParaRPr lang="de-DE">
              <a:solidFill>
                <a:srgbClr val="FF0000"/>
              </a:solidFill>
              <a:latin typeface="Calibri" pitchFamily="34" charset="0"/>
            </a:endParaRPr>
          </a:p>
          <a:p>
            <a:endParaRPr lang="de-DE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de-DE">
                <a:solidFill>
                  <a:srgbClr val="FF0000"/>
                </a:solidFill>
                <a:latin typeface="Calibri" pitchFamily="34" charset="0"/>
              </a:rPr>
              <a:t>    Flares: AGN, PWN,...</a:t>
            </a:r>
          </a:p>
          <a:p>
            <a:endParaRPr lang="de-DE">
              <a:latin typeface="Calibri" pitchFamily="34" charset="0"/>
            </a:endParaRPr>
          </a:p>
          <a:p>
            <a:endParaRPr lang="en-US" sz="1800"/>
          </a:p>
        </p:txBody>
      </p:sp>
      <p:sp>
        <p:nvSpPr>
          <p:cNvPr id="322571" name="Line 11"/>
          <p:cNvSpPr>
            <a:spLocks noChangeShapeType="1"/>
          </p:cNvSpPr>
          <p:nvPr/>
        </p:nvSpPr>
        <p:spPr bwMode="auto">
          <a:xfrm flipH="1" flipV="1">
            <a:off x="4343400" y="3657600"/>
            <a:ext cx="9144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572" name="Line 12"/>
          <p:cNvSpPr>
            <a:spLocks noChangeShapeType="1"/>
          </p:cNvSpPr>
          <p:nvPr/>
        </p:nvSpPr>
        <p:spPr bwMode="auto">
          <a:xfrm flipH="1" flipV="1">
            <a:off x="4572000" y="58674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2573" name="Text Box 13"/>
          <p:cNvSpPr txBox="1">
            <a:spLocks noChangeArrowheads="1"/>
          </p:cNvSpPr>
          <p:nvPr/>
        </p:nvSpPr>
        <p:spPr bwMode="auto">
          <a:xfrm>
            <a:off x="1066800" y="3886200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b="1"/>
              <a:t>Auch ANTARES !</a:t>
            </a:r>
            <a:endParaRPr lang="en-US" sz="1800" b="1"/>
          </a:p>
        </p:txBody>
      </p:sp>
      <p:sp>
        <p:nvSpPr>
          <p:cNvPr id="322574" name="Rectangle 14"/>
          <p:cNvSpPr>
            <a:spLocks/>
          </p:cNvSpPr>
          <p:nvPr/>
        </p:nvSpPr>
        <p:spPr bwMode="auto">
          <a:xfrm>
            <a:off x="4953000" y="1143000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de-DE" sz="3200" b="1">
                <a:solidFill>
                  <a:srgbClr val="000066"/>
                </a:solidFill>
                <a:latin typeface="Calibri" pitchFamily="34" charset="0"/>
              </a:rPr>
              <a:t>Offline: 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de-DE" sz="3200" b="1">
                <a:solidFill>
                  <a:srgbClr val="000066"/>
                </a:solidFill>
                <a:latin typeface="Calibri" pitchFamily="34" charset="0"/>
              </a:rPr>
              <a:t>S/N-Verbesserung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3200">
                <a:solidFill>
                  <a:srgbClr val="000066"/>
                </a:solidFill>
                <a:latin typeface="Calibri" pitchFamily="34" charset="0"/>
              </a:rPr>
              <a:t>GRB  (nächste Folie)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3200">
                <a:solidFill>
                  <a:srgbClr val="000066"/>
                </a:solidFill>
                <a:latin typeface="Calibri" pitchFamily="34" charset="0"/>
              </a:rPr>
              <a:t>Flares von AGN etc.</a:t>
            </a:r>
            <a:endParaRPr lang="en-US" sz="320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322576" name="Rectangle 16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1143000"/>
          </a:xfrm>
          <a:noFill/>
          <a:ln/>
        </p:spPr>
        <p:txBody>
          <a:bodyPr/>
          <a:lstStyle/>
          <a:p>
            <a:r>
              <a:rPr lang="de-DE" sz="4000" b="1" smtClean="0"/>
              <a:t>IceCube: Multi-Messenger-Programm</a:t>
            </a:r>
            <a:endParaRPr lang="en-US" sz="4000" b="1" smtClean="0"/>
          </a:p>
        </p:txBody>
      </p:sp>
      <p:sp>
        <p:nvSpPr>
          <p:cNvPr id="322577" name="Rectangle 17"/>
          <p:cNvSpPr>
            <a:spLocks noChangeArrowheads="1"/>
          </p:cNvSpPr>
          <p:nvPr/>
        </p:nvSpPr>
        <p:spPr bwMode="auto">
          <a:xfrm>
            <a:off x="990600" y="3886200"/>
            <a:ext cx="22098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1818</Words>
  <Application>Microsoft Office PowerPoint</Application>
  <PresentationFormat>On-screen Show (4:3)</PresentationFormat>
  <Paragraphs>666</Paragraphs>
  <Slides>91</Slides>
  <Notes>17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91</vt:i4>
      </vt:variant>
    </vt:vector>
  </HeadingPairs>
  <TitlesOfParts>
    <vt:vector size="98" baseType="lpstr">
      <vt:lpstr>Office Theme</vt:lpstr>
      <vt:lpstr>CorelPhotoPaint.Image.9</vt:lpstr>
      <vt:lpstr>CorelPhotoPaint.Image.10</vt:lpstr>
      <vt:lpstr>Acrobat Document</vt:lpstr>
      <vt:lpstr>Equation</vt:lpstr>
      <vt:lpstr>Image</vt:lpstr>
      <vt:lpstr>Bitmap Image</vt:lpstr>
      <vt:lpstr>Multimessenger Astrophysik Wo stehen wir heute?   </vt:lpstr>
      <vt:lpstr>PowerPoint Presentation</vt:lpstr>
      <vt:lpstr>PowerPoint Presentation</vt:lpstr>
      <vt:lpstr>PowerPoint Presentation</vt:lpstr>
      <vt:lpstr>1989:  die erste Quelle im TeV Bereich</vt:lpstr>
      <vt:lpstr>2005:  Der Krebsnebel mit MAGIC</vt:lpstr>
      <vt:lpstr>TeV Himmelskarte 1996 und 2008</vt:lpstr>
      <vt:lpstr>Die neuen Fenster: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Supernovadetektoren heute</vt:lpstr>
      <vt:lpstr>Supernova in IceCube</vt:lpstr>
      <vt:lpstr>SuperNova Early Warning System SNEWS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Das Universum bei hohen Energien</vt:lpstr>
      <vt:lpstr>Das Universum bei hohen Energien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Geladene kosmische Strahlung, Gamma-Strahlen und Neutrinos</vt:lpstr>
      <vt:lpstr>E &gt; 1019 eV:  Astronomie ?</vt:lpstr>
      <vt:lpstr>PowerPoint Presentation</vt:lpstr>
      <vt:lpstr>Himmelskarte</vt:lpstr>
      <vt:lpstr>PowerPoint Presentation</vt:lpstr>
      <vt:lpstr>PowerPoint Presentation</vt:lpstr>
      <vt:lpstr>PowerPoint Presentation</vt:lpstr>
      <vt:lpstr>Das Cherenkov Telescope Array CTA</vt:lpstr>
      <vt:lpstr>PowerPoint Presentation</vt:lpstr>
      <vt:lpstr>PowerPoint Presentation</vt:lpstr>
      <vt:lpstr>Projekte weltweit</vt:lpstr>
      <vt:lpstr>PowerPoint Presentation</vt:lpstr>
      <vt:lpstr>PowerPoint Presentation</vt:lpstr>
      <vt:lpstr>AMANDA: Neutrino-Himmelskarte</vt:lpstr>
      <vt:lpstr>AMANDA und 1ES 1959+650</vt:lpstr>
      <vt:lpstr>PowerPoint Presentation</vt:lpstr>
      <vt:lpstr>   IceCube</vt:lpstr>
      <vt:lpstr>Drill Camp</vt:lpstr>
      <vt:lpstr>PowerPoint Presentation</vt:lpstr>
      <vt:lpstr>PowerPoint Presentation</vt:lpstr>
      <vt:lpstr>IceCube Laboratory and Data Center</vt:lpstr>
      <vt:lpstr>PowerPoint Presentation</vt:lpstr>
      <vt:lpstr>IceCube-40 Himmelskarte</vt:lpstr>
      <vt:lpstr> Steady point sources: upper limits</vt:lpstr>
      <vt:lpstr> Steady point sources: upper limits</vt:lpstr>
      <vt:lpstr>IC-40 sky map: upper limits</vt:lpstr>
      <vt:lpstr>Himmelskarte</vt:lpstr>
      <vt:lpstr>PowerPoint Presentation</vt:lpstr>
      <vt:lpstr>Neutrinos aus GRB</vt:lpstr>
      <vt:lpstr>Neutrinos aus GRB</vt:lpstr>
      <vt:lpstr>Neutrinos aus GRB</vt:lpstr>
      <vt:lpstr>PowerPoint Presentation</vt:lpstr>
      <vt:lpstr>Cosmic Ray Anisotropien bei 10-100 TeV </vt:lpstr>
      <vt:lpstr>Zusammenfassung</vt:lpstr>
      <vt:lpstr>PowerPoint Presentation</vt:lpstr>
      <vt:lpstr>PowerPoint Presentation</vt:lpstr>
      <vt:lpstr> Und dann natürlich...     ...2012: IceCube entdeckt die     erste Punktquelle!  </vt:lpstr>
      <vt:lpstr>ENDE</vt:lpstr>
      <vt:lpstr>Der GZK-Effekt</vt:lpstr>
      <vt:lpstr>PowerPoint Presentation</vt:lpstr>
      <vt:lpstr>PowerPoint Presentation</vt:lpstr>
      <vt:lpstr>Auger: Spektrum bei höchsten Energien</vt:lpstr>
      <vt:lpstr>KM3NeT</vt:lpstr>
      <vt:lpstr>PowerPoint Presentation</vt:lpstr>
      <vt:lpstr>PowerPoint Presentation</vt:lpstr>
      <vt:lpstr>Himmelskarte</vt:lpstr>
      <vt:lpstr>PowerPoint Presentation</vt:lpstr>
      <vt:lpstr>PowerPoint Presentation</vt:lpstr>
      <vt:lpstr>Großskalige Anisotropien bei 10-100 TeV </vt:lpstr>
      <vt:lpstr>KASCADE-Grande, IceTop, Tunka:  Massenzusammensetzung</vt:lpstr>
      <vt:lpstr>PowerPoint Presentation</vt:lpstr>
      <vt:lpstr>IceCube: Multi-Messenger-Programm</vt:lpstr>
      <vt:lpstr>IceCube: Multi-Messenger-Programm</vt:lpstr>
    </vt:vector>
  </TitlesOfParts>
  <Company>IKP/INF/TSL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Papers by IceCube Collaboration</dc:title>
  <dc:creator>olga botner</dc:creator>
  <cp:lastModifiedBy>nb166</cp:lastModifiedBy>
  <cp:revision>69</cp:revision>
  <dcterms:created xsi:type="dcterms:W3CDTF">2010-09-16T07:28:34Z</dcterms:created>
  <dcterms:modified xsi:type="dcterms:W3CDTF">2011-07-10T15:06:21Z</dcterms:modified>
</cp:coreProperties>
</file>