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92" r:id="rId2"/>
    <p:sldId id="998" r:id="rId3"/>
    <p:sldId id="926" r:id="rId4"/>
    <p:sldId id="1051" r:id="rId5"/>
    <p:sldId id="1052" r:id="rId6"/>
    <p:sldId id="1066" r:id="rId7"/>
    <p:sldId id="1054" r:id="rId8"/>
    <p:sldId id="1055" r:id="rId9"/>
    <p:sldId id="1056" r:id="rId10"/>
    <p:sldId id="1057" r:id="rId11"/>
    <p:sldId id="991" r:id="rId12"/>
    <p:sldId id="1044" r:id="rId13"/>
    <p:sldId id="913" r:id="rId14"/>
    <p:sldId id="1008" r:id="rId15"/>
    <p:sldId id="1007" r:id="rId16"/>
    <p:sldId id="1016" r:id="rId17"/>
    <p:sldId id="1045" r:id="rId18"/>
    <p:sldId id="999" r:id="rId19"/>
    <p:sldId id="1048" r:id="rId20"/>
    <p:sldId id="1049" r:id="rId21"/>
    <p:sldId id="1050" r:id="rId22"/>
    <p:sldId id="1012" r:id="rId23"/>
    <p:sldId id="1046" r:id="rId24"/>
    <p:sldId id="1067" r:id="rId25"/>
    <p:sldId id="1068" r:id="rId26"/>
    <p:sldId id="849" r:id="rId27"/>
    <p:sldId id="1014" r:id="rId28"/>
    <p:sldId id="1015" r:id="rId29"/>
    <p:sldId id="1003" r:id="rId30"/>
    <p:sldId id="1000" r:id="rId31"/>
    <p:sldId id="1070" r:id="rId32"/>
    <p:sldId id="1069" r:id="rId33"/>
    <p:sldId id="1018" r:id="rId34"/>
    <p:sldId id="1001" r:id="rId35"/>
    <p:sldId id="1035" r:id="rId36"/>
    <p:sldId id="1036" r:id="rId37"/>
    <p:sldId id="1039" r:id="rId38"/>
    <p:sldId id="1060" r:id="rId39"/>
    <p:sldId id="1064" r:id="rId40"/>
    <p:sldId id="1062" r:id="rId41"/>
    <p:sldId id="1042" r:id="rId42"/>
    <p:sldId id="945" r:id="rId43"/>
  </p:sldIdLst>
  <p:sldSz cx="13003213" cy="9756775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6699FF"/>
    <a:srgbClr val="000000"/>
    <a:srgbClr val="FF3300"/>
    <a:srgbClr val="B9E3FE"/>
    <a:srgbClr val="FFFF99"/>
    <a:srgbClr val="006600"/>
    <a:srgbClr val="CC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 autoAdjust="0"/>
    <p:restoredTop sz="98599" autoAdjust="0"/>
  </p:normalViewPr>
  <p:slideViewPr>
    <p:cSldViewPr>
      <p:cViewPr>
        <p:scale>
          <a:sx n="48" d="100"/>
          <a:sy n="48" d="100"/>
        </p:scale>
        <p:origin x="-348" y="-72"/>
      </p:cViewPr>
      <p:guideLst>
        <p:guide orient="horz" pos="3073"/>
        <p:guide pos="40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53" y="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FA1EC37-6E6C-44F4-BB8E-150009F43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25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2BC0112-F6BF-4900-AB2D-72C7B463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dirty="0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6830A0-A197-4542-B250-C07680BD3FC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0937" cy="37242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06" y="4718056"/>
            <a:ext cx="4983489" cy="4468810"/>
          </a:xfrm>
          <a:noFill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AF7B26B8-4CA7-4444-BF29-5573CDFFD8C0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fr-FR" sz="2800" b="1" smtClean="0">
              <a:solidFill>
                <a:schemeClr val="accent2"/>
              </a:solidFill>
              <a:latin typeface="Optima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C0112-F6BF-4900-AB2D-72C7B4637F7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3763" cy="20923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9263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8324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0875" y="2276475"/>
            <a:ext cx="5773738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77013" y="227647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875" y="5572125"/>
            <a:ext cx="5773738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7013" y="557212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1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77013" y="227647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77013" y="5572125"/>
            <a:ext cx="577532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0875" y="390525"/>
            <a:ext cx="11701463" cy="832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9038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5438"/>
            <a:ext cx="11052175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4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3738" cy="6438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6475"/>
            <a:ext cx="5775325" cy="6438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4400"/>
            <a:ext cx="5745163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4038"/>
            <a:ext cx="5745163" cy="5621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4400"/>
            <a:ext cx="5746750" cy="909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4038"/>
            <a:ext cx="5746750" cy="56213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4781" y="125859"/>
            <a:ext cx="11471522" cy="1080120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0380" y="125859"/>
            <a:ext cx="12241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6699FF"/>
                </a:solidFill>
                <a:latin typeface="Agency FB" pitchFamily="34" charset="0"/>
              </a:rPr>
              <a:t>ApPEC</a:t>
            </a:r>
          </a:p>
          <a:p>
            <a:r>
              <a:rPr lang="de-DE" sz="2800" b="1" dirty="0" smtClean="0">
                <a:solidFill>
                  <a:srgbClr val="6699FF"/>
                </a:solidFill>
                <a:latin typeface="Agency FB" pitchFamily="34" charset="0"/>
              </a:rPr>
              <a:t>ASPERA</a:t>
            </a:r>
            <a:endParaRPr lang="en-US" sz="2800" b="1" dirty="0">
              <a:solidFill>
                <a:srgbClr val="6699FF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6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6725" cy="667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9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9425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5875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4"/>
          <p:cNvSpPr>
            <a:spLocks noChangeShapeType="1"/>
          </p:cNvSpPr>
          <p:nvPr/>
        </p:nvSpPr>
        <p:spPr bwMode="auto">
          <a:xfrm>
            <a:off x="0" y="1905000"/>
            <a:ext cx="2514600" cy="0"/>
          </a:xfrm>
          <a:prstGeom prst="line">
            <a:avLst/>
          </a:prstGeom>
          <a:noFill/>
          <a:ln w="28575">
            <a:solidFill>
              <a:srgbClr val="F195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46"/>
          <p:cNvSpPr>
            <a:spLocks noChangeArrowheads="1"/>
          </p:cNvSpPr>
          <p:nvPr/>
        </p:nvSpPr>
        <p:spPr bwMode="auto">
          <a:xfrm>
            <a:off x="2514600" y="1219200"/>
            <a:ext cx="11506200" cy="685800"/>
          </a:xfrm>
          <a:prstGeom prst="parallelogram">
            <a:avLst>
              <a:gd name="adj" fmla="val 8909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195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>
              <a:latin typeface="Arial" charset="0"/>
            </a:endParaRPr>
          </a:p>
        </p:txBody>
      </p:sp>
      <p:sp>
        <p:nvSpPr>
          <p:cNvPr id="1028" name="Line 47"/>
          <p:cNvSpPr>
            <a:spLocks noChangeShapeType="1"/>
          </p:cNvSpPr>
          <p:nvPr/>
        </p:nvSpPr>
        <p:spPr bwMode="auto">
          <a:xfrm flipV="1">
            <a:off x="2514600" y="1219200"/>
            <a:ext cx="609600" cy="685800"/>
          </a:xfrm>
          <a:prstGeom prst="line">
            <a:avLst/>
          </a:prstGeom>
          <a:noFill/>
          <a:ln w="28575">
            <a:solidFill>
              <a:srgbClr val="F195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48"/>
          <p:cNvSpPr>
            <a:spLocks noChangeShapeType="1"/>
          </p:cNvSpPr>
          <p:nvPr/>
        </p:nvSpPr>
        <p:spPr bwMode="auto">
          <a:xfrm>
            <a:off x="3124200" y="1219200"/>
            <a:ext cx="9879013" cy="0"/>
          </a:xfrm>
          <a:prstGeom prst="line">
            <a:avLst/>
          </a:prstGeom>
          <a:noFill/>
          <a:ln w="28575">
            <a:solidFill>
              <a:srgbClr val="F195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49"/>
          <p:cNvSpPr txBox="1">
            <a:spLocks noChangeArrowheads="1"/>
          </p:cNvSpPr>
          <p:nvPr/>
        </p:nvSpPr>
        <p:spPr bwMode="auto">
          <a:xfrm>
            <a:off x="3048000" y="1249363"/>
            <a:ext cx="502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F1951B"/>
                </a:solidFill>
                <a:latin typeface="Arial Black" pitchFamily="34" charset="0"/>
              </a:rPr>
              <a:t>Astroparticle Physics for Europe</a:t>
            </a:r>
          </a:p>
        </p:txBody>
      </p:sp>
      <p:sp>
        <p:nvSpPr>
          <p:cNvPr id="1031" name="Rectangle 52"/>
          <p:cNvSpPr>
            <a:spLocks noChangeArrowheads="1"/>
          </p:cNvSpPr>
          <p:nvPr/>
        </p:nvSpPr>
        <p:spPr bwMode="auto">
          <a:xfrm>
            <a:off x="5699125" y="73628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>
              <a:latin typeface="Arial" charset="0"/>
            </a:endParaRPr>
          </a:p>
        </p:txBody>
      </p:sp>
      <p:sp>
        <p:nvSpPr>
          <p:cNvPr id="1032" name="Text Box 53"/>
          <p:cNvSpPr txBox="1">
            <a:spLocks noChangeArrowheads="1"/>
          </p:cNvSpPr>
          <p:nvPr/>
        </p:nvSpPr>
        <p:spPr bwMode="auto">
          <a:xfrm>
            <a:off x="11734800" y="914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4C250C7F-7E97-4875-84B5-C587F20693C4}" type="slidenum">
              <a:rPr lang="en-US">
                <a:solidFill>
                  <a:srgbClr val="015C94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>
                <a:solidFill>
                  <a:srgbClr val="015C94"/>
                </a:solidFill>
                <a:latin typeface="Arial" charset="0"/>
              </a:rPr>
              <a:t>.</a:t>
            </a:r>
          </a:p>
        </p:txBody>
      </p:sp>
      <p:pic>
        <p:nvPicPr>
          <p:cNvPr id="1033" name="Picture 54" descr="cosmic_ray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56"/>
          <p:cNvSpPr>
            <a:spLocks noChangeArrowheads="1"/>
          </p:cNvSpPr>
          <p:nvPr userDrawn="1"/>
        </p:nvSpPr>
        <p:spPr bwMode="auto">
          <a:xfrm>
            <a:off x="0" y="0"/>
            <a:ext cx="1101725" cy="163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59"/>
          <p:cNvSpPr>
            <a:spLocks noChangeArrowheads="1"/>
          </p:cNvSpPr>
          <p:nvPr userDrawn="1"/>
        </p:nvSpPr>
        <p:spPr bwMode="auto">
          <a:xfrm>
            <a:off x="0" y="990600"/>
            <a:ext cx="1676400" cy="13668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58"/>
          <p:cNvSpPr>
            <a:spLocks noChangeShapeType="1"/>
          </p:cNvSpPr>
          <p:nvPr userDrawn="1"/>
        </p:nvSpPr>
        <p:spPr bwMode="auto">
          <a:xfrm flipH="1">
            <a:off x="0" y="1277938"/>
            <a:ext cx="1300321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0380" y="125859"/>
            <a:ext cx="122413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6699FF"/>
                </a:solidFill>
                <a:latin typeface="Agency FB" pitchFamily="34" charset="0"/>
              </a:rPr>
              <a:t>ApPEC</a:t>
            </a:r>
          </a:p>
          <a:p>
            <a:r>
              <a:rPr lang="de-DE" sz="2800" b="1" dirty="0" smtClean="0">
                <a:solidFill>
                  <a:srgbClr val="6699FF"/>
                </a:solidFill>
                <a:latin typeface="Agency FB" pitchFamily="34" charset="0"/>
              </a:rPr>
              <a:t>ASPERA</a:t>
            </a:r>
            <a:endParaRPr lang="en-US" sz="2800" b="1" dirty="0">
              <a:solidFill>
                <a:srgbClr val="6699FF"/>
              </a:solidFill>
              <a:latin typeface="Agency FB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Calibri" pitchFamily="34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2"/>
          <a:stretch/>
        </p:blipFill>
        <p:spPr bwMode="auto">
          <a:xfrm>
            <a:off x="-168089" y="-381000"/>
            <a:ext cx="13322301" cy="1013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057301" y="1069204"/>
            <a:ext cx="10822087" cy="1151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/>
            <a:r>
              <a:rPr lang="en-US" sz="3600" kern="10" spc="720" dirty="0" smtClean="0">
                <a:ln w="9525">
                  <a:solidFill>
                    <a:srgbClr val="1C1C1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European Astroparticle </a:t>
            </a:r>
            <a:r>
              <a:rPr lang="en-US" sz="3600" kern="10" spc="720" dirty="0">
                <a:ln w="9525">
                  <a:solidFill>
                    <a:srgbClr val="1C1C1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Physics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079032" y="7206972"/>
            <a:ext cx="5355633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de-DE" sz="3600" i="1" dirty="0">
                <a:solidFill>
                  <a:schemeClr val="bg1"/>
                </a:solidFill>
                <a:latin typeface="Arial Narrow" pitchFamily="34" charset="0"/>
              </a:rPr>
              <a:t>Christian Spiering, DESY         </a:t>
            </a:r>
          </a:p>
          <a:p>
            <a:endParaRPr lang="de-DE" sz="1000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de-DE" sz="2800" i="1" dirty="0" smtClean="0">
                <a:solidFill>
                  <a:schemeClr val="bg1"/>
                </a:solidFill>
                <a:latin typeface="Arial Narrow" pitchFamily="34" charset="0"/>
              </a:rPr>
              <a:t>Open Symposium </a:t>
            </a:r>
          </a:p>
          <a:p>
            <a:r>
              <a:rPr lang="de-DE" sz="2800" i="1" dirty="0" smtClean="0">
                <a:solidFill>
                  <a:schemeClr val="bg1"/>
                </a:solidFill>
                <a:latin typeface="Arial Narrow" pitchFamily="34" charset="0"/>
              </a:rPr>
              <a:t>European Strategy Preparatory Group</a:t>
            </a:r>
          </a:p>
          <a:p>
            <a:r>
              <a:rPr lang="de-DE" sz="2800" i="1" dirty="0" smtClean="0">
                <a:solidFill>
                  <a:schemeClr val="bg1"/>
                </a:solidFill>
                <a:latin typeface="Arial Narrow" pitchFamily="34" charset="0"/>
              </a:rPr>
              <a:t>Krakow, Sept. 11, 2012</a:t>
            </a:r>
            <a:endParaRPr lang="de-DE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0" y="8253413"/>
            <a:ext cx="2828925" cy="150336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8842167" y="2213420"/>
            <a:ext cx="4108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de-DE" sz="4800" i="1" dirty="0" smtClean="0">
                <a:latin typeface="Arial Narrow" pitchFamily="34" charset="0"/>
              </a:rPr>
              <a:t>Status and Vision</a:t>
            </a:r>
            <a:endParaRPr lang="en-US" sz="4800" i="1" dirty="0"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000" b="1" dirty="0" smtClean="0">
                <a:solidFill>
                  <a:schemeClr val="bg1"/>
                </a:solidFill>
                <a:latin typeface="+mj-lt"/>
              </a:rPr>
              <a:t>Very large scale, 2020 horizon</a:t>
            </a:r>
            <a:endParaRPr lang="de-DE" sz="6000" dirty="0" smtClean="0">
              <a:solidFill>
                <a:schemeClr val="bg1"/>
              </a:solidFill>
              <a:latin typeface="+mj-lt"/>
            </a:endParaRP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942" y="1926058"/>
            <a:ext cx="12097344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Cost scale of a billion </a:t>
            </a:r>
          </a:p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de-DE" sz="3200" dirty="0" smtClean="0">
                <a:latin typeface="+mj-lt"/>
              </a:rPr>
              <a:t>LAGUNA-type infrastructure including beam would fall in this category</a:t>
            </a:r>
          </a:p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de-DE" sz="3200" dirty="0" smtClean="0">
                <a:latin typeface="+mj-lt"/>
              </a:rPr>
              <a:t>(see the talks of next session)</a:t>
            </a:r>
          </a:p>
          <a:p>
            <a:pPr marL="0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endParaRPr lang="de-DE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400" dirty="0" smtClean="0">
                <a:latin typeface="+mj-lt"/>
              </a:rPr>
              <a:t>Next generation Dark Energy surveys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>
                <a:latin typeface="+mj-lt"/>
              </a:rPr>
              <a:t>LSST at ground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>
                <a:latin typeface="+mj-lt"/>
              </a:rPr>
              <a:t>EUCLID   in space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de-DE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000" dirty="0" smtClean="0">
                <a:latin typeface="+mj-lt"/>
              </a:rPr>
              <a:t>Next generation graviational wave antennas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>
                <a:latin typeface="+mj-lt"/>
              </a:rPr>
              <a:t>Einstein Telescope ET underground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>
                <a:latin typeface="+mj-lt"/>
              </a:rPr>
              <a:t>eLISA/NGO  in space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3400" u="sng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4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4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1000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27535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25142" y="341883"/>
            <a:ext cx="10513168" cy="4464496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                        </a:t>
            </a:r>
            <a:r>
              <a:rPr lang="de-DE" sz="96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de-DE" sz="96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5400" b="1" dirty="0" smtClean="0">
                <a:solidFill>
                  <a:schemeClr val="bg1"/>
                </a:solidFill>
                <a:latin typeface="+mj-lt"/>
              </a:rPr>
              <a:t>Neutrino Astrophysics, Neutrino Physics and Search for Proton Decay with Deep Underground Detectors</a:t>
            </a:r>
          </a:p>
          <a:p>
            <a:pPr marL="0" indent="0">
              <a:buNone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277987"/>
            <a:ext cx="11701463" cy="6438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/>
              <a:t>Proton </a:t>
            </a:r>
            <a:r>
              <a:rPr lang="de-DE" sz="3200" b="1" dirty="0" err="1" smtClean="0"/>
              <a:t>decay</a:t>
            </a:r>
            <a:r>
              <a:rPr lang="de-DE" sz="3200" b="1" dirty="0" smtClean="0"/>
              <a:t>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/>
              <a:t>T</a:t>
            </a:r>
            <a:r>
              <a:rPr lang="de-DE" sz="2400" dirty="0" smtClean="0"/>
              <a:t>est further classes of SUSY models with tenfold sensitivity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err="1" smtClean="0"/>
              <a:t>Galactic</a:t>
            </a:r>
            <a:r>
              <a:rPr lang="de-DE" sz="3200" b="1" dirty="0" smtClean="0"/>
              <a:t> Supernova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/>
              <a:t>B</a:t>
            </a:r>
            <a:r>
              <a:rPr lang="de-DE" sz="2400" dirty="0" smtClean="0"/>
              <a:t>onanza for astrophysics and particle physics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Incredibly detailed information on early SN phase and explosion mechanism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/>
              <a:t>Solar neutrinos: details of solar model with percent accuracy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Metallicity problem </a:t>
            </a:r>
            <a:r>
              <a:rPr lang="de-DE" sz="2400" dirty="0" smtClean="0">
                <a:sym typeface="Symbol"/>
              </a:rPr>
              <a:t>   from </a:t>
            </a:r>
            <a:r>
              <a:rPr lang="de-DE" sz="2400" b="1" dirty="0" smtClean="0"/>
              <a:t>CNO</a:t>
            </a:r>
            <a:r>
              <a:rPr lang="de-DE" sz="2400" dirty="0" smtClean="0"/>
              <a:t> cycle </a:t>
            </a:r>
            <a:r>
              <a:rPr lang="de-DE" sz="2400" dirty="0" smtClean="0">
                <a:sym typeface="Symbol"/>
              </a:rPr>
              <a:t>  burning of heavy stars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>
                <a:sym typeface="Symbol"/>
              </a:rPr>
              <a:t>Time variations on the 10</a:t>
            </a:r>
            <a:r>
              <a:rPr lang="de-DE" sz="2400" baseline="30000" dirty="0" smtClean="0">
                <a:sym typeface="Symbol"/>
              </a:rPr>
              <a:t>-3</a:t>
            </a:r>
            <a:r>
              <a:rPr lang="de-DE" sz="2400" dirty="0" smtClean="0">
                <a:sym typeface="Symbol"/>
              </a:rPr>
              <a:t> level</a:t>
            </a:r>
            <a:endParaRPr lang="de-DE" sz="24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Transition vacuum/matter oscillations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/>
              <a:t>Geoneutrinos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/>
              <a:t>W</a:t>
            </a:r>
            <a:r>
              <a:rPr lang="de-DE" sz="2400" dirty="0" smtClean="0"/>
              <a:t>hat generates the heat of the Earth (about 30-50% due to U/Th decays).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much</a:t>
            </a:r>
            <a:r>
              <a:rPr lang="de-DE" sz="2400" dirty="0" smtClean="0"/>
              <a:t> U,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Th</a:t>
            </a:r>
            <a:r>
              <a:rPr lang="de-DE" sz="2400" dirty="0"/>
              <a:t>?</a:t>
            </a:r>
            <a:r>
              <a:rPr lang="de-DE" sz="2400" dirty="0" smtClean="0"/>
              <a:t> Crust, mantel? (Reactor inside Earth?)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smtClean="0"/>
              <a:t>Diffuse </a:t>
            </a:r>
            <a:r>
              <a:rPr lang="de-DE" sz="3200" b="1" dirty="0" err="1" smtClean="0"/>
              <a:t>background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past</a:t>
            </a:r>
            <a:r>
              <a:rPr lang="de-DE" sz="3200" b="1" dirty="0" smtClean="0"/>
              <a:t> Supernova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„average“ SN spectrum, star formation rate, „failed“ supernova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b="1" dirty="0" err="1" smtClean="0"/>
              <a:t>Indirect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dark</a:t>
            </a:r>
            <a:r>
              <a:rPr lang="de-DE" sz="3200" b="1" dirty="0" smtClean="0"/>
              <a:t> matter </a:t>
            </a:r>
            <a:r>
              <a:rPr lang="de-DE" sz="3200" b="1" dirty="0" err="1" smtClean="0"/>
              <a:t>search</a:t>
            </a:r>
            <a:endParaRPr lang="de-DE" sz="32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/>
              <a:t>Oscillation physics: see talks of Hernandez, Zito and Hagner, …</a:t>
            </a:r>
          </a:p>
          <a:p>
            <a:endParaRPr lang="de-DE" dirty="0"/>
          </a:p>
        </p:txBody>
      </p:sp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>
          <a:xfrm>
            <a:off x="1341909" y="0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7200" dirty="0">
                <a:solidFill>
                  <a:schemeClr val="bg1"/>
                </a:solidFill>
              </a:rPr>
              <a:t>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hysics case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955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" y="0"/>
            <a:ext cx="1243884" cy="1926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55" tIns="65028" rIns="130055" bIns="65028" anchor="ctr"/>
          <a:lstStyle/>
          <a:p>
            <a:endParaRPr lang="en-US"/>
          </a:p>
        </p:txBody>
      </p:sp>
      <p:pic>
        <p:nvPicPr>
          <p:cNvPr id="12292" name="Picture 3" descr="lena_wo_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45" y="3150627"/>
            <a:ext cx="3411087" cy="68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33762" y="7263377"/>
            <a:ext cx="8885529" cy="65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fr-FR" sz="3400"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0176820" y="1300904"/>
            <a:ext cx="2854674" cy="11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000" b="1">
                <a:solidFill>
                  <a:schemeClr val="accent2"/>
                </a:solidFill>
                <a:ea typeface="ＭＳ Ｐゴシック" pitchFamily="1" charset="-128"/>
              </a:rPr>
              <a:t>MEMPHYS</a:t>
            </a:r>
          </a:p>
          <a:p>
            <a:r>
              <a:rPr lang="de-DE" sz="2800">
                <a:solidFill>
                  <a:schemeClr val="accent2"/>
                </a:solidFill>
                <a:ea typeface="ＭＳ Ｐゴシック" pitchFamily="1" charset="-128"/>
              </a:rPr>
              <a:t>  600 kton water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8445317" y="8408443"/>
            <a:ext cx="3604879" cy="11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000" b="1">
                <a:solidFill>
                  <a:schemeClr val="accent2"/>
                </a:solidFill>
                <a:ea typeface="ＭＳ Ｐゴシック" pitchFamily="1" charset="-128"/>
              </a:rPr>
              <a:t>GLACIER</a:t>
            </a:r>
          </a:p>
          <a:p>
            <a:r>
              <a:rPr lang="de-DE" sz="2800">
                <a:solidFill>
                  <a:schemeClr val="accent2"/>
                </a:solidFill>
                <a:ea typeface="ＭＳ Ｐゴシック" pitchFamily="1" charset="-128"/>
              </a:rPr>
              <a:t>100 kton liquid argon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973131" y="5095205"/>
            <a:ext cx="2740860" cy="11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000" b="1">
                <a:solidFill>
                  <a:schemeClr val="accent2"/>
                </a:solidFill>
                <a:ea typeface="ＭＳ Ｐゴシック" pitchFamily="1" charset="-128"/>
              </a:rPr>
              <a:t>LENA</a:t>
            </a:r>
          </a:p>
          <a:p>
            <a:r>
              <a:rPr lang="de-DE" sz="2800">
                <a:solidFill>
                  <a:schemeClr val="accent2"/>
                </a:solidFill>
                <a:ea typeface="ＭＳ Ｐゴシック" pitchFamily="1" charset="-128"/>
              </a:rPr>
              <a:t>50 kt scintillator</a:t>
            </a:r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3837755" y="6391591"/>
            <a:ext cx="2968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55" tIns="65028" rIns="130055" bIns="65028"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44600" y="6319319"/>
            <a:ext cx="1232435" cy="6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3400">
                <a:ea typeface="ＭＳ Ｐゴシック" pitchFamily="1" charset="-128"/>
              </a:rPr>
              <a:t>50 m</a:t>
            </a:r>
          </a:p>
        </p:txBody>
      </p:sp>
      <p:graphicFrame>
        <p:nvGraphicFramePr>
          <p:cNvPr id="12299" name="Object 10"/>
          <p:cNvGraphicFramePr>
            <a:graphicFrameLocks noChangeAspect="1"/>
          </p:cNvGraphicFramePr>
          <p:nvPr/>
        </p:nvGraphicFramePr>
        <p:xfrm>
          <a:off x="3189851" y="7003649"/>
          <a:ext cx="5135817" cy="275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Acrobat Document" r:id="rId5" imgW="6362700" imgH="3409950" progId="AcroExch.Document.7">
                  <p:embed/>
                </p:oleObj>
              </mc:Choice>
              <mc:Fallback>
                <p:oleObj name="Acrobat Document" r:id="rId5" imgW="6362700" imgH="34099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851" y="7003649"/>
                        <a:ext cx="5135817" cy="2753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1"/>
          <p:cNvGraphicFramePr>
            <a:graphicFrameLocks noChangeAspect="1"/>
          </p:cNvGraphicFramePr>
          <p:nvPr/>
        </p:nvGraphicFramePr>
        <p:xfrm>
          <a:off x="-3724878" y="-451702"/>
          <a:ext cx="17714621" cy="860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Document" r:id="rId7" imgW="6097924" imgH="3543752" progId="Word.Document.8">
                  <p:embed/>
                </p:oleObj>
              </mc:Choice>
              <mc:Fallback>
                <p:oleObj name="Document" r:id="rId7" imgW="6097924" imgH="35437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24878" y="-451702"/>
                        <a:ext cx="17714621" cy="8607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1341909" y="0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LAGUNA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3003213" cy="97567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8" y="138880"/>
            <a:ext cx="12735619" cy="952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68958" y="1422003"/>
            <a:ext cx="3096344" cy="1296144"/>
          </a:xfrm>
          <a:prstGeom prst="rect">
            <a:avLst/>
          </a:prstGeom>
          <a:solidFill>
            <a:srgbClr val="FFCC99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8513" y="5742484"/>
            <a:ext cx="3096344" cy="1296144"/>
          </a:xfrm>
          <a:prstGeom prst="rect">
            <a:avLst/>
          </a:prstGeom>
          <a:solidFill>
            <a:srgbClr val="00206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8958" y="2718148"/>
            <a:ext cx="3096344" cy="2016224"/>
          </a:xfrm>
          <a:prstGeom prst="rect">
            <a:avLst/>
          </a:prstGeom>
          <a:solidFill>
            <a:srgbClr val="99CCFF">
              <a:alpha val="2549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8958" y="4747655"/>
            <a:ext cx="3096344" cy="1138843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5158" y="7038627"/>
            <a:ext cx="3096344" cy="1008112"/>
          </a:xfrm>
          <a:prstGeom prst="rect">
            <a:avLst/>
          </a:prstGeom>
          <a:solidFill>
            <a:srgbClr val="00CC00">
              <a:alpha val="2549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7974" y="8046739"/>
            <a:ext cx="3027328" cy="612068"/>
          </a:xfrm>
          <a:prstGeom prst="rect">
            <a:avLst/>
          </a:prstGeom>
          <a:solidFill>
            <a:srgbClr val="FFCC99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41502" y="761497"/>
            <a:ext cx="2660104" cy="660506"/>
          </a:xfrm>
          <a:prstGeom prst="rect">
            <a:avLst/>
          </a:prstGeom>
          <a:solidFill>
            <a:srgbClr val="003399">
              <a:alpha val="4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53934" y="761497"/>
            <a:ext cx="2952328" cy="660505"/>
          </a:xfrm>
          <a:prstGeom prst="rect">
            <a:avLst/>
          </a:prstGeom>
          <a:solidFill>
            <a:srgbClr val="006600">
              <a:alpha val="4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01606" y="761497"/>
            <a:ext cx="2952328" cy="660505"/>
          </a:xfrm>
          <a:prstGeom prst="rect">
            <a:avLst/>
          </a:prstGeom>
          <a:solidFill>
            <a:srgbClr val="FF0000">
              <a:alpha val="4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3003213" cy="97567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8" y="138880"/>
            <a:ext cx="12735619" cy="952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68958" y="1422003"/>
            <a:ext cx="3096344" cy="1296144"/>
          </a:xfrm>
          <a:prstGeom prst="rect">
            <a:avLst/>
          </a:prstGeom>
          <a:solidFill>
            <a:srgbClr val="FFCC99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8513" y="5742484"/>
            <a:ext cx="3096344" cy="1296144"/>
          </a:xfrm>
          <a:prstGeom prst="rect">
            <a:avLst/>
          </a:prstGeom>
          <a:solidFill>
            <a:srgbClr val="00206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8958" y="2718148"/>
            <a:ext cx="3096344" cy="2016224"/>
          </a:xfrm>
          <a:prstGeom prst="rect">
            <a:avLst/>
          </a:prstGeom>
          <a:solidFill>
            <a:srgbClr val="99CCFF">
              <a:alpha val="2549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8958" y="4747655"/>
            <a:ext cx="3096344" cy="1138843"/>
          </a:xfrm>
          <a:prstGeom prst="rect">
            <a:avLst/>
          </a:prstGeom>
          <a:solidFill>
            <a:srgbClr val="FFFF00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5158" y="7038627"/>
            <a:ext cx="3096344" cy="1008112"/>
          </a:xfrm>
          <a:prstGeom prst="rect">
            <a:avLst/>
          </a:prstGeom>
          <a:solidFill>
            <a:srgbClr val="00CC00">
              <a:alpha val="2549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7974" y="8046739"/>
            <a:ext cx="3027328" cy="612068"/>
          </a:xfrm>
          <a:prstGeom prst="rect">
            <a:avLst/>
          </a:prstGeom>
          <a:solidFill>
            <a:srgbClr val="FFCC99">
              <a:alpha val="2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41502" y="761497"/>
            <a:ext cx="2660104" cy="660506"/>
          </a:xfrm>
          <a:prstGeom prst="rect">
            <a:avLst/>
          </a:prstGeom>
          <a:solidFill>
            <a:srgbClr val="003399">
              <a:alpha val="4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51800" y="761498"/>
            <a:ext cx="2952328" cy="660505"/>
          </a:xfrm>
          <a:prstGeom prst="rect">
            <a:avLst/>
          </a:prstGeom>
          <a:solidFill>
            <a:srgbClr val="006600">
              <a:alpha val="4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01606" y="761497"/>
            <a:ext cx="2952328" cy="660505"/>
          </a:xfrm>
          <a:prstGeom prst="rect">
            <a:avLst/>
          </a:prstGeom>
          <a:solidFill>
            <a:srgbClr val="FF0000">
              <a:alpha val="4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01606" y="4734373"/>
            <a:ext cx="2952328" cy="1008110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01606" y="8046737"/>
            <a:ext cx="2952328" cy="720081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501606" y="5742483"/>
            <a:ext cx="2952328" cy="1324422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453934" y="2034071"/>
            <a:ext cx="2952328" cy="342038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453934" y="2934171"/>
            <a:ext cx="2952328" cy="504056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41502" y="2376109"/>
            <a:ext cx="5612432" cy="342038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841502" y="3250481"/>
            <a:ext cx="2660104" cy="475779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653734" y="2809704"/>
            <a:ext cx="1590474" cy="376496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Low energy!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453934" y="7066905"/>
            <a:ext cx="2952328" cy="979832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55392" y="7066905"/>
            <a:ext cx="2646214" cy="979832"/>
          </a:xfrm>
          <a:prstGeom prst="rect">
            <a:avLst/>
          </a:prstGeom>
          <a:solidFill>
            <a:srgbClr val="FFFF00">
              <a:alpha val="27059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18033"/>
            <a:ext cx="11471522" cy="1080120"/>
          </a:xfrm>
        </p:spPr>
        <p:txBody>
          <a:bodyPr/>
          <a:lstStyle/>
          <a:p>
            <a:r>
              <a:rPr lang="de-DE" sz="4000" dirty="0" smtClean="0"/>
              <a:t>Recommendation:</a:t>
            </a:r>
            <a:br>
              <a:rPr lang="de-DE" sz="4000" dirty="0" smtClean="0"/>
            </a:br>
            <a:r>
              <a:rPr lang="de-DE" sz="4000" dirty="0" smtClean="0"/>
              <a:t>large underground detectors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1007"/>
            <a:ext cx="13003213" cy="845576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SAC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notes the high costs for the creation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of underground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laboratories on the one hand, and the unique capabilities of large neutrino detectors in particle physics (proton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decay) and astroparticle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physics (supernova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, solar neutrinos, dark matter, geo-neutrinos)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on the other hand. The SAC concludes that the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program with neutrino beams must be flanked by a strong astroparticle program to justify the high investment.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It is important to note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that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astroparticle physics topics will be the decision driver for a good part of the community and that therefore the astroparticle physics potential of different options should be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considered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when examining the overall coherence of a global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program.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There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is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an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opportunity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for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a common program on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both accelerator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based neutrino physics and </a:t>
            </a:r>
            <a:r>
              <a:rPr lang="en-GB" sz="2400" dirty="0" err="1" smtClean="0">
                <a:solidFill>
                  <a:schemeClr val="tx1">
                    <a:lumMod val="75000"/>
                  </a:schemeClr>
                </a:solidFill>
              </a:rPr>
              <a:t>astro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-particle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physics that will have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more impact than the sum of its parts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. We recommend therefore that: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800" dirty="0">
                <a:solidFill>
                  <a:schemeClr val="tx1">
                    <a:lumMod val="75000"/>
                  </a:schemeClr>
                </a:solidFill>
              </a:rPr>
              <a:t> </a:t>
            </a:r>
            <a:endParaRPr lang="en-US" sz="8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CERN and the national agencies,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as well as </a:t>
            </a:r>
            <a:r>
              <a:rPr lang="en-GB" sz="2400" b="1" u="sng" dirty="0" err="1" smtClean="0">
                <a:solidFill>
                  <a:schemeClr val="tx1">
                    <a:lumMod val="75000"/>
                  </a:schemeClr>
                </a:solidFill>
              </a:rPr>
              <a:t>ApPEC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should support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a vigorous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R&amp;D program on neutrino detectors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(e.g. liquid argon) and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beam design studies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(e.g. a neutrino beam to Pyhäsalmi), in anticipation of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a critical decision in 2015</a:t>
            </a:r>
            <a:r>
              <a:rPr lang="en-GB" sz="2400" u="sng" dirty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2400" u="sng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en-GB" sz="2400" b="1" u="sng" dirty="0" err="1">
                <a:solidFill>
                  <a:schemeClr val="tx1">
                    <a:lumMod val="75000"/>
                  </a:schemeClr>
                </a:solidFill>
              </a:rPr>
              <a:t>ApPEC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 supports the astroparticle physics program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that will profit from the synergy with the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accelerator-based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program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(e.g. </a:t>
            </a:r>
            <a:r>
              <a:rPr lang="en-GB" sz="2400" b="1" u="sng" dirty="0" smtClean="0">
                <a:solidFill>
                  <a:schemeClr val="tx1">
                    <a:lumMod val="75000"/>
                  </a:schemeClr>
                </a:solidFill>
              </a:rPr>
              <a:t>a liquid scintillation detector in Pyhäsalmi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) as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well as </a:t>
            </a:r>
            <a:r>
              <a:rPr lang="en-GB" sz="2400" b="1" u="sng" dirty="0">
                <a:solidFill>
                  <a:schemeClr val="tx1">
                    <a:lumMod val="75000"/>
                  </a:schemeClr>
                </a:solidFill>
              </a:rPr>
              <a:t>medium scale astroparticle physics detectors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(including feasibility studies for high-density </a:t>
            </a:r>
            <a:r>
              <a:rPr lang="en-GB" sz="2400" dirty="0" err="1" smtClean="0">
                <a:solidFill>
                  <a:schemeClr val="tx1">
                    <a:lumMod val="75000"/>
                  </a:schemeClr>
                </a:solidFill>
              </a:rPr>
              <a:t>infills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</a:rPr>
              <a:t> of high-energy neutrino telescopes) which can in principle determine the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neutrino mass hierarchy and other neutrino parameters. 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G</a:t>
            </a:r>
            <a:r>
              <a:rPr lang="en-GB" sz="2400" b="1" dirty="0" smtClean="0">
                <a:solidFill>
                  <a:srgbClr val="FF0000"/>
                </a:solidFill>
              </a:rPr>
              <a:t>iven </a:t>
            </a:r>
            <a:r>
              <a:rPr lang="en-GB" sz="2400" b="1" dirty="0">
                <a:solidFill>
                  <a:srgbClr val="FF0000"/>
                </a:solidFill>
              </a:rPr>
              <a:t>the obvious worldwide interest and the </a:t>
            </a:r>
            <a:r>
              <a:rPr lang="en-GB" sz="2400" b="1" dirty="0" smtClean="0">
                <a:solidFill>
                  <a:srgbClr val="FF0000"/>
                </a:solidFill>
              </a:rPr>
              <a:t>high project costs</a:t>
            </a:r>
            <a:r>
              <a:rPr lang="en-GB" sz="2400" b="1" dirty="0">
                <a:solidFill>
                  <a:srgbClr val="FF0000"/>
                </a:solidFill>
              </a:rPr>
              <a:t>, it is recommended that CERN, together with key European agencies and </a:t>
            </a:r>
            <a:r>
              <a:rPr lang="en-GB" sz="2400" b="1" dirty="0" err="1">
                <a:solidFill>
                  <a:srgbClr val="FF0000"/>
                </a:solidFill>
              </a:rPr>
              <a:t>ApPEC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  <a:r>
              <a:rPr lang="en-GB" sz="2400" b="1" dirty="0" smtClean="0">
                <a:solidFill>
                  <a:srgbClr val="FF0000"/>
                </a:solidFill>
              </a:rPr>
              <a:t>enter into discussions </a:t>
            </a:r>
            <a:r>
              <a:rPr lang="en-GB" sz="2400" b="1" dirty="0">
                <a:solidFill>
                  <a:srgbClr val="FF0000"/>
                </a:solidFill>
              </a:rPr>
              <a:t>with their </a:t>
            </a:r>
            <a:r>
              <a:rPr lang="en-GB" sz="2400" b="1" dirty="0" smtClean="0">
                <a:solidFill>
                  <a:srgbClr val="FF0000"/>
                </a:solidFill>
              </a:rPr>
              <a:t> US </a:t>
            </a:r>
            <a:r>
              <a:rPr lang="en-GB" sz="2400" b="1" dirty="0">
                <a:solidFill>
                  <a:srgbClr val="FF0000"/>
                </a:solidFill>
              </a:rPr>
              <a:t>and Asian counterparts in order to develop a coherent international strategy for this field, including relevant astroparticle physics issues.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2934" y="7902723"/>
            <a:ext cx="12313368" cy="15121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0"/>
            <a:ext cx="11471522" cy="1080120"/>
          </a:xfrm>
        </p:spPr>
        <p:txBody>
          <a:bodyPr/>
          <a:lstStyle/>
          <a:p>
            <a:r>
              <a:rPr lang="de-DE" sz="4000" dirty="0" smtClean="0"/>
              <a:t>Large Underground Neutrino Detectors:</a:t>
            </a:r>
            <a:br>
              <a:rPr lang="de-DE" sz="4000" dirty="0" smtClean="0"/>
            </a:br>
            <a:r>
              <a:rPr lang="de-DE" sz="4000" dirty="0" smtClean="0"/>
              <a:t>Community Input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2" y="1349995"/>
            <a:ext cx="12385376" cy="727280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#11 Conclusions of NUTURN Workshop, May 2012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# 24: Realistic next-generation nucleon decay and neutrino expt. Capable to probe leptonic CP violation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1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b="1" dirty="0" smtClean="0"/>
              <a:t># 45: Neutrino </a:t>
            </a:r>
            <a:r>
              <a:rPr lang="de-DE" sz="2800" b="1" dirty="0"/>
              <a:t>and Astroparticle Physics Program </a:t>
            </a:r>
            <a:r>
              <a:rPr lang="de-DE" sz="2800" b="1" dirty="0" smtClean="0"/>
              <a:t>                                                                        of </a:t>
            </a:r>
            <a:r>
              <a:rPr lang="de-DE" sz="2800" b="1" dirty="0"/>
              <a:t>JINR and Russian Institutes </a:t>
            </a:r>
            <a:r>
              <a:rPr lang="de-DE" sz="2800" b="1" dirty="0" smtClean="0"/>
              <a:t>: </a:t>
            </a:r>
            <a:r>
              <a:rPr lang="de-DE" sz="2800" b="1" dirty="0" err="1" smtClean="0"/>
              <a:t>Baksan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LSc</a:t>
            </a:r>
            <a:r>
              <a:rPr lang="de-DE" sz="2800" b="1" dirty="0" smtClean="0"/>
              <a:t> 5-50 </a:t>
            </a:r>
            <a:r>
              <a:rPr lang="de-DE" sz="2800" b="1" dirty="0" err="1" smtClean="0"/>
              <a:t>kt</a:t>
            </a:r>
            <a:endParaRPr lang="de-DE" sz="2800" b="1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endParaRPr lang="de-DE" sz="22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200" dirty="0" smtClean="0"/>
              <a:t>5 kt option: geo-neutrinos, solar neutrinos, SN neutrinos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200" dirty="0" smtClean="0"/>
              <a:t>50 kt option: full LENA program</a:t>
            </a:r>
            <a:endParaRPr lang="de-DE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40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4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#70: LENA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#74 LAGUNA-LBNO: CN2PY (Cern to Pyhäsalmi): an opportunity of particle and astroparticle neutrino and GUT physics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#86 Hyper-Kamiokande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10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3200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416786" y="3343959"/>
            <a:ext cx="3822013" cy="3456384"/>
            <a:chOff x="454" y="1026"/>
            <a:chExt cx="2790" cy="2335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54" y="1026"/>
              <a:ext cx="2790" cy="2335"/>
              <a:chOff x="1293" y="1435"/>
              <a:chExt cx="2790" cy="2335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1920" y="2913"/>
                <a:ext cx="70" cy="8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1293" y="1435"/>
                <a:ext cx="2790" cy="2335"/>
              </a:xfrm>
              <a:custGeom>
                <a:avLst/>
                <a:gdLst>
                  <a:gd name="T0" fmla="*/ 0 w 3152"/>
                  <a:gd name="T1" fmla="*/ 1559 h 2857"/>
                  <a:gd name="T2" fmla="*/ 0 w 3152"/>
                  <a:gd name="T3" fmla="*/ 408 h 2857"/>
                  <a:gd name="T4" fmla="*/ 16 w 3152"/>
                  <a:gd name="T5" fmla="*/ 384 h 2857"/>
                  <a:gd name="T6" fmla="*/ 47 w 3152"/>
                  <a:gd name="T7" fmla="*/ 371 h 2857"/>
                  <a:gd name="T8" fmla="*/ 79 w 3152"/>
                  <a:gd name="T9" fmla="*/ 359 h 2857"/>
                  <a:gd name="T10" fmla="*/ 94 w 3152"/>
                  <a:gd name="T11" fmla="*/ 321 h 2857"/>
                  <a:gd name="T12" fmla="*/ 158 w 3152"/>
                  <a:gd name="T13" fmla="*/ 309 h 2857"/>
                  <a:gd name="T14" fmla="*/ 173 w 3152"/>
                  <a:gd name="T15" fmla="*/ 260 h 2857"/>
                  <a:gd name="T16" fmla="*/ 204 w 3152"/>
                  <a:gd name="T17" fmla="*/ 247 h 2857"/>
                  <a:gd name="T18" fmla="*/ 235 w 3152"/>
                  <a:gd name="T19" fmla="*/ 222 h 2857"/>
                  <a:gd name="T20" fmla="*/ 268 w 3152"/>
                  <a:gd name="T21" fmla="*/ 210 h 2857"/>
                  <a:gd name="T22" fmla="*/ 330 w 3152"/>
                  <a:gd name="T23" fmla="*/ 198 h 2857"/>
                  <a:gd name="T24" fmla="*/ 378 w 3152"/>
                  <a:gd name="T25" fmla="*/ 186 h 2857"/>
                  <a:gd name="T26" fmla="*/ 440 w 3152"/>
                  <a:gd name="T27" fmla="*/ 186 h 2857"/>
                  <a:gd name="T28" fmla="*/ 472 w 3152"/>
                  <a:gd name="T29" fmla="*/ 186 h 2857"/>
                  <a:gd name="T30" fmla="*/ 472 w 3152"/>
                  <a:gd name="T31" fmla="*/ 148 h 2857"/>
                  <a:gd name="T32" fmla="*/ 519 w 3152"/>
                  <a:gd name="T33" fmla="*/ 111 h 2857"/>
                  <a:gd name="T34" fmla="*/ 551 w 3152"/>
                  <a:gd name="T35" fmla="*/ 136 h 2857"/>
                  <a:gd name="T36" fmla="*/ 676 w 3152"/>
                  <a:gd name="T37" fmla="*/ 123 h 2857"/>
                  <a:gd name="T38" fmla="*/ 708 w 3152"/>
                  <a:gd name="T39" fmla="*/ 99 h 2857"/>
                  <a:gd name="T40" fmla="*/ 740 w 3152"/>
                  <a:gd name="T41" fmla="*/ 86 h 2857"/>
                  <a:gd name="T42" fmla="*/ 770 w 3152"/>
                  <a:gd name="T43" fmla="*/ 49 h 2857"/>
                  <a:gd name="T44" fmla="*/ 865 w 3152"/>
                  <a:gd name="T45" fmla="*/ 61 h 2857"/>
                  <a:gd name="T46" fmla="*/ 897 w 3152"/>
                  <a:gd name="T47" fmla="*/ 25 h 2857"/>
                  <a:gd name="T48" fmla="*/ 959 w 3152"/>
                  <a:gd name="T49" fmla="*/ 25 h 2857"/>
                  <a:gd name="T50" fmla="*/ 1022 w 3152"/>
                  <a:gd name="T51" fmla="*/ 12 h 2857"/>
                  <a:gd name="T52" fmla="*/ 1069 w 3152"/>
                  <a:gd name="T53" fmla="*/ 12 h 2857"/>
                  <a:gd name="T54" fmla="*/ 1149 w 3152"/>
                  <a:gd name="T55" fmla="*/ 25 h 2857"/>
                  <a:gd name="T56" fmla="*/ 1243 w 3152"/>
                  <a:gd name="T57" fmla="*/ 38 h 2857"/>
                  <a:gd name="T58" fmla="*/ 1290 w 3152"/>
                  <a:gd name="T59" fmla="*/ 12 h 2857"/>
                  <a:gd name="T60" fmla="*/ 1353 w 3152"/>
                  <a:gd name="T61" fmla="*/ 0 h 2857"/>
                  <a:gd name="T62" fmla="*/ 1431 w 3152"/>
                  <a:gd name="T63" fmla="*/ 25 h 2857"/>
                  <a:gd name="T64" fmla="*/ 1557 w 3152"/>
                  <a:gd name="T65" fmla="*/ 61 h 2857"/>
                  <a:gd name="T66" fmla="*/ 1604 w 3152"/>
                  <a:gd name="T67" fmla="*/ 86 h 2857"/>
                  <a:gd name="T68" fmla="*/ 1652 w 3152"/>
                  <a:gd name="T69" fmla="*/ 123 h 2857"/>
                  <a:gd name="T70" fmla="*/ 1730 w 3152"/>
                  <a:gd name="T71" fmla="*/ 148 h 2857"/>
                  <a:gd name="T72" fmla="*/ 1919 w 3152"/>
                  <a:gd name="T73" fmla="*/ 148 h 2857"/>
                  <a:gd name="T74" fmla="*/ 1935 w 3152"/>
                  <a:gd name="T75" fmla="*/ 198 h 2857"/>
                  <a:gd name="T76" fmla="*/ 1966 w 3152"/>
                  <a:gd name="T77" fmla="*/ 260 h 2857"/>
                  <a:gd name="T78" fmla="*/ 2044 w 3152"/>
                  <a:gd name="T79" fmla="*/ 260 h 2857"/>
                  <a:gd name="T80" fmla="*/ 2077 w 3152"/>
                  <a:gd name="T81" fmla="*/ 309 h 2857"/>
                  <a:gd name="T82" fmla="*/ 2123 w 3152"/>
                  <a:gd name="T83" fmla="*/ 334 h 2857"/>
                  <a:gd name="T84" fmla="*/ 2186 w 3152"/>
                  <a:gd name="T85" fmla="*/ 371 h 2857"/>
                  <a:gd name="T86" fmla="*/ 2186 w 3152"/>
                  <a:gd name="T87" fmla="*/ 1559 h 2857"/>
                  <a:gd name="T88" fmla="*/ 0 w 3152"/>
                  <a:gd name="T89" fmla="*/ 1559 h 28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52" h="2857">
                    <a:moveTo>
                      <a:pt x="0" y="2857"/>
                    </a:moveTo>
                    <a:lnTo>
                      <a:pt x="0" y="748"/>
                    </a:lnTo>
                    <a:lnTo>
                      <a:pt x="23" y="703"/>
                    </a:lnTo>
                    <a:lnTo>
                      <a:pt x="68" y="680"/>
                    </a:lnTo>
                    <a:lnTo>
                      <a:pt x="113" y="657"/>
                    </a:lnTo>
                    <a:lnTo>
                      <a:pt x="136" y="589"/>
                    </a:lnTo>
                    <a:lnTo>
                      <a:pt x="227" y="567"/>
                    </a:lnTo>
                    <a:lnTo>
                      <a:pt x="249" y="476"/>
                    </a:lnTo>
                    <a:lnTo>
                      <a:pt x="295" y="453"/>
                    </a:lnTo>
                    <a:lnTo>
                      <a:pt x="340" y="408"/>
                    </a:lnTo>
                    <a:lnTo>
                      <a:pt x="386" y="385"/>
                    </a:lnTo>
                    <a:lnTo>
                      <a:pt x="476" y="362"/>
                    </a:lnTo>
                    <a:lnTo>
                      <a:pt x="544" y="340"/>
                    </a:lnTo>
                    <a:lnTo>
                      <a:pt x="635" y="340"/>
                    </a:lnTo>
                    <a:lnTo>
                      <a:pt x="680" y="340"/>
                    </a:lnTo>
                    <a:lnTo>
                      <a:pt x="680" y="272"/>
                    </a:lnTo>
                    <a:lnTo>
                      <a:pt x="748" y="204"/>
                    </a:lnTo>
                    <a:lnTo>
                      <a:pt x="794" y="249"/>
                    </a:lnTo>
                    <a:lnTo>
                      <a:pt x="975" y="226"/>
                    </a:lnTo>
                    <a:lnTo>
                      <a:pt x="1021" y="181"/>
                    </a:lnTo>
                    <a:lnTo>
                      <a:pt x="1066" y="158"/>
                    </a:lnTo>
                    <a:lnTo>
                      <a:pt x="1111" y="90"/>
                    </a:lnTo>
                    <a:lnTo>
                      <a:pt x="1247" y="113"/>
                    </a:lnTo>
                    <a:lnTo>
                      <a:pt x="1293" y="45"/>
                    </a:lnTo>
                    <a:lnTo>
                      <a:pt x="1383" y="45"/>
                    </a:lnTo>
                    <a:lnTo>
                      <a:pt x="1474" y="22"/>
                    </a:lnTo>
                    <a:lnTo>
                      <a:pt x="1542" y="22"/>
                    </a:lnTo>
                    <a:lnTo>
                      <a:pt x="1656" y="45"/>
                    </a:lnTo>
                    <a:lnTo>
                      <a:pt x="1792" y="68"/>
                    </a:lnTo>
                    <a:lnTo>
                      <a:pt x="1860" y="22"/>
                    </a:lnTo>
                    <a:lnTo>
                      <a:pt x="1950" y="0"/>
                    </a:lnTo>
                    <a:lnTo>
                      <a:pt x="2064" y="45"/>
                    </a:lnTo>
                    <a:lnTo>
                      <a:pt x="2245" y="113"/>
                    </a:lnTo>
                    <a:lnTo>
                      <a:pt x="2313" y="158"/>
                    </a:lnTo>
                    <a:lnTo>
                      <a:pt x="2381" y="226"/>
                    </a:lnTo>
                    <a:lnTo>
                      <a:pt x="2495" y="272"/>
                    </a:lnTo>
                    <a:lnTo>
                      <a:pt x="2767" y="272"/>
                    </a:lnTo>
                    <a:lnTo>
                      <a:pt x="2790" y="362"/>
                    </a:lnTo>
                    <a:lnTo>
                      <a:pt x="2835" y="476"/>
                    </a:lnTo>
                    <a:lnTo>
                      <a:pt x="2948" y="476"/>
                    </a:lnTo>
                    <a:lnTo>
                      <a:pt x="2994" y="567"/>
                    </a:lnTo>
                    <a:lnTo>
                      <a:pt x="3062" y="612"/>
                    </a:lnTo>
                    <a:lnTo>
                      <a:pt x="3152" y="680"/>
                    </a:lnTo>
                    <a:lnTo>
                      <a:pt x="3152" y="2857"/>
                    </a:lnTo>
                    <a:lnTo>
                      <a:pt x="0" y="2857"/>
                    </a:lnTo>
                    <a:close/>
                  </a:path>
                </a:pathLst>
              </a:cu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" name="Rectangle 17"/>
              <p:cNvSpPr>
                <a:spLocks noChangeArrowheads="1"/>
              </p:cNvSpPr>
              <p:nvPr/>
            </p:nvSpPr>
            <p:spPr bwMode="auto">
              <a:xfrm>
                <a:off x="1606" y="1946"/>
                <a:ext cx="2180" cy="1824"/>
              </a:xfrm>
              <a:prstGeom prst="rect">
                <a:avLst/>
              </a:prstGeom>
              <a:solidFill>
                <a:srgbClr val="CCFFFF">
                  <a:alpha val="87057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3" name="Oval 18"/>
              <p:cNvSpPr>
                <a:spLocks noChangeArrowheads="1"/>
              </p:cNvSpPr>
              <p:nvPr/>
            </p:nvSpPr>
            <p:spPr bwMode="auto">
              <a:xfrm flipH="1">
                <a:off x="1920" y="2074"/>
                <a:ext cx="1622" cy="160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2081" y="2201"/>
                <a:ext cx="1316" cy="136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2688" y="1873"/>
                <a:ext cx="104" cy="20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2705" y="1873"/>
                <a:ext cx="70" cy="32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 rot="-889589">
                <a:off x="2583" y="2092"/>
                <a:ext cx="52" cy="54"/>
                <a:chOff x="2109" y="1684"/>
                <a:chExt cx="68" cy="67"/>
              </a:xfrm>
            </p:grpSpPr>
            <p:sp>
              <p:nvSpPr>
                <p:cNvPr id="234" name="Oval 23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35" name="Rectangle 24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18" name="Group 25"/>
              <p:cNvGrpSpPr>
                <a:grpSpLocks/>
              </p:cNvGrpSpPr>
              <p:nvPr/>
            </p:nvGrpSpPr>
            <p:grpSpPr bwMode="auto">
              <a:xfrm rot="-1100609">
                <a:off x="2478" y="2110"/>
                <a:ext cx="53" cy="54"/>
                <a:chOff x="2109" y="1684"/>
                <a:chExt cx="68" cy="67"/>
              </a:xfrm>
            </p:grpSpPr>
            <p:sp>
              <p:nvSpPr>
                <p:cNvPr id="232" name="Oval 26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33" name="Rectangle 27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 rot="-1326567">
                <a:off x="2391" y="2147"/>
                <a:ext cx="53" cy="54"/>
                <a:chOff x="2109" y="1684"/>
                <a:chExt cx="68" cy="67"/>
              </a:xfrm>
            </p:grpSpPr>
            <p:sp>
              <p:nvSpPr>
                <p:cNvPr id="230" name="Oval 29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31" name="Rectangle 30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 rot="-1637975">
                <a:off x="2304" y="2183"/>
                <a:ext cx="52" cy="54"/>
                <a:chOff x="2109" y="1684"/>
                <a:chExt cx="68" cy="67"/>
              </a:xfrm>
            </p:grpSpPr>
            <p:sp>
              <p:nvSpPr>
                <p:cNvPr id="228" name="Oval 32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29" name="Rectangle 33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 rot="-1921434">
                <a:off x="2235" y="2238"/>
                <a:ext cx="52" cy="54"/>
                <a:chOff x="2109" y="1684"/>
                <a:chExt cx="68" cy="67"/>
              </a:xfrm>
            </p:grpSpPr>
            <p:sp>
              <p:nvSpPr>
                <p:cNvPr id="226" name="Oval 35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27" name="Rectangle 36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2" name="Group 37"/>
              <p:cNvGrpSpPr>
                <a:grpSpLocks/>
              </p:cNvGrpSpPr>
              <p:nvPr/>
            </p:nvGrpSpPr>
            <p:grpSpPr bwMode="auto">
              <a:xfrm rot="-2910211">
                <a:off x="2163" y="2294"/>
                <a:ext cx="55" cy="51"/>
                <a:chOff x="2109" y="1684"/>
                <a:chExt cx="68" cy="67"/>
              </a:xfrm>
            </p:grpSpPr>
            <p:sp>
              <p:nvSpPr>
                <p:cNvPr id="224" name="Oval 38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25" name="Rectangle 39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3" name="Group 40"/>
              <p:cNvGrpSpPr>
                <a:grpSpLocks/>
              </p:cNvGrpSpPr>
              <p:nvPr/>
            </p:nvGrpSpPr>
            <p:grpSpPr bwMode="auto">
              <a:xfrm rot="-2910211">
                <a:off x="2110" y="2349"/>
                <a:ext cx="55" cy="52"/>
                <a:chOff x="2109" y="1684"/>
                <a:chExt cx="68" cy="67"/>
              </a:xfrm>
            </p:grpSpPr>
            <p:sp>
              <p:nvSpPr>
                <p:cNvPr id="222" name="Oval 41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23" name="Rectangle 42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4" name="Group 43"/>
              <p:cNvGrpSpPr>
                <a:grpSpLocks/>
              </p:cNvGrpSpPr>
              <p:nvPr/>
            </p:nvGrpSpPr>
            <p:grpSpPr bwMode="auto">
              <a:xfrm rot="-3010770">
                <a:off x="2058" y="2422"/>
                <a:ext cx="55" cy="52"/>
                <a:chOff x="2109" y="1684"/>
                <a:chExt cx="68" cy="67"/>
              </a:xfrm>
            </p:grpSpPr>
            <p:sp>
              <p:nvSpPr>
                <p:cNvPr id="220" name="Oval 44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21" name="Rectangle 45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5" name="Group 46"/>
              <p:cNvGrpSpPr>
                <a:grpSpLocks/>
              </p:cNvGrpSpPr>
              <p:nvPr/>
            </p:nvGrpSpPr>
            <p:grpSpPr bwMode="auto">
              <a:xfrm rot="-4016309">
                <a:off x="2006" y="2495"/>
                <a:ext cx="55" cy="51"/>
                <a:chOff x="2109" y="1684"/>
                <a:chExt cx="68" cy="67"/>
              </a:xfrm>
            </p:grpSpPr>
            <p:sp>
              <p:nvSpPr>
                <p:cNvPr id="218" name="Oval 47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19" name="Rectangle 48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6" name="Group 49"/>
              <p:cNvGrpSpPr>
                <a:grpSpLocks/>
              </p:cNvGrpSpPr>
              <p:nvPr/>
            </p:nvGrpSpPr>
            <p:grpSpPr bwMode="auto">
              <a:xfrm rot="-4143574">
                <a:off x="1970" y="2568"/>
                <a:ext cx="55" cy="52"/>
                <a:chOff x="2109" y="1684"/>
                <a:chExt cx="68" cy="67"/>
              </a:xfrm>
            </p:grpSpPr>
            <p:sp>
              <p:nvSpPr>
                <p:cNvPr id="216" name="Oval 50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17" name="Rectangle 51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7" name="Group 52"/>
              <p:cNvGrpSpPr>
                <a:grpSpLocks/>
              </p:cNvGrpSpPr>
              <p:nvPr/>
            </p:nvGrpSpPr>
            <p:grpSpPr bwMode="auto">
              <a:xfrm rot="-4613247">
                <a:off x="1954" y="2659"/>
                <a:ext cx="54" cy="52"/>
                <a:chOff x="2109" y="1684"/>
                <a:chExt cx="68" cy="67"/>
              </a:xfrm>
            </p:grpSpPr>
            <p:sp>
              <p:nvSpPr>
                <p:cNvPr id="214" name="Oval 53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15" name="Rectangle 54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8" name="Group 55"/>
              <p:cNvGrpSpPr>
                <a:grpSpLocks/>
              </p:cNvGrpSpPr>
              <p:nvPr/>
            </p:nvGrpSpPr>
            <p:grpSpPr bwMode="auto">
              <a:xfrm rot="-4459471">
                <a:off x="1936" y="2750"/>
                <a:ext cx="55" cy="51"/>
                <a:chOff x="2109" y="1684"/>
                <a:chExt cx="68" cy="67"/>
              </a:xfrm>
            </p:grpSpPr>
            <p:sp>
              <p:nvSpPr>
                <p:cNvPr id="212" name="Oval 56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213" name="Rectangle 57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29" name="Group 58"/>
              <p:cNvGrpSpPr>
                <a:grpSpLocks/>
              </p:cNvGrpSpPr>
              <p:nvPr/>
            </p:nvGrpSpPr>
            <p:grpSpPr bwMode="auto">
              <a:xfrm rot="5634812">
                <a:off x="2802" y="2100"/>
                <a:ext cx="748" cy="767"/>
                <a:chOff x="1972" y="1797"/>
                <a:chExt cx="930" cy="998"/>
              </a:xfrm>
            </p:grpSpPr>
            <p:grpSp>
              <p:nvGrpSpPr>
                <p:cNvPr id="173" name="Group 59"/>
                <p:cNvGrpSpPr>
                  <a:grpSpLocks/>
                </p:cNvGrpSpPr>
                <p:nvPr/>
              </p:nvGrpSpPr>
              <p:grpSpPr bwMode="auto">
                <a:xfrm rot="-889589">
                  <a:off x="2834" y="1797"/>
                  <a:ext cx="68" cy="67"/>
                  <a:chOff x="2109" y="1684"/>
                  <a:chExt cx="68" cy="67"/>
                </a:xfrm>
              </p:grpSpPr>
              <p:sp>
                <p:nvSpPr>
                  <p:cNvPr id="210" name="Oval 6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21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74" name="Group 62"/>
                <p:cNvGrpSpPr>
                  <a:grpSpLocks/>
                </p:cNvGrpSpPr>
                <p:nvPr/>
              </p:nvGrpSpPr>
              <p:grpSpPr bwMode="auto">
                <a:xfrm rot="-1100609">
                  <a:off x="2698" y="1819"/>
                  <a:ext cx="68" cy="67"/>
                  <a:chOff x="2109" y="1684"/>
                  <a:chExt cx="68" cy="67"/>
                </a:xfrm>
              </p:grpSpPr>
              <p:sp>
                <p:nvSpPr>
                  <p:cNvPr id="20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20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75" name="Group 65"/>
                <p:cNvGrpSpPr>
                  <a:grpSpLocks/>
                </p:cNvGrpSpPr>
                <p:nvPr/>
              </p:nvGrpSpPr>
              <p:grpSpPr bwMode="auto">
                <a:xfrm rot="-1326567">
                  <a:off x="2585" y="1865"/>
                  <a:ext cx="68" cy="67"/>
                  <a:chOff x="2109" y="1684"/>
                  <a:chExt cx="68" cy="67"/>
                </a:xfrm>
              </p:grpSpPr>
              <p:sp>
                <p:nvSpPr>
                  <p:cNvPr id="20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20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76" name="Group 68"/>
                <p:cNvGrpSpPr>
                  <a:grpSpLocks/>
                </p:cNvGrpSpPr>
                <p:nvPr/>
              </p:nvGrpSpPr>
              <p:grpSpPr bwMode="auto">
                <a:xfrm rot="-1637975">
                  <a:off x="2471" y="1910"/>
                  <a:ext cx="68" cy="67"/>
                  <a:chOff x="2109" y="1684"/>
                  <a:chExt cx="68" cy="67"/>
                </a:xfrm>
              </p:grpSpPr>
              <p:sp>
                <p:nvSpPr>
                  <p:cNvPr id="20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20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77" name="Group 71"/>
                <p:cNvGrpSpPr>
                  <a:grpSpLocks/>
                </p:cNvGrpSpPr>
                <p:nvPr/>
              </p:nvGrpSpPr>
              <p:grpSpPr bwMode="auto">
                <a:xfrm rot="-1921434">
                  <a:off x="2381" y="1978"/>
                  <a:ext cx="68" cy="67"/>
                  <a:chOff x="2109" y="1684"/>
                  <a:chExt cx="68" cy="67"/>
                </a:xfrm>
              </p:grpSpPr>
              <p:sp>
                <p:nvSpPr>
                  <p:cNvPr id="202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20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78" name="Group 74"/>
                <p:cNvGrpSpPr>
                  <a:grpSpLocks/>
                </p:cNvGrpSpPr>
                <p:nvPr/>
              </p:nvGrpSpPr>
              <p:grpSpPr bwMode="auto">
                <a:xfrm rot="-2910211">
                  <a:off x="2290" y="2046"/>
                  <a:ext cx="68" cy="67"/>
                  <a:chOff x="2109" y="1684"/>
                  <a:chExt cx="68" cy="67"/>
                </a:xfrm>
              </p:grpSpPr>
              <p:sp>
                <p:nvSpPr>
                  <p:cNvPr id="20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20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79" name="Group 77"/>
                <p:cNvGrpSpPr>
                  <a:grpSpLocks/>
                </p:cNvGrpSpPr>
                <p:nvPr/>
              </p:nvGrpSpPr>
              <p:grpSpPr bwMode="auto">
                <a:xfrm rot="-2910211">
                  <a:off x="2222" y="2114"/>
                  <a:ext cx="68" cy="67"/>
                  <a:chOff x="2109" y="1684"/>
                  <a:chExt cx="68" cy="67"/>
                </a:xfrm>
              </p:grpSpPr>
              <p:sp>
                <p:nvSpPr>
                  <p:cNvPr id="19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9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80" name="Group 80"/>
                <p:cNvGrpSpPr>
                  <a:grpSpLocks/>
                </p:cNvGrpSpPr>
                <p:nvPr/>
              </p:nvGrpSpPr>
              <p:grpSpPr bwMode="auto">
                <a:xfrm rot="-3010770">
                  <a:off x="2154" y="2205"/>
                  <a:ext cx="68" cy="67"/>
                  <a:chOff x="2109" y="1684"/>
                  <a:chExt cx="68" cy="67"/>
                </a:xfrm>
              </p:grpSpPr>
              <p:sp>
                <p:nvSpPr>
                  <p:cNvPr id="196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97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81" name="Group 83"/>
                <p:cNvGrpSpPr>
                  <a:grpSpLocks/>
                </p:cNvGrpSpPr>
                <p:nvPr/>
              </p:nvGrpSpPr>
              <p:grpSpPr bwMode="auto">
                <a:xfrm rot="-4016309">
                  <a:off x="2086" y="2296"/>
                  <a:ext cx="68" cy="67"/>
                  <a:chOff x="2109" y="1684"/>
                  <a:chExt cx="68" cy="67"/>
                </a:xfrm>
              </p:grpSpPr>
              <p:sp>
                <p:nvSpPr>
                  <p:cNvPr id="19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9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82" name="Group 86"/>
                <p:cNvGrpSpPr>
                  <a:grpSpLocks/>
                </p:cNvGrpSpPr>
                <p:nvPr/>
              </p:nvGrpSpPr>
              <p:grpSpPr bwMode="auto">
                <a:xfrm rot="-4143574">
                  <a:off x="2040" y="2386"/>
                  <a:ext cx="68" cy="67"/>
                  <a:chOff x="2109" y="1684"/>
                  <a:chExt cx="68" cy="67"/>
                </a:xfrm>
              </p:grpSpPr>
              <p:sp>
                <p:nvSpPr>
                  <p:cNvPr id="192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9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83" name="Group 89"/>
                <p:cNvGrpSpPr>
                  <a:grpSpLocks/>
                </p:cNvGrpSpPr>
                <p:nvPr/>
              </p:nvGrpSpPr>
              <p:grpSpPr bwMode="auto">
                <a:xfrm rot="-4613247">
                  <a:off x="2018" y="2500"/>
                  <a:ext cx="68" cy="67"/>
                  <a:chOff x="2109" y="1684"/>
                  <a:chExt cx="68" cy="67"/>
                </a:xfrm>
              </p:grpSpPr>
              <p:sp>
                <p:nvSpPr>
                  <p:cNvPr id="19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9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84" name="Group 92"/>
                <p:cNvGrpSpPr>
                  <a:grpSpLocks/>
                </p:cNvGrpSpPr>
                <p:nvPr/>
              </p:nvGrpSpPr>
              <p:grpSpPr bwMode="auto">
                <a:xfrm rot="-4459471">
                  <a:off x="1995" y="2613"/>
                  <a:ext cx="68" cy="67"/>
                  <a:chOff x="2109" y="1684"/>
                  <a:chExt cx="68" cy="67"/>
                </a:xfrm>
              </p:grpSpPr>
              <p:sp>
                <p:nvSpPr>
                  <p:cNvPr id="188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8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85" name="Group 95"/>
                <p:cNvGrpSpPr>
                  <a:grpSpLocks/>
                </p:cNvGrpSpPr>
                <p:nvPr/>
              </p:nvGrpSpPr>
              <p:grpSpPr bwMode="auto">
                <a:xfrm rot="-5400000">
                  <a:off x="1972" y="2727"/>
                  <a:ext cx="68" cy="67"/>
                  <a:chOff x="2109" y="1684"/>
                  <a:chExt cx="68" cy="67"/>
                </a:xfrm>
              </p:grpSpPr>
              <p:sp>
                <p:nvSpPr>
                  <p:cNvPr id="18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8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</p:grpSp>
          <p:grpSp>
            <p:nvGrpSpPr>
              <p:cNvPr id="30" name="Group 98"/>
              <p:cNvGrpSpPr>
                <a:grpSpLocks/>
              </p:cNvGrpSpPr>
              <p:nvPr/>
            </p:nvGrpSpPr>
            <p:grpSpPr bwMode="auto">
              <a:xfrm rot="-10386014">
                <a:off x="2775" y="2913"/>
                <a:ext cx="715" cy="802"/>
                <a:chOff x="1972" y="1797"/>
                <a:chExt cx="930" cy="998"/>
              </a:xfrm>
            </p:grpSpPr>
            <p:grpSp>
              <p:nvGrpSpPr>
                <p:cNvPr id="134" name="Group 99"/>
                <p:cNvGrpSpPr>
                  <a:grpSpLocks/>
                </p:cNvGrpSpPr>
                <p:nvPr/>
              </p:nvGrpSpPr>
              <p:grpSpPr bwMode="auto">
                <a:xfrm rot="-889589">
                  <a:off x="2834" y="1797"/>
                  <a:ext cx="68" cy="67"/>
                  <a:chOff x="2109" y="1684"/>
                  <a:chExt cx="68" cy="67"/>
                </a:xfrm>
              </p:grpSpPr>
              <p:sp>
                <p:nvSpPr>
                  <p:cNvPr id="171" name="Oval 10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7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35" name="Group 102"/>
                <p:cNvGrpSpPr>
                  <a:grpSpLocks/>
                </p:cNvGrpSpPr>
                <p:nvPr/>
              </p:nvGrpSpPr>
              <p:grpSpPr bwMode="auto">
                <a:xfrm rot="-1100609">
                  <a:off x="2698" y="1819"/>
                  <a:ext cx="68" cy="67"/>
                  <a:chOff x="2109" y="1684"/>
                  <a:chExt cx="68" cy="67"/>
                </a:xfrm>
              </p:grpSpPr>
              <p:sp>
                <p:nvSpPr>
                  <p:cNvPr id="16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70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36" name="Group 105"/>
                <p:cNvGrpSpPr>
                  <a:grpSpLocks/>
                </p:cNvGrpSpPr>
                <p:nvPr/>
              </p:nvGrpSpPr>
              <p:grpSpPr bwMode="auto">
                <a:xfrm rot="-1326567">
                  <a:off x="2585" y="1865"/>
                  <a:ext cx="68" cy="67"/>
                  <a:chOff x="2109" y="1684"/>
                  <a:chExt cx="68" cy="67"/>
                </a:xfrm>
              </p:grpSpPr>
              <p:sp>
                <p:nvSpPr>
                  <p:cNvPr id="167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6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37" name="Group 108"/>
                <p:cNvGrpSpPr>
                  <a:grpSpLocks/>
                </p:cNvGrpSpPr>
                <p:nvPr/>
              </p:nvGrpSpPr>
              <p:grpSpPr bwMode="auto">
                <a:xfrm rot="-1637975">
                  <a:off x="2471" y="1910"/>
                  <a:ext cx="68" cy="67"/>
                  <a:chOff x="2109" y="1684"/>
                  <a:chExt cx="68" cy="67"/>
                </a:xfrm>
              </p:grpSpPr>
              <p:sp>
                <p:nvSpPr>
                  <p:cNvPr id="16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6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38" name="Group 111"/>
                <p:cNvGrpSpPr>
                  <a:grpSpLocks/>
                </p:cNvGrpSpPr>
                <p:nvPr/>
              </p:nvGrpSpPr>
              <p:grpSpPr bwMode="auto">
                <a:xfrm rot="-1921434">
                  <a:off x="2381" y="1978"/>
                  <a:ext cx="68" cy="67"/>
                  <a:chOff x="2109" y="1684"/>
                  <a:chExt cx="68" cy="67"/>
                </a:xfrm>
              </p:grpSpPr>
              <p:sp>
                <p:nvSpPr>
                  <p:cNvPr id="16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64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39" name="Group 114"/>
                <p:cNvGrpSpPr>
                  <a:grpSpLocks/>
                </p:cNvGrpSpPr>
                <p:nvPr/>
              </p:nvGrpSpPr>
              <p:grpSpPr bwMode="auto">
                <a:xfrm rot="-2910211">
                  <a:off x="2290" y="2046"/>
                  <a:ext cx="68" cy="67"/>
                  <a:chOff x="2109" y="1684"/>
                  <a:chExt cx="68" cy="67"/>
                </a:xfrm>
              </p:grpSpPr>
              <p:sp>
                <p:nvSpPr>
                  <p:cNvPr id="161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6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0" name="Group 117"/>
                <p:cNvGrpSpPr>
                  <a:grpSpLocks/>
                </p:cNvGrpSpPr>
                <p:nvPr/>
              </p:nvGrpSpPr>
              <p:grpSpPr bwMode="auto">
                <a:xfrm rot="-2910211">
                  <a:off x="2222" y="2114"/>
                  <a:ext cx="68" cy="67"/>
                  <a:chOff x="2109" y="1684"/>
                  <a:chExt cx="68" cy="67"/>
                </a:xfrm>
              </p:grpSpPr>
              <p:sp>
                <p:nvSpPr>
                  <p:cNvPr id="15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6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1" name="Group 120"/>
                <p:cNvGrpSpPr>
                  <a:grpSpLocks/>
                </p:cNvGrpSpPr>
                <p:nvPr/>
              </p:nvGrpSpPr>
              <p:grpSpPr bwMode="auto">
                <a:xfrm rot="-3010770">
                  <a:off x="2154" y="2205"/>
                  <a:ext cx="68" cy="67"/>
                  <a:chOff x="2109" y="1684"/>
                  <a:chExt cx="68" cy="67"/>
                </a:xfrm>
              </p:grpSpPr>
              <p:sp>
                <p:nvSpPr>
                  <p:cNvPr id="15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5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2" name="Group 123"/>
                <p:cNvGrpSpPr>
                  <a:grpSpLocks/>
                </p:cNvGrpSpPr>
                <p:nvPr/>
              </p:nvGrpSpPr>
              <p:grpSpPr bwMode="auto">
                <a:xfrm rot="-4016309">
                  <a:off x="2086" y="2296"/>
                  <a:ext cx="68" cy="67"/>
                  <a:chOff x="2109" y="1684"/>
                  <a:chExt cx="68" cy="67"/>
                </a:xfrm>
              </p:grpSpPr>
              <p:sp>
                <p:nvSpPr>
                  <p:cNvPr id="155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56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3" name="Group 126"/>
                <p:cNvGrpSpPr>
                  <a:grpSpLocks/>
                </p:cNvGrpSpPr>
                <p:nvPr/>
              </p:nvGrpSpPr>
              <p:grpSpPr bwMode="auto">
                <a:xfrm rot="-4143574">
                  <a:off x="2040" y="2386"/>
                  <a:ext cx="68" cy="67"/>
                  <a:chOff x="2109" y="1684"/>
                  <a:chExt cx="68" cy="67"/>
                </a:xfrm>
              </p:grpSpPr>
              <p:sp>
                <p:nvSpPr>
                  <p:cNvPr id="153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54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4" name="Group 129"/>
                <p:cNvGrpSpPr>
                  <a:grpSpLocks/>
                </p:cNvGrpSpPr>
                <p:nvPr/>
              </p:nvGrpSpPr>
              <p:grpSpPr bwMode="auto">
                <a:xfrm rot="-4613247">
                  <a:off x="2018" y="2500"/>
                  <a:ext cx="68" cy="67"/>
                  <a:chOff x="2109" y="1684"/>
                  <a:chExt cx="68" cy="67"/>
                </a:xfrm>
              </p:grpSpPr>
              <p:sp>
                <p:nvSpPr>
                  <p:cNvPr id="151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52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5" name="Group 132"/>
                <p:cNvGrpSpPr>
                  <a:grpSpLocks/>
                </p:cNvGrpSpPr>
                <p:nvPr/>
              </p:nvGrpSpPr>
              <p:grpSpPr bwMode="auto">
                <a:xfrm rot="-4459471">
                  <a:off x="1995" y="2613"/>
                  <a:ext cx="68" cy="67"/>
                  <a:chOff x="2109" y="1684"/>
                  <a:chExt cx="68" cy="67"/>
                </a:xfrm>
              </p:grpSpPr>
              <p:sp>
                <p:nvSpPr>
                  <p:cNvPr id="149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5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46" name="Group 135"/>
                <p:cNvGrpSpPr>
                  <a:grpSpLocks/>
                </p:cNvGrpSpPr>
                <p:nvPr/>
              </p:nvGrpSpPr>
              <p:grpSpPr bwMode="auto">
                <a:xfrm rot="-5400000">
                  <a:off x="1972" y="2727"/>
                  <a:ext cx="68" cy="67"/>
                  <a:chOff x="2109" y="1684"/>
                  <a:chExt cx="68" cy="67"/>
                </a:xfrm>
              </p:grpSpPr>
              <p:sp>
                <p:nvSpPr>
                  <p:cNvPr id="14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4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</p:grpSp>
          <p:grpSp>
            <p:nvGrpSpPr>
              <p:cNvPr id="31" name="Group 138"/>
              <p:cNvGrpSpPr>
                <a:grpSpLocks/>
              </p:cNvGrpSpPr>
              <p:nvPr/>
            </p:nvGrpSpPr>
            <p:grpSpPr bwMode="auto">
              <a:xfrm rot="-5152490">
                <a:off x="1930" y="2885"/>
                <a:ext cx="748" cy="768"/>
                <a:chOff x="1972" y="1797"/>
                <a:chExt cx="930" cy="998"/>
              </a:xfrm>
            </p:grpSpPr>
            <p:grpSp>
              <p:nvGrpSpPr>
                <p:cNvPr id="95" name="Group 139"/>
                <p:cNvGrpSpPr>
                  <a:grpSpLocks/>
                </p:cNvGrpSpPr>
                <p:nvPr/>
              </p:nvGrpSpPr>
              <p:grpSpPr bwMode="auto">
                <a:xfrm rot="-889589">
                  <a:off x="2834" y="1797"/>
                  <a:ext cx="68" cy="67"/>
                  <a:chOff x="2109" y="1684"/>
                  <a:chExt cx="68" cy="67"/>
                </a:xfrm>
              </p:grpSpPr>
              <p:sp>
                <p:nvSpPr>
                  <p:cNvPr id="132" name="Oval 14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33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96" name="Group 142"/>
                <p:cNvGrpSpPr>
                  <a:grpSpLocks/>
                </p:cNvGrpSpPr>
                <p:nvPr/>
              </p:nvGrpSpPr>
              <p:grpSpPr bwMode="auto">
                <a:xfrm rot="-1100609">
                  <a:off x="2698" y="1819"/>
                  <a:ext cx="68" cy="67"/>
                  <a:chOff x="2109" y="1684"/>
                  <a:chExt cx="68" cy="67"/>
                </a:xfrm>
              </p:grpSpPr>
              <p:sp>
                <p:nvSpPr>
                  <p:cNvPr id="130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3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97" name="Group 145"/>
                <p:cNvGrpSpPr>
                  <a:grpSpLocks/>
                </p:cNvGrpSpPr>
                <p:nvPr/>
              </p:nvGrpSpPr>
              <p:grpSpPr bwMode="auto">
                <a:xfrm rot="-1326567">
                  <a:off x="2585" y="1865"/>
                  <a:ext cx="68" cy="67"/>
                  <a:chOff x="2109" y="1684"/>
                  <a:chExt cx="68" cy="67"/>
                </a:xfrm>
              </p:grpSpPr>
              <p:sp>
                <p:nvSpPr>
                  <p:cNvPr id="128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29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98" name="Group 148"/>
                <p:cNvGrpSpPr>
                  <a:grpSpLocks/>
                </p:cNvGrpSpPr>
                <p:nvPr/>
              </p:nvGrpSpPr>
              <p:grpSpPr bwMode="auto">
                <a:xfrm rot="-1637975">
                  <a:off x="2471" y="1910"/>
                  <a:ext cx="68" cy="67"/>
                  <a:chOff x="2109" y="1684"/>
                  <a:chExt cx="68" cy="67"/>
                </a:xfrm>
              </p:grpSpPr>
              <p:sp>
                <p:nvSpPr>
                  <p:cNvPr id="126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2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99" name="Group 151"/>
                <p:cNvGrpSpPr>
                  <a:grpSpLocks/>
                </p:cNvGrpSpPr>
                <p:nvPr/>
              </p:nvGrpSpPr>
              <p:grpSpPr bwMode="auto">
                <a:xfrm rot="-1921434">
                  <a:off x="2381" y="1978"/>
                  <a:ext cx="68" cy="67"/>
                  <a:chOff x="2109" y="1684"/>
                  <a:chExt cx="68" cy="67"/>
                </a:xfrm>
              </p:grpSpPr>
              <p:sp>
                <p:nvSpPr>
                  <p:cNvPr id="124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25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0" name="Group 154"/>
                <p:cNvGrpSpPr>
                  <a:grpSpLocks/>
                </p:cNvGrpSpPr>
                <p:nvPr/>
              </p:nvGrpSpPr>
              <p:grpSpPr bwMode="auto">
                <a:xfrm rot="-2910211">
                  <a:off x="2290" y="2046"/>
                  <a:ext cx="68" cy="67"/>
                  <a:chOff x="2109" y="1684"/>
                  <a:chExt cx="68" cy="67"/>
                </a:xfrm>
              </p:grpSpPr>
              <p:sp>
                <p:nvSpPr>
                  <p:cNvPr id="122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2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1" name="Group 157"/>
                <p:cNvGrpSpPr>
                  <a:grpSpLocks/>
                </p:cNvGrpSpPr>
                <p:nvPr/>
              </p:nvGrpSpPr>
              <p:grpSpPr bwMode="auto">
                <a:xfrm rot="-2910211">
                  <a:off x="2222" y="2114"/>
                  <a:ext cx="68" cy="67"/>
                  <a:chOff x="2109" y="1684"/>
                  <a:chExt cx="68" cy="67"/>
                </a:xfrm>
              </p:grpSpPr>
              <p:sp>
                <p:nvSpPr>
                  <p:cNvPr id="120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21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2" name="Group 160"/>
                <p:cNvGrpSpPr>
                  <a:grpSpLocks/>
                </p:cNvGrpSpPr>
                <p:nvPr/>
              </p:nvGrpSpPr>
              <p:grpSpPr bwMode="auto">
                <a:xfrm rot="-3010770">
                  <a:off x="2154" y="2205"/>
                  <a:ext cx="68" cy="67"/>
                  <a:chOff x="2109" y="1684"/>
                  <a:chExt cx="68" cy="67"/>
                </a:xfrm>
              </p:grpSpPr>
              <p:sp>
                <p:nvSpPr>
                  <p:cNvPr id="118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1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3" name="Group 163"/>
                <p:cNvGrpSpPr>
                  <a:grpSpLocks/>
                </p:cNvGrpSpPr>
                <p:nvPr/>
              </p:nvGrpSpPr>
              <p:grpSpPr bwMode="auto">
                <a:xfrm rot="-4016309">
                  <a:off x="2086" y="2296"/>
                  <a:ext cx="68" cy="67"/>
                  <a:chOff x="2109" y="1684"/>
                  <a:chExt cx="68" cy="67"/>
                </a:xfrm>
              </p:grpSpPr>
              <p:sp>
                <p:nvSpPr>
                  <p:cNvPr id="116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17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4" name="Group 166"/>
                <p:cNvGrpSpPr>
                  <a:grpSpLocks/>
                </p:cNvGrpSpPr>
                <p:nvPr/>
              </p:nvGrpSpPr>
              <p:grpSpPr bwMode="auto">
                <a:xfrm rot="-4143574">
                  <a:off x="2040" y="2386"/>
                  <a:ext cx="68" cy="67"/>
                  <a:chOff x="2109" y="1684"/>
                  <a:chExt cx="68" cy="67"/>
                </a:xfrm>
              </p:grpSpPr>
              <p:sp>
                <p:nvSpPr>
                  <p:cNvPr id="114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1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5" name="Group 169"/>
                <p:cNvGrpSpPr>
                  <a:grpSpLocks/>
                </p:cNvGrpSpPr>
                <p:nvPr/>
              </p:nvGrpSpPr>
              <p:grpSpPr bwMode="auto">
                <a:xfrm rot="-4613247">
                  <a:off x="2018" y="2500"/>
                  <a:ext cx="68" cy="67"/>
                  <a:chOff x="2109" y="1684"/>
                  <a:chExt cx="68" cy="67"/>
                </a:xfrm>
              </p:grpSpPr>
              <p:sp>
                <p:nvSpPr>
                  <p:cNvPr id="112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13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6" name="Group 172"/>
                <p:cNvGrpSpPr>
                  <a:grpSpLocks/>
                </p:cNvGrpSpPr>
                <p:nvPr/>
              </p:nvGrpSpPr>
              <p:grpSpPr bwMode="auto">
                <a:xfrm rot="-4459471">
                  <a:off x="1995" y="2613"/>
                  <a:ext cx="68" cy="67"/>
                  <a:chOff x="2109" y="1684"/>
                  <a:chExt cx="68" cy="67"/>
                </a:xfrm>
              </p:grpSpPr>
              <p:sp>
                <p:nvSpPr>
                  <p:cNvPr id="110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11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  <p:grpSp>
              <p:nvGrpSpPr>
                <p:cNvPr id="107" name="Group 175"/>
                <p:cNvGrpSpPr>
                  <a:grpSpLocks/>
                </p:cNvGrpSpPr>
                <p:nvPr/>
              </p:nvGrpSpPr>
              <p:grpSpPr bwMode="auto">
                <a:xfrm rot="-5400000">
                  <a:off x="1972" y="2727"/>
                  <a:ext cx="68" cy="67"/>
                  <a:chOff x="2109" y="1684"/>
                  <a:chExt cx="68" cy="67"/>
                </a:xfrm>
              </p:grpSpPr>
              <p:sp>
                <p:nvSpPr>
                  <p:cNvPr id="108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706"/>
                    <a:ext cx="68" cy="4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  <p:sp>
                <p:nvSpPr>
                  <p:cNvPr id="109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2132" y="1684"/>
                    <a:ext cx="23" cy="22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sz="1000"/>
                  </a:p>
                </p:txBody>
              </p:sp>
            </p:grpSp>
          </p:grpSp>
          <p:sp>
            <p:nvSpPr>
              <p:cNvPr id="32" name="Line 178"/>
              <p:cNvSpPr>
                <a:spLocks noChangeShapeType="1"/>
              </p:cNvSpPr>
              <p:nvPr/>
            </p:nvSpPr>
            <p:spPr bwMode="auto">
              <a:xfrm>
                <a:off x="3438" y="3259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33" name="Line 179"/>
              <p:cNvSpPr>
                <a:spLocks noChangeShapeType="1"/>
              </p:cNvSpPr>
              <p:nvPr/>
            </p:nvSpPr>
            <p:spPr bwMode="auto">
              <a:xfrm>
                <a:off x="3403" y="3332"/>
                <a:ext cx="0" cy="4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grpSp>
            <p:nvGrpSpPr>
              <p:cNvPr id="34" name="Group 180"/>
              <p:cNvGrpSpPr>
                <a:grpSpLocks/>
              </p:cNvGrpSpPr>
              <p:nvPr/>
            </p:nvGrpSpPr>
            <p:grpSpPr bwMode="auto">
              <a:xfrm>
                <a:off x="2025" y="3259"/>
                <a:ext cx="35" cy="511"/>
                <a:chOff x="1995" y="3135"/>
                <a:chExt cx="46" cy="635"/>
              </a:xfrm>
            </p:grpSpPr>
            <p:sp>
              <p:nvSpPr>
                <p:cNvPr id="93" name="Line 181"/>
                <p:cNvSpPr>
                  <a:spLocks noChangeShapeType="1"/>
                </p:cNvSpPr>
                <p:nvPr/>
              </p:nvSpPr>
              <p:spPr bwMode="auto">
                <a:xfrm>
                  <a:off x="1995" y="3135"/>
                  <a:ext cx="0" cy="6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94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2041" y="3226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</p:grpSp>
          <p:sp>
            <p:nvSpPr>
              <p:cNvPr id="35" name="Rectangle 183"/>
              <p:cNvSpPr>
                <a:spLocks noChangeArrowheads="1"/>
              </p:cNvSpPr>
              <p:nvPr/>
            </p:nvSpPr>
            <p:spPr bwMode="auto">
              <a:xfrm>
                <a:off x="2705" y="3679"/>
                <a:ext cx="70" cy="9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000"/>
              </a:p>
            </p:txBody>
          </p:sp>
          <p:grpSp>
            <p:nvGrpSpPr>
              <p:cNvPr id="36" name="Group 184"/>
              <p:cNvGrpSpPr>
                <a:grpSpLocks/>
              </p:cNvGrpSpPr>
              <p:nvPr/>
            </p:nvGrpSpPr>
            <p:grpSpPr bwMode="auto">
              <a:xfrm>
                <a:off x="2461" y="1946"/>
                <a:ext cx="52" cy="54"/>
                <a:chOff x="2109" y="1684"/>
                <a:chExt cx="68" cy="67"/>
              </a:xfrm>
            </p:grpSpPr>
            <p:sp>
              <p:nvSpPr>
                <p:cNvPr id="91" name="Oval 185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92" name="Rectangle 186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37" name="Group 187"/>
              <p:cNvGrpSpPr>
                <a:grpSpLocks/>
              </p:cNvGrpSpPr>
              <p:nvPr/>
            </p:nvGrpSpPr>
            <p:grpSpPr bwMode="auto">
              <a:xfrm>
                <a:off x="2217" y="1946"/>
                <a:ext cx="52" cy="54"/>
                <a:chOff x="2109" y="1684"/>
                <a:chExt cx="68" cy="67"/>
              </a:xfrm>
            </p:grpSpPr>
            <p:sp>
              <p:nvSpPr>
                <p:cNvPr id="89" name="Oval 188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9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38" name="Group 190"/>
              <p:cNvGrpSpPr>
                <a:grpSpLocks/>
              </p:cNvGrpSpPr>
              <p:nvPr/>
            </p:nvGrpSpPr>
            <p:grpSpPr bwMode="auto">
              <a:xfrm>
                <a:off x="1972" y="1946"/>
                <a:ext cx="53" cy="54"/>
                <a:chOff x="2109" y="1684"/>
                <a:chExt cx="68" cy="67"/>
              </a:xfrm>
            </p:grpSpPr>
            <p:sp>
              <p:nvSpPr>
                <p:cNvPr id="87" name="Oval 191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8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>
                <a:off x="1746" y="1946"/>
                <a:ext cx="53" cy="54"/>
                <a:chOff x="2109" y="1684"/>
                <a:chExt cx="68" cy="67"/>
              </a:xfrm>
            </p:grpSpPr>
            <p:sp>
              <p:nvSpPr>
                <p:cNvPr id="85" name="Oval 194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86" name="Rectangle 195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0" name="Group 196"/>
              <p:cNvGrpSpPr>
                <a:grpSpLocks/>
              </p:cNvGrpSpPr>
              <p:nvPr/>
            </p:nvGrpSpPr>
            <p:grpSpPr bwMode="auto">
              <a:xfrm>
                <a:off x="3629" y="1946"/>
                <a:ext cx="53" cy="54"/>
                <a:chOff x="2109" y="1684"/>
                <a:chExt cx="68" cy="67"/>
              </a:xfrm>
            </p:grpSpPr>
            <p:sp>
              <p:nvSpPr>
                <p:cNvPr id="83" name="Oval 197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8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1" name="Group 199"/>
              <p:cNvGrpSpPr>
                <a:grpSpLocks/>
              </p:cNvGrpSpPr>
              <p:nvPr/>
            </p:nvGrpSpPr>
            <p:grpSpPr bwMode="auto">
              <a:xfrm>
                <a:off x="3386" y="1946"/>
                <a:ext cx="52" cy="54"/>
                <a:chOff x="2109" y="1684"/>
                <a:chExt cx="68" cy="67"/>
              </a:xfrm>
            </p:grpSpPr>
            <p:sp>
              <p:nvSpPr>
                <p:cNvPr id="81" name="Oval 200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82" name="Rectangle 201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2" name="Group 202"/>
              <p:cNvGrpSpPr>
                <a:grpSpLocks/>
              </p:cNvGrpSpPr>
              <p:nvPr/>
            </p:nvGrpSpPr>
            <p:grpSpPr bwMode="auto">
              <a:xfrm>
                <a:off x="3141" y="1946"/>
                <a:ext cx="52" cy="54"/>
                <a:chOff x="2109" y="1684"/>
                <a:chExt cx="68" cy="67"/>
              </a:xfrm>
            </p:grpSpPr>
            <p:sp>
              <p:nvSpPr>
                <p:cNvPr id="79" name="Oval 203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8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3" name="Group 205"/>
              <p:cNvGrpSpPr>
                <a:grpSpLocks/>
              </p:cNvGrpSpPr>
              <p:nvPr/>
            </p:nvGrpSpPr>
            <p:grpSpPr bwMode="auto">
              <a:xfrm>
                <a:off x="2915" y="1946"/>
                <a:ext cx="52" cy="54"/>
                <a:chOff x="2109" y="1684"/>
                <a:chExt cx="68" cy="67"/>
              </a:xfrm>
            </p:grpSpPr>
            <p:sp>
              <p:nvSpPr>
                <p:cNvPr id="77" name="Oval 206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78" name="Rectangle 207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4" name="Group 208"/>
              <p:cNvGrpSpPr>
                <a:grpSpLocks/>
              </p:cNvGrpSpPr>
              <p:nvPr/>
            </p:nvGrpSpPr>
            <p:grpSpPr bwMode="auto">
              <a:xfrm flipV="1">
                <a:off x="2425" y="3716"/>
                <a:ext cx="53" cy="54"/>
                <a:chOff x="2109" y="1684"/>
                <a:chExt cx="68" cy="67"/>
              </a:xfrm>
            </p:grpSpPr>
            <p:sp>
              <p:nvSpPr>
                <p:cNvPr id="75" name="Oval 209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7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5" name="Group 211"/>
              <p:cNvGrpSpPr>
                <a:grpSpLocks/>
              </p:cNvGrpSpPr>
              <p:nvPr/>
            </p:nvGrpSpPr>
            <p:grpSpPr bwMode="auto">
              <a:xfrm flipV="1">
                <a:off x="2182" y="3716"/>
                <a:ext cx="52" cy="54"/>
                <a:chOff x="2109" y="1684"/>
                <a:chExt cx="68" cy="67"/>
              </a:xfrm>
            </p:grpSpPr>
            <p:sp>
              <p:nvSpPr>
                <p:cNvPr id="73" name="Oval 212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74" name="Rectangle 213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6" name="Group 214"/>
              <p:cNvGrpSpPr>
                <a:grpSpLocks/>
              </p:cNvGrpSpPr>
              <p:nvPr/>
            </p:nvGrpSpPr>
            <p:grpSpPr bwMode="auto">
              <a:xfrm flipV="1">
                <a:off x="1937" y="3716"/>
                <a:ext cx="52" cy="54"/>
                <a:chOff x="2109" y="1684"/>
                <a:chExt cx="68" cy="67"/>
              </a:xfrm>
            </p:grpSpPr>
            <p:sp>
              <p:nvSpPr>
                <p:cNvPr id="71" name="Oval 215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72" name="Rectangle 216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7" name="Group 217"/>
              <p:cNvGrpSpPr>
                <a:grpSpLocks/>
              </p:cNvGrpSpPr>
              <p:nvPr/>
            </p:nvGrpSpPr>
            <p:grpSpPr bwMode="auto">
              <a:xfrm flipV="1">
                <a:off x="1711" y="3716"/>
                <a:ext cx="52" cy="54"/>
                <a:chOff x="2109" y="1684"/>
                <a:chExt cx="68" cy="67"/>
              </a:xfrm>
            </p:grpSpPr>
            <p:sp>
              <p:nvSpPr>
                <p:cNvPr id="69" name="Oval 218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70" name="Rectangle 219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8" name="Group 220"/>
              <p:cNvGrpSpPr>
                <a:grpSpLocks/>
              </p:cNvGrpSpPr>
              <p:nvPr/>
            </p:nvGrpSpPr>
            <p:grpSpPr bwMode="auto">
              <a:xfrm flipV="1">
                <a:off x="3594" y="3716"/>
                <a:ext cx="52" cy="54"/>
                <a:chOff x="2109" y="1684"/>
                <a:chExt cx="68" cy="67"/>
              </a:xfrm>
            </p:grpSpPr>
            <p:sp>
              <p:nvSpPr>
                <p:cNvPr id="67" name="Oval 221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68" name="Rectangle 222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49" name="Group 223"/>
              <p:cNvGrpSpPr>
                <a:grpSpLocks/>
              </p:cNvGrpSpPr>
              <p:nvPr/>
            </p:nvGrpSpPr>
            <p:grpSpPr bwMode="auto">
              <a:xfrm flipV="1">
                <a:off x="3350" y="3716"/>
                <a:ext cx="53" cy="54"/>
                <a:chOff x="2109" y="1684"/>
                <a:chExt cx="68" cy="67"/>
              </a:xfrm>
            </p:grpSpPr>
            <p:sp>
              <p:nvSpPr>
                <p:cNvPr id="65" name="Oval 224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66" name="Rectangle 225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50" name="Group 226"/>
              <p:cNvGrpSpPr>
                <a:grpSpLocks/>
              </p:cNvGrpSpPr>
              <p:nvPr/>
            </p:nvGrpSpPr>
            <p:grpSpPr bwMode="auto">
              <a:xfrm flipV="1">
                <a:off x="3106" y="3716"/>
                <a:ext cx="52" cy="54"/>
                <a:chOff x="2109" y="1684"/>
                <a:chExt cx="68" cy="67"/>
              </a:xfrm>
            </p:grpSpPr>
            <p:sp>
              <p:nvSpPr>
                <p:cNvPr id="63" name="Oval 227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grpSp>
            <p:nvGrpSpPr>
              <p:cNvPr id="51" name="Group 229"/>
              <p:cNvGrpSpPr>
                <a:grpSpLocks/>
              </p:cNvGrpSpPr>
              <p:nvPr/>
            </p:nvGrpSpPr>
            <p:grpSpPr bwMode="auto">
              <a:xfrm flipV="1">
                <a:off x="2880" y="3716"/>
                <a:ext cx="52" cy="54"/>
                <a:chOff x="2109" y="1684"/>
                <a:chExt cx="68" cy="67"/>
              </a:xfrm>
            </p:grpSpPr>
            <p:sp>
              <p:nvSpPr>
                <p:cNvPr id="61" name="Oval 230"/>
                <p:cNvSpPr>
                  <a:spLocks noChangeArrowheads="1"/>
                </p:cNvSpPr>
                <p:nvPr/>
              </p:nvSpPr>
              <p:spPr bwMode="auto">
                <a:xfrm>
                  <a:off x="2109" y="1706"/>
                  <a:ext cx="68" cy="4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  <p:sp>
              <p:nvSpPr>
                <p:cNvPr id="62" name="Rectangle 231"/>
                <p:cNvSpPr>
                  <a:spLocks noChangeArrowheads="1"/>
                </p:cNvSpPr>
                <p:nvPr/>
              </p:nvSpPr>
              <p:spPr bwMode="auto">
                <a:xfrm>
                  <a:off x="2132" y="1684"/>
                  <a:ext cx="23" cy="22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 sz="1000"/>
                </a:p>
              </p:txBody>
            </p:sp>
          </p:grpSp>
          <p:sp>
            <p:nvSpPr>
              <p:cNvPr id="52" name="Line 232"/>
              <p:cNvSpPr>
                <a:spLocks noChangeShapeType="1"/>
              </p:cNvSpPr>
              <p:nvPr/>
            </p:nvSpPr>
            <p:spPr bwMode="auto">
              <a:xfrm flipV="1">
                <a:off x="2740" y="2420"/>
                <a:ext cx="471" cy="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53" name="Line 233"/>
              <p:cNvSpPr>
                <a:spLocks noChangeShapeType="1"/>
              </p:cNvSpPr>
              <p:nvPr/>
            </p:nvSpPr>
            <p:spPr bwMode="auto">
              <a:xfrm flipH="1">
                <a:off x="2304" y="2931"/>
                <a:ext cx="436" cy="4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54" name="Text Box 234"/>
              <p:cNvSpPr txBox="1">
                <a:spLocks noChangeArrowheads="1"/>
              </p:cNvSpPr>
              <p:nvPr/>
            </p:nvSpPr>
            <p:spPr bwMode="auto">
              <a:xfrm rot="18922766">
                <a:off x="2232" y="2731"/>
                <a:ext cx="960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600" dirty="0">
                    <a:latin typeface="Times New Roman" pitchFamily="18" charset="0"/>
                  </a:rPr>
                  <a:t>22</a:t>
                </a:r>
                <a:r>
                  <a:rPr lang="ru-RU" sz="1600" dirty="0">
                    <a:latin typeface="Times New Roman" pitchFamily="18" charset="0"/>
                  </a:rPr>
                  <a:t>.5</a:t>
                </a:r>
                <a:r>
                  <a:rPr lang="fr-FR" sz="1600" dirty="0">
                    <a:latin typeface="Times New Roman" pitchFamily="18" charset="0"/>
                  </a:rPr>
                  <a:t> </a:t>
                </a:r>
                <a:r>
                  <a:rPr lang="de-DE" sz="1600" dirty="0" smtClean="0">
                    <a:latin typeface="Times New Roman" pitchFamily="18" charset="0"/>
                  </a:rPr>
                  <a:t>m</a:t>
                </a:r>
                <a:endParaRPr lang="fr-FR" sz="1600" dirty="0">
                  <a:latin typeface="Times New Roman" pitchFamily="18" charset="0"/>
                </a:endParaRPr>
              </a:p>
            </p:txBody>
          </p:sp>
          <p:sp>
            <p:nvSpPr>
              <p:cNvPr id="55" name="Line 235"/>
              <p:cNvSpPr>
                <a:spLocks noChangeShapeType="1"/>
              </p:cNvSpPr>
              <p:nvPr/>
            </p:nvSpPr>
            <p:spPr bwMode="auto">
              <a:xfrm>
                <a:off x="2008" y="2840"/>
                <a:ext cx="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56" name="Line 236"/>
              <p:cNvSpPr>
                <a:spLocks noChangeShapeType="1"/>
              </p:cNvSpPr>
              <p:nvPr/>
            </p:nvSpPr>
            <p:spPr bwMode="auto">
              <a:xfrm flipH="1">
                <a:off x="1920" y="2840"/>
                <a:ext cx="8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57" name="Line 237"/>
              <p:cNvSpPr>
                <a:spLocks noChangeShapeType="1"/>
              </p:cNvSpPr>
              <p:nvPr/>
            </p:nvSpPr>
            <p:spPr bwMode="auto">
              <a:xfrm flipH="1">
                <a:off x="1763" y="2840"/>
                <a:ext cx="15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58" name="Text Box 238"/>
              <p:cNvSpPr txBox="1">
                <a:spLocks noChangeArrowheads="1"/>
              </p:cNvSpPr>
              <p:nvPr/>
            </p:nvSpPr>
            <p:spPr bwMode="auto">
              <a:xfrm>
                <a:off x="1414" y="2704"/>
                <a:ext cx="627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 </a:t>
                </a:r>
                <a:r>
                  <a:rPr lang="de-DE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</a:t>
                </a:r>
                <a:endParaRPr lang="fr-FR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59" name="Text Box 239"/>
              <p:cNvSpPr txBox="1">
                <a:spLocks noChangeArrowheads="1"/>
              </p:cNvSpPr>
              <p:nvPr/>
            </p:nvSpPr>
            <p:spPr bwMode="auto">
              <a:xfrm>
                <a:off x="2202" y="2413"/>
                <a:ext cx="887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sz="1600" dirty="0" smtClean="0">
                    <a:latin typeface="Times New Roman" pitchFamily="18" charset="0"/>
                  </a:rPr>
                  <a:t>Target 5 </a:t>
                </a:r>
                <a:r>
                  <a:rPr lang="de-DE" sz="1600" dirty="0" err="1" smtClean="0">
                    <a:latin typeface="Times New Roman" pitchFamily="18" charset="0"/>
                  </a:rPr>
                  <a:t>kt</a:t>
                </a:r>
                <a:endParaRPr lang="fr-FR" sz="1600" dirty="0">
                  <a:latin typeface="Times New Roman" pitchFamily="18" charset="0"/>
                </a:endParaRPr>
              </a:p>
            </p:txBody>
          </p:sp>
          <p:sp>
            <p:nvSpPr>
              <p:cNvPr id="60" name="Text Box 240"/>
              <p:cNvSpPr txBox="1">
                <a:spLocks noChangeArrowheads="1"/>
              </p:cNvSpPr>
              <p:nvPr/>
            </p:nvSpPr>
            <p:spPr bwMode="auto">
              <a:xfrm>
                <a:off x="1610" y="2057"/>
                <a:ext cx="928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de-DE" sz="1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Veto </a:t>
                </a:r>
                <a:r>
                  <a:rPr lang="de-DE" sz="1200" dirty="0" err="1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region</a:t>
                </a:r>
                <a:endParaRPr lang="fr-FR" sz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8" name="Line 244"/>
            <p:cNvSpPr>
              <a:spLocks noChangeShapeType="1"/>
            </p:cNvSpPr>
            <p:nvPr/>
          </p:nvSpPr>
          <p:spPr bwMode="auto">
            <a:xfrm flipH="1">
              <a:off x="2541" y="2069"/>
              <a:ext cx="40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</p:grpSp>
    </p:spTree>
    <p:extLst>
      <p:ext uri="{BB962C8B-B14F-4D97-AF65-F5344CB8AC3E}">
        <p14:creationId xmlns:p14="http://schemas.microsoft.com/office/powerpoint/2010/main" val="24807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8860" y="1133971"/>
            <a:ext cx="10513168" cy="4464496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                        </a:t>
            </a:r>
            <a:r>
              <a:rPr lang="de-DE" sz="9600" b="1" dirty="0">
                <a:solidFill>
                  <a:schemeClr val="bg1"/>
                </a:solidFill>
                <a:latin typeface="+mj-lt"/>
              </a:rPr>
              <a:t>3</a:t>
            </a:r>
          </a:p>
          <a:p>
            <a:pPr marL="0" indent="0">
              <a:buNone/>
            </a:pPr>
            <a:r>
              <a:rPr lang="de-DE" sz="5400" b="1" dirty="0" smtClean="0">
                <a:solidFill>
                  <a:schemeClr val="bg1"/>
                </a:solidFill>
                <a:latin typeface="+mj-lt"/>
              </a:rPr>
              <a:t>          Dark Matter Searches</a:t>
            </a:r>
          </a:p>
          <a:p>
            <a:pPr marL="0" indent="0">
              <a:buNone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730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endParaRPr lang="de-DE" dirty="0"/>
          </a:p>
        </p:txBody>
      </p:sp>
      <p:pic>
        <p:nvPicPr>
          <p:cNvPr id="10242" name="Picture 2" descr="http://scienceblogs.com/startswithabang/wp-content/blogs.dir/311/files/2012/04/i-65cc34c165e473fdfdbde47efa6dfb9a-dark_matter_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314" y="1300495"/>
            <a:ext cx="15059975" cy="84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78077" y="341883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de-DE" sz="4400" dirty="0" smtClean="0">
                <a:solidFill>
                  <a:schemeClr val="bg1"/>
                </a:solidFill>
                <a:latin typeface="+mj-lt"/>
              </a:rPr>
              <a:t>Overview ASPERA Roadmap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400" dirty="0" smtClean="0">
                <a:solidFill>
                  <a:schemeClr val="bg1"/>
                </a:solidFill>
                <a:latin typeface="+mj-lt"/>
              </a:rPr>
              <a:t>Large underground detectors 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400" dirty="0" smtClean="0">
                <a:solidFill>
                  <a:schemeClr val="bg1"/>
                </a:solidFill>
                <a:latin typeface="+mj-lt"/>
              </a:rPr>
              <a:t>Dark matter searches</a:t>
            </a:r>
          </a:p>
          <a:p>
            <a:pPr marL="2052637" lvl="2" indent="-914400">
              <a:buFont typeface="+mj-lt"/>
              <a:buAutoNum type="alphaLcPeriod"/>
            </a:pP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WIMPs</a:t>
            </a:r>
          </a:p>
          <a:p>
            <a:pPr marL="2052637" lvl="2" indent="-914400">
              <a:buFont typeface="+mj-lt"/>
              <a:buAutoNum type="alphaLcPeriod"/>
            </a:pPr>
            <a:r>
              <a:rPr lang="de-DE" sz="3200" dirty="0" smtClean="0">
                <a:solidFill>
                  <a:schemeClr val="bg1"/>
                </a:solidFill>
                <a:latin typeface="+mj-lt"/>
              </a:rPr>
              <a:t>Axions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400" dirty="0" smtClean="0">
                <a:solidFill>
                  <a:schemeClr val="bg1"/>
                </a:solidFill>
                <a:latin typeface="+mj-lt"/>
              </a:rPr>
              <a:t>Mass and nature of neutrinos: 0</a:t>
            </a:r>
            <a:r>
              <a:rPr lang="de-DE" sz="4400" dirty="0" smtClean="0">
                <a:solidFill>
                  <a:schemeClr val="bg1"/>
                </a:solidFill>
                <a:latin typeface="+mj-lt"/>
                <a:sym typeface="Symbol"/>
              </a:rPr>
              <a:t></a:t>
            </a:r>
            <a:endParaRPr lang="de-DE" sz="4400" dirty="0" smtClean="0">
              <a:solidFill>
                <a:schemeClr val="bg1"/>
              </a:solidFill>
              <a:latin typeface="+mj-lt"/>
            </a:endParaRPr>
          </a:p>
          <a:p>
            <a:pPr marL="914400" indent="-914400">
              <a:buFont typeface="+mj-lt"/>
              <a:buAutoNum type="arabicPeriod"/>
            </a:pPr>
            <a:r>
              <a:rPr lang="de-DE" sz="4400" dirty="0" smtClean="0">
                <a:solidFill>
                  <a:schemeClr val="bg1"/>
                </a:solidFill>
                <a:latin typeface="+mj-lt"/>
              </a:rPr>
              <a:t>Cosmic ray physics and the LHC</a:t>
            </a: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2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de-DE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2468" y="1347569"/>
            <a:ext cx="8566455" cy="821746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21486" y="4590355"/>
            <a:ext cx="3528392" cy="2952328"/>
            <a:chOff x="5421486" y="4590355"/>
            <a:chExt cx="3528392" cy="2952328"/>
          </a:xfrm>
        </p:grpSpPr>
        <p:sp>
          <p:nvSpPr>
            <p:cNvPr id="4" name="Oval 3"/>
            <p:cNvSpPr/>
            <p:nvPr/>
          </p:nvSpPr>
          <p:spPr bwMode="auto">
            <a:xfrm>
              <a:off x="8013774" y="4590355"/>
              <a:ext cx="936104" cy="1656184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421486" y="5814491"/>
              <a:ext cx="1292825" cy="144016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714311" y="7038627"/>
              <a:ext cx="1947535" cy="504056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3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022" y="269875"/>
            <a:ext cx="11471522" cy="1080120"/>
          </a:xfrm>
        </p:spPr>
        <p:txBody>
          <a:bodyPr/>
          <a:lstStyle/>
          <a:p>
            <a:r>
              <a:rPr lang="de-DE" sz="4400" dirty="0" err="1" smtClean="0"/>
              <a:t>Methods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search</a:t>
            </a:r>
            <a:r>
              <a:rPr lang="de-DE" sz="4400" dirty="0" smtClean="0"/>
              <a:t> </a:t>
            </a:r>
            <a:r>
              <a:rPr lang="de-DE" sz="4400" dirty="0" err="1" smtClean="0"/>
              <a:t>for</a:t>
            </a:r>
            <a:r>
              <a:rPr lang="de-DE" sz="4400" dirty="0" smtClean="0"/>
              <a:t> (SUSY) WIMPs</a:t>
            </a:r>
            <a:endParaRPr lang="de-DE" sz="4400" dirty="0"/>
          </a:p>
        </p:txBody>
      </p:sp>
      <p:pic>
        <p:nvPicPr>
          <p:cNvPr id="3" name="Picture 36" descr="darkmattermeth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9" y="1782043"/>
            <a:ext cx="7668880" cy="7725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56879" y="1321906"/>
            <a:ext cx="4924794" cy="3414136"/>
            <a:chOff x="7856879" y="1617229"/>
            <a:chExt cx="4924794" cy="341413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8"/>
            <a:stretch/>
          </p:blipFill>
          <p:spPr bwMode="auto">
            <a:xfrm>
              <a:off x="7856879" y="1655413"/>
              <a:ext cx="4698978" cy="3083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021886" y="1617229"/>
              <a:ext cx="14881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rgbClr val="003300"/>
                  </a:solidFill>
                  <a:latin typeface="+mj-lt"/>
                </a:rPr>
                <a:t>indirect</a:t>
              </a:r>
              <a:endParaRPr lang="en-US" sz="3200" b="1" dirty="0">
                <a:solidFill>
                  <a:srgbClr val="003300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14174" y="2904807"/>
              <a:ext cx="116749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rgbClr val="003300"/>
                  </a:solidFill>
                  <a:latin typeface="+mj-lt"/>
                </a:rPr>
                <a:t>direct</a:t>
              </a:r>
              <a:endParaRPr lang="en-US" sz="3200" b="1" dirty="0">
                <a:solidFill>
                  <a:srgbClr val="003300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48193" y="4446590"/>
              <a:ext cx="83548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3200" b="1" dirty="0" smtClean="0">
                  <a:solidFill>
                    <a:srgbClr val="003300"/>
                  </a:solidFill>
                  <a:latin typeface="+mj-lt"/>
                </a:rPr>
                <a:t>LHC</a:t>
              </a:r>
              <a:endParaRPr lang="en-US" sz="3200" b="1" dirty="0">
                <a:solidFill>
                  <a:srgbClr val="003300"/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01606" y="5132498"/>
            <a:ext cx="98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  <a:latin typeface="+mj-lt"/>
              </a:rPr>
              <a:t>e</a:t>
            </a:r>
            <a:r>
              <a:rPr lang="de-DE" sz="3600" baseline="30000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de-DE" sz="3600" dirty="0">
                <a:solidFill>
                  <a:schemeClr val="bg1"/>
                </a:solidFill>
                <a:latin typeface="+mj-lt"/>
              </a:rPr>
              <a:t>/</a:t>
            </a:r>
            <a:r>
              <a:rPr lang="de-DE" sz="3600" dirty="0" smtClean="0">
                <a:solidFill>
                  <a:schemeClr val="bg1"/>
                </a:solidFill>
                <a:latin typeface="+mj-lt"/>
              </a:rPr>
              <a:t>p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357590" y="5094411"/>
            <a:ext cx="288032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149678" y="5310435"/>
            <a:ext cx="16984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911474" y="4878387"/>
            <a:ext cx="502092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  <a:sym typeface="Symbol"/>
              </a:rPr>
              <a:t></a:t>
            </a:r>
            <a:r>
              <a:rPr lang="en-US" sz="3200" b="1" dirty="0" smtClean="0">
                <a:latin typeface="+mj-lt"/>
                <a:sym typeface="Symbol"/>
              </a:rPr>
              <a:t>   	IceCube, Antares</a:t>
            </a:r>
          </a:p>
          <a:p>
            <a:r>
              <a:rPr lang="en-US" sz="4800" b="1" dirty="0" smtClean="0">
                <a:latin typeface="+mj-lt"/>
                <a:sym typeface="Symbol"/>
              </a:rPr>
              <a:t></a:t>
            </a:r>
            <a:r>
              <a:rPr lang="en-US" sz="3200" b="1" dirty="0" smtClean="0">
                <a:latin typeface="+mj-lt"/>
                <a:sym typeface="Symbol"/>
              </a:rPr>
              <a:t>   	HESS/MAGIC/VERITAS</a:t>
            </a:r>
          </a:p>
          <a:p>
            <a:r>
              <a:rPr lang="de-DE" sz="3200" b="1" dirty="0">
                <a:latin typeface="+mj-lt"/>
                <a:sym typeface="Symbol"/>
              </a:rPr>
              <a:t> </a:t>
            </a:r>
            <a:r>
              <a:rPr lang="de-DE" sz="3200" b="1" dirty="0" smtClean="0">
                <a:latin typeface="+mj-lt"/>
                <a:sym typeface="Symbol"/>
              </a:rPr>
              <a:t>         Agile, Fermi</a:t>
            </a:r>
          </a:p>
          <a:p>
            <a:r>
              <a:rPr lang="de-DE" sz="3200" b="1" dirty="0" smtClean="0">
                <a:latin typeface="+mj-lt"/>
                <a:sym typeface="Symbol"/>
              </a:rPr>
              <a:t>e/p  	balloon exp.s, Pamela, </a:t>
            </a:r>
          </a:p>
          <a:p>
            <a:r>
              <a:rPr lang="de-DE" sz="3200" b="1" dirty="0">
                <a:latin typeface="+mj-lt"/>
                <a:sym typeface="Symbol"/>
              </a:rPr>
              <a:t> </a:t>
            </a:r>
            <a:r>
              <a:rPr lang="de-DE" sz="3200" b="1" dirty="0" smtClean="0">
                <a:latin typeface="+mj-lt"/>
                <a:sym typeface="Symbol"/>
              </a:rPr>
              <a:t>        	Fermi, AMS 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0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 Summer 2012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3" y="1638027"/>
            <a:ext cx="11571593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Synergy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direct</a:t>
            </a:r>
            <a:r>
              <a:rPr lang="de-DE" sz="4000" dirty="0" smtClean="0"/>
              <a:t>, </a:t>
            </a:r>
            <a:r>
              <a:rPr lang="de-DE" sz="4000" dirty="0" err="1" smtClean="0"/>
              <a:t>indirect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LHC </a:t>
            </a:r>
            <a:r>
              <a:rPr lang="de-DE" sz="4000" dirty="0" err="1" smtClean="0"/>
              <a:t>searches</a:t>
            </a:r>
            <a:endParaRPr lang="de-DE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/>
          <a:stretch/>
        </p:blipFill>
        <p:spPr bwMode="auto">
          <a:xfrm>
            <a:off x="1069234" y="1402080"/>
            <a:ext cx="10184554" cy="68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5571" y="7794946"/>
            <a:ext cx="12673408" cy="864096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Direct searches will improve sensitivity by a factor of 100 over the next 5-7 years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Indirect searches with </a:t>
            </a:r>
            <a:r>
              <a:rPr lang="en-US" sz="2400" b="1" dirty="0" err="1" smtClean="0"/>
              <a:t>IceCube</a:t>
            </a:r>
            <a:r>
              <a:rPr lang="en-US" sz="2400" b="1" dirty="0" smtClean="0"/>
              <a:t> will improve  sensitivity by a factor 10-20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AMS results: looking forward to data release end of the year!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LHC 7 </a:t>
            </a:r>
            <a:r>
              <a:rPr lang="en-US" sz="2400" b="1" dirty="0" smtClean="0">
                <a:sym typeface="Wingdings" pitchFamily="2" charset="2"/>
              </a:rPr>
              <a:t> LHC 14:  factor 300-1000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47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Synergy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direct</a:t>
            </a:r>
            <a:r>
              <a:rPr lang="de-DE" sz="4000" dirty="0" smtClean="0"/>
              <a:t>, </a:t>
            </a:r>
            <a:r>
              <a:rPr lang="de-DE" sz="4000" dirty="0" err="1" smtClean="0"/>
              <a:t>indirect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LHC </a:t>
            </a:r>
            <a:r>
              <a:rPr lang="de-DE" sz="4000" dirty="0" err="1" smtClean="0"/>
              <a:t>searches</a:t>
            </a:r>
            <a:endParaRPr lang="de-DE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/>
          <a:stretch/>
        </p:blipFill>
        <p:spPr bwMode="auto">
          <a:xfrm>
            <a:off x="1069234" y="1402080"/>
            <a:ext cx="10184554" cy="68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5571" y="7794946"/>
            <a:ext cx="12673408" cy="864096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Direct searches will improve sensitivity by a factor of 100 over the next 5-7 years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Indirect searches with </a:t>
            </a:r>
            <a:r>
              <a:rPr lang="en-US" sz="2400" b="1" dirty="0" err="1" smtClean="0"/>
              <a:t>IceCube</a:t>
            </a:r>
            <a:r>
              <a:rPr lang="en-US" sz="2400" b="1" dirty="0" smtClean="0"/>
              <a:t> will improve  sensitivity by a factor 10-20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AMS results: </a:t>
            </a:r>
            <a:r>
              <a:rPr lang="en-US" sz="2400" b="1" dirty="0"/>
              <a:t>looking forward to data release end of the </a:t>
            </a:r>
            <a:r>
              <a:rPr lang="en-US" sz="2400" b="1" dirty="0" smtClean="0"/>
              <a:t>year!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LHC 7 </a:t>
            </a:r>
            <a:r>
              <a:rPr lang="en-US" sz="2400" b="1" dirty="0" smtClean="0">
                <a:sym typeface="Wingdings" pitchFamily="2" charset="2"/>
              </a:rPr>
              <a:t> LHC 14:  factor 300-1000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1878" y="197867"/>
            <a:ext cx="7159808" cy="5256584"/>
            <a:chOff x="61878" y="197867"/>
            <a:chExt cx="5717219" cy="3816423"/>
          </a:xfrm>
        </p:grpSpPr>
        <p:pic>
          <p:nvPicPr>
            <p:cNvPr id="5" name="Picture 4" descr="sumner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8" y="197867"/>
              <a:ext cx="5717219" cy="38164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845421" y="197867"/>
              <a:ext cx="933675" cy="13681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4412481" y="2640136"/>
              <a:ext cx="144016" cy="144016"/>
            </a:xfrm>
            <a:prstGeom prst="ellipse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46878" y="2541291"/>
              <a:ext cx="309619" cy="790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390000" y="2855628"/>
              <a:ext cx="309619" cy="790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312258" y="2974332"/>
              <a:ext cx="309619" cy="790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9441" y="493754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j-lt"/>
              </a:rPr>
              <a:t>Taken from</a:t>
            </a:r>
          </a:p>
          <a:p>
            <a:r>
              <a:rPr lang="de-DE" sz="1800" dirty="0" smtClean="0">
                <a:latin typeface="+mj-lt"/>
              </a:rPr>
              <a:t>Gaitskill 2011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95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Synergy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direct</a:t>
            </a:r>
            <a:r>
              <a:rPr lang="de-DE" sz="4000" dirty="0" smtClean="0"/>
              <a:t>, </a:t>
            </a:r>
            <a:r>
              <a:rPr lang="de-DE" sz="4000" dirty="0" err="1" smtClean="0"/>
              <a:t>indirect</a:t>
            </a:r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sz="4000" dirty="0" smtClean="0"/>
              <a:t> LHC </a:t>
            </a:r>
            <a:r>
              <a:rPr lang="de-DE" sz="4000" dirty="0" err="1" smtClean="0"/>
              <a:t>searches</a:t>
            </a:r>
            <a:endParaRPr lang="de-DE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/>
          <a:stretch/>
        </p:blipFill>
        <p:spPr bwMode="auto">
          <a:xfrm>
            <a:off x="1069234" y="1402080"/>
            <a:ext cx="10184554" cy="68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5571" y="7794946"/>
            <a:ext cx="12673408" cy="864096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Direct searches will improve sensitivity by a factor of 100 over the next 5-7 years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Indirect searches with </a:t>
            </a:r>
            <a:r>
              <a:rPr lang="en-US" sz="2400" b="1" dirty="0" err="1" smtClean="0"/>
              <a:t>IceCube</a:t>
            </a:r>
            <a:r>
              <a:rPr lang="en-US" sz="2400" b="1" dirty="0" smtClean="0"/>
              <a:t> will improve  sensitivity by a factor 10-20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AMS results: looking forward to data release end of the year!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 smtClean="0"/>
              <a:t>LHC 7 </a:t>
            </a:r>
            <a:r>
              <a:rPr lang="en-US" sz="2400" b="1" dirty="0" smtClean="0">
                <a:sym typeface="Wingdings" pitchFamily="2" charset="2"/>
              </a:rPr>
              <a:t> LHC 14:  factor 500-1000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10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38" y="269875"/>
            <a:ext cx="11471522" cy="1080120"/>
          </a:xfrm>
        </p:spPr>
        <p:txBody>
          <a:bodyPr/>
          <a:lstStyle/>
          <a:p>
            <a:r>
              <a:rPr lang="de-DE" sz="4400" dirty="0" smtClean="0"/>
              <a:t>Recommendations WIMP Dark Matter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" y="1422003"/>
            <a:ext cx="12673408" cy="6438900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b="1" dirty="0"/>
              <a:t>With the advent of the LHC and thanks to a new generation of astroparticle experiments using direct</a:t>
            </a:r>
            <a:r>
              <a:rPr lang="en-US" sz="2400" b="1" baseline="30000" dirty="0"/>
              <a:t> </a:t>
            </a:r>
            <a:r>
              <a:rPr lang="en-US" sz="2400" b="1" dirty="0"/>
              <a:t>and indirect detection methods, </a:t>
            </a:r>
            <a:r>
              <a:rPr lang="en-US" sz="2400" b="1" dirty="0" smtClean="0"/>
              <a:t>the  </a:t>
            </a:r>
            <a:r>
              <a:rPr lang="en-US" sz="2400" b="1" u="sng" dirty="0">
                <a:solidFill>
                  <a:srgbClr val="FF0000"/>
                </a:solidFill>
              </a:rPr>
              <a:t>SUSY</a:t>
            </a:r>
            <a:r>
              <a:rPr lang="en-GB" sz="2400" b="1" u="sng" dirty="0">
                <a:solidFill>
                  <a:srgbClr val="FF0000"/>
                </a:solidFill>
              </a:rPr>
              <a:t> </a:t>
            </a:r>
            <a:r>
              <a:rPr lang="en-US" sz="2400" b="1" u="sng" dirty="0">
                <a:solidFill>
                  <a:srgbClr val="FF0000"/>
                </a:solidFill>
              </a:rPr>
              <a:t>-WIMP dark matter hypothesis will be proven or disproven within the next 5-10 years. </a:t>
            </a:r>
            <a:endParaRPr lang="en-US" sz="2400" b="1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/>
              <a:t>S</a:t>
            </a:r>
            <a:r>
              <a:rPr lang="en-GB" sz="2400" dirty="0" smtClean="0"/>
              <a:t>tormy progress of </a:t>
            </a:r>
            <a:r>
              <a:rPr lang="en-GB" sz="2400" dirty="0" err="1" smtClean="0"/>
              <a:t>LXe</a:t>
            </a:r>
            <a:r>
              <a:rPr lang="en-GB" sz="2400" dirty="0" smtClean="0"/>
              <a:t> technology. XENON100 with record limits. XENON1T under construction.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 err="1" smtClean="0"/>
              <a:t>LAr</a:t>
            </a:r>
            <a:r>
              <a:rPr lang="en-GB" sz="2400" dirty="0" smtClean="0"/>
              <a:t> technology attracts new interest using argon depleted in </a:t>
            </a:r>
            <a:r>
              <a:rPr lang="en-GB" sz="2400" baseline="30000" dirty="0" smtClean="0"/>
              <a:t>39</a:t>
            </a:r>
            <a:r>
              <a:rPr lang="en-GB" sz="2400" dirty="0" smtClean="0"/>
              <a:t>Ar.</a:t>
            </a:r>
            <a:r>
              <a:rPr lang="en-GB" sz="2400" dirty="0"/>
              <a:t> </a:t>
            </a:r>
            <a:r>
              <a:rPr lang="en-GB" sz="2400" dirty="0" smtClean="0"/>
              <a:t>Potential of technology will be demonstrated by DarkSide-50 (50 </a:t>
            </a:r>
            <a:r>
              <a:rPr lang="en-GB" sz="2400" dirty="0" err="1" smtClean="0"/>
              <a:t>kt</a:t>
            </a:r>
            <a:r>
              <a:rPr lang="en-GB" sz="2400" dirty="0" smtClean="0"/>
              <a:t>, LNGS, end 2012).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u="sng" dirty="0" smtClean="0"/>
              <a:t>SAC recommends that </a:t>
            </a:r>
            <a:r>
              <a:rPr lang="en-GB" sz="2800" b="1" u="sng" dirty="0" smtClean="0">
                <a:solidFill>
                  <a:srgbClr val="FF0000"/>
                </a:solidFill>
              </a:rPr>
              <a:t>DARWIN</a:t>
            </a:r>
            <a:r>
              <a:rPr lang="en-GB" sz="2800" b="1" u="sng" dirty="0" smtClean="0"/>
              <a:t> (target mass of noble liquids up to 10-20 tons) is pursued and supported. Choice of double-target options after demonstration of </a:t>
            </a:r>
            <a:r>
              <a:rPr lang="en-GB" sz="2800" b="1" u="sng" dirty="0" err="1" smtClean="0"/>
              <a:t>LAr</a:t>
            </a:r>
            <a:r>
              <a:rPr lang="en-GB" sz="2800" b="1" u="sng" dirty="0" smtClean="0"/>
              <a:t> capabilities. </a:t>
            </a:r>
            <a:r>
              <a:rPr lang="en-GB" sz="2800" u="sng" dirty="0" smtClean="0"/>
              <a:t>                                                                                                                                    </a:t>
            </a:r>
            <a:r>
              <a:rPr lang="en-GB" sz="2400" dirty="0" smtClean="0"/>
              <a:t>Other potential capabilities of DARWIN: solar </a:t>
            </a:r>
            <a:r>
              <a:rPr lang="en-GB" sz="2400" dirty="0" smtClean="0">
                <a:sym typeface="Symbol"/>
              </a:rPr>
              <a:t> in real time, 0 decay with </a:t>
            </a:r>
            <a:r>
              <a:rPr lang="en-GB" sz="2400" baseline="30000" dirty="0" smtClean="0">
                <a:sym typeface="Symbol"/>
              </a:rPr>
              <a:t>136 </a:t>
            </a:r>
            <a:r>
              <a:rPr lang="en-GB" sz="2400" dirty="0" err="1" smtClean="0">
                <a:sym typeface="Symbol"/>
              </a:rPr>
              <a:t>Xe</a:t>
            </a:r>
            <a:r>
              <a:rPr lang="en-GB" sz="2400" dirty="0" smtClean="0">
                <a:sym typeface="Symbol"/>
              </a:rPr>
              <a:t>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 smtClean="0">
                <a:sym typeface="Symbol"/>
              </a:rPr>
              <a:t>Bolometric approach remained (nearly) competitive with noble liquids in sensitivity. EDELWEISS (</a:t>
            </a:r>
            <a:r>
              <a:rPr lang="en-GB" sz="2400" dirty="0" err="1" smtClean="0">
                <a:sym typeface="Symbol"/>
              </a:rPr>
              <a:t>Ge</a:t>
            </a:r>
            <a:r>
              <a:rPr lang="en-GB" sz="2400" dirty="0" smtClean="0">
                <a:sym typeface="Symbol"/>
              </a:rPr>
              <a:t>), CRESST (CaWO</a:t>
            </a:r>
            <a:r>
              <a:rPr lang="en-GB" sz="2400" baseline="-25000" dirty="0" smtClean="0">
                <a:sym typeface="Symbol"/>
              </a:rPr>
              <a:t>4 </a:t>
            </a:r>
            <a:r>
              <a:rPr lang="en-GB" sz="2400" dirty="0" smtClean="0">
                <a:sym typeface="Symbol"/>
              </a:rPr>
              <a:t>).  CDMS in US. Need cross-check of possible signals in noble liquids!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u="sng" dirty="0" smtClean="0">
                <a:sym typeface="Symbol"/>
              </a:rPr>
              <a:t>SAC supports development of </a:t>
            </a:r>
            <a:r>
              <a:rPr lang="en-GB" sz="2800" b="1" u="sng" dirty="0" smtClean="0">
                <a:solidFill>
                  <a:srgbClr val="FF0000"/>
                </a:solidFill>
                <a:sym typeface="Symbol"/>
              </a:rPr>
              <a:t>EURECA</a:t>
            </a:r>
            <a:r>
              <a:rPr lang="en-GB" sz="2800" b="1" u="sng" dirty="0" smtClean="0">
                <a:sym typeface="Symbol"/>
              </a:rPr>
              <a:t> (~1 ton sensitive mass) and the on-going cooperation with the CDMS follow-up projects.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 smtClean="0">
                <a:sym typeface="Symbol"/>
              </a:rPr>
              <a:t>SAC supports </a:t>
            </a:r>
            <a:r>
              <a:rPr lang="en-GB" sz="2400" dirty="0" smtClean="0">
                <a:solidFill>
                  <a:srgbClr val="FF0000"/>
                </a:solidFill>
                <a:sym typeface="Symbol"/>
              </a:rPr>
              <a:t>R&amp;D on directional detection</a:t>
            </a:r>
            <a:r>
              <a:rPr lang="en-GB" sz="2400" dirty="0" smtClean="0">
                <a:sym typeface="Symbol"/>
              </a:rPr>
              <a:t>, as a confirmation of the galactic character of potential positive detection by high-density target detectors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400" dirty="0" smtClean="0">
                <a:sym typeface="Symbol"/>
              </a:rPr>
              <a:t>SAC supports improving </a:t>
            </a:r>
            <a:r>
              <a:rPr lang="en-GB" sz="2400" dirty="0" smtClean="0">
                <a:solidFill>
                  <a:srgbClr val="FF0000"/>
                </a:solidFill>
                <a:sym typeface="Symbol"/>
              </a:rPr>
              <a:t>DAMA/LIBRA</a:t>
            </a:r>
            <a:r>
              <a:rPr lang="en-GB" sz="2400" dirty="0" smtClean="0">
                <a:sym typeface="Symbol"/>
              </a:rPr>
              <a:t> w.r.t. lower threshold and lower background to better understand the modulation. Fully independent experiment of same/similar technology is crucial.</a:t>
            </a:r>
            <a:endParaRPr lang="en-GB" sz="24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§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19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Axions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26" y="1710035"/>
            <a:ext cx="12241360" cy="3744416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SAC recommendations: Although not all approaches in this field are strictly related to dark matter, all have the potential for revealing new physics. A CAST follow-up is discussed as part of CERN‘s physics landscape (new magnets, new cryogenic and X-ray devices). SAC supports R&amp;D on this followp up, as well as smaller ongoing activities on the search for axions and axion-like particles.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/>
              <a:t>Input from the community:                                                                                          </a:t>
            </a:r>
            <a:r>
              <a:rPr lang="de-DE" sz="3200" b="1" dirty="0" smtClean="0"/>
              <a:t>Fundmental physics at low energies </a:t>
            </a:r>
            <a:r>
              <a:rPr lang="de-DE" sz="2000" dirty="0" smtClean="0"/>
              <a:t>– the quest for axions and other new light particles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3" y="4950395"/>
            <a:ext cx="11737306" cy="453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8949878" y="5742483"/>
            <a:ext cx="324036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956990" y="6174531"/>
            <a:ext cx="25202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956990" y="7686699"/>
            <a:ext cx="112332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956990" y="8046739"/>
            <a:ext cx="112332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0000016" y="7269420"/>
            <a:ext cx="21902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05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Axions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701008"/>
            <a:ext cx="9001000" cy="150439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Parameter space for axions or axion-like particles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"/>
          <a:stretch/>
        </p:blipFill>
        <p:spPr bwMode="auto">
          <a:xfrm>
            <a:off x="-339154" y="2453206"/>
            <a:ext cx="867196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32810" y="2070075"/>
            <a:ext cx="4392488" cy="2880320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j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j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2400" dirty="0" smtClean="0"/>
              <a:t> </a:t>
            </a:r>
          </a:p>
          <a:p>
            <a:r>
              <a:rPr lang="de-DE" sz="2400" b="1" dirty="0" smtClean="0">
                <a:solidFill>
                  <a:srgbClr val="003300"/>
                </a:solidFill>
              </a:rPr>
              <a:t>Experimentally excluded</a:t>
            </a:r>
          </a:p>
          <a:p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</a:rPr>
              <a:t>Astronomy constraints</a:t>
            </a:r>
          </a:p>
          <a:p>
            <a:r>
              <a:rPr lang="de-DE" sz="2400" b="1" dirty="0" smtClean="0"/>
              <a:t>Cosmology constraints</a:t>
            </a:r>
          </a:p>
          <a:p>
            <a:r>
              <a:rPr lang="de-DE" sz="2400" b="1" dirty="0" smtClean="0">
                <a:solidFill>
                  <a:srgbClr val="00B050"/>
                </a:solidFill>
              </a:rPr>
              <a:t>Sensitivity of planned experiments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3990" y="7254651"/>
            <a:ext cx="4649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j-lt"/>
              </a:rPr>
              <a:t>IAXO:</a:t>
            </a:r>
            <a:r>
              <a:rPr lang="de-DE" dirty="0" smtClean="0">
                <a:latin typeface="+mj-lt"/>
              </a:rPr>
              <a:t> CAST follow-up</a:t>
            </a:r>
          </a:p>
          <a:p>
            <a:endParaRPr lang="de-DE" sz="800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10T magnets, 16m</a:t>
            </a:r>
          </a:p>
          <a:p>
            <a:r>
              <a:rPr lang="de-DE" dirty="0" smtClean="0">
                <a:latin typeface="+mj-lt"/>
              </a:rPr>
              <a:t>low-BG/threshold X-ray detectors</a:t>
            </a:r>
          </a:p>
          <a:p>
            <a:endParaRPr lang="de-DE" sz="800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50-100 M€</a:t>
            </a:r>
            <a:endParaRPr lang="en-US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10" y="4908410"/>
            <a:ext cx="43701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55383" y="6247933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CAST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3600" dirty="0" smtClean="0"/>
              <a:t>Further community Input Dark Matter 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0" y="1782043"/>
            <a:ext cx="12601400" cy="4104456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de-DE" sz="4000" b="1" dirty="0" smtClean="0">
                <a:solidFill>
                  <a:srgbClr val="FF0000"/>
                </a:solidFill>
              </a:rPr>
              <a:t>Super-WIMPs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 smtClean="0"/>
              <a:t>#127 Boyarsky, Ruchayskiy, Shaposhnikov: „Searching for Dark Matter“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no sign of WIMPs from LHC and direct detection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Super-weakly interacting DM candidates (</a:t>
            </a:r>
            <a:r>
              <a:rPr lang="de-DE" sz="2400" b="1" dirty="0" smtClean="0">
                <a:solidFill>
                  <a:srgbClr val="FF0000"/>
                </a:solidFill>
              </a:rPr>
              <a:t>Super-WIMPs</a:t>
            </a:r>
            <a:r>
              <a:rPr lang="de-DE" sz="2400" dirty="0" smtClean="0"/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/>
              <a:t>Detectable via decays </a:t>
            </a:r>
            <a:r>
              <a:rPr lang="de-DE" sz="2400" dirty="0" smtClean="0">
                <a:sym typeface="Wingdings" pitchFamily="2" charset="2"/>
              </a:rPr>
              <a:t> sharp X-ray line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dirty="0" smtClean="0">
                <a:sym typeface="Wingdings" pitchFamily="2" charset="2"/>
              </a:rPr>
              <a:t>Need X-ray spectrometer with </a:t>
            </a:r>
            <a:r>
              <a:rPr lang="de-DE" sz="2400" dirty="0" smtClean="0">
                <a:sym typeface="Symbol"/>
              </a:rPr>
              <a:t>E/E  10</a:t>
            </a:r>
            <a:r>
              <a:rPr lang="de-DE" sz="2400" baseline="30000" dirty="0" smtClean="0">
                <a:sym typeface="Symbol"/>
              </a:rPr>
              <a:t>-3</a:t>
            </a:r>
            <a:r>
              <a:rPr lang="de-DE" sz="2400" dirty="0" smtClean="0">
                <a:sym typeface="Symbol"/>
              </a:rPr>
              <a:t>, limited imaging capabilities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400" b="1" dirty="0" smtClean="0">
                <a:sym typeface="Symbol"/>
              </a:rPr>
              <a:t>Such a mission will not materialize within the astrophysical community itself but requires strong support by particle physics community</a:t>
            </a:r>
            <a:endParaRPr lang="de-DE" sz="2400" b="1" dirty="0"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69158" y="341883"/>
            <a:ext cx="10225136" cy="5256584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9600" b="1" dirty="0" smtClean="0">
                <a:solidFill>
                  <a:schemeClr val="bg1"/>
                </a:solidFill>
                <a:latin typeface="+mj-lt"/>
              </a:rPr>
              <a:t>                1</a:t>
            </a:r>
          </a:p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Overview ASPERA Roadmap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Three categories:</a:t>
            </a:r>
          </a:p>
          <a:p>
            <a:pPr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Medium scale,  ongoing/extension</a:t>
            </a:r>
          </a:p>
          <a:p>
            <a:pPr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Large scale (few hundred M€), mid of decade</a:t>
            </a:r>
          </a:p>
          <a:p>
            <a:pPr>
              <a:buFontTx/>
              <a:buChar char="-"/>
            </a:pPr>
            <a:r>
              <a:rPr lang="de-DE" sz="2800" dirty="0" smtClean="0">
                <a:solidFill>
                  <a:schemeClr val="bg1"/>
                </a:solidFill>
                <a:latin typeface="+mj-lt"/>
              </a:rPr>
              <a:t>Very large scale (several hundred M€ to G€),  end of decade</a:t>
            </a:r>
          </a:p>
          <a:p>
            <a:pPr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3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8860" y="1133971"/>
            <a:ext cx="10513168" cy="4464496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                        </a:t>
            </a:r>
            <a:r>
              <a:rPr lang="de-DE" sz="9600" b="1" dirty="0">
                <a:solidFill>
                  <a:schemeClr val="bg1"/>
                </a:solidFill>
                <a:latin typeface="+mj-lt"/>
              </a:rPr>
              <a:t>4</a:t>
            </a:r>
          </a:p>
          <a:p>
            <a:pPr marL="0" indent="0">
              <a:buNone/>
            </a:pPr>
            <a:r>
              <a:rPr lang="de-DE" sz="5400" b="1" dirty="0" smtClean="0">
                <a:solidFill>
                  <a:schemeClr val="bg1"/>
                </a:solidFill>
                <a:latin typeface="+mj-lt"/>
              </a:rPr>
              <a:t>  Mass and Nature of the Neutrino</a:t>
            </a:r>
          </a:p>
          <a:p>
            <a:pPr marL="0" indent="0">
              <a:buNone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5822" y="3942283"/>
            <a:ext cx="3831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Here: Double-Beta decay.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Direct mass measurement: </a:t>
            </a:r>
          </a:p>
          <a:p>
            <a:r>
              <a:rPr lang="de-DE" dirty="0">
                <a:solidFill>
                  <a:schemeClr val="bg1"/>
                </a:solidFill>
                <a:latin typeface="+mj-lt"/>
              </a:rPr>
              <a:t>s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ee talk of Hamish Robertson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03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>
          <a:xfrm>
            <a:off x="1341909" y="0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7200" dirty="0">
                <a:solidFill>
                  <a:schemeClr val="bg1"/>
                </a:solidFill>
              </a:rPr>
              <a:t>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hysics case</a:t>
            </a:r>
            <a:endParaRPr lang="en-US" sz="7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70" y="1378807"/>
            <a:ext cx="4752528" cy="14401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000" b="1" dirty="0" smtClean="0"/>
              <a:t>Majorana vs Dirac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/>
              <a:t>m</a:t>
            </a:r>
            <a:r>
              <a:rPr lang="de-DE" sz="3200" dirty="0" smtClean="0"/>
              <a:t>ass &amp; mass hierarchy </a:t>
            </a:r>
          </a:p>
          <a:p>
            <a:endParaRPr lang="de-DE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125342" y="4806379"/>
            <a:ext cx="8496944" cy="216024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j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j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de-DE" sz="4000" b="1" dirty="0" smtClean="0">
                <a:solidFill>
                  <a:schemeClr val="bg1"/>
                </a:solidFill>
              </a:rPr>
              <a:t>          </a:t>
            </a:r>
            <a:r>
              <a:rPr lang="de-DE" sz="5400" b="1" dirty="0" smtClean="0">
                <a:solidFill>
                  <a:schemeClr val="bg1"/>
                </a:solidFill>
              </a:rPr>
              <a:t>Physics beyond SM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de-DE" sz="5400" b="1" dirty="0" smtClean="0">
                <a:solidFill>
                  <a:schemeClr val="bg1"/>
                </a:solidFill>
              </a:rPr>
              <a:t>   Essential for Leptogenesis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8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>
          <a:xfrm>
            <a:off x="1341909" y="0"/>
            <a:ext cx="11471522" cy="1080120"/>
          </a:xfrm>
          <a:prstGeom prst="rect">
            <a:avLst/>
          </a:prstGeom>
        </p:spPr>
        <p:txBody>
          <a:bodyPr/>
          <a:lstStyle>
            <a:lvl1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7200" dirty="0">
                <a:solidFill>
                  <a:schemeClr val="bg1"/>
                </a:solidFill>
              </a:rPr>
              <a:t>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hysics case</a:t>
            </a:r>
            <a:endParaRPr lang="en-US" sz="7200" dirty="0" smtClean="0"/>
          </a:p>
        </p:txBody>
      </p:sp>
      <p:pic>
        <p:nvPicPr>
          <p:cNvPr id="5" name="Picture 5" descr="ßß-scena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08" y="1990292"/>
            <a:ext cx="10367962" cy="7777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069033" y="3682565"/>
            <a:ext cx="10139362" cy="901699"/>
            <a:chOff x="385" y="1939"/>
            <a:chExt cx="6387" cy="56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007" y="1939"/>
              <a:ext cx="3765" cy="544"/>
            </a:xfrm>
            <a:prstGeom prst="rect">
              <a:avLst/>
            </a:prstGeom>
            <a:solidFill>
              <a:srgbClr val="FFFF00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85" y="1984"/>
              <a:ext cx="19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de-DE" b="1">
                  <a:latin typeface="+mj-lt"/>
                </a:rPr>
                <a:t>GERDA, EXO200, SNO+</a:t>
              </a:r>
            </a:p>
            <a:p>
              <a:pPr algn="r"/>
              <a:r>
                <a:rPr lang="de-DE" b="1">
                  <a:latin typeface="+mj-lt"/>
                </a:rPr>
                <a:t>CUORE, SuperNEMO</a:t>
              </a:r>
              <a:endParaRPr lang="en-GB" b="1">
                <a:latin typeface="+mj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417" y="2257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970733" y="4403292"/>
            <a:ext cx="9309100" cy="863600"/>
            <a:chOff x="953" y="2393"/>
            <a:chExt cx="5864" cy="544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052" y="2393"/>
              <a:ext cx="3765" cy="544"/>
            </a:xfrm>
            <a:prstGeom prst="rect">
              <a:avLst/>
            </a:prstGeom>
            <a:solidFill>
              <a:srgbClr val="66FFFF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53" y="2619"/>
              <a:ext cx="9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de-DE" b="1">
                  <a:latin typeface="+mj-lt"/>
                </a:rPr>
                <a:t>Ton-scale </a:t>
              </a:r>
              <a:endParaRPr lang="en-GB" b="1">
                <a:latin typeface="+mj-lt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918" y="2755"/>
              <a:ext cx="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3186633" y="2818967"/>
            <a:ext cx="9021762" cy="647700"/>
            <a:chOff x="1089" y="1395"/>
            <a:chExt cx="5683" cy="408"/>
          </a:xfrm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007" y="1395"/>
              <a:ext cx="3765" cy="408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46001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46001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89" y="1497"/>
              <a:ext cx="10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b="1" dirty="0">
                  <a:latin typeface="+mj-lt"/>
                </a:rPr>
                <a:t>KKGH claim</a:t>
              </a:r>
              <a:endParaRPr lang="en-GB" b="1" dirty="0">
                <a:latin typeface="+mj-lt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372" y="1667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910283" y="8506979"/>
            <a:ext cx="3384550" cy="876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07" tIns="66564" rIns="128007" bIns="66564">
            <a:spAutoFit/>
          </a:bodyPr>
          <a:lstStyle>
            <a:lvl1pPr defTabSz="13001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650875" defTabSz="13001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00163" defTabSz="13001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951038" defTabSz="13001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600325" defTabSz="13001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3057525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514725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971925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429125" defTabSz="1300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dirty="0"/>
              <a:t>Price tag for ton-scale </a:t>
            </a:r>
            <a:r>
              <a:rPr lang="de-DE" dirty="0" smtClean="0"/>
              <a:t>50-150 </a:t>
            </a:r>
            <a:r>
              <a:rPr lang="de-DE" dirty="0"/>
              <a:t>M€.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70" y="1378807"/>
            <a:ext cx="4752528" cy="144016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4000" b="1" dirty="0" smtClean="0"/>
              <a:t>Majorana vs Dirac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200" dirty="0"/>
              <a:t>m</a:t>
            </a:r>
            <a:r>
              <a:rPr lang="de-DE" sz="3200" dirty="0" smtClean="0"/>
              <a:t>ass &amp; mass hierarchy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00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14" y="269875"/>
            <a:ext cx="11471522" cy="1080120"/>
          </a:xfrm>
        </p:spPr>
        <p:txBody>
          <a:bodyPr/>
          <a:lstStyle/>
          <a:p>
            <a:r>
              <a:rPr lang="de-DE" sz="4800" dirty="0" smtClean="0"/>
              <a:t>Recommendations 0</a:t>
            </a:r>
            <a:r>
              <a:rPr lang="de-DE" sz="4800" dirty="0" smtClean="0">
                <a:sym typeface="Symbol"/>
              </a:rPr>
              <a:t> decay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2" y="1494011"/>
            <a:ext cx="12673408" cy="64389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ym typeface="Symbol"/>
              </a:rPr>
              <a:t>Data taking of new generation 0 has started:  </a:t>
            </a:r>
            <a:r>
              <a:rPr lang="en-GB" sz="2600" b="1" dirty="0" err="1" smtClean="0">
                <a:solidFill>
                  <a:srgbClr val="FF0000"/>
                </a:solidFill>
                <a:sym typeface="Symbol"/>
              </a:rPr>
              <a:t>Kamland</a:t>
            </a:r>
            <a:r>
              <a:rPr lang="en-GB" sz="2600" b="1" dirty="0" smtClean="0">
                <a:solidFill>
                  <a:srgbClr val="FF0000"/>
                </a:solidFill>
                <a:sym typeface="Symbol"/>
              </a:rPr>
              <a:t>-Zen (</a:t>
            </a:r>
            <a:r>
              <a:rPr lang="en-GB" sz="2600" dirty="0" smtClean="0">
                <a:sym typeface="Symbol"/>
              </a:rPr>
              <a:t>Japan), </a:t>
            </a:r>
            <a:r>
              <a:rPr lang="en-GB" sz="2600" b="1" dirty="0" smtClean="0">
                <a:solidFill>
                  <a:srgbClr val="FF0000"/>
                </a:solidFill>
                <a:sym typeface="Symbol"/>
              </a:rPr>
              <a:t>EXO</a:t>
            </a:r>
            <a:r>
              <a:rPr lang="en-GB" sz="2600" dirty="0" smtClean="0">
                <a:sym typeface="Symbol"/>
              </a:rPr>
              <a:t> (US), </a:t>
            </a:r>
            <a:r>
              <a:rPr lang="en-GB" sz="2600" b="1" dirty="0" smtClean="0">
                <a:solidFill>
                  <a:srgbClr val="FF0000"/>
                </a:solidFill>
                <a:sym typeface="Symbol"/>
              </a:rPr>
              <a:t>GERDA, Cuore-0 </a:t>
            </a:r>
            <a:r>
              <a:rPr lang="en-GB" sz="2600" dirty="0" smtClean="0">
                <a:sym typeface="Symbol"/>
              </a:rPr>
              <a:t>(Europe): </a:t>
            </a:r>
            <a:r>
              <a:rPr lang="en-GB" sz="2600" b="1" i="1" u="sng" dirty="0" smtClean="0">
                <a:sym typeface="Symbol"/>
              </a:rPr>
              <a:t>Degenerate</a:t>
            </a:r>
            <a:r>
              <a:rPr lang="en-GB" sz="2600" i="1" u="sng" dirty="0" smtClean="0">
                <a:sym typeface="Symbol"/>
              </a:rPr>
              <a:t> </a:t>
            </a:r>
            <a:r>
              <a:rPr lang="en-GB" sz="2600" dirty="0" smtClean="0">
                <a:sym typeface="Symbol"/>
              </a:rPr>
              <a:t>region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FF0000"/>
                </a:solidFill>
                <a:sym typeface="Symbol"/>
              </a:rPr>
              <a:t>CUORE</a:t>
            </a:r>
            <a:r>
              <a:rPr lang="en-GB" sz="2600" dirty="0" smtClean="0">
                <a:sym typeface="Symbol"/>
              </a:rPr>
              <a:t> (start 2014) will probe part of </a:t>
            </a:r>
            <a:r>
              <a:rPr lang="en-GB" sz="2600" b="1" i="1" u="sng" dirty="0" smtClean="0">
                <a:sym typeface="Symbol"/>
              </a:rPr>
              <a:t>Inverted Hierarchy </a:t>
            </a:r>
            <a:r>
              <a:rPr lang="en-GB" sz="2600" dirty="0" smtClean="0">
                <a:sym typeface="Symbol"/>
              </a:rPr>
              <a:t>region.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ym typeface="Symbol"/>
              </a:rPr>
              <a:t>Discovery on degenerate level </a:t>
            </a:r>
            <a:r>
              <a:rPr lang="en-GB" sz="2600" dirty="0" smtClean="0">
                <a:sym typeface="Wingdings" pitchFamily="2" charset="2"/>
              </a:rPr>
              <a:t> path to precision measurement with 3 different nuclei and the unique capabilities provided by </a:t>
            </a:r>
            <a:r>
              <a:rPr lang="en-GB" sz="2600" b="1" dirty="0" err="1" smtClean="0">
                <a:solidFill>
                  <a:srgbClr val="FF0000"/>
                </a:solidFill>
                <a:sym typeface="Wingdings" pitchFamily="2" charset="2"/>
              </a:rPr>
              <a:t>SuperNEMO</a:t>
            </a:r>
            <a:r>
              <a:rPr lang="en-GB" sz="2600" dirty="0" smtClean="0">
                <a:sym typeface="Wingdings" pitchFamily="2" charset="2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/>
              <a:t>GERDA/CUORE/</a:t>
            </a:r>
            <a:r>
              <a:rPr lang="en-GB" sz="2600" dirty="0" err="1" smtClean="0"/>
              <a:t>SuperNEMO</a:t>
            </a:r>
            <a:r>
              <a:rPr lang="en-GB" sz="2600" dirty="0" smtClean="0"/>
              <a:t>  build </a:t>
            </a:r>
            <a:r>
              <a:rPr lang="en-GB" sz="2600" dirty="0"/>
              <a:t>on </a:t>
            </a:r>
            <a:r>
              <a:rPr lang="en-GB" sz="2600" dirty="0" smtClean="0"/>
              <a:t>long </a:t>
            </a:r>
            <a:r>
              <a:rPr lang="en-GB" sz="2600" dirty="0"/>
              <a:t>experience and validation with precursors. </a:t>
            </a:r>
            <a:endParaRPr lang="en-GB" sz="26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FF0000"/>
                </a:solidFill>
              </a:rPr>
              <a:t>NEXT</a:t>
            </a:r>
            <a:r>
              <a:rPr lang="en-GB" sz="2600" b="1" dirty="0" smtClean="0"/>
              <a:t>:</a:t>
            </a:r>
            <a:r>
              <a:rPr lang="en-GB" sz="2600" dirty="0" smtClean="0"/>
              <a:t> new approach, steep time gradient. SAC encourages coll. To demonstrate all aspects of technology/physics capability and to move ahead toward NEXT-100 (see input paper on NEXT).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b="1" u="sng" dirty="0" smtClean="0"/>
              <a:t>SAC recommends a </a:t>
            </a:r>
            <a:r>
              <a:rPr lang="en-GB" sz="2600" b="1" u="sng" dirty="0" smtClean="0">
                <a:solidFill>
                  <a:srgbClr val="FF0000"/>
                </a:solidFill>
              </a:rPr>
              <a:t>phased </a:t>
            </a:r>
            <a:r>
              <a:rPr lang="en-GB" sz="2600" b="1" u="sng" dirty="0">
                <a:solidFill>
                  <a:srgbClr val="FF0000"/>
                </a:solidFill>
              </a:rPr>
              <a:t>experimental approach </a:t>
            </a:r>
            <a:r>
              <a:rPr lang="en-GB" sz="2600" b="1" u="sng" dirty="0" smtClean="0">
                <a:solidFill>
                  <a:srgbClr val="FF0000"/>
                </a:solidFill>
              </a:rPr>
              <a:t> </a:t>
            </a:r>
            <a:r>
              <a:rPr lang="en-GB" sz="2600" b="1" u="sng" dirty="0" smtClean="0"/>
              <a:t>towards ton-scale masses with a sensitivity  exploring </a:t>
            </a:r>
            <a:r>
              <a:rPr lang="en-GB" sz="2600" b="1" u="sng" dirty="0"/>
              <a:t>fully the mass range predicted by oscillation experiments for the </a:t>
            </a:r>
            <a:r>
              <a:rPr lang="en-GB" sz="2600" b="1" u="sng" dirty="0" smtClean="0">
                <a:solidFill>
                  <a:srgbClr val="FF0000"/>
                </a:solidFill>
              </a:rPr>
              <a:t>Inverted Hierarchy.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/>
              <a:t>SAC supports </a:t>
            </a:r>
            <a:r>
              <a:rPr lang="en-GB" sz="2600" b="1" dirty="0" smtClean="0">
                <a:solidFill>
                  <a:srgbClr val="FF0000"/>
                </a:solidFill>
              </a:rPr>
              <a:t>R&amp;D towards new promising technologies </a:t>
            </a:r>
            <a:r>
              <a:rPr lang="en-GB" sz="2600" dirty="0" smtClean="0"/>
              <a:t>(scintillating bolometers, pixel detectors, ….) in view of final assessment of most effective approach towards ton-scale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/>
              <a:t>SAC encourages companies and labs to continue R&amp;D on new techniques for </a:t>
            </a:r>
            <a:r>
              <a:rPr lang="en-GB" sz="2600" b="1" dirty="0" smtClean="0">
                <a:solidFill>
                  <a:srgbClr val="FF0000"/>
                </a:solidFill>
              </a:rPr>
              <a:t>isotope separation.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FF0000"/>
                </a:solidFill>
              </a:rPr>
              <a:t>High cost of ton-scale </a:t>
            </a:r>
            <a:r>
              <a:rPr lang="en-GB" sz="26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600" b="1" dirty="0" smtClean="0">
                <a:solidFill>
                  <a:srgbClr val="FF0000"/>
                </a:solidFill>
              </a:rPr>
              <a:t> realisation within worldwide collaborations, as e.g. pursued by GERDA and MAJORANA.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73831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8860" y="1133971"/>
            <a:ext cx="10513168" cy="4464496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                        </a:t>
            </a:r>
            <a:r>
              <a:rPr lang="de-DE" sz="9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de-DE" sz="96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5400" b="1" dirty="0" smtClean="0">
                <a:solidFill>
                  <a:schemeClr val="bg1"/>
                </a:solidFill>
                <a:latin typeface="+mj-lt"/>
              </a:rPr>
              <a:t>   Cosmic Ray Physics and the LHC</a:t>
            </a:r>
          </a:p>
          <a:p>
            <a:pPr marL="0" indent="0">
              <a:buNone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39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Cosmic</a:t>
            </a:r>
            <a:r>
              <a:rPr lang="de-DE" sz="4000" dirty="0" smtClean="0"/>
              <a:t> Rays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1710035"/>
            <a:ext cx="12464428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045222" y="4662363"/>
            <a:ext cx="2448272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97550" y="3222203"/>
            <a:ext cx="252028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11814" y="3438807"/>
            <a:ext cx="1529318" cy="57548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09460" y="4645014"/>
            <a:ext cx="1584176" cy="14317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64902" y="5127175"/>
            <a:ext cx="288032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00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Cosmic</a:t>
            </a:r>
            <a:r>
              <a:rPr lang="de-DE" sz="4000" dirty="0" smtClean="0"/>
              <a:t> Rays and LHC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1710035"/>
            <a:ext cx="12464428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045222" y="4662363"/>
            <a:ext cx="2448272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97550" y="3222203"/>
            <a:ext cx="252028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11814" y="3438807"/>
            <a:ext cx="1529318" cy="57548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09460" y="4645014"/>
            <a:ext cx="1584176" cy="14317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61046" y="2430115"/>
            <a:ext cx="5256584" cy="5616624"/>
          </a:xfrm>
          <a:prstGeom prst="rect">
            <a:avLst/>
          </a:prstGeom>
          <a:solidFill>
            <a:srgbClr val="B9E3FE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653" y="2803218"/>
            <a:ext cx="3675820" cy="830997"/>
          </a:xfrm>
          <a:prstGeom prst="rect">
            <a:avLst/>
          </a:prstGeom>
          <a:solidFill>
            <a:srgbClr val="B9E3FE"/>
          </a:solidFill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 </a:t>
            </a:r>
            <a:r>
              <a:rPr lang="de-DE" sz="4800" dirty="0" err="1" smtClean="0"/>
              <a:t>accelerators</a:t>
            </a:r>
            <a:endParaRPr lang="de-DE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5063" y="5151288"/>
            <a:ext cx="2058516" cy="954107"/>
          </a:xfrm>
          <a:prstGeom prst="rect">
            <a:avLst/>
          </a:prstGeom>
          <a:solidFill>
            <a:srgbClr val="B9E3FE">
              <a:alpha val="63137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</a:t>
            </a:r>
            <a:r>
              <a:rPr lang="de-DE" sz="2800" dirty="0" err="1" smtClean="0"/>
              <a:t>satellites</a:t>
            </a:r>
            <a:r>
              <a:rPr lang="de-DE" sz="2800" dirty="0" smtClean="0"/>
              <a:t>,</a:t>
            </a:r>
          </a:p>
          <a:p>
            <a:r>
              <a:rPr lang="de-DE" sz="2800" dirty="0" smtClean="0"/>
              <a:t>   </a:t>
            </a:r>
            <a:r>
              <a:rPr lang="de-DE" sz="2800" dirty="0" err="1" smtClean="0"/>
              <a:t>balloons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65699" y="5133011"/>
            <a:ext cx="6480323" cy="954107"/>
          </a:xfrm>
          <a:prstGeom prst="rect">
            <a:avLst/>
          </a:prstGeom>
          <a:solidFill>
            <a:srgbClr val="B9E3FE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800" dirty="0" err="1"/>
              <a:t>a</a:t>
            </a:r>
            <a:r>
              <a:rPr lang="de-DE" sz="2800" dirty="0" err="1" smtClean="0"/>
              <a:t>ir</a:t>
            </a:r>
            <a:r>
              <a:rPr lang="de-DE" sz="2800" dirty="0" smtClean="0"/>
              <a:t> </a:t>
            </a:r>
            <a:r>
              <a:rPr lang="de-DE" sz="2800" dirty="0" err="1" smtClean="0"/>
              <a:t>shower</a:t>
            </a:r>
            <a:endParaRPr lang="de-DE" sz="2800" dirty="0" smtClean="0"/>
          </a:p>
          <a:p>
            <a:r>
              <a:rPr lang="de-DE" sz="2800" dirty="0" smtClean="0"/>
              <a:t>    </a:t>
            </a:r>
            <a:r>
              <a:rPr lang="de-DE" sz="2800" dirty="0" err="1" smtClean="0"/>
              <a:t>arrays</a:t>
            </a:r>
            <a:endParaRPr lang="de-D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501306" y="5317676"/>
            <a:ext cx="1178528" cy="584775"/>
          </a:xfrm>
          <a:prstGeom prst="rect">
            <a:avLst/>
          </a:prstGeom>
          <a:solidFill>
            <a:srgbClr val="B9E3FE"/>
          </a:solidFill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Auger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283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Cosmic</a:t>
            </a:r>
            <a:r>
              <a:rPr lang="de-DE" sz="4000" dirty="0" smtClean="0"/>
              <a:t> Rays and LHC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1710035"/>
            <a:ext cx="12464428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045222" y="4662363"/>
            <a:ext cx="2448272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97550" y="3222203"/>
            <a:ext cx="2520280" cy="14401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11814" y="3438807"/>
            <a:ext cx="1529318" cy="57548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09460" y="4645014"/>
            <a:ext cx="1584176" cy="14317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61046" y="2430115"/>
            <a:ext cx="5256584" cy="5616624"/>
          </a:xfrm>
          <a:prstGeom prst="rect">
            <a:avLst/>
          </a:prstGeom>
          <a:solidFill>
            <a:srgbClr val="B9E3FE">
              <a:alpha val="2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13446" y="2430115"/>
            <a:ext cx="3398368" cy="5640307"/>
          </a:xfrm>
          <a:prstGeom prst="rect">
            <a:avLst/>
          </a:prstGeom>
          <a:solidFill>
            <a:srgbClr val="FF3300">
              <a:alpha val="2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653" y="2803218"/>
            <a:ext cx="3675820" cy="830997"/>
          </a:xfrm>
          <a:prstGeom prst="rect">
            <a:avLst/>
          </a:prstGeom>
          <a:solidFill>
            <a:srgbClr val="B9E3FE"/>
          </a:solidFill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 </a:t>
            </a:r>
            <a:r>
              <a:rPr lang="de-DE" sz="4800" dirty="0" err="1" smtClean="0"/>
              <a:t>accelerators</a:t>
            </a:r>
            <a:endParaRPr lang="de-DE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0679" y="3908391"/>
            <a:ext cx="2187907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+mj-lt"/>
              </a:rPr>
              <a:t>Current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models</a:t>
            </a:r>
            <a:r>
              <a:rPr lang="de-DE" dirty="0" smtClean="0">
                <a:latin typeface="+mj-lt"/>
              </a:rPr>
              <a:t> </a:t>
            </a:r>
          </a:p>
          <a:p>
            <a:r>
              <a:rPr lang="de-DE" dirty="0" smtClean="0">
                <a:latin typeface="+mj-lt"/>
              </a:rPr>
              <a:t>   </a:t>
            </a:r>
            <a:r>
              <a:rPr lang="de-DE" dirty="0" err="1" smtClean="0">
                <a:latin typeface="+mj-lt"/>
              </a:rPr>
              <a:t>tuned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here</a:t>
            </a:r>
            <a:endParaRPr lang="de-DE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5022" y="1517070"/>
            <a:ext cx="636841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Bernard MT Condensed" pitchFamily="18" charset="0"/>
              </a:rPr>
              <a:t>LHC </a:t>
            </a:r>
            <a:r>
              <a:rPr lang="de-DE" sz="4000" dirty="0" err="1" smtClean="0">
                <a:latin typeface="Bernard MT Condensed" pitchFamily="18" charset="0"/>
              </a:rPr>
              <a:t>provides</a:t>
            </a:r>
            <a:r>
              <a:rPr lang="de-DE" sz="4000" dirty="0" smtClean="0">
                <a:latin typeface="Bernard MT Condensed" pitchFamily="18" charset="0"/>
              </a:rPr>
              <a:t> a </a:t>
            </a:r>
            <a:r>
              <a:rPr lang="de-DE" sz="4000" dirty="0" err="1" smtClean="0">
                <a:latin typeface="Bernard MT Condensed" pitchFamily="18" charset="0"/>
              </a:rPr>
              <a:t>significant</a:t>
            </a:r>
            <a:r>
              <a:rPr lang="de-DE" sz="4000" dirty="0" smtClean="0">
                <a:latin typeface="Bernard MT Condensed" pitchFamily="18" charset="0"/>
              </a:rPr>
              <a:t> </a:t>
            </a:r>
          </a:p>
          <a:p>
            <a:r>
              <a:rPr lang="de-DE" sz="4000" dirty="0" err="1" smtClean="0">
                <a:latin typeface="Bernard MT Condensed" pitchFamily="18" charset="0"/>
              </a:rPr>
              <a:t>lever</a:t>
            </a:r>
            <a:r>
              <a:rPr lang="de-DE" sz="4000" dirty="0" smtClean="0">
                <a:latin typeface="Bernard MT Condensed" pitchFamily="18" charset="0"/>
              </a:rPr>
              <a:t> arm </a:t>
            </a:r>
            <a:r>
              <a:rPr lang="de-DE" sz="4000" dirty="0" err="1" smtClean="0">
                <a:latin typeface="Bernard MT Condensed" pitchFamily="18" charset="0"/>
              </a:rPr>
              <a:t>providing</a:t>
            </a:r>
            <a:r>
              <a:rPr lang="de-DE" sz="4000" dirty="0" smtClean="0">
                <a:latin typeface="Bernard MT Condensed" pitchFamily="18" charset="0"/>
              </a:rPr>
              <a:t> </a:t>
            </a:r>
            <a:r>
              <a:rPr lang="de-DE" sz="4000" dirty="0" err="1" smtClean="0">
                <a:latin typeface="Bernard MT Condensed" pitchFamily="18" charset="0"/>
              </a:rPr>
              <a:t>constraints</a:t>
            </a:r>
            <a:endParaRPr lang="de-DE" sz="4000" dirty="0" smtClean="0">
              <a:latin typeface="Bernard MT Condensed" pitchFamily="18" charset="0"/>
            </a:endParaRPr>
          </a:p>
          <a:p>
            <a:r>
              <a:rPr lang="de-DE" sz="4000" dirty="0" err="1" smtClean="0">
                <a:latin typeface="Bernard MT Condensed" pitchFamily="18" charset="0"/>
              </a:rPr>
              <a:t>for</a:t>
            </a:r>
            <a:r>
              <a:rPr lang="de-DE" sz="4000" dirty="0" smtClean="0">
                <a:latin typeface="Bernard MT Condensed" pitchFamily="18" charset="0"/>
              </a:rPr>
              <a:t> UHECR </a:t>
            </a:r>
            <a:r>
              <a:rPr lang="de-DE" sz="4000" dirty="0" err="1" smtClean="0">
                <a:latin typeface="Bernard MT Condensed" pitchFamily="18" charset="0"/>
              </a:rPr>
              <a:t>simulations</a:t>
            </a:r>
            <a:r>
              <a:rPr lang="de-DE" sz="4000" dirty="0" smtClean="0">
                <a:latin typeface="Bernard MT Condensed" pitchFamily="18" charset="0"/>
              </a:rPr>
              <a:t> !</a:t>
            </a:r>
            <a:endParaRPr lang="de-DE" sz="4000" dirty="0"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5063" y="5151288"/>
            <a:ext cx="2058516" cy="954107"/>
          </a:xfrm>
          <a:prstGeom prst="rect">
            <a:avLst/>
          </a:prstGeom>
          <a:solidFill>
            <a:srgbClr val="B9E3FE">
              <a:alpha val="63137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   </a:t>
            </a:r>
            <a:r>
              <a:rPr lang="de-DE" sz="2800" dirty="0" err="1" smtClean="0"/>
              <a:t>satellites</a:t>
            </a:r>
            <a:r>
              <a:rPr lang="de-DE" sz="2800" dirty="0" smtClean="0"/>
              <a:t>,</a:t>
            </a:r>
          </a:p>
          <a:p>
            <a:r>
              <a:rPr lang="de-DE" sz="2800" dirty="0" smtClean="0"/>
              <a:t>   </a:t>
            </a:r>
            <a:r>
              <a:rPr lang="de-DE" sz="2800" dirty="0" err="1" smtClean="0"/>
              <a:t>balloons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765699" y="5133011"/>
            <a:ext cx="6480323" cy="954107"/>
          </a:xfrm>
          <a:prstGeom prst="rect">
            <a:avLst/>
          </a:prstGeom>
          <a:solidFill>
            <a:srgbClr val="B9E3FE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2800" dirty="0" err="1"/>
              <a:t>a</a:t>
            </a:r>
            <a:r>
              <a:rPr lang="de-DE" sz="2800" dirty="0" err="1" smtClean="0"/>
              <a:t>ir</a:t>
            </a:r>
            <a:r>
              <a:rPr lang="de-DE" sz="2800" dirty="0" smtClean="0"/>
              <a:t> </a:t>
            </a:r>
            <a:r>
              <a:rPr lang="de-DE" sz="2800" dirty="0" err="1" smtClean="0"/>
              <a:t>shower</a:t>
            </a:r>
            <a:endParaRPr lang="de-DE" sz="2800" dirty="0" smtClean="0"/>
          </a:p>
          <a:p>
            <a:r>
              <a:rPr lang="de-DE" sz="2800" dirty="0" smtClean="0"/>
              <a:t>    </a:t>
            </a:r>
            <a:r>
              <a:rPr lang="de-DE" sz="2800" dirty="0" err="1" smtClean="0"/>
              <a:t>arrays</a:t>
            </a:r>
            <a:endParaRPr lang="de-DE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8501306" y="5317676"/>
            <a:ext cx="1178528" cy="584775"/>
          </a:xfrm>
          <a:prstGeom prst="rect">
            <a:avLst/>
          </a:prstGeom>
          <a:solidFill>
            <a:srgbClr val="B9E3FE"/>
          </a:solidFill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Auger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994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341883"/>
            <a:ext cx="11471522" cy="1080120"/>
          </a:xfrm>
        </p:spPr>
        <p:txBody>
          <a:bodyPr/>
          <a:lstStyle/>
          <a:p>
            <a:r>
              <a:rPr lang="de-DE" sz="4000" dirty="0" err="1" smtClean="0"/>
              <a:t>Cosmic</a:t>
            </a:r>
            <a:r>
              <a:rPr lang="de-DE" sz="4000" dirty="0" smtClean="0"/>
              <a:t> Rays and LHC</a:t>
            </a:r>
            <a:endParaRPr lang="en-US" sz="40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68958" y="7974731"/>
            <a:ext cx="4782269" cy="140493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 smtClean="0"/>
              <a:t>Test Glauber </a:t>
            </a:r>
            <a:r>
              <a:rPr lang="de-DE" sz="3600" dirty="0" err="1" smtClean="0"/>
              <a:t>model</a:t>
            </a:r>
            <a:endParaRPr lang="de-DE" sz="36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 smtClean="0"/>
              <a:t>Tune EAS </a:t>
            </a:r>
            <a:r>
              <a:rPr lang="de-DE" sz="3600" dirty="0" err="1" smtClean="0"/>
              <a:t>simulations</a:t>
            </a:r>
            <a:endParaRPr lang="de-DE" sz="3600" dirty="0"/>
          </a:p>
        </p:txBody>
      </p:sp>
      <p:pic>
        <p:nvPicPr>
          <p:cNvPr id="6" name="Picture 5" descr="protonProtonInel-PA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18" y="2502123"/>
            <a:ext cx="8362850" cy="5518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5182" y="1638027"/>
            <a:ext cx="7794922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4000" dirty="0" smtClean="0">
                <a:latin typeface="Bernard MT Condensed" pitchFamily="18" charset="0"/>
              </a:rPr>
              <a:t>pp </a:t>
            </a:r>
            <a:r>
              <a:rPr lang="de-DE" sz="4000" dirty="0" err="1" smtClean="0">
                <a:latin typeface="Bernard MT Condensed" pitchFamily="18" charset="0"/>
              </a:rPr>
              <a:t>inel</a:t>
            </a:r>
            <a:r>
              <a:rPr lang="de-DE" sz="4000" dirty="0" smtClean="0">
                <a:latin typeface="Bernard MT Condensed" pitchFamily="18" charset="0"/>
              </a:rPr>
              <a:t>. </a:t>
            </a:r>
            <a:r>
              <a:rPr lang="de-DE" sz="4000" dirty="0" err="1" smtClean="0">
                <a:latin typeface="Bernard MT Condensed" pitchFamily="18" charset="0"/>
              </a:rPr>
              <a:t>cross</a:t>
            </a:r>
            <a:r>
              <a:rPr lang="de-DE" sz="4000" dirty="0" smtClean="0">
                <a:latin typeface="Bernard MT Condensed" pitchFamily="18" charset="0"/>
              </a:rPr>
              <a:t> </a:t>
            </a:r>
            <a:r>
              <a:rPr lang="de-DE" sz="4000" dirty="0" err="1" smtClean="0">
                <a:latin typeface="Bernard MT Condensed" pitchFamily="18" charset="0"/>
              </a:rPr>
              <a:t>section</a:t>
            </a:r>
            <a:r>
              <a:rPr lang="de-DE" sz="4000" dirty="0" smtClean="0">
                <a:latin typeface="Bernard MT Condensed" pitchFamily="18" charset="0"/>
              </a:rPr>
              <a:t> </a:t>
            </a:r>
            <a:r>
              <a:rPr lang="de-DE" sz="4000" dirty="0" err="1" smtClean="0">
                <a:latin typeface="Bernard MT Condensed" pitchFamily="18" charset="0"/>
              </a:rPr>
              <a:t>at</a:t>
            </a:r>
            <a:r>
              <a:rPr lang="de-DE" sz="4000" dirty="0" smtClean="0">
                <a:latin typeface="Bernard MT Condensed" pitchFamily="18" charset="0"/>
              </a:rPr>
              <a:t> </a:t>
            </a:r>
            <a:r>
              <a:rPr lang="de-DE" sz="4000" dirty="0" err="1" smtClean="0">
                <a:latin typeface="Bernard MT Condensed" pitchFamily="18" charset="0"/>
              </a:rPr>
              <a:t>sqrt</a:t>
            </a:r>
            <a:r>
              <a:rPr lang="de-DE" sz="4000" dirty="0" smtClean="0">
                <a:latin typeface="Bernard MT Condensed" pitchFamily="18" charset="0"/>
              </a:rPr>
              <a:t>(s)=57 </a:t>
            </a:r>
            <a:r>
              <a:rPr lang="de-DE" sz="4000" dirty="0" err="1" smtClean="0">
                <a:latin typeface="Bernard MT Condensed" pitchFamily="18" charset="0"/>
              </a:rPr>
              <a:t>TeV</a:t>
            </a:r>
            <a:endParaRPr lang="de-DE" sz="40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89038" y="219232"/>
            <a:ext cx="11471522" cy="1080120"/>
          </a:xfrm>
          <a:prstGeom prst="rect">
            <a:avLst/>
          </a:prstGeom>
        </p:spPr>
        <p:txBody>
          <a:bodyPr/>
          <a:lstStyle>
            <a:lvl1pPr algn="r" defTabSz="130016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4000" dirty="0" smtClean="0"/>
              <a:t>Models </a:t>
            </a:r>
            <a:r>
              <a:rPr lang="de-DE" sz="4000" dirty="0" err="1" smtClean="0"/>
              <a:t>and</a:t>
            </a:r>
            <a:r>
              <a:rPr lang="de-DE" sz="4000" dirty="0" smtClean="0"/>
              <a:t> </a:t>
            </a:r>
            <a:r>
              <a:rPr lang="de-DE" sz="4000" dirty="0" err="1" smtClean="0"/>
              <a:t>data</a:t>
            </a:r>
            <a:r>
              <a:rPr lang="de-DE" sz="4000" dirty="0" smtClean="0"/>
              <a:t>: </a:t>
            </a:r>
            <a:r>
              <a:rPr lang="de-DE" sz="4000" dirty="0" err="1" smtClean="0"/>
              <a:t>rapidity</a:t>
            </a:r>
            <a:r>
              <a:rPr lang="de-DE" sz="4000" dirty="0" smtClean="0"/>
              <a:t> </a:t>
            </a:r>
            <a:r>
              <a:rPr lang="de-DE" sz="4000" dirty="0" err="1" smtClean="0"/>
              <a:t>distribution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61246" y="3510235"/>
            <a:ext cx="10119794" cy="6000366"/>
            <a:chOff x="900057" y="1717342"/>
            <a:chExt cx="11631962" cy="7152494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142"/>
            <a:stretch/>
          </p:blipFill>
          <p:spPr bwMode="auto">
            <a:xfrm>
              <a:off x="1101006" y="1717342"/>
              <a:ext cx="11431013" cy="3744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48" b="22283"/>
            <a:stretch/>
          </p:blipFill>
          <p:spPr bwMode="auto">
            <a:xfrm>
              <a:off x="900057" y="5441849"/>
              <a:ext cx="11434197" cy="342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" y="1279628"/>
            <a:ext cx="3680389" cy="353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 txBox="1">
            <a:spLocks noChangeArrowheads="1"/>
          </p:cNvSpPr>
          <p:nvPr/>
        </p:nvSpPr>
        <p:spPr>
          <a:xfrm>
            <a:off x="3909318" y="1566019"/>
            <a:ext cx="8951242" cy="1245217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j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j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/>
              <a:t>LHC detectors cover all wide rapidity range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EAS models bracket accelerator data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no model perfect, but EAS models seem to do better than HEP models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1101006" y="4850419"/>
            <a:ext cx="3305218" cy="4146275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j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j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dirty="0" smtClean="0"/>
              <a:t>HEP</a:t>
            </a:r>
            <a:r>
              <a:rPr lang="en-US" sz="4800" dirty="0" smtClean="0"/>
              <a:t>          </a:t>
            </a:r>
            <a:r>
              <a:rPr lang="en-US" sz="1600" dirty="0" smtClean="0"/>
              <a:t>High Energy Physics </a:t>
            </a:r>
            <a:r>
              <a:rPr lang="en-US" sz="4400" dirty="0" smtClean="0"/>
              <a:t>models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4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400" dirty="0" smtClean="0"/>
              <a:t>EAS</a:t>
            </a:r>
            <a:r>
              <a:rPr lang="en-US" sz="4800" dirty="0" smtClean="0"/>
              <a:t>                      </a:t>
            </a:r>
            <a:r>
              <a:rPr lang="en-US" sz="1800" dirty="0" smtClean="0"/>
              <a:t>Extensive Air Shower </a:t>
            </a:r>
            <a:r>
              <a:rPr lang="en-US" sz="4400" dirty="0" smtClean="0"/>
              <a:t>models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535831"/>
            <a:ext cx="11701463" cy="6438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000" dirty="0"/>
              <a:t>Advanced detectors for gravitational waves       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dirty="0"/>
              <a:t>discovery in next 5 years highly probable</a:t>
            </a: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dirty="0"/>
              <a:t>Entirely new window to Universe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8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4000" dirty="0" smtClean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60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/>
              <a:t>Dark </a:t>
            </a:r>
            <a:r>
              <a:rPr lang="en-US" sz="4000" dirty="0"/>
              <a:t>Matter   </a:t>
            </a:r>
            <a:r>
              <a:rPr lang="en-US" sz="2800" dirty="0">
                <a:sym typeface="Wingdings" pitchFamily="2" charset="2"/>
              </a:rPr>
              <a:t> see below</a:t>
            </a:r>
            <a:endParaRPr lang="en-US" sz="2800" dirty="0"/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800" dirty="0"/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000" dirty="0"/>
              <a:t>Neutrino properties  </a:t>
            </a:r>
            <a:r>
              <a:rPr lang="en-GB" sz="2800" dirty="0">
                <a:sym typeface="Wingdings" pitchFamily="2" charset="2"/>
              </a:rPr>
              <a:t> see below</a:t>
            </a:r>
            <a:endParaRPr lang="en-GB" sz="28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8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000" dirty="0"/>
              <a:t>Support Underground Labs </a:t>
            </a:r>
            <a:r>
              <a:rPr lang="en-GB" sz="2800" dirty="0" smtClean="0"/>
              <a:t>(urgent: LSM </a:t>
            </a:r>
            <a:r>
              <a:rPr lang="en-GB" sz="2800" dirty="0"/>
              <a:t>extension</a:t>
            </a:r>
            <a:r>
              <a:rPr lang="en-GB" sz="2800" dirty="0" smtClean="0"/>
              <a:t>!)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4000" dirty="0"/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40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Medium scale</a:t>
            </a:r>
          </a:p>
          <a:p>
            <a:pPr marL="0" indent="0" algn="r">
              <a:buNone/>
            </a:pPr>
            <a:endParaRPr lang="de-DE" sz="52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2934" y="6822603"/>
            <a:ext cx="10513168" cy="2693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b="1" dirty="0" smtClean="0">
                <a:latin typeface="+mj-lt"/>
              </a:rPr>
              <a:t>“We </a:t>
            </a:r>
            <a:r>
              <a:rPr lang="en-GB" sz="2800" b="1" dirty="0">
                <a:latin typeface="+mj-lt"/>
              </a:rPr>
              <a:t>prioritize </a:t>
            </a:r>
            <a:r>
              <a:rPr lang="en-GB" sz="2800" b="1" dirty="0" smtClean="0">
                <a:latin typeface="+mj-lt"/>
              </a:rPr>
              <a:t>these </a:t>
            </a:r>
            <a:r>
              <a:rPr lang="en-GB" sz="2800" b="1" dirty="0">
                <a:latin typeface="+mj-lt"/>
              </a:rPr>
              <a:t>projects for immediate  </a:t>
            </a:r>
            <a:r>
              <a:rPr lang="en-GB" sz="2800" b="1" dirty="0" smtClean="0">
                <a:latin typeface="+mj-lt"/>
              </a:rPr>
              <a:t>funding</a:t>
            </a:r>
            <a:r>
              <a:rPr lang="en-GB" sz="2800" b="1" dirty="0">
                <a:latin typeface="+mj-lt"/>
              </a:rPr>
              <a:t>, and urge </a:t>
            </a:r>
            <a:r>
              <a:rPr lang="en-GB" sz="2800" b="1" dirty="0" smtClean="0">
                <a:latin typeface="+mj-lt"/>
              </a:rPr>
              <a:t>agencies </a:t>
            </a:r>
            <a:r>
              <a:rPr lang="en-GB" sz="2800" b="1" dirty="0">
                <a:latin typeface="+mj-lt"/>
              </a:rPr>
              <a:t>to join their forces for an </a:t>
            </a:r>
            <a:r>
              <a:rPr lang="en-GB" sz="2800" b="1" dirty="0" smtClean="0">
                <a:latin typeface="+mj-lt"/>
              </a:rPr>
              <a:t>effective</a:t>
            </a:r>
            <a:r>
              <a:rPr lang="en-GB" sz="2800" b="1" dirty="0">
                <a:latin typeface="+mj-lt"/>
              </a:rPr>
              <a:t>, substantial </a:t>
            </a:r>
            <a:r>
              <a:rPr lang="en-GB" sz="2800" b="1" dirty="0" smtClean="0">
                <a:latin typeface="+mj-lt"/>
              </a:rPr>
              <a:t>support”</a:t>
            </a:r>
            <a:endParaRPr lang="en-GB" sz="28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impressing momentum which needs to be maintained;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enter a region with high discovery potential;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hand in hand with LHC physics;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</a:rPr>
              <a:t>technologically ready and worldwide community  </a:t>
            </a:r>
          </a:p>
          <a:p>
            <a:pPr lvl="1" eaLnBrk="1" hangingPunct="1">
              <a:lnSpc>
                <a:spcPct val="90000"/>
              </a:lnSpc>
            </a:pPr>
            <a:endParaRPr lang="en-GB" sz="2800" dirty="0" smtClean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800" dirty="0" smtClean="0">
                <a:latin typeface="+mj-lt"/>
              </a:rPr>
              <a:t>        </a:t>
            </a:r>
            <a:endParaRPr lang="en-GB" sz="2800" b="1" dirty="0" smtClean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31" y="2142082"/>
            <a:ext cx="4348772" cy="372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21886" y="3341082"/>
            <a:ext cx="1008112" cy="46165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solidFill>
                  <a:srgbClr val="FF9933"/>
                </a:solidFill>
                <a:latin typeface="Tahoma" pitchFamily="34" charset="0"/>
              </a:rPr>
              <a:t>Adv Virgo/ Adv LIGO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894094" y="3802737"/>
            <a:ext cx="1008112" cy="276989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solidFill>
                  <a:srgbClr val="FF9933"/>
                </a:solidFill>
                <a:latin typeface="Tahoma" pitchFamily="34" charset="0"/>
              </a:rPr>
              <a:t>Virgo/LIGO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694907" y="2385712"/>
            <a:ext cx="4171695" cy="33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320675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642938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963613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285875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7430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002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574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14675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 sz="1600" b="1" dirty="0" smtClean="0">
                <a:solidFill>
                  <a:schemeClr val="bg1"/>
                </a:solidFill>
              </a:rPr>
              <a:t>A few </a:t>
            </a:r>
            <a:r>
              <a:rPr lang="de-DE" sz="1600" b="1" dirty="0">
                <a:solidFill>
                  <a:schemeClr val="bg1"/>
                </a:solidFill>
              </a:rPr>
              <a:t>to several </a:t>
            </a:r>
            <a:r>
              <a:rPr lang="de-DE" sz="1600" b="1" dirty="0" smtClean="0">
                <a:solidFill>
                  <a:schemeClr val="bg1"/>
                </a:solidFill>
              </a:rPr>
              <a:t>tens of sources </a:t>
            </a:r>
            <a:r>
              <a:rPr lang="de-DE" sz="1600" b="1" dirty="0">
                <a:solidFill>
                  <a:schemeClr val="bg1"/>
                </a:solidFill>
              </a:rPr>
              <a:t>per year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0029998" y="2724254"/>
            <a:ext cx="662219" cy="616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14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ali2_06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312" r="1282" b="1106"/>
          <a:stretch>
            <a:fillRect/>
          </a:stretch>
        </p:blipFill>
        <p:spPr bwMode="auto">
          <a:xfrm>
            <a:off x="6832029" y="2252983"/>
            <a:ext cx="6142930" cy="67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5845" y="2265018"/>
            <a:ext cx="6837849" cy="4248472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j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j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j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High-multiplicity cosmic event in ALICE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endParaRPr lang="en-US" sz="24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Density of ~18 muons/m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(within the TPC volume)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Similar enigmas in underground experiments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/>
              <a:t>Muon</a:t>
            </a:r>
            <a:r>
              <a:rPr lang="en-US" sz="2400" dirty="0" smtClean="0"/>
              <a:t> numbers in EAS about 50-100% higher than MC predictions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Upgrade </a:t>
            </a:r>
            <a:r>
              <a:rPr lang="en-US" sz="2400" dirty="0"/>
              <a:t>EAS experiments with </a:t>
            </a:r>
            <a:r>
              <a:rPr lang="en-US" sz="2400" dirty="0" err="1"/>
              <a:t>muon</a:t>
            </a:r>
            <a:r>
              <a:rPr lang="en-US" sz="2400" dirty="0"/>
              <a:t> counters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800" dirty="0" smtClean="0"/>
          </a:p>
          <a:p>
            <a:pPr marL="0" indent="0">
              <a:buClr>
                <a:srgbClr val="FF0000"/>
              </a:buCl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9038" y="219232"/>
            <a:ext cx="11471522" cy="1080120"/>
          </a:xfrm>
          <a:prstGeom prst="rect">
            <a:avLst/>
          </a:prstGeom>
        </p:spPr>
        <p:txBody>
          <a:bodyPr/>
          <a:lstStyle>
            <a:lvl1pPr algn="r" defTabSz="130016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2pPr>
            <a:lvl3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3pPr>
            <a:lvl4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4pPr>
            <a:lvl5pPr algn="ctr" defTabSz="130016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016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4000" dirty="0" err="1" smtClean="0"/>
              <a:t>Another</a:t>
            </a:r>
            <a:r>
              <a:rPr lang="de-DE" sz="4000" dirty="0" smtClean="0"/>
              <a:t> </a:t>
            </a:r>
            <a:r>
              <a:rPr lang="de-DE" sz="4000" dirty="0" err="1" smtClean="0"/>
              <a:t>example</a:t>
            </a:r>
            <a:endParaRPr lang="en-US" sz="4000" dirty="0"/>
          </a:p>
        </p:txBody>
      </p:sp>
      <p:pic>
        <p:nvPicPr>
          <p:cNvPr id="2" name="Picture 1" descr="N19-FD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t="26306" r="12110" b="22325"/>
          <a:stretch/>
        </p:blipFill>
        <p:spPr>
          <a:xfrm>
            <a:off x="1231526" y="4578289"/>
            <a:ext cx="4766023" cy="4638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7767" y="7254651"/>
            <a:ext cx="928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Auger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8077" y="1315002"/>
            <a:ext cx="7666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dirty="0" smtClean="0"/>
              <a:t>Extreme </a:t>
            </a:r>
            <a:r>
              <a:rPr lang="de-DE" sz="4800" dirty="0" err="1"/>
              <a:t>muon</a:t>
            </a:r>
            <a:r>
              <a:rPr lang="de-DE" sz="4800" dirty="0"/>
              <a:t> </a:t>
            </a:r>
            <a:r>
              <a:rPr lang="de-DE" sz="4800" dirty="0" err="1"/>
              <a:t>multiplicities</a:t>
            </a:r>
            <a:endParaRPr lang="en-US" sz="4800" dirty="0"/>
          </a:p>
          <a:p>
            <a:pPr algn="r"/>
            <a:endParaRPr lang="de-DE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551127" y="5582440"/>
            <a:ext cx="1446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Fe EPOS</a:t>
            </a:r>
          </a:p>
          <a:p>
            <a:r>
              <a:rPr lang="de-DE" dirty="0" smtClean="0">
                <a:solidFill>
                  <a:srgbClr val="FF0000"/>
                </a:solidFill>
                <a:latin typeface="+mj-lt"/>
              </a:rPr>
              <a:t>  p QGSJet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000" y="591233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  N</a:t>
            </a:r>
            <a:r>
              <a:rPr lang="de-DE" baseline="-25000" dirty="0" smtClean="0">
                <a:latin typeface="+mj-lt"/>
              </a:rPr>
              <a:t>19</a:t>
            </a:r>
            <a:r>
              <a:rPr lang="de-DE" dirty="0" smtClean="0">
                <a:latin typeface="+mj-lt"/>
              </a:rPr>
              <a:t> ~ N</a:t>
            </a:r>
            <a:r>
              <a:rPr lang="de-DE" baseline="-25000" dirty="0" smtClean="0">
                <a:latin typeface="+mj-lt"/>
                <a:sym typeface="Symbol"/>
              </a:rPr>
              <a:t>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0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30" y="269875"/>
            <a:ext cx="11471522" cy="1080120"/>
          </a:xfrm>
        </p:spPr>
        <p:txBody>
          <a:bodyPr/>
          <a:lstStyle/>
          <a:p>
            <a:r>
              <a:rPr lang="de-DE" sz="5400" dirty="0" err="1" smtClean="0"/>
              <a:t>Cosmic</a:t>
            </a:r>
            <a:r>
              <a:rPr lang="de-DE" sz="5400" dirty="0" smtClean="0"/>
              <a:t> Rays </a:t>
            </a:r>
            <a:r>
              <a:rPr lang="de-DE" sz="5400" dirty="0" err="1" smtClean="0"/>
              <a:t>and</a:t>
            </a:r>
            <a:r>
              <a:rPr lang="de-DE" sz="5400" dirty="0" smtClean="0"/>
              <a:t> LHC: Summary</a:t>
            </a:r>
            <a:endParaRPr lang="de-D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10" y="1422003"/>
            <a:ext cx="12529392" cy="734481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/>
              <a:t>Cooperation of particle- and </a:t>
            </a:r>
            <a:r>
              <a:rPr lang="de-DE" sz="3600" dirty="0" smtClean="0"/>
              <a:t>CR-physicists </a:t>
            </a:r>
            <a:r>
              <a:rPr lang="de-DE" sz="3600" dirty="0"/>
              <a:t>has been intensified over the last </a:t>
            </a:r>
            <a:r>
              <a:rPr lang="de-DE" sz="3600" dirty="0" smtClean="0"/>
              <a:t>years.</a:t>
            </a:r>
            <a:endParaRPr lang="de-DE" sz="36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/>
              <a:t>This is extremely useful for understanding CR </a:t>
            </a:r>
            <a:r>
              <a:rPr lang="de-DE" sz="3600" dirty="0" smtClean="0"/>
              <a:t>nature; accelerator data already helped improving shower models.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 smtClean="0"/>
              <a:t>Tools </a:t>
            </a:r>
            <a:r>
              <a:rPr lang="de-DE" sz="3600" dirty="0"/>
              <a:t>of CR community may also help better understanding </a:t>
            </a:r>
            <a:r>
              <a:rPr lang="de-DE" sz="3600" dirty="0" smtClean="0"/>
              <a:t>   HE </a:t>
            </a:r>
            <a:r>
              <a:rPr lang="de-DE" sz="3600" dirty="0"/>
              <a:t>particle </a:t>
            </a:r>
            <a:r>
              <a:rPr lang="de-DE" sz="3600" dirty="0" smtClean="0"/>
              <a:t>interactions: bulk LHC data are well described by EAS models, sometimes even better than by HEP models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 smtClean="0"/>
              <a:t>Need common approach to understand muons in CR.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dirty="0" smtClean="0"/>
              <a:t>NA61/SHINE (</a:t>
            </a:r>
            <a:r>
              <a:rPr lang="de-DE" sz="2400" dirty="0" smtClean="0"/>
              <a:t>SPS Heavy Ion and Neutrino Experiment</a:t>
            </a:r>
            <a:r>
              <a:rPr lang="de-DE" sz="3600" dirty="0" smtClean="0"/>
              <a:t>):                                       important input data for cosmic ray and neutrino experiments. Submitted paper #21 for plans beyond the approved program.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de-DE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3600" b="1" dirty="0" smtClean="0"/>
              <a:t>Establishing an „Astroparticle Physics Forum“ at CERN                            would intensify co-operation and synergies.</a:t>
            </a:r>
          </a:p>
          <a:p>
            <a:endParaRPr lang="de-D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4902" y="8406779"/>
            <a:ext cx="11449272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PERA_ROADM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2"/>
          <a:stretch/>
        </p:blipFill>
        <p:spPr bwMode="auto">
          <a:xfrm>
            <a:off x="-140977" y="-11666"/>
            <a:ext cx="13322301" cy="99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8537575"/>
            <a:ext cx="2828925" cy="1219200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98265" y="-25345"/>
            <a:ext cx="10678344" cy="1800200"/>
          </a:xfrm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8800" b="1" dirty="0" smtClean="0">
                <a:solidFill>
                  <a:schemeClr val="bg1"/>
                </a:solidFill>
                <a:latin typeface="+mj-lt"/>
              </a:rPr>
              <a:t>Summary</a:t>
            </a:r>
          </a:p>
          <a:p>
            <a:pPr marL="0" indent="0" algn="r">
              <a:buNone/>
            </a:pPr>
            <a:endParaRPr lang="de-DE" sz="88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91953" y="1205979"/>
            <a:ext cx="10174288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Dark Matter: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close synergy  “direct – indirect – LHC”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Direct measurements:  </a:t>
            </a:r>
            <a:r>
              <a:rPr lang="en-GB" sz="2600" dirty="0" smtClean="0">
                <a:solidFill>
                  <a:schemeClr val="bg1"/>
                </a:solidFill>
                <a:latin typeface="+mj-lt"/>
                <a:sym typeface="Symbol"/>
              </a:rPr>
              <a:t>  …   DARWIN, EURECA</a:t>
            </a:r>
            <a:endParaRPr lang="en-GB" sz="2600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Double Beta Decay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Cover inverted hierarchy region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Phased approach to one-ton detector(s)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Nu astronomy and p-decay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Combines fundamental discovery physics and precision physics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Combines </a:t>
            </a:r>
            <a:r>
              <a:rPr lang="en-GB" sz="2600" dirty="0" err="1" smtClean="0">
                <a:solidFill>
                  <a:schemeClr val="bg1"/>
                </a:solidFill>
                <a:latin typeface="+mj-lt"/>
              </a:rPr>
              <a:t>astro</a:t>
            </a: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- and particle physics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High energy Universe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</a:rPr>
              <a:t>LHC </a:t>
            </a:r>
            <a:r>
              <a:rPr lang="en-GB" sz="2600" dirty="0" smtClean="0">
                <a:solidFill>
                  <a:schemeClr val="bg1"/>
                </a:solidFill>
                <a:latin typeface="+mj-lt"/>
                <a:sym typeface="Symbol"/>
              </a:rPr>
              <a:t> air showers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  <a:sym typeface="Symbol"/>
              </a:rPr>
              <a:t>Indirect dark matter search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bg1"/>
                </a:solidFill>
                <a:latin typeface="+mj-lt"/>
                <a:sym typeface="Symbol"/>
              </a:rPr>
              <a:t>Test of fundamental principles</a:t>
            </a:r>
          </a:p>
          <a:p>
            <a:pPr marL="650875" lvl="1" indent="0">
              <a:buClr>
                <a:srgbClr val="FF0000"/>
              </a:buClr>
              <a:buNone/>
            </a:pPr>
            <a:endParaRPr lang="de-DE" sz="2600" b="1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91953" y="8037289"/>
            <a:ext cx="9649071" cy="16696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Need global approach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(the higher the cost, the more urgent)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Install “Astroparticle Physics Forum” at CERN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Closer cooperation between CERN and </a:t>
            </a:r>
            <a:r>
              <a:rPr lang="en-GB" sz="2800" b="1" dirty="0" err="1" smtClean="0">
                <a:solidFill>
                  <a:schemeClr val="bg1"/>
                </a:solidFill>
                <a:latin typeface="+mj-lt"/>
              </a:rPr>
              <a:t>ApPEC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15020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942" y="1710035"/>
            <a:ext cx="10955212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latin typeface="+mj-lt"/>
              </a:rPr>
              <a:t>TeV gamma-ray astrophysics:  </a:t>
            </a:r>
            <a:r>
              <a:rPr lang="en-US" sz="4000" u="sng" dirty="0" smtClean="0">
                <a:latin typeface="+mj-lt"/>
              </a:rPr>
              <a:t>CTA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>
                <a:latin typeface="+mj-lt"/>
              </a:rPr>
              <a:t>w</a:t>
            </a:r>
            <a:r>
              <a:rPr lang="de-DE" sz="2800" dirty="0" smtClean="0">
                <a:latin typeface="+mj-lt"/>
              </a:rPr>
              <a:t>orldwide priority project of gamma astronomy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latin typeface="+mj-lt"/>
              </a:rPr>
              <a:t>~200M€, 2 sites (N/S), start construction 2014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High energy neutrinos:  </a:t>
            </a:r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KM3NeT</a:t>
            </a:r>
          </a:p>
          <a:p>
            <a:pPr lvl="1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See the talk on oscillations and                                                          IceCube/PINGU &amp; KM3NeT/ORCA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High energy cosmic rays:</a:t>
            </a:r>
            <a:r>
              <a:rPr lang="en-GB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30,000 km² ground based array </a:t>
            </a:r>
          </a:p>
          <a:p>
            <a:pPr lvl="1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Closely related to fixed target and LHC physics, see below</a:t>
            </a:r>
            <a:endParaRPr lang="en-GB" sz="40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lvl="2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Low energy  neutrinos &amp;  p-decay:  </a:t>
            </a:r>
            <a:r>
              <a:rPr lang="en-GB" sz="44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LAGUNA  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 see below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Somewhere between category 2 and 3</a:t>
            </a:r>
            <a:endParaRPr lang="en-GB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17469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942" y="1710035"/>
            <a:ext cx="10955212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latin typeface="+mj-lt"/>
              </a:rPr>
              <a:t>TeV gamma-ray astrophysics:  </a:t>
            </a:r>
            <a:r>
              <a:rPr lang="en-US" sz="4000" u="sng" dirty="0" smtClean="0">
                <a:latin typeface="+mj-lt"/>
              </a:rPr>
              <a:t>CTA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>
                <a:latin typeface="+mj-lt"/>
              </a:rPr>
              <a:t>w</a:t>
            </a:r>
            <a:r>
              <a:rPr lang="de-DE" sz="2800" dirty="0" smtClean="0">
                <a:latin typeface="+mj-lt"/>
              </a:rPr>
              <a:t>orldwide priority project of gamma astronomy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latin typeface="+mj-lt"/>
              </a:rPr>
              <a:t>~200M€, 2 sites (N/S), start construction 2014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High energy neutrinos:  </a:t>
            </a:r>
            <a:r>
              <a:rPr lang="en-US" sz="40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KM3NeT</a:t>
            </a:r>
          </a:p>
          <a:p>
            <a:pPr lvl="1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See the talk on oscillations and                                                          IceCube/PINGU &amp; KM3NeT/ORCA</a:t>
            </a:r>
            <a:endParaRPr lang="en-US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High energy cosmic rays:</a:t>
            </a:r>
            <a:r>
              <a:rPr lang="en-GB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30,000 km² ground based array </a:t>
            </a:r>
          </a:p>
          <a:p>
            <a:pPr lvl="1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Closely related to fixed target and LHC physics, see below</a:t>
            </a:r>
            <a:endParaRPr lang="en-GB" sz="40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lvl="2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Low energy  neutrinos &amp;  p-decay:  </a:t>
            </a:r>
            <a:r>
              <a:rPr lang="en-GB" sz="4400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LAGUNA  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 see below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Somewhere between category 2 and 3</a:t>
            </a:r>
            <a:endParaRPr lang="en-GB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  <p:pic>
        <p:nvPicPr>
          <p:cNvPr id="6" name="Picture 14" descr="cta_k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45" y="3438227"/>
            <a:ext cx="7677417" cy="57606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966" y="3746065"/>
            <a:ext cx="2512896" cy="154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8038" y="3438227"/>
            <a:ext cx="5407226" cy="2593488"/>
          </a:xfrm>
          <a:prstGeom prst="rect">
            <a:avLst/>
          </a:prstGeom>
          <a:noFill/>
        </p:spPr>
        <p:txBody>
          <a:bodyPr wrap="none" lIns="130005" tIns="65003" rIns="130005" bIns="65003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ヒラギノ角ゴ ProN W3"/>
                <a:cs typeface="ヒラギノ角ゴ ProN W3"/>
              </a:rPr>
              <a:t>10 fold sensitivity of current instruments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j-lt"/>
                <a:ea typeface="ヒラギノ角ゴ ProN W3"/>
                <a:cs typeface="ヒラギノ角ゴ ProN W3"/>
              </a:rPr>
              <a:t>10 fold energy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ヒラギノ角ゴ ProN W3"/>
                <a:cs typeface="ヒラギノ角ゴ ProN W3"/>
              </a:rPr>
              <a:t>range</a:t>
            </a: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+mj-lt"/>
              <a:ea typeface="ヒラギノ角ゴ ProN W3"/>
              <a:cs typeface="ヒラギノ角ゴ ProN W3"/>
            </a:endParaRPr>
          </a:p>
          <a:p>
            <a:pPr algn="ctr">
              <a:defRPr/>
            </a:pPr>
            <a:r>
              <a:rPr lang="de-DE" b="1" dirty="0" smtClean="0">
                <a:solidFill>
                  <a:srgbClr val="FFFFFF"/>
                </a:solidFill>
                <a:latin typeface="+mj-lt"/>
                <a:ea typeface="ヒラギノ角ゴ ProN W3"/>
                <a:cs typeface="ヒラギノ角ゴ ProN W3"/>
              </a:rPr>
              <a:t>~1000 sources and </a:t>
            </a:r>
          </a:p>
          <a:p>
            <a:pPr algn="ctr">
              <a:defRPr/>
            </a:pPr>
            <a:r>
              <a:rPr lang="de-DE" b="1" dirty="0" smtClean="0">
                <a:solidFill>
                  <a:srgbClr val="FFFFFF"/>
                </a:solidFill>
                <a:latin typeface="+mj-lt"/>
                <a:ea typeface="ヒラギノ角ゴ ProN W3"/>
                <a:cs typeface="ヒラギノ角ゴ ProN W3"/>
              </a:rPr>
              <a:t>new phenomena expected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j-lt"/>
              <a:ea typeface="ヒラギノ角ゴ ProN W3"/>
              <a:cs typeface="ヒラギノ角ゴ ProN W3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ヒラギノ角ゴ ProN W3"/>
                <a:cs typeface="Helvetica Neue"/>
              </a:rPr>
              <a:t>25 countries, 132 institutes,800 </a:t>
            </a:r>
            <a:r>
              <a:rPr lang="en-US" dirty="0">
                <a:solidFill>
                  <a:srgbClr val="FFFFFF"/>
                </a:solidFill>
                <a:latin typeface="+mj-lt"/>
                <a:ea typeface="ヒラギノ角ゴ ProN W3"/>
                <a:cs typeface="Helvetica Neue"/>
              </a:rPr>
              <a:t>scientists</a:t>
            </a:r>
          </a:p>
        </p:txBody>
      </p:sp>
    </p:spTree>
    <p:extLst>
      <p:ext uri="{BB962C8B-B14F-4D97-AF65-F5344CB8AC3E}">
        <p14:creationId xmlns:p14="http://schemas.microsoft.com/office/powerpoint/2010/main" val="29471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942" y="1710035"/>
            <a:ext cx="10955212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latin typeface="+mj-lt"/>
              </a:rPr>
              <a:t>TeV </a:t>
            </a:r>
            <a:r>
              <a:rPr lang="en-US" sz="4000" dirty="0" smtClean="0">
                <a:solidFill>
                  <a:srgbClr val="006699"/>
                </a:solidFill>
                <a:latin typeface="+mj-lt"/>
              </a:rPr>
              <a:t>gamma-ray</a:t>
            </a:r>
            <a:r>
              <a:rPr lang="en-US" sz="4000" dirty="0" smtClean="0">
                <a:latin typeface="+mj-lt"/>
              </a:rPr>
              <a:t> astrophysics:  </a:t>
            </a:r>
            <a:r>
              <a:rPr lang="en-US" sz="4000" u="sng" dirty="0" smtClean="0">
                <a:latin typeface="+mj-lt"/>
              </a:rPr>
              <a:t>CTA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>
                <a:latin typeface="+mj-lt"/>
              </a:rPr>
              <a:t>w</a:t>
            </a:r>
            <a:r>
              <a:rPr lang="de-DE" sz="2800" dirty="0" smtClean="0">
                <a:latin typeface="+mj-lt"/>
              </a:rPr>
              <a:t>orldwide priority project of gamma astronomy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latin typeface="+mj-lt"/>
              </a:rPr>
              <a:t>~200M€, 2 sites (N/S), start construction 2014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solidFill>
                <a:srgbClr val="33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336699"/>
                </a:solidFill>
                <a:latin typeface="+mj-lt"/>
              </a:rPr>
              <a:t>High energy neutrinos:  </a:t>
            </a:r>
            <a:r>
              <a:rPr lang="en-US" sz="4000" u="sng" dirty="0" smtClean="0">
                <a:solidFill>
                  <a:srgbClr val="336699"/>
                </a:solidFill>
                <a:latin typeface="+mj-lt"/>
              </a:rPr>
              <a:t>KM3NeT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rgbClr val="336699"/>
                </a:solidFill>
                <a:latin typeface="+mj-lt"/>
              </a:rPr>
              <a:t>See the talk on oscillations and                                                          IceCube/PINGU &amp; KM3NeT/ORCA</a:t>
            </a:r>
            <a:endParaRPr lang="en-US" sz="2800" dirty="0" smtClean="0">
              <a:solidFill>
                <a:srgbClr val="33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High energy cosmic rays:</a:t>
            </a:r>
            <a:r>
              <a:rPr lang="en-GB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30,000 km² ground based array </a:t>
            </a:r>
          </a:p>
          <a:p>
            <a:pPr lvl="1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Closely related to fixed target and LHC physics, see below</a:t>
            </a:r>
            <a:endParaRPr lang="en-GB" sz="4000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GB" sz="2800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  <a:p>
            <a:pPr lvl="2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Low energy  neutrinos &amp;  p-decay:  </a:t>
            </a:r>
            <a:r>
              <a:rPr lang="en-GB" sz="4400" u="sng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LAGUNA  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 see below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Somewhere between category 2 and 3</a:t>
            </a: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</p:spTree>
    <p:extLst>
      <p:ext uri="{BB962C8B-B14F-4D97-AF65-F5344CB8AC3E}">
        <p14:creationId xmlns:p14="http://schemas.microsoft.com/office/powerpoint/2010/main" val="1506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942" y="1710035"/>
            <a:ext cx="10955212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latin typeface="+mj-lt"/>
              </a:rPr>
              <a:t>TeV </a:t>
            </a:r>
            <a:r>
              <a:rPr lang="en-US" sz="4000" dirty="0" smtClean="0">
                <a:solidFill>
                  <a:srgbClr val="006699"/>
                </a:solidFill>
                <a:latin typeface="+mj-lt"/>
              </a:rPr>
              <a:t>gamma-ray</a:t>
            </a:r>
            <a:r>
              <a:rPr lang="en-US" sz="4000" dirty="0" smtClean="0">
                <a:latin typeface="+mj-lt"/>
              </a:rPr>
              <a:t> astrophysics:  </a:t>
            </a:r>
            <a:r>
              <a:rPr lang="en-US" sz="4000" u="sng" dirty="0" smtClean="0">
                <a:latin typeface="+mj-lt"/>
              </a:rPr>
              <a:t>CTA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>
                <a:latin typeface="+mj-lt"/>
              </a:rPr>
              <a:t>w</a:t>
            </a:r>
            <a:r>
              <a:rPr lang="de-DE" sz="2800" dirty="0" smtClean="0">
                <a:latin typeface="+mj-lt"/>
              </a:rPr>
              <a:t>orldwide priority project of gamma astronomy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latin typeface="+mj-lt"/>
              </a:rPr>
              <a:t>~200M€, 2 sites (N/S), start construction 2014</a:t>
            </a: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solidFill>
                <a:srgbClr val="33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336699"/>
                </a:solidFill>
                <a:latin typeface="+mj-lt"/>
              </a:rPr>
              <a:t>High energy neutrinos:  </a:t>
            </a:r>
            <a:r>
              <a:rPr lang="en-US" sz="4000" u="sng" dirty="0" smtClean="0">
                <a:solidFill>
                  <a:srgbClr val="336699"/>
                </a:solidFill>
                <a:latin typeface="+mj-lt"/>
              </a:rPr>
              <a:t>KM3NeT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rgbClr val="336699"/>
                </a:solidFill>
                <a:latin typeface="+mj-lt"/>
              </a:rPr>
              <a:t>See the talk on oscillations and                                                          IceCube/PINGU &amp; KM3NeT/ORCA</a:t>
            </a:r>
            <a:endParaRPr lang="en-US" sz="2800" dirty="0" smtClean="0">
              <a:solidFill>
                <a:srgbClr val="33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High energy cosmic rays:</a:t>
            </a:r>
            <a:r>
              <a:rPr lang="en-GB" sz="4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  30,000 km²  ground based array </a:t>
            </a:r>
          </a:p>
          <a:p>
            <a:pPr lvl="1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Closely related to fixed target and LHC physics, see below</a:t>
            </a:r>
            <a:endParaRPr lang="en-GB" sz="4000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GB" sz="2800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  <a:p>
            <a:pPr lvl="2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Low energy  neutrinos &amp;  p-decay:  </a:t>
            </a:r>
            <a:r>
              <a:rPr lang="en-GB" sz="4400" u="sng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</a:rPr>
              <a:t>LAGUNA  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 see below</a:t>
            </a:r>
          </a:p>
          <a:p>
            <a:pPr lvl="4" eaLnBrk="1" hangingPunct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sym typeface="Wingdings" pitchFamily="2" charset="2"/>
              </a:rPr>
              <a:t>Somewhere between category 2 and 3</a:t>
            </a:r>
            <a:endParaRPr lang="en-GB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4902" y="4878387"/>
            <a:ext cx="12746239" cy="4752528"/>
          </a:xfrm>
          <a:solidFill>
            <a:schemeClr val="tx1">
              <a:lumMod val="75000"/>
            </a:schemeClr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</a:rPr>
              <a:t>IceCube </a:t>
            </a:r>
            <a:r>
              <a:rPr lang="en-GB" sz="2800" b="1" dirty="0" smtClean="0">
                <a:solidFill>
                  <a:schemeClr val="bg1"/>
                </a:solidFill>
              </a:rPr>
              <a:t>providing </a:t>
            </a:r>
            <a:r>
              <a:rPr lang="en-GB" sz="2800" b="1" dirty="0">
                <a:solidFill>
                  <a:schemeClr val="bg1"/>
                </a:solidFill>
              </a:rPr>
              <a:t>data with unprecedented quality and </a:t>
            </a:r>
            <a:r>
              <a:rPr lang="en-GB" sz="2800" b="1" dirty="0" smtClean="0">
                <a:solidFill>
                  <a:schemeClr val="bg1"/>
                </a:solidFill>
              </a:rPr>
              <a:t>statistics!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6000" b="1" dirty="0" smtClean="0">
              <a:solidFill>
                <a:schemeClr val="bg1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                                                           </a:t>
            </a:r>
            <a:r>
              <a:rPr lang="en-GB" sz="2400" i="1" dirty="0" smtClean="0">
                <a:solidFill>
                  <a:schemeClr val="bg1"/>
                </a:solidFill>
              </a:rPr>
              <a:t>2 events with 1-2 </a:t>
            </a:r>
            <a:r>
              <a:rPr lang="en-GB" sz="2400" i="1" dirty="0" err="1" smtClean="0">
                <a:solidFill>
                  <a:schemeClr val="bg1"/>
                </a:solidFill>
              </a:rPr>
              <a:t>PeV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i="1" dirty="0" smtClean="0">
                <a:solidFill>
                  <a:schemeClr val="bg1"/>
                </a:solidFill>
              </a:rPr>
              <a:t>energy                                        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i="1" dirty="0" smtClean="0">
                <a:solidFill>
                  <a:schemeClr val="bg1"/>
                </a:solidFill>
              </a:rPr>
              <a:t>                                                                          First </a:t>
            </a:r>
            <a:r>
              <a:rPr lang="en-GB" sz="2400" i="1" dirty="0" err="1" smtClean="0">
                <a:solidFill>
                  <a:schemeClr val="bg1"/>
                </a:solidFill>
              </a:rPr>
              <a:t>extraterrestrial</a:t>
            </a:r>
            <a:r>
              <a:rPr lang="en-GB" sz="2400" i="1" dirty="0" smtClean="0">
                <a:solidFill>
                  <a:schemeClr val="bg1"/>
                </a:solidFill>
              </a:rPr>
              <a:t> high-energy neutrinos?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GB" sz="800" b="1" i="1" dirty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Strong </a:t>
            </a:r>
            <a:r>
              <a:rPr lang="en-GB" sz="2800" b="1" dirty="0">
                <a:solidFill>
                  <a:schemeClr val="bg1"/>
                </a:solidFill>
              </a:rPr>
              <a:t>scientific case for a </a:t>
            </a:r>
            <a:r>
              <a:rPr lang="en-GB" sz="2800" b="1" dirty="0" smtClean="0">
                <a:solidFill>
                  <a:schemeClr val="bg1"/>
                </a:solidFill>
              </a:rPr>
              <a:t> Northern detector, but with substantially </a:t>
            </a:r>
            <a:r>
              <a:rPr lang="en-GB" sz="2800" b="1" dirty="0">
                <a:solidFill>
                  <a:schemeClr val="bg1"/>
                </a:solidFill>
              </a:rPr>
              <a:t>larger sensitivity than IceCube. 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Pool resources </a:t>
            </a:r>
            <a:r>
              <a:rPr lang="en-GB" sz="2800" b="1" dirty="0">
                <a:solidFill>
                  <a:schemeClr val="bg1"/>
                </a:solidFill>
              </a:rPr>
              <a:t>in </a:t>
            </a:r>
            <a:r>
              <a:rPr lang="en-GB" sz="2800" b="1" dirty="0" smtClean="0">
                <a:solidFill>
                  <a:schemeClr val="bg1"/>
                </a:solidFill>
              </a:rPr>
              <a:t>single design </a:t>
            </a:r>
            <a:r>
              <a:rPr lang="en-GB" sz="2800" b="1" dirty="0">
                <a:solidFill>
                  <a:schemeClr val="bg1"/>
                </a:solidFill>
              </a:rPr>
              <a:t>for a large research infrastructure. </a:t>
            </a:r>
            <a:r>
              <a:rPr lang="en-GB" sz="2800" b="1" dirty="0" smtClean="0">
                <a:solidFill>
                  <a:schemeClr val="bg1"/>
                </a:solidFill>
              </a:rPr>
              <a:t> ~250 M€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</a:rPr>
              <a:t>S</a:t>
            </a:r>
            <a:r>
              <a:rPr lang="en-GB" sz="2800" b="1" dirty="0" smtClean="0">
                <a:solidFill>
                  <a:schemeClr val="bg1"/>
                </a:solidFill>
              </a:rPr>
              <a:t>tart </a:t>
            </a:r>
            <a:r>
              <a:rPr lang="en-GB" sz="2800" b="1" dirty="0">
                <a:solidFill>
                  <a:schemeClr val="bg1"/>
                </a:solidFill>
              </a:rPr>
              <a:t>of construction in </a:t>
            </a:r>
            <a:r>
              <a:rPr lang="en-GB" sz="2800" b="1" dirty="0" smtClean="0">
                <a:solidFill>
                  <a:schemeClr val="bg1"/>
                </a:solidFill>
              </a:rPr>
              <a:t>2014 (~40 M€ available).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</a:rPr>
              <a:t>IceCube, ANTARES /KM3NeT, GVD-Baikal </a:t>
            </a:r>
            <a:r>
              <a:rPr lang="en-GB" sz="2800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GB" sz="2800" b="1" dirty="0" smtClean="0">
                <a:solidFill>
                  <a:srgbClr val="FFFF00"/>
                </a:solidFill>
              </a:rPr>
              <a:t>future </a:t>
            </a:r>
            <a:r>
              <a:rPr lang="en-GB" sz="2800" b="1" dirty="0">
                <a:solidFill>
                  <a:srgbClr val="FFFF00"/>
                </a:solidFill>
              </a:rPr>
              <a:t>Global Neutrino </a:t>
            </a:r>
            <a:r>
              <a:rPr lang="en-GB" sz="2800" b="1" dirty="0" smtClean="0">
                <a:solidFill>
                  <a:srgbClr val="FFFF00"/>
                </a:solidFill>
              </a:rPr>
              <a:t>Observatory</a:t>
            </a:r>
            <a:r>
              <a:rPr lang="en-GB" sz="2800" b="1" dirty="0">
                <a:solidFill>
                  <a:srgbClr val="FFFF00"/>
                </a:solidFill>
              </a:rPr>
              <a:t>.</a:t>
            </a:r>
            <a:r>
              <a:rPr lang="en-US" sz="2800" b="1" dirty="0">
                <a:solidFill>
                  <a:srgbClr val="FFFF00"/>
                </a:solidFill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2" y="5598467"/>
            <a:ext cx="1403020" cy="13164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r="6458"/>
          <a:stretch/>
        </p:blipFill>
        <p:spPr bwMode="auto">
          <a:xfrm>
            <a:off x="3361857" y="5598467"/>
            <a:ext cx="1484714" cy="13164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6600" b="1" dirty="0" smtClean="0">
                <a:solidFill>
                  <a:schemeClr val="bg1"/>
                </a:solidFill>
                <a:latin typeface="+mj-lt"/>
              </a:rPr>
              <a:t>Large scale, mid of decade</a:t>
            </a:r>
            <a:endParaRPr lang="de-DE" sz="6600" dirty="0" smtClean="0">
              <a:solidFill>
                <a:schemeClr val="bg1"/>
              </a:solidFill>
              <a:latin typeface="+mj-lt"/>
            </a:endParaRPr>
          </a:p>
          <a:p>
            <a:pPr algn="r">
              <a:buFontTx/>
              <a:buChar char="-"/>
            </a:pP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4942" y="1710035"/>
            <a:ext cx="10513168" cy="7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87363" indent="-487363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7275" indent="-406400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</a:defRPr>
            </a:lvl2pPr>
            <a:lvl3pPr marL="1625600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76475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925763" indent="-325438" algn="l" defTabSz="1300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3829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38401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2973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4754563" indent="-325438" algn="l" defTabSz="1300163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006699"/>
                </a:solidFill>
                <a:latin typeface="+mj-lt"/>
              </a:rPr>
              <a:t>TeV gamma-ray astrophysics:  </a:t>
            </a:r>
            <a:r>
              <a:rPr lang="en-US" sz="4000" u="sng" dirty="0" smtClean="0">
                <a:solidFill>
                  <a:srgbClr val="006699"/>
                </a:solidFill>
                <a:latin typeface="+mj-lt"/>
              </a:rPr>
              <a:t>CTA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>
                <a:solidFill>
                  <a:srgbClr val="006699"/>
                </a:solidFill>
                <a:latin typeface="+mj-lt"/>
              </a:rPr>
              <a:t>w</a:t>
            </a:r>
            <a:r>
              <a:rPr lang="de-DE" sz="2800" dirty="0" smtClean="0">
                <a:solidFill>
                  <a:srgbClr val="006699"/>
                </a:solidFill>
                <a:latin typeface="+mj-lt"/>
              </a:rPr>
              <a:t>orldwide priority project of gamma astronomy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rgbClr val="006699"/>
                </a:solidFill>
                <a:latin typeface="+mj-lt"/>
              </a:rPr>
              <a:t>~200M€, 2 sites (N/S), start construction 2014</a:t>
            </a:r>
            <a:endParaRPr lang="en-US" sz="2800" dirty="0" smtClean="0">
              <a:solidFill>
                <a:srgbClr val="00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1000" dirty="0" smtClean="0">
              <a:solidFill>
                <a:srgbClr val="00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00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006699"/>
                </a:solidFill>
                <a:latin typeface="+mj-lt"/>
              </a:rPr>
              <a:t>High energy neutrinos:  </a:t>
            </a:r>
            <a:r>
              <a:rPr lang="en-US" sz="4000" u="sng" dirty="0" smtClean="0">
                <a:solidFill>
                  <a:srgbClr val="006699"/>
                </a:solidFill>
                <a:latin typeface="+mj-lt"/>
              </a:rPr>
              <a:t>KM3NeT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de-DE" sz="2800" dirty="0" smtClean="0">
                <a:solidFill>
                  <a:srgbClr val="006699"/>
                </a:solidFill>
                <a:latin typeface="+mj-lt"/>
              </a:rPr>
              <a:t>See the talk on oscillations and                                                          IceCube/PINGU &amp; KM3NeT/ORCA</a:t>
            </a:r>
            <a:endParaRPr lang="en-US" sz="2800" dirty="0" smtClean="0">
              <a:solidFill>
                <a:srgbClr val="00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00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4000" dirty="0" smtClean="0">
                <a:solidFill>
                  <a:srgbClr val="006699"/>
                </a:solidFill>
                <a:latin typeface="+mj-lt"/>
              </a:rPr>
              <a:t>High energy cosmic rays:</a:t>
            </a:r>
            <a:r>
              <a:rPr lang="en-GB" sz="4000" dirty="0" smtClean="0">
                <a:solidFill>
                  <a:srgbClr val="006699"/>
                </a:solidFill>
                <a:latin typeface="+mj-lt"/>
              </a:rPr>
              <a:t>                                                  30,000 km² ground based array 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6699"/>
                </a:solidFill>
                <a:latin typeface="+mj-lt"/>
              </a:rPr>
              <a:t>Closely related to fixed target and LHC physics, see below</a:t>
            </a:r>
            <a:endParaRPr lang="en-GB" sz="4000" dirty="0" smtClean="0">
              <a:solidFill>
                <a:srgbClr val="006699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endParaRPr lang="en-GB" sz="2800" dirty="0" smtClean="0">
              <a:solidFill>
                <a:srgbClr val="006699"/>
              </a:solidFill>
              <a:latin typeface="+mj-lt"/>
            </a:endParaRPr>
          </a:p>
          <a:p>
            <a:pPr lvl="2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sz="4400" dirty="0" smtClean="0">
                <a:solidFill>
                  <a:srgbClr val="006699"/>
                </a:solidFill>
                <a:latin typeface="+mj-lt"/>
              </a:rPr>
              <a:t>Low energy  neutrinos &amp;  p-decay:  </a:t>
            </a:r>
            <a:r>
              <a:rPr lang="en-GB" sz="4400" u="sng" dirty="0" smtClean="0">
                <a:solidFill>
                  <a:srgbClr val="006699"/>
                </a:solidFill>
                <a:latin typeface="+mj-lt"/>
              </a:rPr>
              <a:t>LAGUNA  </a:t>
            </a:r>
          </a:p>
          <a:p>
            <a:pPr lvl="4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6699"/>
                </a:solidFill>
                <a:latin typeface="+mj-lt"/>
                <a:sym typeface="Wingdings" pitchFamily="2" charset="2"/>
              </a:rPr>
              <a:t> see below</a:t>
            </a:r>
          </a:p>
          <a:p>
            <a:pPr lvl="4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6699"/>
                </a:solidFill>
                <a:latin typeface="+mj-lt"/>
                <a:sym typeface="Wingdings" pitchFamily="2" charset="2"/>
              </a:rPr>
              <a:t>Somewhere between category 2 and 3</a:t>
            </a:r>
            <a:endParaRPr lang="en-GB" dirty="0" smtClean="0">
              <a:solidFill>
                <a:srgbClr val="006699"/>
              </a:solidFill>
              <a:latin typeface="+mj-lt"/>
            </a:endParaRPr>
          </a:p>
          <a:p>
            <a:pPr lvl="1"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  <a:p>
            <a:pPr eaLnBrk="1" hangingPunct="1">
              <a:lnSpc>
                <a:spcPct val="80000"/>
              </a:lnSpc>
            </a:pPr>
            <a:endParaRPr lang="en-GB" sz="2900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8373814" y="1685794"/>
            <a:ext cx="4392488" cy="4752528"/>
            <a:chOff x="8373814" y="1685794"/>
            <a:chExt cx="4392488" cy="4752528"/>
          </a:xfrm>
        </p:grpSpPr>
        <p:sp>
          <p:nvSpPr>
            <p:cNvPr id="3" name="Right Brace 2"/>
            <p:cNvSpPr/>
            <p:nvPr/>
          </p:nvSpPr>
          <p:spPr bwMode="auto">
            <a:xfrm>
              <a:off x="8373814" y="1685794"/>
              <a:ext cx="754162" cy="4752528"/>
            </a:xfrm>
            <a:prstGeom prst="rightBrac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9309918" y="2621897"/>
              <a:ext cx="3456384" cy="3408618"/>
            </a:xfrm>
            <a:prstGeom prst="rect">
              <a:avLst/>
            </a:prstGeom>
            <a:solidFill>
              <a:schemeClr val="tx1"/>
            </a:solidFill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87363" indent="-487363" algn="l" defTabSz="1300163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4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57275" indent="-406400" algn="l" defTabSz="1300163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4000">
                  <a:solidFill>
                    <a:schemeClr val="tx1"/>
                  </a:solidFill>
                  <a:latin typeface="+mn-lt"/>
                </a:defRPr>
              </a:lvl2pPr>
              <a:lvl3pPr marL="1625600" indent="-325438" algn="l" defTabSz="1300163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+mn-lt"/>
                </a:defRPr>
              </a:lvl3pPr>
              <a:lvl4pPr marL="2276475" indent="-325438" algn="l" defTabSz="1300163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4pPr>
              <a:lvl5pPr marL="2925763" indent="-325438" algn="l" defTabSz="1300163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+mn-lt"/>
                </a:defRPr>
              </a:lvl5pPr>
              <a:lvl6pPr marL="3382963" indent="-325438" algn="l" defTabSz="1300163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+mn-lt"/>
                </a:defRPr>
              </a:lvl6pPr>
              <a:lvl7pPr marL="3840163" indent="-325438" algn="l" defTabSz="1300163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+mn-lt"/>
                </a:defRPr>
              </a:lvl7pPr>
              <a:lvl8pPr marL="4297363" indent="-325438" algn="l" defTabSz="1300163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+mn-lt"/>
                </a:defRPr>
              </a:lvl8pPr>
              <a:lvl9pPr marL="4754563" indent="-325438" algn="l" defTabSz="1300163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Understanding the high-energy Universe</a:t>
              </a:r>
            </a:p>
            <a:p>
              <a:pPr eaLnBrk="1" hangingPunct="1">
                <a:lnSpc>
                  <a:spcPct val="80000"/>
                </a:lnSpc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Sources of cosmic rays</a:t>
              </a:r>
            </a:p>
            <a:p>
              <a:pPr eaLnBrk="1" hangingPunct="1">
                <a:lnSpc>
                  <a:spcPct val="80000"/>
                </a:lnSpc>
                <a:buClr>
                  <a:srgbClr val="FF0000"/>
                </a:buClr>
                <a:buFont typeface="Wingdings" pitchFamily="2" charset="2"/>
                <a:buChar char="§"/>
              </a:pPr>
              <a:endParaRPr lang="en-US" sz="2400" dirty="0" smtClean="0">
                <a:solidFill>
                  <a:schemeClr val="bg1"/>
                </a:solidFill>
                <a:latin typeface="+mj-lt"/>
              </a:endParaRPr>
            </a:p>
            <a:p>
              <a:pPr eaLnBrk="1" hangingPunct="1">
                <a:lnSpc>
                  <a:spcPct val="80000"/>
                </a:lnSpc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Indirect dark matter search</a:t>
              </a:r>
            </a:p>
            <a:p>
              <a:pPr eaLnBrk="1" hangingPunct="1">
                <a:lnSpc>
                  <a:spcPct val="80000"/>
                </a:lnSpc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de-DE" sz="2400" dirty="0" smtClean="0">
                  <a:solidFill>
                    <a:schemeClr val="bg1"/>
                  </a:solidFill>
                  <a:latin typeface="+mj-lt"/>
                </a:rPr>
                <a:t>Exotic particle physics</a:t>
              </a:r>
              <a:endParaRPr lang="en-US" sz="2400" dirty="0" smtClean="0">
                <a:solidFill>
                  <a:schemeClr val="bg1"/>
                </a:solidFill>
                <a:latin typeface="+mj-lt"/>
              </a:endParaRPr>
            </a:p>
            <a:p>
              <a:pPr eaLnBrk="1" hangingPunct="1">
                <a:lnSpc>
                  <a:spcPct val="80000"/>
                </a:lnSpc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de-DE" sz="2400" dirty="0" smtClean="0">
                  <a:solidFill>
                    <a:schemeClr val="bg1"/>
                  </a:solidFill>
                  <a:latin typeface="+mj-lt"/>
                </a:rPr>
                <a:t>Test basic physics principles</a:t>
              </a:r>
              <a:endParaRPr lang="en-GB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5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PERA tamplate1">
  <a:themeElements>
    <a:clrScheme name="ASPERA tamplate1 13">
      <a:dk1>
        <a:srgbClr val="035C96"/>
      </a:dk1>
      <a:lt1>
        <a:srgbClr val="FFFFFF"/>
      </a:lt1>
      <a:dk2>
        <a:srgbClr val="035C96"/>
      </a:dk2>
      <a:lt2>
        <a:srgbClr val="616368"/>
      </a:lt2>
      <a:accent1>
        <a:srgbClr val="FFFFFF"/>
      </a:accent1>
      <a:accent2>
        <a:srgbClr val="616368"/>
      </a:accent2>
      <a:accent3>
        <a:srgbClr val="FFFFFF"/>
      </a:accent3>
      <a:accent4>
        <a:srgbClr val="024D7F"/>
      </a:accent4>
      <a:accent5>
        <a:srgbClr val="FFFFFF"/>
      </a:accent5>
      <a:accent6>
        <a:srgbClr val="57595E"/>
      </a:accent6>
      <a:hlink>
        <a:srgbClr val="F3971B"/>
      </a:hlink>
      <a:folHlink>
        <a:srgbClr val="F3971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ASPERA ta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RA ta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RA tamplate1 13">
        <a:dk1>
          <a:srgbClr val="035C96"/>
        </a:dk1>
        <a:lt1>
          <a:srgbClr val="FFFFFF"/>
        </a:lt1>
        <a:dk2>
          <a:srgbClr val="035C96"/>
        </a:dk2>
        <a:lt2>
          <a:srgbClr val="616368"/>
        </a:lt2>
        <a:accent1>
          <a:srgbClr val="FFFFFF"/>
        </a:accent1>
        <a:accent2>
          <a:srgbClr val="616368"/>
        </a:accent2>
        <a:accent3>
          <a:srgbClr val="FFFFFF"/>
        </a:accent3>
        <a:accent4>
          <a:srgbClr val="024D7F"/>
        </a:accent4>
        <a:accent5>
          <a:srgbClr val="FFFFFF"/>
        </a:accent5>
        <a:accent6>
          <a:srgbClr val="57595E"/>
        </a:accent6>
        <a:hlink>
          <a:srgbClr val="F3971B"/>
        </a:hlink>
        <a:folHlink>
          <a:srgbClr val="F39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Disk:Users:amarsoll:Desktop:ASPERA tamplate1</Template>
  <TotalTime>0</TotalTime>
  <Words>2279</Words>
  <Application>Microsoft Office PowerPoint</Application>
  <PresentationFormat>Custom</PresentationFormat>
  <Paragraphs>429</Paragraphs>
  <Slides>42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ASPERA tamplate1</vt:lpstr>
      <vt:lpstr>Acrobat Document</vt:lpstr>
      <vt:lpstr>Document</vt:lpstr>
      <vt:lpstr>PowerPoint Presentation</vt:lpstr>
      <vt:lpstr>PowerPoint Presentation</vt:lpstr>
      <vt:lpstr>PowerPoint Presentation</vt:lpstr>
      <vt:lpstr>Medium scale  </vt:lpstr>
      <vt:lpstr>Large scale, mid of decade </vt:lpstr>
      <vt:lpstr>Large scale, mid of decade </vt:lpstr>
      <vt:lpstr>Large scale, mid of decade </vt:lpstr>
      <vt:lpstr>Large scale, mid of decade </vt:lpstr>
      <vt:lpstr>Large scale, mid of decade </vt:lpstr>
      <vt:lpstr>Very large scale, 2020 horizon </vt:lpstr>
      <vt:lpstr>PowerPoint Presentation</vt:lpstr>
      <vt:lpstr>Physics case</vt:lpstr>
      <vt:lpstr>PowerPoint Presentation</vt:lpstr>
      <vt:lpstr>PowerPoint Presentation</vt:lpstr>
      <vt:lpstr>PowerPoint Presentation</vt:lpstr>
      <vt:lpstr>Recommendation: large underground detectors</vt:lpstr>
      <vt:lpstr>Large Underground Neutrino Detectors: Community Input</vt:lpstr>
      <vt:lpstr>PowerPoint Presentation</vt:lpstr>
      <vt:lpstr>Physics case</vt:lpstr>
      <vt:lpstr>Particle Candidates</vt:lpstr>
      <vt:lpstr>Methods to search for (SUSY) WIMPs</vt:lpstr>
      <vt:lpstr>Snapshot Summer 2012</vt:lpstr>
      <vt:lpstr>Synergy of direct, indirect and LHC searches</vt:lpstr>
      <vt:lpstr>Synergy of direct, indirect and LHC searches</vt:lpstr>
      <vt:lpstr>Synergy of direct, indirect and LHC searches</vt:lpstr>
      <vt:lpstr>Recommendations WIMP Dark Matter</vt:lpstr>
      <vt:lpstr>Axions</vt:lpstr>
      <vt:lpstr>Axions</vt:lpstr>
      <vt:lpstr>Further community Input Dark Matter Search</vt:lpstr>
      <vt:lpstr>PowerPoint Presentation</vt:lpstr>
      <vt:lpstr>Physics case</vt:lpstr>
      <vt:lpstr>Physics case</vt:lpstr>
      <vt:lpstr>Recommendations 0 decay</vt:lpstr>
      <vt:lpstr>PowerPoint Presentation</vt:lpstr>
      <vt:lpstr>Cosmic Rays</vt:lpstr>
      <vt:lpstr>Cosmic Rays and LHC</vt:lpstr>
      <vt:lpstr>Cosmic Rays and LHC</vt:lpstr>
      <vt:lpstr>Cosmic Rays and LHC</vt:lpstr>
      <vt:lpstr>PowerPoint Presentation</vt:lpstr>
      <vt:lpstr>PowerPoint Presentation</vt:lpstr>
      <vt:lpstr>Cosmic Rays and LHC: Summary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ASPERA</dc:creator>
  <cp:lastModifiedBy>Spiering, Christian</cp:lastModifiedBy>
  <cp:revision>419</cp:revision>
  <cp:lastPrinted>2012-09-06T11:27:08Z</cp:lastPrinted>
  <dcterms:created xsi:type="dcterms:W3CDTF">2007-04-03T08:19:19Z</dcterms:created>
  <dcterms:modified xsi:type="dcterms:W3CDTF">2013-12-27T13:48:43Z</dcterms:modified>
</cp:coreProperties>
</file>