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0" r:id="rId2"/>
    <p:sldMasterId id="2147483651" r:id="rId3"/>
    <p:sldMasterId id="2147483652" r:id="rId4"/>
  </p:sldMasterIdLst>
  <p:notesMasterIdLst>
    <p:notesMasterId r:id="rId106"/>
  </p:notesMasterIdLst>
  <p:sldIdLst>
    <p:sldId id="271" r:id="rId5"/>
    <p:sldId id="526" r:id="rId6"/>
    <p:sldId id="439" r:id="rId7"/>
    <p:sldId id="532" r:id="rId8"/>
    <p:sldId id="533" r:id="rId9"/>
    <p:sldId id="582" r:id="rId10"/>
    <p:sldId id="529" r:id="rId11"/>
    <p:sldId id="444" r:id="rId12"/>
    <p:sldId id="507" r:id="rId13"/>
    <p:sldId id="523" r:id="rId14"/>
    <p:sldId id="433" r:id="rId15"/>
    <p:sldId id="445" r:id="rId16"/>
    <p:sldId id="446" r:id="rId17"/>
    <p:sldId id="448" r:id="rId18"/>
    <p:sldId id="514" r:id="rId19"/>
    <p:sldId id="577" r:id="rId20"/>
    <p:sldId id="649" r:id="rId21"/>
    <p:sldId id="650" r:id="rId22"/>
    <p:sldId id="662" r:id="rId23"/>
    <p:sldId id="663" r:id="rId24"/>
    <p:sldId id="659" r:id="rId25"/>
    <p:sldId id="665" r:id="rId26"/>
    <p:sldId id="576" r:id="rId27"/>
    <p:sldId id="661" r:id="rId28"/>
    <p:sldId id="651" r:id="rId29"/>
    <p:sldId id="657" r:id="rId30"/>
    <p:sldId id="455" r:id="rId31"/>
    <p:sldId id="450" r:id="rId32"/>
    <p:sldId id="615" r:id="rId33"/>
    <p:sldId id="616" r:id="rId34"/>
    <p:sldId id="407" r:id="rId35"/>
    <p:sldId id="494" r:id="rId36"/>
    <p:sldId id="408" r:id="rId37"/>
    <p:sldId id="458" r:id="rId38"/>
    <p:sldId id="461" r:id="rId39"/>
    <p:sldId id="463" r:id="rId40"/>
    <p:sldId id="666" r:id="rId41"/>
    <p:sldId id="481" r:id="rId42"/>
    <p:sldId id="590" r:id="rId43"/>
    <p:sldId id="617" r:id="rId44"/>
    <p:sldId id="619" r:id="rId45"/>
    <p:sldId id="484" r:id="rId46"/>
    <p:sldId id="551" r:id="rId47"/>
    <p:sldId id="468" r:id="rId48"/>
    <p:sldId id="473" r:id="rId49"/>
    <p:sldId id="474" r:id="rId50"/>
    <p:sldId id="428" r:id="rId51"/>
    <p:sldId id="623" r:id="rId52"/>
    <p:sldId id="624" r:id="rId53"/>
    <p:sldId id="664" r:id="rId54"/>
    <p:sldId id="670" r:id="rId55"/>
    <p:sldId id="625" r:id="rId56"/>
    <p:sldId id="626" r:id="rId57"/>
    <p:sldId id="627" r:id="rId58"/>
    <p:sldId id="628" r:id="rId59"/>
    <p:sldId id="629" r:id="rId60"/>
    <p:sldId id="630" r:id="rId61"/>
    <p:sldId id="631" r:id="rId62"/>
    <p:sldId id="632" r:id="rId63"/>
    <p:sldId id="633" r:id="rId64"/>
    <p:sldId id="634" r:id="rId65"/>
    <p:sldId id="635" r:id="rId66"/>
    <p:sldId id="636" r:id="rId67"/>
    <p:sldId id="637" r:id="rId68"/>
    <p:sldId id="638" r:id="rId69"/>
    <p:sldId id="639" r:id="rId70"/>
    <p:sldId id="640" r:id="rId71"/>
    <p:sldId id="641" r:id="rId72"/>
    <p:sldId id="642" r:id="rId73"/>
    <p:sldId id="643" r:id="rId74"/>
    <p:sldId id="644" r:id="rId75"/>
    <p:sldId id="645" r:id="rId76"/>
    <p:sldId id="646" r:id="rId77"/>
    <p:sldId id="647" r:id="rId78"/>
    <p:sldId id="486" r:id="rId79"/>
    <p:sldId id="488" r:id="rId80"/>
    <p:sldId id="652" r:id="rId81"/>
    <p:sldId id="653" r:id="rId82"/>
    <p:sldId id="489" r:id="rId83"/>
    <p:sldId id="654" r:id="rId84"/>
    <p:sldId id="584" r:id="rId85"/>
    <p:sldId id="586" r:id="rId86"/>
    <p:sldId id="587" r:id="rId87"/>
    <p:sldId id="585" r:id="rId88"/>
    <p:sldId id="669" r:id="rId89"/>
    <p:sldId id="490" r:id="rId90"/>
    <p:sldId id="498" r:id="rId91"/>
    <p:sldId id="536" r:id="rId92"/>
    <p:sldId id="668" r:id="rId93"/>
    <p:sldId id="505" r:id="rId94"/>
    <p:sldId id="537" r:id="rId95"/>
    <p:sldId id="604" r:id="rId96"/>
    <p:sldId id="620" r:id="rId97"/>
    <p:sldId id="501" r:id="rId98"/>
    <p:sldId id="608" r:id="rId99"/>
    <p:sldId id="613" r:id="rId100"/>
    <p:sldId id="621" r:id="rId101"/>
    <p:sldId id="622" r:id="rId102"/>
    <p:sldId id="671" r:id="rId103"/>
    <p:sldId id="672" r:id="rId104"/>
    <p:sldId id="606" r:id="rId105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914400" rtl="0" eaLnBrk="1" latinLnBrk="0" hangingPunct="1"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914400" rtl="0" eaLnBrk="1" latinLnBrk="0" hangingPunct="1"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914400" rtl="0" eaLnBrk="1" latinLnBrk="0" hangingPunct="1"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914400" rtl="0" eaLnBrk="1" latinLnBrk="0" hangingPunct="1"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111111"/>
    <a:srgbClr val="000066"/>
    <a:srgbClr val="000000"/>
    <a:srgbClr val="007DB0"/>
    <a:srgbClr val="CCECFF"/>
    <a:srgbClr val="00A6EB"/>
    <a:srgbClr val="FF6699"/>
    <a:srgbClr val="3399FF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86" autoAdjust="0"/>
    <p:restoredTop sz="99327" autoAdjust="0"/>
  </p:normalViewPr>
  <p:slideViewPr>
    <p:cSldViewPr>
      <p:cViewPr>
        <p:scale>
          <a:sx n="30" d="100"/>
          <a:sy n="30" d="100"/>
        </p:scale>
        <p:origin x="-1044" y="-672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14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07" Type="http://schemas.openxmlformats.org/officeDocument/2006/relationships/presProps" Target="presProps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slide" Target="slides/slide98.xml"/><Relationship Id="rId110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theme" Target="theme/theme1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64B8DB8-531E-4A9C-90F5-BF0987D57C04}" type="datetimeFigureOut">
              <a:rPr lang="en-US"/>
              <a:pPr>
                <a:defRPr/>
              </a:pPr>
              <a:t>12/27/2013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7299451-E906-4984-AEBE-E0F244BDB8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F66AE65-511B-4D57-B116-1498D878C823}" type="slidenum">
              <a:rPr lang="en-GB" smtClean="0"/>
              <a:pPr eaLnBrk="1" hangingPunct="1"/>
              <a:t>14</a:t>
            </a:fld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812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513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559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54240" y="0"/>
            <a:ext cx="12750561" cy="9008972"/>
          </a:xfrm>
          <a:prstGeom prst="rect">
            <a:avLst/>
          </a:prstGeom>
        </p:spPr>
        <p:txBody>
          <a:bodyPr lIns="117299" tIns="58650" rIns="117299" bIns="5865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36820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C3C1B-84FB-42DB-9386-F73245F03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4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B49BC-C430-455F-894F-97A4C20077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8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F2057-D061-41AF-A3FF-ABB9B9C0E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3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7F0ED-453E-4535-B650-E20179F12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1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3AE1B-4EE8-474C-9C3B-96DD6C79B9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9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579B0-A1D5-4CA5-92AD-91CC05AF4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5EEA5-ACA3-4B0E-8025-D9850C68A1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12192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800" y="228600"/>
            <a:ext cx="12827000" cy="762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>
            <a:lvl1pPr>
              <a:defRPr b="1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11703050" cy="7467600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   Second level</a:t>
            </a:r>
          </a:p>
        </p:txBody>
      </p:sp>
    </p:spTree>
    <p:extLst>
      <p:ext uri="{BB962C8B-B14F-4D97-AF65-F5344CB8AC3E}">
        <p14:creationId xmlns:p14="http://schemas.microsoft.com/office/powerpoint/2010/main" val="349175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7F0C1-F8AE-44AB-9641-BF2A6D0AFA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6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010D5-0478-426E-8E67-DA6C010CE8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2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A4703-143B-4859-992A-0F6AD819A8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5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B9B63-FEC4-4763-8CD5-B8BA00967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5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34B5C-940E-4D33-BDC8-78F6A7CAA1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7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D8FBF-845C-434D-91B6-6B38B171BC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3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0556D-A8F9-4C8B-B47B-312F3F94F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1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650" y="6883400"/>
            <a:ext cx="6191250" cy="209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1300" y="6883400"/>
            <a:ext cx="6191250" cy="209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7A6C8-EBC0-476A-B7C4-EBAEA4B0D2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9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C6F9A-6FD6-4D3A-8140-4830276EDB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2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7D36E-EBA1-4C42-B30E-D1AC93F3F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7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96240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5400" b="1" cap="all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039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871BF-907E-4D22-9203-0BC625F773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1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EE542-EFA7-4DC7-BB8D-C990C0D880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0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4C371-120E-4811-9C6D-E8F9883138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9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35D27-2325-4FE4-A2D3-4F849CEB16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51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48825" y="390525"/>
            <a:ext cx="3133725" cy="85883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7650" y="390525"/>
            <a:ext cx="9248775" cy="8588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BECB9-086D-4F6C-84AF-CD5FEAE31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7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AB998-58A8-497A-8398-D6773495E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9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64D7C-08E2-4072-9FB8-5F04DB84C5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1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2856C-BC2C-4D8F-8301-11CADA97E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2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6527800"/>
            <a:ext cx="6165850" cy="245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700" y="6527800"/>
            <a:ext cx="6165850" cy="245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7526E-7CEE-4581-9648-D9F6DEAFF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81D9C-2FCA-4BCF-99DE-E48E2D3BE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7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590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FEAA9-0C08-4ADE-98C7-3078198459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55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E467E-920E-4BAE-87F6-2641690AE1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2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66AC9-3643-4F11-A112-9332D24B3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1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79B0-08A6-4910-9CB8-BEE07205D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7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5BB25-EE28-43C5-9402-2CFE54D7F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5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61525" y="390525"/>
            <a:ext cx="3121025" cy="85883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8450" y="390525"/>
            <a:ext cx="9210675" cy="8588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C511F-B5D5-4D5F-B8A1-E61EEEC78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7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060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943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0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482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>
              <a:sym typeface="Arial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703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+mj-lt"/>
          <a:ea typeface="+mj-ea"/>
          <a:cs typeface="+mj-cs"/>
          <a:sym typeface="Arial Bold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42900" indent="-342900" algn="l" rtl="0" eaLnBrk="0" fontAlgn="base" hangingPunct="0">
        <a:spcBef>
          <a:spcPts val="1700"/>
        </a:spcBef>
        <a:spcAft>
          <a:spcPct val="0"/>
        </a:spcAft>
        <a:defRPr sz="2800">
          <a:solidFill>
            <a:srgbClr val="F28E00"/>
          </a:solidFill>
          <a:latin typeface="+mn-lt"/>
          <a:ea typeface="+mn-ea"/>
          <a:cs typeface="+mn-cs"/>
          <a:sym typeface="Arial Bold" charset="0"/>
        </a:defRPr>
      </a:lvl1pPr>
      <a:lvl2pPr marL="628650" indent="-184150" algn="l" rtl="0" eaLnBrk="0" fontAlgn="base" hangingPunct="0">
        <a:spcBef>
          <a:spcPts val="1400"/>
        </a:spcBef>
        <a:spcAft>
          <a:spcPct val="0"/>
        </a:spcAft>
        <a:buClr>
          <a:srgbClr val="808080"/>
        </a:buClr>
        <a:buSzPct val="100000"/>
        <a:buFont typeface="Wingdings" pitchFamily="2" charset="2"/>
        <a:buChar char="§"/>
        <a:defRPr sz="22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2pPr>
      <a:lvl3pPr marL="1433513" indent="-519113" algn="l" rtl="0" eaLnBrk="0" fontAlgn="base" hangingPunct="0">
        <a:spcBef>
          <a:spcPct val="0"/>
        </a:spcBef>
        <a:spcAft>
          <a:spcPct val="0"/>
        </a:spcAft>
        <a:buClr>
          <a:srgbClr val="808080"/>
        </a:buClr>
        <a:buSzPct val="100000"/>
        <a:buFont typeface="Wingdings" pitchFamily="2" charset="2"/>
        <a:defRPr sz="16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3pPr>
      <a:lvl4pPr marL="1644650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Wingdings" pitchFamily="2" charset="2"/>
        <a:buChar char="§"/>
        <a:defRPr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4pPr>
      <a:lvl5pPr marL="2603500" indent="-7747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pitchFamily="2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5pPr>
      <a:lvl6pPr marL="30607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35179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39751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44323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/>
          </p:cNvSpPr>
          <p:nvPr/>
        </p:nvSpPr>
        <p:spPr bwMode="auto">
          <a:xfrm>
            <a:off x="0" y="-225425"/>
            <a:ext cx="13017500" cy="10525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2051" name="Rectangle 2"/>
          <p:cNvSpPr>
            <a:spLocks/>
          </p:cNvSpPr>
          <p:nvPr/>
        </p:nvSpPr>
        <p:spPr bwMode="auto">
          <a:xfrm>
            <a:off x="1147763" y="9239250"/>
            <a:ext cx="106807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First and Last Name </a:t>
            </a:r>
            <a:r>
              <a:rPr lang="en-US" sz="1200">
                <a:solidFill>
                  <a:srgbClr val="777777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|  Title of Presentation  |  Date  |  </a:t>
            </a:r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Page  </a:t>
            </a:r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550" y="9012238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6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1828463" y="9193213"/>
            <a:ext cx="2825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777777"/>
                </a:solidFill>
                <a:latin typeface="+mj-lt"/>
                <a:cs typeface="Arial Bold" charset="0"/>
                <a:sym typeface="Arial Bold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defRPr/>
            </a:pPr>
            <a:fld id="{271027E5-25B8-458E-81DD-BA4D8C4A94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+mj-lt"/>
          <a:ea typeface="+mj-ea"/>
          <a:cs typeface="+mj-cs"/>
          <a:sym typeface="Arial Bol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79413" indent="-341313" algn="l" rtl="0" eaLnBrk="0" fontAlgn="base" hangingPunct="0">
        <a:spcBef>
          <a:spcPts val="1200"/>
        </a:spcBef>
        <a:spcAft>
          <a:spcPct val="0"/>
        </a:spcAft>
        <a:buClr>
          <a:srgbClr val="F28E00"/>
        </a:buClr>
        <a:buSzPct val="110000"/>
        <a:buFont typeface="Helvetica" charset="0"/>
        <a:buChar char="&gt;"/>
        <a:defRPr sz="2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895350" indent="-26035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80000"/>
        <a:buFont typeface="Lucida Grande" charset="0"/>
        <a:buChar char="▪"/>
        <a:defRPr sz="2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687513" indent="-2540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3pPr>
      <a:lvl4pPr marL="1016000" indent="-2540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4pPr>
      <a:lvl5pPr marL="2781300" indent="-177800" algn="l" rtl="0" eaLnBrk="0" fontAlgn="base" hangingPunct="0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5pPr>
      <a:lvl6pPr marL="3238500" indent="-177800" algn="l" rtl="0" fontAlgn="base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6pPr>
      <a:lvl7pPr marL="3695700" indent="-177800" algn="l" rtl="0" fontAlgn="base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7pPr>
      <a:lvl8pPr marL="4152900" indent="-177800" algn="l" rtl="0" fontAlgn="base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8pPr>
      <a:lvl9pPr marL="4610100" indent="-177800" algn="l" rtl="0" fontAlgn="base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/>
          </p:cNvSpPr>
          <p:nvPr/>
        </p:nvSpPr>
        <p:spPr bwMode="auto">
          <a:xfrm>
            <a:off x="0" y="-225425"/>
            <a:ext cx="13017500" cy="10525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3075" name="Rectangle 2"/>
          <p:cNvSpPr>
            <a:spLocks/>
          </p:cNvSpPr>
          <p:nvPr/>
        </p:nvSpPr>
        <p:spPr bwMode="auto">
          <a:xfrm>
            <a:off x="1147763" y="9239250"/>
            <a:ext cx="106807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First and Last Name </a:t>
            </a:r>
            <a:r>
              <a:rPr lang="en-US" sz="1200">
                <a:solidFill>
                  <a:srgbClr val="777777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|  Title of Presentation  |  Date  |  </a:t>
            </a:r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Page  </a:t>
            </a:r>
          </a:p>
        </p:txBody>
      </p:sp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550" y="9012238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7650" y="6883400"/>
            <a:ext cx="125349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" charset="0"/>
              </a:rPr>
              <a:t>Second level</a:t>
            </a:r>
          </a:p>
          <a:p>
            <a:pPr lvl="2"/>
            <a:r>
              <a:rPr lang="en-US" smtClean="0">
                <a:sym typeface="Helvetica" charset="0"/>
              </a:rPr>
              <a:t>Third level</a:t>
            </a:r>
          </a:p>
          <a:p>
            <a:pPr lvl="3"/>
            <a:r>
              <a:rPr lang="en-US" smtClean="0">
                <a:sym typeface="Helvetica" charset="0"/>
              </a:rPr>
              <a:t>Fourth level</a:t>
            </a:r>
          </a:p>
          <a:p>
            <a:pPr lvl="4"/>
            <a:r>
              <a:rPr lang="en-US" smtClean="0">
                <a:sym typeface="Helvetica" charset="0"/>
              </a:rPr>
              <a:t>Fifth level</a:t>
            </a:r>
          </a:p>
        </p:txBody>
      </p:sp>
      <p:sp>
        <p:nvSpPr>
          <p:cNvPr id="4101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1828463" y="9193213"/>
            <a:ext cx="2825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777777"/>
                </a:solidFill>
                <a:latin typeface="+mj-lt"/>
                <a:cs typeface="Arial Bold" charset="0"/>
                <a:sym typeface="Arial Bold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defRPr/>
            </a:pPr>
            <a:fld id="{8A77764D-5311-4C8E-9076-91B5F9202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+mj-lt"/>
          <a:ea typeface="+mj-ea"/>
          <a:cs typeface="+mj-cs"/>
          <a:sym typeface="Arial Bol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79413" indent="-341313" algn="l" rtl="0" eaLnBrk="0" fontAlgn="base" hangingPunct="0">
        <a:spcBef>
          <a:spcPts val="1200"/>
        </a:spcBef>
        <a:spcAft>
          <a:spcPct val="0"/>
        </a:spcAft>
        <a:buClr>
          <a:srgbClr val="F28E00"/>
        </a:buClr>
        <a:buSzPct val="110000"/>
        <a:buFont typeface="Helvetica" charset="0"/>
        <a:buChar char="&gt;"/>
        <a:defRPr sz="2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895350" indent="-26035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80000"/>
        <a:buFont typeface="Lucida Grande" charset="0"/>
        <a:buChar char="▪"/>
        <a:defRPr sz="2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611313" indent="-1778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3pPr>
      <a:lvl4pPr marL="1016000" indent="-254000" algn="l" rtl="0" eaLnBrk="0" fontAlgn="base" hangingPunct="0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4pPr>
      <a:lvl5pPr marL="2781300" indent="-1778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5pPr>
      <a:lvl6pPr marL="32385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6pPr>
      <a:lvl7pPr marL="36957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7pPr>
      <a:lvl8pPr marL="41529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8pPr>
      <a:lvl9pPr marL="46101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/>
          </p:cNvSpPr>
          <p:nvPr/>
        </p:nvSpPr>
        <p:spPr bwMode="auto">
          <a:xfrm>
            <a:off x="0" y="-225425"/>
            <a:ext cx="13017500" cy="10525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4099" name="Rectangle 2"/>
          <p:cNvSpPr>
            <a:spLocks/>
          </p:cNvSpPr>
          <p:nvPr/>
        </p:nvSpPr>
        <p:spPr bwMode="auto">
          <a:xfrm>
            <a:off x="1147763" y="9239250"/>
            <a:ext cx="106807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First and Last Name </a:t>
            </a:r>
            <a:r>
              <a:rPr lang="en-US" sz="1200">
                <a:solidFill>
                  <a:srgbClr val="777777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|  Title of Presentation  |  Date  |  </a:t>
            </a:r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Page  </a:t>
            </a:r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550" y="9012238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6527800"/>
            <a:ext cx="12484100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" charset="0"/>
              </a:rPr>
              <a:t>Second level</a:t>
            </a:r>
          </a:p>
          <a:p>
            <a:pPr lvl="2"/>
            <a:r>
              <a:rPr lang="en-US" smtClean="0">
                <a:sym typeface="Helvetica" charset="0"/>
              </a:rPr>
              <a:t>Third level</a:t>
            </a:r>
          </a:p>
          <a:p>
            <a:pPr lvl="3"/>
            <a:r>
              <a:rPr lang="en-US" smtClean="0">
                <a:sym typeface="Helvetica" charset="0"/>
              </a:rPr>
              <a:t>Fourth level</a:t>
            </a:r>
          </a:p>
          <a:p>
            <a:pPr lvl="4"/>
            <a:r>
              <a:rPr lang="en-US" smtClean="0">
                <a:sym typeface="Helvetica" charset="0"/>
              </a:rPr>
              <a:t>Fifth level</a:t>
            </a:r>
          </a:p>
        </p:txBody>
      </p:sp>
      <p:sp>
        <p:nvSpPr>
          <p:cNvPr id="5125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1828463" y="9193213"/>
            <a:ext cx="2825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777777"/>
                </a:solidFill>
                <a:latin typeface="+mj-lt"/>
                <a:cs typeface="Arial Bold" charset="0"/>
                <a:sym typeface="Arial Bold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defRPr/>
            </a:pPr>
            <a:fld id="{9F64A4AF-4903-4CF4-9943-07A26A93E0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aphicFrame>
        <p:nvGraphicFramePr>
          <p:cNvPr id="5126" name="Group 6"/>
          <p:cNvGraphicFramePr>
            <a:graphicFrameLocks noGrp="1"/>
          </p:cNvGraphicFramePr>
          <p:nvPr/>
        </p:nvGraphicFramePr>
        <p:xfrm>
          <a:off x="279400" y="1079500"/>
          <a:ext cx="11110913" cy="5181600"/>
        </p:xfrm>
        <a:graphic>
          <a:graphicData uri="http://schemas.openxmlformats.org/drawingml/2006/table">
            <a:tbl>
              <a:tblPr/>
              <a:tblGrid>
                <a:gridCol w="3703638"/>
                <a:gridCol w="3703637"/>
                <a:gridCol w="3703638"/>
              </a:tblGrid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" charset="0"/>
                        <a:ea typeface="ヒラギノ角ゴ ProN W6" charset="0"/>
                        <a:cs typeface="ヒラギノ角ゴ ProN W6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" charset="0"/>
                        <a:ea typeface="ヒラギノ角ゴ ProN W6" charset="0"/>
                        <a:cs typeface="ヒラギノ角ゴ ProN W6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" charset="0"/>
                        <a:ea typeface="ヒラギノ角ゴ ProN W6" charset="0"/>
                        <a:cs typeface="ヒラギノ角ゴ ProN W6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EB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</a:tbl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+mj-lt"/>
          <a:ea typeface="+mj-ea"/>
          <a:cs typeface="+mj-cs"/>
          <a:sym typeface="Arial Bol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79413" indent="-341313" algn="l" rtl="0" eaLnBrk="0" fontAlgn="base" hangingPunct="0">
        <a:spcBef>
          <a:spcPts val="1200"/>
        </a:spcBef>
        <a:spcAft>
          <a:spcPct val="0"/>
        </a:spcAft>
        <a:buClr>
          <a:srgbClr val="F28E00"/>
        </a:buClr>
        <a:buSzPct val="110000"/>
        <a:buFont typeface="Helvetica" charset="0"/>
        <a:buChar char="&gt;"/>
        <a:defRPr sz="2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895350" indent="-26035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80000"/>
        <a:buFont typeface="Lucida Grande" charset="0"/>
        <a:buChar char="▪"/>
        <a:defRPr sz="2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611313" indent="-1778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3pPr>
      <a:lvl4pPr marL="1016000" indent="-254000" algn="l" rtl="0" eaLnBrk="0" fontAlgn="base" hangingPunct="0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4pPr>
      <a:lvl5pPr marL="2781300" indent="-1778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5pPr>
      <a:lvl6pPr marL="32385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6pPr>
      <a:lvl7pPr marL="36957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7pPr>
      <a:lvl8pPr marL="41529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8pPr>
      <a:lvl9pPr marL="46101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gif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hyperlink" Target="http://arxiv.org/abs/1311.5864" TargetMode="External"/><Relationship Id="rId3" Type="http://schemas.openxmlformats.org/officeDocument/2006/relationships/hyperlink" Target="http://arxiv.org/abs/1310.7061" TargetMode="External"/><Relationship Id="rId7" Type="http://schemas.openxmlformats.org/officeDocument/2006/relationships/hyperlink" Target="http://arxiv.org/abs/1311.0287" TargetMode="External"/><Relationship Id="rId2" Type="http://schemas.openxmlformats.org/officeDocument/2006/relationships/hyperlink" Target="http://arxiv.org/abs/1310.512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rxiv.org/abs/1310.7923" TargetMode="External"/><Relationship Id="rId11" Type="http://schemas.openxmlformats.org/officeDocument/2006/relationships/hyperlink" Target="http://arxiv.org/abs/1312.3501" TargetMode="External"/><Relationship Id="rId5" Type="http://schemas.openxmlformats.org/officeDocument/2006/relationships/hyperlink" Target="http://arxiv.org/abs/1310.7194" TargetMode="External"/><Relationship Id="rId10" Type="http://schemas.openxmlformats.org/officeDocument/2006/relationships/hyperlink" Target="http://arxiv.org/abs/1312.0558" TargetMode="External"/><Relationship Id="rId4" Type="http://schemas.openxmlformats.org/officeDocument/2006/relationships/hyperlink" Target="http://arxiv.org/abs/1310.7075" TargetMode="External"/><Relationship Id="rId9" Type="http://schemas.openxmlformats.org/officeDocument/2006/relationships/hyperlink" Target="http://arxiv.org/abs/1311.7188" TargetMode="Externa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w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gif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Subtitle 2"/>
          <p:cNvSpPr>
            <a:spLocks noGrp="1"/>
          </p:cNvSpPr>
          <p:nvPr>
            <p:ph type="subTitle" idx="1"/>
          </p:nvPr>
        </p:nvSpPr>
        <p:spPr bwMode="auto">
          <a:xfrm>
            <a:off x="2844800" y="7864475"/>
            <a:ext cx="9305925" cy="1447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de-DE" sz="3000" b="1" dirty="0" smtClean="0">
                <a:latin typeface="Calibri" pitchFamily="34" charset="0"/>
                <a:cs typeface="Calibri" pitchFamily="34" charset="0"/>
              </a:rPr>
              <a:t>In honor of Takaaki Kajita, Karlsruhe, Dec. 19, 2013 </a:t>
            </a:r>
            <a:r>
              <a:rPr lang="de-DE" sz="3200" b="1" dirty="0" smtClean="0">
                <a:latin typeface="Calibri" pitchFamily="34" charset="0"/>
                <a:cs typeface="Calibri" pitchFamily="34" charset="0"/>
              </a:rPr>
              <a:t>                                                 </a:t>
            </a:r>
          </a:p>
          <a:p>
            <a:pPr algn="l"/>
            <a:r>
              <a:rPr lang="de-DE" sz="4800" b="1" dirty="0" smtClean="0">
                <a:latin typeface="Calibri" pitchFamily="34" charset="0"/>
                <a:cs typeface="Calibri" pitchFamily="34" charset="0"/>
              </a:rPr>
              <a:t>Christian Spiering</a:t>
            </a:r>
            <a:endParaRPr lang="en-US" sz="4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725" y="8147050"/>
            <a:ext cx="1397000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8461375"/>
            <a:ext cx="20955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42925" y="381000"/>
            <a:ext cx="11988800" cy="6172200"/>
          </a:xfrm>
        </p:spPr>
        <p:txBody>
          <a:bodyPr/>
          <a:lstStyle/>
          <a:p>
            <a:r>
              <a:rPr lang="en-US" sz="66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                                                     </a:t>
            </a:r>
            <a:r>
              <a:rPr lang="en-US" sz="96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High-Energy Neutrino Astrophysics</a:t>
            </a:r>
            <a:br>
              <a:rPr lang="en-US" sz="96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30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30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6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6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b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600" b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6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6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48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Entering the promised land</a:t>
            </a:r>
            <a:endParaRPr lang="en-US" sz="4800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r="6458"/>
          <a:stretch>
            <a:fillRect/>
          </a:stretch>
        </p:blipFill>
        <p:spPr bwMode="auto">
          <a:xfrm>
            <a:off x="7950200" y="2971800"/>
            <a:ext cx="4346794" cy="38534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Detection Modes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6858000"/>
            <a:ext cx="5486400" cy="1143000"/>
          </a:xfrm>
        </p:spPr>
        <p:txBody>
          <a:bodyPr/>
          <a:lstStyle/>
          <a:p>
            <a:r>
              <a:rPr lang="de-DE" dirty="0" smtClean="0"/>
              <a:t>Muon track from CC muon neutrino interactions</a:t>
            </a:r>
          </a:p>
          <a:p>
            <a:pPr lvl="1"/>
            <a:r>
              <a:rPr lang="de-DE" dirty="0" smtClean="0"/>
              <a:t>Angular resolution &lt; 1° </a:t>
            </a:r>
          </a:p>
          <a:p>
            <a:pPr lvl="1"/>
            <a:r>
              <a:rPr lang="de-DE" dirty="0" smtClean="0"/>
              <a:t>dE/dx resolution factor 2-3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4376846"/>
              </p:ext>
            </p:extLst>
          </p:nvPr>
        </p:nvGraphicFramePr>
        <p:xfrm>
          <a:off x="0" y="1219200"/>
          <a:ext cx="12778821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16" name="Acrobat Document" r:id="rId3" imgW="6800850" imgH="2676525" progId="AcroExch.Document.7">
                  <p:embed/>
                </p:oleObj>
              </mc:Choice>
              <mc:Fallback>
                <p:oleObj name="Acrobat Document" r:id="rId3" imgW="6800850" imgH="267652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219200"/>
                        <a:ext cx="12778821" cy="502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6883400" y="6858000"/>
            <a:ext cx="6121400" cy="1143000"/>
          </a:xfrm>
          <a:prstGeom prst="rect">
            <a:avLst/>
          </a:prstGeom>
        </p:spPr>
        <p:txBody>
          <a:bodyPr/>
          <a:lstStyle>
            <a:lvl1pPr marL="457200" indent="-457200" algn="l" rtl="0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de-DE" dirty="0" smtClean="0"/>
              <a:t>Cascade from CC electron and NC all flavor interactions</a:t>
            </a:r>
          </a:p>
          <a:p>
            <a:pPr lvl="1"/>
            <a:r>
              <a:rPr lang="de-DE" dirty="0" smtClean="0"/>
              <a:t>Angular resolution 10° at 100 TeV</a:t>
            </a:r>
          </a:p>
          <a:p>
            <a:pPr lvl="1"/>
            <a:r>
              <a:rPr lang="de-DE" dirty="0" smtClean="0"/>
              <a:t>Energy resolution ~ 15% </a:t>
            </a:r>
          </a:p>
          <a:p>
            <a:endParaRPr lang="de-DE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400050" y="1504951"/>
            <a:ext cx="12084050" cy="4895850"/>
            <a:chOff x="400050" y="1504951"/>
            <a:chExt cx="12084050" cy="489585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7" t="23661" r="77120" b="42412"/>
            <a:stretch/>
          </p:blipFill>
          <p:spPr bwMode="auto">
            <a:xfrm>
              <a:off x="400050" y="1524001"/>
              <a:ext cx="5372100" cy="487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90" t="21249" r="42158" b="42681"/>
            <a:stretch/>
          </p:blipFill>
          <p:spPr bwMode="auto">
            <a:xfrm>
              <a:off x="7112000" y="1504951"/>
              <a:ext cx="5372100" cy="487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956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-736600" y="-762000"/>
            <a:ext cx="14401800" cy="115062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4" name="Picture 6" descr="Window_cle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072" y="15766"/>
            <a:ext cx="9746456" cy="97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 descr="Aya_even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13958" y="2971800"/>
            <a:ext cx="4797334" cy="5012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 descr="C:\Documents and Settings\nb166\My Documents\Eigene Dateien\Animationen\eyes_360_mc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3644503"/>
            <a:ext cx="2457450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1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60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7200" dirty="0" smtClean="0"/>
              <a:t> Present Devices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83954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Baikal – Antares - IceCube</a:t>
            </a:r>
            <a:endParaRPr lang="en-US" dirty="0"/>
          </a:p>
        </p:txBody>
      </p:sp>
      <p:pic>
        <p:nvPicPr>
          <p:cNvPr id="12" name="Pictur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0000" y="1447799"/>
            <a:ext cx="8991600" cy="8384923"/>
          </a:xfrm>
          <a:noFill/>
          <a:ln>
            <a:solidFill>
              <a:schemeClr val="bg1"/>
            </a:solidFill>
          </a:ln>
        </p:spPr>
      </p:pic>
      <p:pic>
        <p:nvPicPr>
          <p:cNvPr id="13" name="Picture 4" descr="glob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34" y="1924048"/>
            <a:ext cx="7162800" cy="7297087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5030503" y="3256083"/>
            <a:ext cx="206783" cy="200158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8171434" y="2708957"/>
            <a:ext cx="19812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chemeClr val="accent2"/>
                </a:solidFill>
                <a:latin typeface="Arial" pitchFamily="34" charset="0"/>
              </a:rPr>
              <a:t>Baikal</a:t>
            </a:r>
            <a:endParaRPr lang="en-US" sz="4000" dirty="0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002534" y="3581400"/>
            <a:ext cx="23622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chemeClr val="accent2"/>
                </a:solidFill>
                <a:latin typeface="Arial" pitchFamily="34" charset="0"/>
              </a:rPr>
              <a:t>Antares</a:t>
            </a:r>
          </a:p>
        </p:txBody>
      </p:sp>
      <p:sp>
        <p:nvSpPr>
          <p:cNvPr id="18" name="Oval 9"/>
          <p:cNvSpPr>
            <a:spLocks noChangeArrowheads="1"/>
          </p:cNvSpPr>
          <p:nvPr/>
        </p:nvSpPr>
        <p:spPr bwMode="auto">
          <a:xfrm>
            <a:off x="7741987" y="2957562"/>
            <a:ext cx="208213" cy="21067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9"/>
          <p:cNvSpPr>
            <a:spLocks noChangeArrowheads="1"/>
          </p:cNvSpPr>
          <p:nvPr/>
        </p:nvSpPr>
        <p:spPr bwMode="auto">
          <a:xfrm>
            <a:off x="6916647" y="8247523"/>
            <a:ext cx="208213" cy="21067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901376" y="8247523"/>
            <a:ext cx="2194753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800" dirty="0" smtClean="0">
                <a:solidFill>
                  <a:schemeClr val="accent2"/>
                </a:solidFill>
                <a:latin typeface="Arial" pitchFamily="34" charset="0"/>
              </a:rPr>
              <a:t>AMANDA</a:t>
            </a:r>
            <a:endParaRPr lang="en-US" sz="2800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833142" y="8513249"/>
            <a:ext cx="2583435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000" dirty="0">
                <a:solidFill>
                  <a:schemeClr val="accent2"/>
                </a:solidFill>
                <a:latin typeface="Arial" pitchFamily="34" charset="0"/>
              </a:rPr>
              <a:t>IceCube</a:t>
            </a:r>
            <a:endParaRPr lang="en-US" sz="4000" dirty="0">
              <a:solidFill>
                <a:schemeClr val="accent2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35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13262187" cy="99974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0" tIns="65020" rIns="130040" bIns="6502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171" name="Picture 4" descr="img-JPE1908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/>
          <a:stretch>
            <a:fillRect/>
          </a:stretch>
        </p:blipFill>
        <p:spPr bwMode="auto">
          <a:xfrm>
            <a:off x="-49670" y="0"/>
            <a:ext cx="13316373" cy="999744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Line 6"/>
          <p:cNvSpPr>
            <a:spLocks noChangeShapeType="1"/>
          </p:cNvSpPr>
          <p:nvPr/>
        </p:nvSpPr>
        <p:spPr bwMode="auto">
          <a:xfrm>
            <a:off x="10496410" y="7279075"/>
            <a:ext cx="0" cy="27319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0" tIns="65020" rIns="130040" bIns="65020"/>
          <a:lstStyle/>
          <a:p>
            <a:endParaRPr lang="en-US"/>
          </a:p>
        </p:txBody>
      </p:sp>
      <p:sp>
        <p:nvSpPr>
          <p:cNvPr id="7173" name="Line 8"/>
          <p:cNvSpPr>
            <a:spLocks noChangeShapeType="1"/>
          </p:cNvSpPr>
          <p:nvPr/>
        </p:nvSpPr>
        <p:spPr bwMode="auto">
          <a:xfrm flipV="1">
            <a:off x="5657992" y="7367130"/>
            <a:ext cx="4531361" cy="480906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0" tIns="65020" rIns="130040" bIns="65020"/>
          <a:lstStyle/>
          <a:p>
            <a:endParaRPr lang="en-US"/>
          </a:p>
        </p:txBody>
      </p:sp>
      <p:sp>
        <p:nvSpPr>
          <p:cNvPr id="7174" name="Text Box 10"/>
          <p:cNvSpPr txBox="1">
            <a:spLocks noChangeArrowheads="1"/>
          </p:cNvSpPr>
          <p:nvPr/>
        </p:nvSpPr>
        <p:spPr bwMode="auto">
          <a:xfrm rot="142853">
            <a:off x="4646507" y="1912338"/>
            <a:ext cx="2020712" cy="81957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7296" tIns="58649" rIns="117296" bIns="58649">
            <a:spAutoFit/>
          </a:bodyPr>
          <a:lstStyle>
            <a:lvl1pPr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600">
                <a:latin typeface="Calibri" pitchFamily="34" charset="0"/>
                <a:cs typeface="Calibri" pitchFamily="34" charset="0"/>
              </a:rPr>
              <a:t>3600 m</a:t>
            </a:r>
          </a:p>
        </p:txBody>
      </p:sp>
      <p:sp>
        <p:nvSpPr>
          <p:cNvPr id="7175" name="Text Box 11"/>
          <p:cNvSpPr txBox="1">
            <a:spLocks noChangeArrowheads="1"/>
          </p:cNvSpPr>
          <p:nvPr/>
        </p:nvSpPr>
        <p:spPr bwMode="auto">
          <a:xfrm rot="-5383132">
            <a:off x="10820400" y="4984045"/>
            <a:ext cx="2022969" cy="8195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96" tIns="58649" rIns="117296" bIns="58649">
            <a:spAutoFit/>
          </a:bodyPr>
          <a:lstStyle>
            <a:lvl1pPr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600">
                <a:latin typeface="Calibri" pitchFamily="34" charset="0"/>
                <a:cs typeface="Calibri" pitchFamily="34" charset="0"/>
              </a:rPr>
              <a:t>1366 m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-584200" y="6705600"/>
            <a:ext cx="5410200" cy="24384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160700" y="6935992"/>
            <a:ext cx="4496163" cy="2378085"/>
          </a:xfrm>
          <a:prstGeom prst="rect">
            <a:avLst/>
          </a:prstGeom>
          <a:noFill/>
        </p:spPr>
        <p:txBody>
          <a:bodyPr wrap="none" lIns="130046" tIns="65023" rIns="130046" bIns="65023">
            <a:spAutoFit/>
          </a:bodyPr>
          <a:lstStyle/>
          <a:p>
            <a:pPr algn="l">
              <a:defRPr/>
            </a:pPr>
            <a:r>
              <a:rPr lang="de-DE" sz="11000" b="1" dirty="0" smtClean="0">
                <a:solidFill>
                  <a:srgbClr val="007DB0"/>
                </a:solidFill>
                <a:latin typeface="+mj-lt"/>
              </a:rPr>
              <a:t>NT200</a:t>
            </a:r>
          </a:p>
          <a:p>
            <a:pPr algn="l">
              <a:defRPr/>
            </a:pPr>
            <a:r>
              <a:rPr lang="de-DE" sz="3600" b="1" dirty="0">
                <a:solidFill>
                  <a:srgbClr val="007DB0"/>
                </a:solidFill>
                <a:latin typeface="+mj-lt"/>
              </a:rPr>
              <a:t>h</a:t>
            </a:r>
            <a:r>
              <a:rPr lang="de-DE" sz="3600" b="1" dirty="0" smtClean="0">
                <a:solidFill>
                  <a:srgbClr val="007DB0"/>
                </a:solidFill>
                <a:latin typeface="+mj-lt"/>
              </a:rPr>
              <a:t> = 70 m, </a:t>
            </a:r>
            <a:r>
              <a:rPr lang="de-DE" sz="3600" b="1" dirty="0" smtClean="0">
                <a:solidFill>
                  <a:srgbClr val="007DB0"/>
                </a:solidFill>
                <a:latin typeface="+mj-lt"/>
                <a:sym typeface="Symbol"/>
              </a:rPr>
              <a:t> = 42 m</a:t>
            </a:r>
            <a:endParaRPr lang="de-DE" sz="3600" b="1" dirty="0" smtClean="0">
              <a:solidFill>
                <a:srgbClr val="007DB0"/>
              </a:solidFill>
              <a:latin typeface="+mj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835400" y="3348012"/>
            <a:ext cx="4496163" cy="1054646"/>
          </a:xfrm>
          <a:prstGeom prst="rect">
            <a:avLst/>
          </a:prstGeom>
          <a:noFill/>
        </p:spPr>
        <p:txBody>
          <a:bodyPr wrap="none" lIns="130046" tIns="65023" rIns="130046" bIns="65023">
            <a:spAutoFit/>
          </a:bodyPr>
          <a:lstStyle/>
          <a:p>
            <a:pPr algn="l">
              <a:defRPr/>
            </a:pPr>
            <a:r>
              <a:rPr lang="de-DE" sz="6000" b="1" dirty="0">
                <a:solidFill>
                  <a:schemeClr val="bg1"/>
                </a:solidFill>
              </a:rPr>
              <a:t>Lake </a:t>
            </a:r>
            <a:r>
              <a:rPr lang="de-DE" sz="6000" b="1" dirty="0" smtClean="0">
                <a:solidFill>
                  <a:schemeClr val="bg1"/>
                </a:solidFill>
              </a:rPr>
              <a:t>Baikal</a:t>
            </a:r>
            <a:endParaRPr lang="de-DE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67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3"/>
          <p:cNvSpPr>
            <a:spLocks noGrp="1"/>
          </p:cNvSpPr>
          <p:nvPr>
            <p:ph type="ftr" sz="quarter" idx="4294967295"/>
          </p:nvPr>
        </p:nvSpPr>
        <p:spPr>
          <a:xfrm rot="16200000">
            <a:off x="-3045742" y="6233725"/>
            <a:ext cx="6565618" cy="474133"/>
          </a:xfrm>
          <a:prstGeom prst="rect">
            <a:avLst/>
          </a:prstGeom>
        </p:spPr>
        <p:txBody>
          <a:bodyPr lIns="130046" tIns="65023" rIns="130046" bIns="65023"/>
          <a:lstStyle/>
          <a:p>
            <a:pPr algn="l">
              <a:defRPr/>
            </a:pPr>
            <a:r>
              <a:rPr lang="fr-FR" smtClean="0">
                <a:latin typeface="+mj-lt"/>
              </a:rPr>
              <a:t>V. Bertin - CPPM - ARENA'08 @ Roma</a:t>
            </a:r>
          </a:p>
        </p:txBody>
      </p:sp>
      <p:pic>
        <p:nvPicPr>
          <p:cNvPr id="9219" name="Picture 3" descr="antares-pu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9"/>
          <a:stretch>
            <a:fillRect/>
          </a:stretch>
        </p:blipFill>
        <p:spPr bwMode="auto">
          <a:xfrm>
            <a:off x="0" y="1"/>
            <a:ext cx="13329920" cy="991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0" name="Group 20"/>
          <p:cNvGrpSpPr>
            <a:grpSpLocks/>
          </p:cNvGrpSpPr>
          <p:nvPr/>
        </p:nvGrpSpPr>
        <p:grpSpPr bwMode="auto">
          <a:xfrm>
            <a:off x="1377245" y="8155090"/>
            <a:ext cx="1837832" cy="860213"/>
            <a:chOff x="519" y="3702"/>
            <a:chExt cx="814" cy="381"/>
          </a:xfrm>
        </p:grpSpPr>
        <p:sp>
          <p:nvSpPr>
            <p:cNvPr id="23681" name="Line 6"/>
            <p:cNvSpPr>
              <a:spLocks noChangeShapeType="1"/>
            </p:cNvSpPr>
            <p:nvPr/>
          </p:nvSpPr>
          <p:spPr bwMode="auto">
            <a:xfrm>
              <a:off x="567" y="3702"/>
              <a:ext cx="766" cy="161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+mj-lt"/>
              </a:endParaRPr>
            </a:p>
          </p:txBody>
        </p:sp>
        <p:sp>
          <p:nvSpPr>
            <p:cNvPr id="283655" name="Text Box 7"/>
            <p:cNvSpPr txBox="1">
              <a:spLocks noChangeArrowheads="1"/>
            </p:cNvSpPr>
            <p:nvPr/>
          </p:nvSpPr>
          <p:spPr bwMode="auto">
            <a:xfrm>
              <a:off x="519" y="3838"/>
              <a:ext cx="46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fr-FR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70 m</a:t>
              </a:r>
            </a:p>
          </p:txBody>
        </p:sp>
      </p:grpSp>
      <p:grpSp>
        <p:nvGrpSpPr>
          <p:cNvPr id="9221" name="Group 18"/>
          <p:cNvGrpSpPr>
            <a:grpSpLocks/>
          </p:cNvGrpSpPr>
          <p:nvPr/>
        </p:nvGrpSpPr>
        <p:grpSpPr bwMode="auto">
          <a:xfrm>
            <a:off x="9184637" y="1991360"/>
            <a:ext cx="1514968" cy="6432410"/>
            <a:chOff x="4014" y="1162"/>
            <a:chExt cx="671" cy="2540"/>
          </a:xfrm>
        </p:grpSpPr>
        <p:sp>
          <p:nvSpPr>
            <p:cNvPr id="283657" name="Text Box 9"/>
            <p:cNvSpPr txBox="1">
              <a:spLocks noChangeArrowheads="1"/>
            </p:cNvSpPr>
            <p:nvPr/>
          </p:nvSpPr>
          <p:spPr bwMode="auto">
            <a:xfrm>
              <a:off x="4121" y="2207"/>
              <a:ext cx="564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fr-FR" altLang="fr-FR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4</a:t>
              </a:r>
              <a:r>
                <a:rPr lang="en-US" altLang="fr-FR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50 m</a:t>
              </a:r>
            </a:p>
          </p:txBody>
        </p:sp>
        <p:sp>
          <p:nvSpPr>
            <p:cNvPr id="23680" name="Line 10"/>
            <p:cNvSpPr>
              <a:spLocks noChangeShapeType="1"/>
            </p:cNvSpPr>
            <p:nvPr/>
          </p:nvSpPr>
          <p:spPr bwMode="auto">
            <a:xfrm flipH="1" flipV="1">
              <a:off x="4014" y="1162"/>
              <a:ext cx="136" cy="254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+mj-lt"/>
              </a:endParaRPr>
            </a:p>
          </p:txBody>
        </p:sp>
      </p:grpSp>
      <p:grpSp>
        <p:nvGrpSpPr>
          <p:cNvPr id="9222" name="Group 19"/>
          <p:cNvGrpSpPr>
            <a:grpSpLocks/>
          </p:cNvGrpSpPr>
          <p:nvPr/>
        </p:nvGrpSpPr>
        <p:grpSpPr bwMode="auto">
          <a:xfrm>
            <a:off x="5416410" y="1291450"/>
            <a:ext cx="1720426" cy="8015111"/>
            <a:chOff x="113" y="572"/>
            <a:chExt cx="762" cy="3550"/>
          </a:xfrm>
        </p:grpSpPr>
        <p:sp>
          <p:nvSpPr>
            <p:cNvPr id="23677" name="Line 5"/>
            <p:cNvSpPr>
              <a:spLocks noChangeShapeType="1"/>
            </p:cNvSpPr>
            <p:nvPr/>
          </p:nvSpPr>
          <p:spPr bwMode="auto">
            <a:xfrm flipH="1">
              <a:off x="113" y="572"/>
              <a:ext cx="106" cy="355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fr-FR">
                <a:latin typeface="+mj-lt"/>
              </a:endParaRPr>
            </a:p>
          </p:txBody>
        </p:sp>
        <p:sp>
          <p:nvSpPr>
            <p:cNvPr id="283662" name="Text Box 14"/>
            <p:cNvSpPr txBox="1">
              <a:spLocks noChangeArrowheads="1"/>
            </p:cNvSpPr>
            <p:nvPr/>
          </p:nvSpPr>
          <p:spPr bwMode="auto">
            <a:xfrm>
              <a:off x="193" y="754"/>
              <a:ext cx="682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fr-FR" sz="3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2500m</a:t>
              </a:r>
            </a:p>
          </p:txBody>
        </p:sp>
      </p:grpSp>
      <p:sp>
        <p:nvSpPr>
          <p:cNvPr id="23563" name="Text Box 15"/>
          <p:cNvSpPr txBox="1">
            <a:spLocks noChangeArrowheads="1"/>
          </p:cNvSpPr>
          <p:nvPr/>
        </p:nvSpPr>
        <p:spPr bwMode="auto">
          <a:xfrm>
            <a:off x="9426219" y="1991361"/>
            <a:ext cx="3400781" cy="2439640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</p:spPr>
        <p:txBody>
          <a:bodyPr wrap="square" lIns="130046" tIns="65023" rIns="130046" bIns="65023">
            <a:spAutoFit/>
          </a:bodyPr>
          <a:lstStyle/>
          <a:p>
            <a:pPr algn="l" eaLnBrk="0" hangingPunct="0">
              <a:buFontTx/>
              <a:buChar char="•"/>
              <a:defRPr/>
            </a:pPr>
            <a:r>
              <a:rPr lang="en-US" altLang="fr-FR" sz="2800" dirty="0">
                <a:solidFill>
                  <a:srgbClr val="FFCC66"/>
                </a:solidFill>
                <a:latin typeface="+mj-lt"/>
              </a:rPr>
              <a:t>  </a:t>
            </a:r>
            <a:r>
              <a:rPr lang="en-US" altLang="fr-FR" sz="3400" dirty="0">
                <a:solidFill>
                  <a:srgbClr val="FFCC66"/>
                </a:solidFill>
                <a:latin typeface="+mj-lt"/>
              </a:rPr>
              <a:t>885 PMTs </a:t>
            </a:r>
          </a:p>
          <a:p>
            <a:pPr algn="l" eaLnBrk="0" hangingPunct="0">
              <a:buFontTx/>
              <a:buChar char="•"/>
              <a:defRPr/>
            </a:pPr>
            <a:r>
              <a:rPr lang="en-US" altLang="fr-FR" sz="3400" dirty="0">
                <a:solidFill>
                  <a:srgbClr val="FFCC66"/>
                </a:solidFill>
                <a:latin typeface="+mj-lt"/>
              </a:rPr>
              <a:t> </a:t>
            </a:r>
            <a:r>
              <a:rPr lang="en-GB" altLang="fr-FR" sz="3400" dirty="0">
                <a:solidFill>
                  <a:srgbClr val="FFCC66"/>
                </a:solidFill>
                <a:latin typeface="+mj-lt"/>
              </a:rPr>
              <a:t>12</a:t>
            </a:r>
            <a:r>
              <a:rPr lang="en-US" altLang="fr-FR" sz="3400" dirty="0">
                <a:solidFill>
                  <a:srgbClr val="FFCC66"/>
                </a:solidFill>
                <a:latin typeface="+mj-lt"/>
              </a:rPr>
              <a:t> </a:t>
            </a:r>
            <a:r>
              <a:rPr lang="en-US" altLang="fr-FR" sz="3400" dirty="0" smtClean="0">
                <a:solidFill>
                  <a:srgbClr val="FFCC66"/>
                </a:solidFill>
                <a:latin typeface="+mj-lt"/>
              </a:rPr>
              <a:t>strings</a:t>
            </a:r>
          </a:p>
          <a:p>
            <a:pPr algn="l" eaLnBrk="0" hangingPunct="0">
              <a:buFontTx/>
              <a:buChar char="•"/>
              <a:defRPr/>
            </a:pPr>
            <a:r>
              <a:rPr lang="de-DE" altLang="fr-FR" sz="3400" dirty="0" smtClean="0">
                <a:solidFill>
                  <a:srgbClr val="FFCC66"/>
                </a:solidFill>
                <a:latin typeface="+mj-lt"/>
              </a:rPr>
              <a:t> </a:t>
            </a:r>
            <a:r>
              <a:rPr lang="de-DE" altLang="fr-FR" sz="2400" dirty="0" smtClean="0">
                <a:solidFill>
                  <a:srgbClr val="FFCC66"/>
                </a:solidFill>
                <a:latin typeface="+mj-lt"/>
              </a:rPr>
              <a:t>Operating in final </a:t>
            </a:r>
          </a:p>
          <a:p>
            <a:pPr algn="l" eaLnBrk="0" hangingPunct="0">
              <a:defRPr/>
            </a:pPr>
            <a:r>
              <a:rPr lang="de-DE" altLang="fr-FR" sz="2400" dirty="0">
                <a:solidFill>
                  <a:srgbClr val="FFCC66"/>
                </a:solidFill>
                <a:latin typeface="+mj-lt"/>
              </a:rPr>
              <a:t> </a:t>
            </a:r>
            <a:r>
              <a:rPr lang="de-DE" altLang="fr-FR" sz="2400" dirty="0" smtClean="0">
                <a:solidFill>
                  <a:srgbClr val="FFCC66"/>
                </a:solidFill>
                <a:latin typeface="+mj-lt"/>
              </a:rPr>
              <a:t>  configuration    </a:t>
            </a:r>
          </a:p>
          <a:p>
            <a:pPr algn="l" eaLnBrk="0" hangingPunct="0">
              <a:defRPr/>
            </a:pPr>
            <a:r>
              <a:rPr lang="de-DE" altLang="fr-FR" sz="2400" dirty="0">
                <a:solidFill>
                  <a:srgbClr val="FFCC66"/>
                </a:solidFill>
                <a:latin typeface="+mj-lt"/>
              </a:rPr>
              <a:t> </a:t>
            </a:r>
            <a:r>
              <a:rPr lang="de-DE" altLang="fr-FR" sz="2400" dirty="0" smtClean="0">
                <a:solidFill>
                  <a:srgbClr val="FFCC66"/>
                </a:solidFill>
                <a:latin typeface="+mj-lt"/>
              </a:rPr>
              <a:t>  since </a:t>
            </a:r>
            <a:r>
              <a:rPr lang="de-DE" altLang="fr-FR" sz="2400" dirty="0">
                <a:solidFill>
                  <a:srgbClr val="FFCC66"/>
                </a:solidFill>
                <a:latin typeface="+mj-lt"/>
              </a:rPr>
              <a:t> </a:t>
            </a:r>
            <a:r>
              <a:rPr lang="de-DE" altLang="fr-FR" sz="2400" dirty="0" smtClean="0">
                <a:solidFill>
                  <a:srgbClr val="FFCC66"/>
                </a:solidFill>
                <a:latin typeface="+mj-lt"/>
              </a:rPr>
              <a:t>2008</a:t>
            </a:r>
            <a:endParaRPr lang="en-US" altLang="fr-FR" sz="2400" dirty="0">
              <a:solidFill>
                <a:srgbClr val="FFCC66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89356" y="279965"/>
            <a:ext cx="5474701" cy="1316256"/>
          </a:xfrm>
          <a:prstGeom prst="rect">
            <a:avLst/>
          </a:prstGeom>
          <a:noFill/>
        </p:spPr>
        <p:txBody>
          <a:bodyPr wrap="none" lIns="130046" tIns="65023" rIns="130046" bIns="65023">
            <a:spAutoFit/>
          </a:bodyPr>
          <a:lstStyle/>
          <a:p>
            <a:pPr>
              <a:defRPr/>
            </a:pPr>
            <a:r>
              <a:rPr lang="de-DE" sz="77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7700" dirty="0" smtClean="0">
                <a:solidFill>
                  <a:schemeClr val="bg1"/>
                </a:solidFill>
                <a:latin typeface="+mj-lt"/>
              </a:rPr>
              <a:t> ANTARES</a:t>
            </a:r>
            <a:endParaRPr lang="en-US" sz="77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627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IceCube Neutrino Observatory</a:t>
            </a:r>
            <a:endParaRPr lang="en-US" dirty="0"/>
          </a:p>
        </p:txBody>
      </p:sp>
      <p:sp>
        <p:nvSpPr>
          <p:cNvPr id="5" name="Rectangle 9"/>
          <p:cNvSpPr>
            <a:spLocks/>
          </p:cNvSpPr>
          <p:nvPr/>
        </p:nvSpPr>
        <p:spPr bwMode="auto">
          <a:xfrm>
            <a:off x="8850501" y="6572250"/>
            <a:ext cx="5664200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marL="342900" indent="-342900" defTabSz="642938">
              <a:lnSpc>
                <a:spcPct val="90000"/>
              </a:lnSpc>
              <a:spcBef>
                <a:spcPts val="513"/>
              </a:spcBef>
              <a:buFontTx/>
              <a:buChar char="•"/>
            </a:pPr>
            <a:endParaRPr lang="en-US" sz="3200" dirty="0">
              <a:solidFill>
                <a:schemeClr val="bg1"/>
              </a:solidFill>
              <a:latin typeface="Arial" pitchFamily="34" charset="0"/>
              <a:sym typeface="Helvetica Neue" charset="0"/>
            </a:endParaRPr>
          </a:p>
          <a:p>
            <a:pPr marL="342900" indent="-342900" algn="l" defTabSz="642938">
              <a:lnSpc>
                <a:spcPct val="90000"/>
              </a:lnSpc>
              <a:spcBef>
                <a:spcPts val="513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~220 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Symbol" pitchFamily="18" charset="2"/>
              </a:rPr>
              <a:t>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/day</a:t>
            </a:r>
            <a:endParaRPr lang="en-US" sz="2800" dirty="0">
              <a:solidFill>
                <a:srgbClr val="007DB0"/>
              </a:solidFill>
              <a:latin typeface="Calibri" pitchFamily="34" charset="0"/>
              <a:sym typeface="Helvetica Neue" charset="0"/>
            </a:endParaRPr>
          </a:p>
          <a:p>
            <a:pPr marL="342900" indent="-342900" algn="l" defTabSz="642938">
              <a:lnSpc>
                <a:spcPct val="90000"/>
              </a:lnSpc>
              <a:spcBef>
                <a:spcPts val="513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Threshold</a:t>
            </a:r>
          </a:p>
          <a:p>
            <a:pPr algn="l" defTabSz="642938">
              <a:lnSpc>
                <a:spcPct val="90000"/>
              </a:lnSpc>
              <a:spcBef>
                <a:spcPts val="513"/>
              </a:spcBef>
              <a:buClr>
                <a:srgbClr val="FFC000"/>
              </a:buClr>
            </a:pPr>
            <a:r>
              <a:rPr lang="en-US" sz="2800" dirty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   - </a:t>
            </a:r>
            <a:r>
              <a:rPr lang="en-US" sz="2800" dirty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IceCube 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  ~ 100 GeV</a:t>
            </a:r>
          </a:p>
          <a:p>
            <a:pPr algn="l" defTabSz="642938">
              <a:lnSpc>
                <a:spcPct val="90000"/>
              </a:lnSpc>
              <a:spcBef>
                <a:spcPts val="513"/>
              </a:spcBef>
              <a:buClr>
                <a:srgbClr val="FFC000"/>
              </a:buClr>
            </a:pPr>
            <a:r>
              <a:rPr lang="en-US" sz="2800" dirty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   - </a:t>
            </a:r>
            <a:r>
              <a:rPr lang="en-US" sz="2800" dirty="0" err="1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DeepCore</a:t>
            </a:r>
            <a:r>
              <a:rPr lang="en-US" sz="2800" dirty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  ~10 </a:t>
            </a:r>
            <a:r>
              <a:rPr lang="en-US" sz="2800" dirty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GeV</a:t>
            </a:r>
          </a:p>
          <a:p>
            <a:pPr defTabSz="642938">
              <a:lnSpc>
                <a:spcPct val="90000"/>
              </a:lnSpc>
              <a:spcBef>
                <a:spcPts val="513"/>
              </a:spcBef>
            </a:pPr>
            <a:endParaRPr lang="en-US" sz="2400" baseline="30000" dirty="0">
              <a:solidFill>
                <a:schemeClr val="tx2"/>
              </a:solidFill>
              <a:latin typeface="Calibri" pitchFamily="34" charset="0"/>
              <a:sym typeface="Helvetica Neue" charset="0"/>
            </a:endParaRPr>
          </a:p>
          <a:p>
            <a:pPr marL="342900" indent="-342900" algn="ctr" defTabSz="642938">
              <a:lnSpc>
                <a:spcPct val="90000"/>
              </a:lnSpc>
              <a:spcBef>
                <a:spcPts val="513"/>
              </a:spcBef>
            </a:pPr>
            <a:endParaRPr lang="en-US" sz="2400" dirty="0">
              <a:solidFill>
                <a:schemeClr val="bg1"/>
              </a:solidFill>
              <a:latin typeface="Arial" pitchFamily="34" charset="0"/>
              <a:sym typeface="Helvetica Neue" charset="0"/>
            </a:endParaRPr>
          </a:p>
        </p:txBody>
      </p:sp>
      <p:pic>
        <p:nvPicPr>
          <p:cNvPr id="7" name="Picture 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457924"/>
            <a:ext cx="5562600" cy="814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92800" y="1752600"/>
            <a:ext cx="5915402" cy="5786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40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IceTop air shower detector</a:t>
            </a:r>
          </a:p>
          <a:p>
            <a:pPr algn="l"/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81 pairs of water Cherenkov tanks</a:t>
            </a:r>
          </a:p>
          <a:p>
            <a:pPr algn="l"/>
            <a:endParaRPr lang="de-DE" sz="40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de-DE" sz="4000" dirty="0" smtClean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de-DE" sz="40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de-DE" sz="1000" dirty="0" smtClean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de-DE" sz="40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IceCube </a:t>
            </a:r>
          </a:p>
          <a:p>
            <a:pPr algn="l"/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86 strings including 8 Deep Core strings</a:t>
            </a:r>
          </a:p>
          <a:p>
            <a:pPr algn="l"/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60 PMT per string</a:t>
            </a:r>
          </a:p>
          <a:p>
            <a:pPr algn="l"/>
            <a:endParaRPr lang="de-DE" sz="8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de-DE" sz="40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DeepCore</a:t>
            </a:r>
          </a:p>
          <a:p>
            <a:pPr algn="l"/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8 closely spaced strings</a:t>
            </a:r>
            <a:endParaRPr lang="en-US" sz="28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5000" y="5493050"/>
            <a:ext cx="120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1450m</a:t>
            </a:r>
            <a:endParaRPr lang="en-US" sz="28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3466" y="6830913"/>
            <a:ext cx="120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450m</a:t>
            </a:r>
            <a:endParaRPr lang="en-US" sz="28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8866" y="7354927"/>
            <a:ext cx="120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accent5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2820m</a:t>
            </a:r>
            <a:endParaRPr lang="en-US" sz="2800" dirty="0">
              <a:solidFill>
                <a:schemeClr val="accent5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4902200" y="2057400"/>
            <a:ext cx="9906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3416300" y="6675676"/>
            <a:ext cx="2406650" cy="67845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4292600" y="5181600"/>
            <a:ext cx="1587500" cy="31145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3577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Rectangle 2"/>
          <p:cNvSpPr>
            <a:spLocks noChangeArrowheads="1"/>
          </p:cNvSpPr>
          <p:nvPr/>
        </p:nvSpPr>
        <p:spPr bwMode="auto">
          <a:xfrm>
            <a:off x="4876800" y="2754490"/>
            <a:ext cx="261902" cy="153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30" tIns="65016" rIns="130030" bIns="65016">
            <a:spAutoFit/>
          </a:bodyPr>
          <a:lstStyle/>
          <a:p>
            <a:pPr algn="ctr" eaLnBrk="1" hangingPunct="1"/>
            <a:endParaRPr lang="en-US" sz="4600">
              <a:solidFill>
                <a:schemeClr val="bg1"/>
              </a:solidFill>
              <a:ea typeface="ＭＳ Ｐゴシック" pitchFamily="1" charset="-128"/>
            </a:endParaRPr>
          </a:p>
          <a:p>
            <a:pPr algn="ctr" eaLnBrk="1" hangingPunct="1"/>
            <a:endParaRPr lang="en-US" sz="4600">
              <a:solidFill>
                <a:schemeClr val="bg1"/>
              </a:solidFill>
              <a:ea typeface="ＭＳ Ｐゴシック" pitchFamily="1" charset="-128"/>
            </a:endParaRPr>
          </a:p>
        </p:txBody>
      </p:sp>
      <p:pic>
        <p:nvPicPr>
          <p:cNvPr id="1034243" name="Picture 3" descr="1,000 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44" name="AutoShape 4"/>
          <p:cNvSpPr>
            <a:spLocks noChangeArrowheads="1"/>
          </p:cNvSpPr>
          <p:nvPr/>
        </p:nvSpPr>
        <p:spPr bwMode="auto">
          <a:xfrm rot="21436604" flipV="1">
            <a:off x="4876800" y="4276231"/>
            <a:ext cx="8128000" cy="2709333"/>
          </a:xfrm>
          <a:prstGeom prst="hexagon">
            <a:avLst>
              <a:gd name="adj" fmla="val 75000"/>
              <a:gd name="vf" fmla="val 115470"/>
            </a:avLst>
          </a:prstGeom>
          <a:solidFill>
            <a:srgbClr val="035C96">
              <a:alpha val="9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34245" name="Oval 5"/>
          <p:cNvSpPr>
            <a:spLocks noChangeAspect="1" noChangeArrowheads="1"/>
          </p:cNvSpPr>
          <p:nvPr/>
        </p:nvSpPr>
        <p:spPr bwMode="auto">
          <a:xfrm>
            <a:off x="5743787" y="5249335"/>
            <a:ext cx="1950720" cy="799253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30" tIns="65016" rIns="130030" bIns="65016" anchor="ctr"/>
          <a:lstStyle/>
          <a:p>
            <a:pPr algn="ctr"/>
            <a:endParaRPr lang="en-GB" sz="3400">
              <a:solidFill>
                <a:schemeClr val="bg1"/>
              </a:solidFill>
              <a:ea typeface="ＭＳ Ｐゴシック" pitchFamily="1" charset="-128"/>
            </a:endParaRPr>
          </a:p>
        </p:txBody>
      </p:sp>
      <p:sp>
        <p:nvSpPr>
          <p:cNvPr id="1034246" name="Text Box 6"/>
          <p:cNvSpPr txBox="1">
            <a:spLocks noChangeArrowheads="1"/>
          </p:cNvSpPr>
          <p:nvPr/>
        </p:nvSpPr>
        <p:spPr bwMode="auto">
          <a:xfrm>
            <a:off x="6177280" y="6098259"/>
            <a:ext cx="1673014" cy="52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30" tIns="65016" rIns="130030" bIns="65016">
            <a:spAutoFit/>
          </a:bodyPr>
          <a:lstStyle/>
          <a:p>
            <a:r>
              <a:rPr lang="en-US" sz="2600">
                <a:solidFill>
                  <a:schemeClr val="bg1"/>
                </a:solidFill>
                <a:ea typeface="ＭＳ Ｐゴシック" pitchFamily="1" charset="-128"/>
              </a:rPr>
              <a:t>AMANDA</a:t>
            </a:r>
            <a:endParaRPr lang="en-US" sz="3400">
              <a:solidFill>
                <a:schemeClr val="bg1"/>
              </a:solidFill>
              <a:ea typeface="ＭＳ Ｐゴシック" pitchFamily="1" charset="-128"/>
            </a:endParaRPr>
          </a:p>
        </p:txBody>
      </p:sp>
      <p:sp>
        <p:nvSpPr>
          <p:cNvPr id="1034247" name="Text Box 7"/>
          <p:cNvSpPr txBox="1">
            <a:spLocks noChangeArrowheads="1"/>
          </p:cNvSpPr>
          <p:nvPr/>
        </p:nvSpPr>
        <p:spPr bwMode="auto">
          <a:xfrm>
            <a:off x="9166578" y="4371058"/>
            <a:ext cx="2235200" cy="740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30" tIns="65016" rIns="130030" bIns="65016">
            <a:spAutoFit/>
          </a:bodyPr>
          <a:lstStyle/>
          <a:p>
            <a:r>
              <a:rPr lang="en-US" sz="4000">
                <a:solidFill>
                  <a:schemeClr val="bg1"/>
                </a:solidFill>
                <a:ea typeface="ＭＳ Ｐゴシック" pitchFamily="1" charset="-128"/>
              </a:rPr>
              <a:t>IceCube</a:t>
            </a:r>
          </a:p>
        </p:txBody>
      </p:sp>
      <p:sp>
        <p:nvSpPr>
          <p:cNvPr id="1034248" name="Text Box 8"/>
          <p:cNvSpPr txBox="1">
            <a:spLocks noChangeArrowheads="1"/>
          </p:cNvSpPr>
          <p:nvPr/>
        </p:nvSpPr>
        <p:spPr bwMode="auto">
          <a:xfrm>
            <a:off x="1122572" y="413174"/>
            <a:ext cx="10789006" cy="1092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6500">
                <a:solidFill>
                  <a:schemeClr val="bg1"/>
                </a:solidFill>
              </a:rPr>
              <a:t>The Amundsen-Scott Station</a:t>
            </a:r>
            <a:endParaRPr lang="en-GB" sz="6500">
              <a:solidFill>
                <a:schemeClr val="bg1"/>
              </a:solidFill>
            </a:endParaRPr>
          </a:p>
        </p:txBody>
      </p:sp>
      <p:sp>
        <p:nvSpPr>
          <p:cNvPr id="1034249" name="Text Box 9"/>
          <p:cNvSpPr txBox="1">
            <a:spLocks noChangeArrowheads="1"/>
          </p:cNvSpPr>
          <p:nvPr/>
        </p:nvSpPr>
        <p:spPr bwMode="auto">
          <a:xfrm>
            <a:off x="1068495" y="2070383"/>
            <a:ext cx="10131776" cy="569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3100">
                <a:solidFill>
                  <a:schemeClr val="bg1"/>
                </a:solidFill>
              </a:rPr>
              <a:t>South Pole  Station Building                 Astronomy Sector</a:t>
            </a:r>
            <a:endParaRPr lang="en-GB" sz="3100">
              <a:solidFill>
                <a:schemeClr val="bg1"/>
              </a:solidFill>
            </a:endParaRPr>
          </a:p>
        </p:txBody>
      </p:sp>
      <p:sp>
        <p:nvSpPr>
          <p:cNvPr id="1034250" name="Line 10"/>
          <p:cNvSpPr>
            <a:spLocks noChangeShapeType="1"/>
          </p:cNvSpPr>
          <p:nvPr/>
        </p:nvSpPr>
        <p:spPr bwMode="auto">
          <a:xfrm flipH="1">
            <a:off x="1460783" y="2716107"/>
            <a:ext cx="288996" cy="280867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34251" name="Line 11"/>
          <p:cNvSpPr>
            <a:spLocks noChangeShapeType="1"/>
          </p:cNvSpPr>
          <p:nvPr/>
        </p:nvSpPr>
        <p:spPr bwMode="auto">
          <a:xfrm flipH="1">
            <a:off x="2756747" y="2716107"/>
            <a:ext cx="1225973" cy="244743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34252" name="AutoShape 12"/>
          <p:cNvSpPr>
            <a:spLocks/>
          </p:cNvSpPr>
          <p:nvPr/>
        </p:nvSpPr>
        <p:spPr bwMode="auto">
          <a:xfrm rot="-5400000">
            <a:off x="9250117" y="1122117"/>
            <a:ext cx="483164" cy="3960142"/>
          </a:xfrm>
          <a:prstGeom prst="rightBrace">
            <a:avLst>
              <a:gd name="adj1" fmla="val 68302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34253" name="Text Box 13"/>
          <p:cNvSpPr txBox="1">
            <a:spLocks noChangeArrowheads="1"/>
          </p:cNvSpPr>
          <p:nvPr/>
        </p:nvSpPr>
        <p:spPr bwMode="auto">
          <a:xfrm>
            <a:off x="2034249" y="6820748"/>
            <a:ext cx="1377264" cy="569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3100">
                <a:solidFill>
                  <a:schemeClr val="bg1"/>
                </a:solidFill>
              </a:rPr>
              <a:t>skiway</a:t>
            </a:r>
            <a:endParaRPr lang="en-GB" sz="3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35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South Pole Station</a:t>
            </a:r>
            <a:endParaRPr lang="en-US" dirty="0"/>
          </a:p>
        </p:txBody>
      </p:sp>
      <p:pic>
        <p:nvPicPr>
          <p:cNvPr id="22530" name="Picture 2" descr="X:\Anniversary-Antarctic-Exploration-Turns-100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199"/>
            <a:ext cx="13004800" cy="866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26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South Pole Station</a:t>
            </a:r>
            <a:endParaRPr lang="en-US" dirty="0"/>
          </a:p>
        </p:txBody>
      </p:sp>
      <p:pic>
        <p:nvPicPr>
          <p:cNvPr id="23554" name="Picture 2" descr="X:\A-S-St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199"/>
            <a:ext cx="13004800" cy="866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87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1219200"/>
            <a:ext cx="13004800" cy="8534400"/>
          </a:xfrm>
          <a:prstGeom prst="rect">
            <a:avLst/>
          </a:prstGeom>
          <a:solidFill>
            <a:schemeClr val="tx1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DOM with the 10´´ Hamamatsu PMT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1719811"/>
              </p:ext>
            </p:extLst>
          </p:nvPr>
        </p:nvGraphicFramePr>
        <p:xfrm>
          <a:off x="4576196" y="2209800"/>
          <a:ext cx="8022204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7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6196" y="2209800"/>
                        <a:ext cx="8022204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0" b="1994"/>
          <a:stretch/>
        </p:blipFill>
        <p:spPr bwMode="auto">
          <a:xfrm>
            <a:off x="406400" y="2209799"/>
            <a:ext cx="5867400" cy="594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83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Marching since fourty years ...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371600"/>
            <a:ext cx="12192000" cy="7467600"/>
          </a:xfrm>
        </p:spPr>
        <p:txBody>
          <a:bodyPr/>
          <a:lstStyle/>
          <a:p>
            <a:r>
              <a:rPr lang="de-DE" dirty="0" smtClean="0"/>
              <a:t> </a:t>
            </a:r>
            <a:r>
              <a:rPr lang="de-DE" sz="7200" dirty="0" smtClean="0"/>
              <a:t>1973</a:t>
            </a:r>
            <a:r>
              <a:rPr lang="de-DE" dirty="0" smtClean="0"/>
              <a:t>, </a:t>
            </a:r>
            <a:r>
              <a:rPr lang="en-US" dirty="0" smtClean="0"/>
              <a:t>International </a:t>
            </a:r>
            <a:r>
              <a:rPr lang="en-US" dirty="0"/>
              <a:t>Cosmic Ray Conference (ICRC</a:t>
            </a:r>
            <a:r>
              <a:rPr lang="en-US" dirty="0" smtClean="0"/>
              <a:t>) </a:t>
            </a:r>
          </a:p>
          <a:p>
            <a:pPr marL="0" indent="0">
              <a:buNone/>
            </a:pPr>
            <a:r>
              <a:rPr lang="en-US" b="0" dirty="0" smtClean="0"/>
              <a:t>F. </a:t>
            </a:r>
            <a:r>
              <a:rPr lang="en-US" b="0" dirty="0" err="1" smtClean="0"/>
              <a:t>Reines</a:t>
            </a:r>
            <a:r>
              <a:rPr lang="en-US" b="0" dirty="0"/>
              <a:t>, J. Learned, H. Davis, P</a:t>
            </a:r>
            <a:r>
              <a:rPr lang="en-US" b="0" dirty="0" smtClean="0"/>
              <a:t>. </a:t>
            </a:r>
            <a:r>
              <a:rPr lang="en-US" b="0" dirty="0" err="1" smtClean="0"/>
              <a:t>Kotzer</a:t>
            </a:r>
            <a:r>
              <a:rPr lang="en-US" b="0" dirty="0"/>
              <a:t>, M. Shapiro (all USA), </a:t>
            </a:r>
            <a:r>
              <a:rPr lang="en-US" b="0" dirty="0" smtClean="0"/>
              <a:t>                G</a:t>
            </a:r>
            <a:r>
              <a:rPr lang="en-US" b="0" dirty="0"/>
              <a:t>. </a:t>
            </a:r>
            <a:r>
              <a:rPr lang="en-US" b="0" dirty="0" err="1"/>
              <a:t>Zatsepin</a:t>
            </a:r>
            <a:r>
              <a:rPr lang="en-US" b="0" dirty="0"/>
              <a:t> (</a:t>
            </a:r>
            <a:r>
              <a:rPr lang="en-US" b="0" dirty="0" smtClean="0"/>
              <a:t>USSR) and </a:t>
            </a:r>
            <a:r>
              <a:rPr lang="en-US" b="0" dirty="0"/>
              <a:t>S. Miyake (Japan) </a:t>
            </a:r>
            <a:r>
              <a:rPr lang="en-US" b="0" dirty="0" smtClean="0"/>
              <a:t>discuss </a:t>
            </a:r>
            <a:r>
              <a:rPr lang="en-US" b="0" dirty="0"/>
              <a:t>a deep-water </a:t>
            </a:r>
            <a:r>
              <a:rPr lang="en-US" b="0" dirty="0" smtClean="0"/>
              <a:t>detector.</a:t>
            </a:r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sz="1400" dirty="0" smtClean="0"/>
          </a:p>
          <a:p>
            <a:r>
              <a:rPr lang="de-DE" dirty="0" smtClean="0"/>
              <a:t> 1978: DUMAND </a:t>
            </a:r>
          </a:p>
          <a:p>
            <a:pPr marL="0" indent="0">
              <a:buNone/>
            </a:pPr>
            <a:r>
              <a:rPr lang="de-DE" b="0" dirty="0"/>
              <a:t>F</a:t>
            </a:r>
            <a:r>
              <a:rPr lang="de-DE" b="0" dirty="0" smtClean="0"/>
              <a:t>irst design of a  cubic kilometer detector                                                              close to Hawaii</a:t>
            </a:r>
          </a:p>
          <a:p>
            <a:endParaRPr lang="de-DE" b="0" dirty="0"/>
          </a:p>
          <a:p>
            <a:endParaRPr lang="de-DE" b="0" dirty="0" smtClean="0"/>
          </a:p>
          <a:p>
            <a:endParaRPr lang="de-DE" b="0" dirty="0"/>
          </a:p>
          <a:p>
            <a:endParaRPr lang="de-DE" b="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1" t="2609" r="9009" b="4462"/>
          <a:stretch/>
        </p:blipFill>
        <p:spPr>
          <a:xfrm>
            <a:off x="7874000" y="3315148"/>
            <a:ext cx="5302576" cy="674459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00051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5560" y="1"/>
            <a:ext cx="13121612" cy="9753600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7992452" y="152400"/>
            <a:ext cx="4197107" cy="225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pPr algn="l"/>
            <a:r>
              <a:rPr lang="de-DE" sz="4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- 5 MW </a:t>
            </a:r>
            <a:r>
              <a:rPr lang="de-DE" sz="4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power</a:t>
            </a:r>
            <a:endParaRPr lang="de-DE" sz="46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de-DE" sz="4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- 16 m³ </a:t>
            </a:r>
            <a:r>
              <a:rPr lang="de-DE" sz="4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kerosine</a:t>
            </a:r>
            <a:endParaRPr lang="de-DE" sz="46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de-DE" sz="4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	    </a:t>
            </a:r>
            <a:r>
              <a:rPr lang="de-DE" sz="4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per hole</a:t>
            </a:r>
            <a:endParaRPr lang="en-GB" sz="46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7800" y="228600"/>
            <a:ext cx="12827000" cy="762000"/>
          </a:xfrm>
          <a:noFill/>
          <a:ln>
            <a:noFill/>
          </a:ln>
        </p:spPr>
        <p:txBody>
          <a:bodyPr/>
          <a:lstStyle/>
          <a:p>
            <a:r>
              <a:rPr lang="de-DE" sz="6600" dirty="0" smtClean="0"/>
              <a:t>The Drill Camp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0978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7" descr="m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3004800" cy="974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223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7649" name="Freeform 1"/>
          <p:cNvSpPr>
            <a:spLocks/>
          </p:cNvSpPr>
          <p:nvPr/>
        </p:nvSpPr>
        <p:spPr bwMode="auto">
          <a:xfrm>
            <a:off x="-485422" y="2388729"/>
            <a:ext cx="14375272" cy="6716890"/>
          </a:xfrm>
          <a:custGeom>
            <a:avLst/>
            <a:gdLst>
              <a:gd name="T0" fmla="*/ 0 w 21600"/>
              <a:gd name="T1" fmla="*/ 6479 h 21600"/>
              <a:gd name="T2" fmla="*/ 5750 w 21600"/>
              <a:gd name="T3" fmla="*/ 0 h 21600"/>
              <a:gd name="T4" fmla="*/ 15596 w 21600"/>
              <a:gd name="T5" fmla="*/ 0 h 21600"/>
              <a:gd name="T6" fmla="*/ 21600 w 21600"/>
              <a:gd name="T7" fmla="*/ 7241 h 21600"/>
              <a:gd name="T8" fmla="*/ 17173 w 21600"/>
              <a:gd name="T9" fmla="*/ 21600 h 21600"/>
              <a:gd name="T10" fmla="*/ 2163 w 21600"/>
              <a:gd name="T11" fmla="*/ 21600 h 21600"/>
              <a:gd name="T12" fmla="*/ 0 w 21600"/>
              <a:gd name="T13" fmla="*/ 6479 h 21600"/>
              <a:gd name="T14" fmla="*/ 0 w 21600"/>
              <a:gd name="T15" fmla="*/ 6479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1600"/>
              <a:gd name="T25" fmla="*/ 0 h 21600"/>
              <a:gd name="T26" fmla="*/ 21600 w 21600"/>
              <a:gd name="T27" fmla="*/ 21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6479"/>
                </a:moveTo>
                <a:lnTo>
                  <a:pt x="5750" y="0"/>
                </a:lnTo>
                <a:lnTo>
                  <a:pt x="15596" y="0"/>
                </a:lnTo>
                <a:lnTo>
                  <a:pt x="21600" y="7241"/>
                </a:lnTo>
                <a:lnTo>
                  <a:pt x="17173" y="21600"/>
                </a:lnTo>
                <a:lnTo>
                  <a:pt x="2163" y="21600"/>
                </a:lnTo>
                <a:lnTo>
                  <a:pt x="0" y="6479"/>
                </a:lnTo>
                <a:close/>
                <a:moveTo>
                  <a:pt x="0" y="6479"/>
                </a:moveTo>
              </a:path>
            </a:pathLst>
          </a:custGeom>
          <a:solidFill>
            <a:srgbClr val="E6E6E6"/>
          </a:solidFill>
          <a:ln>
            <a:noFill/>
          </a:ln>
          <a:effectLst>
            <a:outerShdw blurRad="393700" dist="127000" dir="4320003" algn="ctr" rotWithShape="0">
              <a:schemeClr val="bg2">
                <a:alpha val="53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386">
              <a:defRPr/>
            </a:pPr>
            <a:endParaRPr lang="en-US" sz="2000">
              <a:solidFill>
                <a:schemeClr val="tx1"/>
              </a:solidFill>
              <a:latin typeface="Arial" pitchFamily="34" charset="0"/>
              <a:ea typeface="ヒラギノ角ゴ ProN W3" charset="-128"/>
              <a:sym typeface="Arial" pitchFamily="34" charset="0"/>
            </a:endParaRPr>
          </a:p>
        </p:txBody>
      </p:sp>
      <p:sp>
        <p:nvSpPr>
          <p:cNvPr id="1331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995876" y="370276"/>
            <a:ext cx="10728960" cy="756356"/>
          </a:xfrm>
          <a:prstGeom prst="rect">
            <a:avLst/>
          </a:prstGeom>
        </p:spPr>
        <p:txBody>
          <a:bodyPr lIns="50794" tIns="50794" rIns="166380" bIns="50794"/>
          <a:lstStyle/>
          <a:p>
            <a:pPr marL="81279" eaLnBrk="1" hangingPunct="1"/>
            <a:r>
              <a:rPr lang="en-US" dirty="0" smtClean="0">
                <a:solidFill>
                  <a:schemeClr val="bg1"/>
                </a:solidFill>
              </a:rPr>
              <a:t>Completed December 18, 2010</a:t>
            </a:r>
          </a:p>
        </p:txBody>
      </p:sp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081" y="2578383"/>
            <a:ext cx="10568657" cy="546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7655" name="Freeform 7"/>
          <p:cNvSpPr>
            <a:spLocks/>
          </p:cNvSpPr>
          <p:nvPr/>
        </p:nvSpPr>
        <p:spPr bwMode="auto">
          <a:xfrm>
            <a:off x="6461760" y="3885637"/>
            <a:ext cx="4526845" cy="1982329"/>
          </a:xfrm>
          <a:custGeom>
            <a:avLst/>
            <a:gdLst>
              <a:gd name="T0" fmla="*/ 391381277 w 21600"/>
              <a:gd name="T1" fmla="*/ 89942043 h 21600"/>
              <a:gd name="T2" fmla="*/ 112328829 w 21600"/>
              <a:gd name="T3" fmla="*/ 89942043 h 21600"/>
              <a:gd name="T4" fmla="*/ 0 w 21600"/>
              <a:gd name="T5" fmla="*/ 40357299 h 21600"/>
              <a:gd name="T6" fmla="*/ 77650867 w 21600"/>
              <a:gd name="T7" fmla="*/ 15564960 h 21600"/>
              <a:gd name="T8" fmla="*/ 152695998 w 21600"/>
              <a:gd name="T9" fmla="*/ 15564960 h 21600"/>
              <a:gd name="T10" fmla="*/ 191304299 w 21600"/>
              <a:gd name="T11" fmla="*/ 0 h 21600"/>
              <a:gd name="T12" fmla="*/ 329951016 w 21600"/>
              <a:gd name="T13" fmla="*/ 0 h 21600"/>
              <a:gd name="T14" fmla="*/ 469032144 w 21600"/>
              <a:gd name="T15" fmla="*/ 40936124 h 21600"/>
              <a:gd name="T16" fmla="*/ 391381277 w 21600"/>
              <a:gd name="T17" fmla="*/ 89942043 h 21600"/>
              <a:gd name="T18" fmla="*/ 391381277 w 21600"/>
              <a:gd name="T19" fmla="*/ 89942043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1600"/>
              <a:gd name="T31" fmla="*/ 0 h 21600"/>
              <a:gd name="T32" fmla="*/ 21600 w 21600"/>
              <a:gd name="T33" fmla="*/ 216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>
                <a:moveTo>
                  <a:pt x="18024" y="21600"/>
                </a:moveTo>
                <a:lnTo>
                  <a:pt x="5173" y="21600"/>
                </a:lnTo>
                <a:lnTo>
                  <a:pt x="0" y="9692"/>
                </a:lnTo>
                <a:lnTo>
                  <a:pt x="3576" y="3738"/>
                </a:lnTo>
                <a:lnTo>
                  <a:pt x="7032" y="3738"/>
                </a:lnTo>
                <a:lnTo>
                  <a:pt x="8810" y="0"/>
                </a:lnTo>
                <a:lnTo>
                  <a:pt x="15195" y="0"/>
                </a:lnTo>
                <a:lnTo>
                  <a:pt x="21600" y="9831"/>
                </a:lnTo>
                <a:lnTo>
                  <a:pt x="18024" y="21600"/>
                </a:lnTo>
                <a:close/>
                <a:moveTo>
                  <a:pt x="18024" y="21600"/>
                </a:moveTo>
              </a:path>
            </a:pathLst>
          </a:custGeom>
          <a:solidFill>
            <a:srgbClr val="6666FF">
              <a:alpha val="5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7656" name="Freeform 8"/>
          <p:cNvSpPr>
            <a:spLocks/>
          </p:cNvSpPr>
          <p:nvPr/>
        </p:nvSpPr>
        <p:spPr bwMode="auto">
          <a:xfrm>
            <a:off x="4612641" y="4775201"/>
            <a:ext cx="5624124" cy="3014133"/>
          </a:xfrm>
          <a:custGeom>
            <a:avLst/>
            <a:gdLst>
              <a:gd name="T0" fmla="*/ 152637107 w 21600"/>
              <a:gd name="T1" fmla="*/ 207650288 h 21600"/>
              <a:gd name="T2" fmla="*/ 394698148 w 21600"/>
              <a:gd name="T3" fmla="*/ 207939044 h 21600"/>
              <a:gd name="T4" fmla="*/ 532084945 w 21600"/>
              <a:gd name="T5" fmla="*/ 126168923 h 21600"/>
              <a:gd name="T6" fmla="*/ 647652266 w 21600"/>
              <a:gd name="T7" fmla="*/ 126168923 h 21600"/>
              <a:gd name="T8" fmla="*/ 723970820 w 21600"/>
              <a:gd name="T9" fmla="*/ 75348998 h 21600"/>
              <a:gd name="T10" fmla="*/ 379414335 w 21600"/>
              <a:gd name="T11" fmla="*/ 75348998 h 21600"/>
              <a:gd name="T12" fmla="*/ 237703809 w 21600"/>
              <a:gd name="T13" fmla="*/ 0 h 21600"/>
              <a:gd name="T14" fmla="*/ 0 w 21600"/>
              <a:gd name="T15" fmla="*/ 78853222 h 21600"/>
              <a:gd name="T16" fmla="*/ 152637107 w 21600"/>
              <a:gd name="T17" fmla="*/ 207650288 h 21600"/>
              <a:gd name="T18" fmla="*/ 152637107 w 21600"/>
              <a:gd name="T19" fmla="*/ 207650288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1600"/>
              <a:gd name="T31" fmla="*/ 0 h 21600"/>
              <a:gd name="T32" fmla="*/ 21600 w 21600"/>
              <a:gd name="T33" fmla="*/ 216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>
                <a:moveTo>
                  <a:pt x="4554" y="21570"/>
                </a:moveTo>
                <a:lnTo>
                  <a:pt x="11776" y="21600"/>
                </a:lnTo>
                <a:lnTo>
                  <a:pt x="15875" y="13106"/>
                </a:lnTo>
                <a:lnTo>
                  <a:pt x="19323" y="13106"/>
                </a:lnTo>
                <a:lnTo>
                  <a:pt x="21600" y="7827"/>
                </a:lnTo>
                <a:lnTo>
                  <a:pt x="11320" y="7827"/>
                </a:lnTo>
                <a:lnTo>
                  <a:pt x="7092" y="0"/>
                </a:lnTo>
                <a:lnTo>
                  <a:pt x="0" y="8191"/>
                </a:lnTo>
                <a:lnTo>
                  <a:pt x="4554" y="21570"/>
                </a:lnTo>
                <a:close/>
                <a:moveTo>
                  <a:pt x="4554" y="21570"/>
                </a:moveTo>
              </a:path>
            </a:pathLst>
          </a:custGeom>
          <a:solidFill>
            <a:srgbClr val="FF0000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7657" name="Freeform 9"/>
          <p:cNvSpPr>
            <a:spLocks/>
          </p:cNvSpPr>
          <p:nvPr/>
        </p:nvSpPr>
        <p:spPr bwMode="auto">
          <a:xfrm>
            <a:off x="2526455" y="5244819"/>
            <a:ext cx="3298613" cy="2528711"/>
          </a:xfrm>
          <a:custGeom>
            <a:avLst/>
            <a:gdLst>
              <a:gd name="T0" fmla="*/ 249042783 w 21600"/>
              <a:gd name="T1" fmla="*/ 146355741 h 21600"/>
              <a:gd name="T2" fmla="*/ 70008650 w 21600"/>
              <a:gd name="T3" fmla="*/ 146355741 h 21600"/>
              <a:gd name="T4" fmla="*/ 0 w 21600"/>
              <a:gd name="T5" fmla="*/ 38242228 h 21600"/>
              <a:gd name="T6" fmla="*/ 70008650 w 21600"/>
              <a:gd name="T7" fmla="*/ 0 h 21600"/>
              <a:gd name="T8" fmla="*/ 241375442 w 21600"/>
              <a:gd name="T9" fmla="*/ 0 h 21600"/>
              <a:gd name="T10" fmla="*/ 159525717 w 21600"/>
              <a:gd name="T11" fmla="*/ 38242228 h 21600"/>
              <a:gd name="T12" fmla="*/ 249042783 w 21600"/>
              <a:gd name="T13" fmla="*/ 146355741 h 21600"/>
              <a:gd name="T14" fmla="*/ 249042783 w 21600"/>
              <a:gd name="T15" fmla="*/ 146355741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1600"/>
              <a:gd name="T25" fmla="*/ 0 h 21600"/>
              <a:gd name="T26" fmla="*/ 21600 w 21600"/>
              <a:gd name="T27" fmla="*/ 21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21600" y="21600"/>
                </a:moveTo>
                <a:lnTo>
                  <a:pt x="6072" y="21600"/>
                </a:lnTo>
                <a:lnTo>
                  <a:pt x="0" y="5644"/>
                </a:lnTo>
                <a:lnTo>
                  <a:pt x="6072" y="0"/>
                </a:lnTo>
                <a:lnTo>
                  <a:pt x="20935" y="0"/>
                </a:lnTo>
                <a:lnTo>
                  <a:pt x="13836" y="5644"/>
                </a:lnTo>
                <a:lnTo>
                  <a:pt x="21600" y="21600"/>
                </a:lnTo>
                <a:close/>
                <a:moveTo>
                  <a:pt x="21600" y="21600"/>
                </a:moveTo>
              </a:path>
            </a:pathLst>
          </a:custGeom>
          <a:solidFill>
            <a:srgbClr val="408000">
              <a:alpha val="2392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7658" name="Freeform 10"/>
          <p:cNvSpPr>
            <a:spLocks/>
          </p:cNvSpPr>
          <p:nvPr/>
        </p:nvSpPr>
        <p:spPr bwMode="auto">
          <a:xfrm>
            <a:off x="2293902" y="5219983"/>
            <a:ext cx="1185334" cy="663787"/>
          </a:xfrm>
          <a:custGeom>
            <a:avLst/>
            <a:gdLst>
              <a:gd name="T0" fmla="*/ 32158282 w 21600"/>
              <a:gd name="T1" fmla="*/ 321219 h 21600"/>
              <a:gd name="T2" fmla="*/ 0 w 21600"/>
              <a:gd name="T3" fmla="*/ 0 h 21600"/>
              <a:gd name="T4" fmla="*/ 7350267 w 21600"/>
              <a:gd name="T5" fmla="*/ 10084825 h 21600"/>
              <a:gd name="T6" fmla="*/ 32158282 w 21600"/>
              <a:gd name="T7" fmla="*/ 321219 h 21600"/>
              <a:gd name="T8" fmla="*/ 32158282 w 21600"/>
              <a:gd name="T9" fmla="*/ 321219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21600" y="688"/>
                </a:moveTo>
                <a:lnTo>
                  <a:pt x="0" y="0"/>
                </a:lnTo>
                <a:lnTo>
                  <a:pt x="4937" y="21600"/>
                </a:lnTo>
                <a:lnTo>
                  <a:pt x="21600" y="688"/>
                </a:lnTo>
                <a:close/>
                <a:moveTo>
                  <a:pt x="21600" y="688"/>
                </a:moveTo>
              </a:path>
            </a:pathLst>
          </a:custGeom>
          <a:solidFill>
            <a:srgbClr val="FFCC66">
              <a:alpha val="4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7659" name="Freeform 11"/>
          <p:cNvSpPr>
            <a:spLocks/>
          </p:cNvSpPr>
          <p:nvPr/>
        </p:nvSpPr>
        <p:spPr bwMode="auto">
          <a:xfrm>
            <a:off x="4483948" y="3352801"/>
            <a:ext cx="5163538" cy="1397564"/>
          </a:xfrm>
          <a:custGeom>
            <a:avLst/>
            <a:gdLst>
              <a:gd name="T0" fmla="*/ 242093141 w 21600"/>
              <a:gd name="T1" fmla="*/ 44704843 h 21600"/>
              <a:gd name="T2" fmla="*/ 130044860 w 21600"/>
              <a:gd name="T3" fmla="*/ 14630472 h 21600"/>
              <a:gd name="T4" fmla="*/ 0 w 21600"/>
              <a:gd name="T5" fmla="*/ 14630472 h 21600"/>
              <a:gd name="T6" fmla="*/ 84022134 w 21600"/>
              <a:gd name="T7" fmla="*/ 0 h 21600"/>
              <a:gd name="T8" fmla="*/ 499696899 w 21600"/>
              <a:gd name="T9" fmla="*/ 0 h 21600"/>
              <a:gd name="T10" fmla="*/ 610247720 w 21600"/>
              <a:gd name="T11" fmla="*/ 17610804 h 21600"/>
              <a:gd name="T12" fmla="*/ 452176545 w 21600"/>
              <a:gd name="T13" fmla="*/ 18153043 h 21600"/>
              <a:gd name="T14" fmla="*/ 408159733 w 21600"/>
              <a:gd name="T15" fmla="*/ 28855324 h 21600"/>
              <a:gd name="T16" fmla="*/ 322131685 w 21600"/>
              <a:gd name="T17" fmla="*/ 28855324 h 21600"/>
              <a:gd name="T18" fmla="*/ 242093141 w 21600"/>
              <a:gd name="T19" fmla="*/ 44704843 h 21600"/>
              <a:gd name="T20" fmla="*/ 242093141 w 21600"/>
              <a:gd name="T21" fmla="*/ 44704843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1600"/>
              <a:gd name="T34" fmla="*/ 0 h 21600"/>
              <a:gd name="T35" fmla="*/ 21600 w 21600"/>
              <a:gd name="T36" fmla="*/ 21600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>
                <a:moveTo>
                  <a:pt x="8569" y="21600"/>
                </a:moveTo>
                <a:lnTo>
                  <a:pt x="4603" y="7069"/>
                </a:lnTo>
                <a:lnTo>
                  <a:pt x="0" y="7069"/>
                </a:lnTo>
                <a:lnTo>
                  <a:pt x="2974" y="0"/>
                </a:lnTo>
                <a:lnTo>
                  <a:pt x="17687" y="0"/>
                </a:lnTo>
                <a:lnTo>
                  <a:pt x="21600" y="8509"/>
                </a:lnTo>
                <a:lnTo>
                  <a:pt x="16005" y="8771"/>
                </a:lnTo>
                <a:lnTo>
                  <a:pt x="14447" y="13942"/>
                </a:lnTo>
                <a:lnTo>
                  <a:pt x="11402" y="13942"/>
                </a:lnTo>
                <a:lnTo>
                  <a:pt x="8569" y="21600"/>
                </a:lnTo>
                <a:close/>
                <a:moveTo>
                  <a:pt x="8569" y="21600"/>
                </a:moveTo>
              </a:path>
            </a:pathLst>
          </a:custGeom>
          <a:solidFill>
            <a:srgbClr val="66FFFF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7660" name="Freeform 12"/>
          <p:cNvSpPr>
            <a:spLocks/>
          </p:cNvSpPr>
          <p:nvPr/>
        </p:nvSpPr>
        <p:spPr bwMode="auto">
          <a:xfrm>
            <a:off x="1995875" y="3341512"/>
            <a:ext cx="4572001" cy="1955236"/>
          </a:xfrm>
          <a:custGeom>
            <a:avLst/>
            <a:gdLst>
              <a:gd name="T0" fmla="*/ 30123710 w 21600"/>
              <a:gd name="T1" fmla="*/ 87500292 h 21600"/>
              <a:gd name="T2" fmla="*/ 388064783 w 21600"/>
              <a:gd name="T3" fmla="*/ 87500292 h 21600"/>
              <a:gd name="T4" fmla="*/ 478436062 w 21600"/>
              <a:gd name="T5" fmla="*/ 65908814 h 21600"/>
              <a:gd name="T6" fmla="*/ 387621870 w 21600"/>
              <a:gd name="T7" fmla="*/ 23296963 h 21600"/>
              <a:gd name="T8" fmla="*/ 264025897 w 21600"/>
              <a:gd name="T9" fmla="*/ 23296963 h 21600"/>
              <a:gd name="T10" fmla="*/ 345094227 w 21600"/>
              <a:gd name="T11" fmla="*/ 567158 h 21600"/>
              <a:gd name="T12" fmla="*/ 265354784 w 21600"/>
              <a:gd name="T13" fmla="*/ 0 h 21600"/>
              <a:gd name="T14" fmla="*/ 0 w 21600"/>
              <a:gd name="T15" fmla="*/ 54545917 h 21600"/>
              <a:gd name="T16" fmla="*/ 30123710 w 21600"/>
              <a:gd name="T17" fmla="*/ 87500292 h 21600"/>
              <a:gd name="T18" fmla="*/ 30123710 w 21600"/>
              <a:gd name="T19" fmla="*/ 87500292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1600"/>
              <a:gd name="T31" fmla="*/ 0 h 21600"/>
              <a:gd name="T32" fmla="*/ 21600 w 21600"/>
              <a:gd name="T33" fmla="*/ 216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>
                <a:moveTo>
                  <a:pt x="1360" y="21600"/>
                </a:moveTo>
                <a:lnTo>
                  <a:pt x="17520" y="21600"/>
                </a:lnTo>
                <a:lnTo>
                  <a:pt x="21600" y="16270"/>
                </a:lnTo>
                <a:lnTo>
                  <a:pt x="17500" y="5751"/>
                </a:lnTo>
                <a:lnTo>
                  <a:pt x="11920" y="5751"/>
                </a:lnTo>
                <a:lnTo>
                  <a:pt x="15580" y="140"/>
                </a:lnTo>
                <a:lnTo>
                  <a:pt x="11980" y="0"/>
                </a:lnTo>
                <a:lnTo>
                  <a:pt x="0" y="13465"/>
                </a:lnTo>
                <a:lnTo>
                  <a:pt x="1360" y="21600"/>
                </a:lnTo>
                <a:close/>
                <a:moveTo>
                  <a:pt x="1360" y="21600"/>
                </a:moveTo>
              </a:path>
            </a:pathLst>
          </a:custGeom>
          <a:solidFill>
            <a:srgbClr val="FF66FF">
              <a:alpha val="5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7661" name="Freeform 13"/>
          <p:cNvSpPr>
            <a:spLocks/>
          </p:cNvSpPr>
          <p:nvPr/>
        </p:nvSpPr>
        <p:spPr bwMode="auto">
          <a:xfrm>
            <a:off x="4495236" y="3086384"/>
            <a:ext cx="4217529" cy="275449"/>
          </a:xfrm>
          <a:custGeom>
            <a:avLst/>
            <a:gdLst>
              <a:gd name="T0" fmla="*/ 0 w 21600"/>
              <a:gd name="T1" fmla="*/ 1522877 h 21600"/>
              <a:gd name="T2" fmla="*/ 407124708 w 21600"/>
              <a:gd name="T3" fmla="*/ 1736574 h 21600"/>
              <a:gd name="T4" fmla="*/ 366242548 w 21600"/>
              <a:gd name="T5" fmla="*/ 0 h 21600"/>
              <a:gd name="T6" fmla="*/ 60503280 w 21600"/>
              <a:gd name="T7" fmla="*/ 0 h 21600"/>
              <a:gd name="T8" fmla="*/ 0 w 21600"/>
              <a:gd name="T9" fmla="*/ 1522877 h 21600"/>
              <a:gd name="T10" fmla="*/ 0 w 21600"/>
              <a:gd name="T11" fmla="*/ 152287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0 h 21600"/>
              <a:gd name="T20" fmla="*/ 2160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0" y="18942"/>
                </a:moveTo>
                <a:lnTo>
                  <a:pt x="21600" y="21600"/>
                </a:lnTo>
                <a:lnTo>
                  <a:pt x="19431" y="0"/>
                </a:lnTo>
                <a:lnTo>
                  <a:pt x="3210" y="0"/>
                </a:lnTo>
                <a:lnTo>
                  <a:pt x="0" y="18942"/>
                </a:lnTo>
                <a:close/>
                <a:moveTo>
                  <a:pt x="0" y="18942"/>
                </a:moveTo>
              </a:path>
            </a:pathLst>
          </a:custGeom>
          <a:solidFill>
            <a:srgbClr val="FF8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3324" name="Rectangle 14"/>
          <p:cNvSpPr>
            <a:spLocks/>
          </p:cNvSpPr>
          <p:nvPr/>
        </p:nvSpPr>
        <p:spPr bwMode="auto">
          <a:xfrm>
            <a:off x="448580" y="5486400"/>
            <a:ext cx="175529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3" bIns="0">
            <a:spAutoFit/>
          </a:bodyPr>
          <a:lstStyle/>
          <a:p>
            <a:pPr marL="56444" defTabSz="914386"/>
            <a:r>
              <a:rPr lang="en-US" sz="2000" b="1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IC-1</a:t>
            </a:r>
          </a:p>
          <a:p>
            <a:pPr marL="56444" defTabSz="914386"/>
            <a:r>
              <a:rPr lang="en-US" sz="2000" b="1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04-05 Season</a:t>
            </a:r>
          </a:p>
        </p:txBody>
      </p:sp>
      <p:sp>
        <p:nvSpPr>
          <p:cNvPr id="13325" name="Rectangle 15"/>
          <p:cNvSpPr>
            <a:spLocks/>
          </p:cNvSpPr>
          <p:nvPr/>
        </p:nvSpPr>
        <p:spPr bwMode="auto">
          <a:xfrm>
            <a:off x="1184615" y="6985565"/>
            <a:ext cx="175529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3" bIns="0">
            <a:spAutoFit/>
          </a:bodyPr>
          <a:lstStyle/>
          <a:p>
            <a:pPr marL="56444" defTabSz="914386"/>
            <a:r>
              <a:rPr lang="en-US" sz="2000" b="1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IC-9</a:t>
            </a:r>
          </a:p>
          <a:p>
            <a:pPr marL="56444" defTabSz="914386"/>
            <a:r>
              <a:rPr lang="en-US" sz="2000" b="1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05-06 Season</a:t>
            </a:r>
          </a:p>
        </p:txBody>
      </p:sp>
      <p:sp>
        <p:nvSpPr>
          <p:cNvPr id="13326" name="Rectangle 16"/>
          <p:cNvSpPr>
            <a:spLocks/>
          </p:cNvSpPr>
          <p:nvPr/>
        </p:nvSpPr>
        <p:spPr bwMode="auto">
          <a:xfrm>
            <a:off x="8461433" y="6985565"/>
            <a:ext cx="175529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3" bIns="0">
            <a:spAutoFit/>
          </a:bodyPr>
          <a:lstStyle/>
          <a:p>
            <a:pPr marL="56444" defTabSz="914386"/>
            <a:r>
              <a:rPr lang="en-US" sz="2000" b="1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IC-22</a:t>
            </a:r>
          </a:p>
          <a:p>
            <a:pPr marL="56444" defTabSz="914386"/>
            <a:r>
              <a:rPr lang="en-US" sz="2000" b="1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06-07 Season</a:t>
            </a:r>
          </a:p>
        </p:txBody>
      </p:sp>
      <p:sp>
        <p:nvSpPr>
          <p:cNvPr id="13327" name="Rectangle 17"/>
          <p:cNvSpPr>
            <a:spLocks/>
          </p:cNvSpPr>
          <p:nvPr/>
        </p:nvSpPr>
        <p:spPr bwMode="auto">
          <a:xfrm>
            <a:off x="11028527" y="4838419"/>
            <a:ext cx="175529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3" bIns="0">
            <a:spAutoFit/>
          </a:bodyPr>
          <a:lstStyle/>
          <a:p>
            <a:pPr marL="56444" defTabSz="914386"/>
            <a:r>
              <a:rPr lang="en-US" sz="2000" b="1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IC-40</a:t>
            </a:r>
          </a:p>
          <a:p>
            <a:pPr marL="56444" defTabSz="914386"/>
            <a:r>
              <a:rPr lang="en-US" sz="2000" b="1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07-08 Season</a:t>
            </a:r>
          </a:p>
        </p:txBody>
      </p:sp>
      <p:sp>
        <p:nvSpPr>
          <p:cNvPr id="13328" name="Rectangle 18"/>
          <p:cNvSpPr>
            <a:spLocks/>
          </p:cNvSpPr>
          <p:nvPr/>
        </p:nvSpPr>
        <p:spPr bwMode="auto">
          <a:xfrm>
            <a:off x="1516508" y="3237654"/>
            <a:ext cx="175529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3" bIns="0">
            <a:spAutoFit/>
          </a:bodyPr>
          <a:lstStyle/>
          <a:p>
            <a:pPr marL="56444" defTabSz="914386"/>
            <a:r>
              <a:rPr lang="en-US" sz="2000" b="1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IC-59</a:t>
            </a:r>
          </a:p>
          <a:p>
            <a:pPr marL="56444" defTabSz="914386"/>
            <a:r>
              <a:rPr lang="en-US" sz="2000" b="1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08-09 Season</a:t>
            </a:r>
          </a:p>
        </p:txBody>
      </p:sp>
      <p:sp>
        <p:nvSpPr>
          <p:cNvPr id="13329" name="Rectangle 19"/>
          <p:cNvSpPr>
            <a:spLocks/>
          </p:cNvSpPr>
          <p:nvPr/>
        </p:nvSpPr>
        <p:spPr bwMode="auto">
          <a:xfrm>
            <a:off x="9262944" y="2984782"/>
            <a:ext cx="175529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3" bIns="0">
            <a:spAutoFit/>
          </a:bodyPr>
          <a:lstStyle/>
          <a:p>
            <a:pPr marL="56444" defTabSz="914386"/>
            <a:r>
              <a:rPr lang="en-US" sz="2000" b="1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IC-79</a:t>
            </a:r>
          </a:p>
          <a:p>
            <a:pPr marL="56444" defTabSz="914386"/>
            <a:r>
              <a:rPr lang="en-US" sz="2000" b="1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09-10 Season</a:t>
            </a:r>
          </a:p>
        </p:txBody>
      </p:sp>
      <p:sp>
        <p:nvSpPr>
          <p:cNvPr id="13330" name="Rectangle 20"/>
          <p:cNvSpPr>
            <a:spLocks/>
          </p:cNvSpPr>
          <p:nvPr/>
        </p:nvSpPr>
        <p:spPr bwMode="auto">
          <a:xfrm>
            <a:off x="5770938" y="2388729"/>
            <a:ext cx="174112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3" bIns="0">
            <a:spAutoFit/>
          </a:bodyPr>
          <a:lstStyle/>
          <a:p>
            <a:pPr marL="56444" defTabSz="914386"/>
            <a:r>
              <a:rPr lang="en-US" sz="2000" b="1" dirty="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IC-86</a:t>
            </a:r>
          </a:p>
          <a:p>
            <a:pPr marL="56444" defTabSz="914386"/>
            <a:r>
              <a:rPr lang="en-US" sz="2000" b="1" dirty="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10-11 Season</a:t>
            </a:r>
          </a:p>
        </p:txBody>
      </p:sp>
    </p:spTree>
    <p:extLst>
      <p:ext uri="{BB962C8B-B14F-4D97-AF65-F5344CB8AC3E}">
        <p14:creationId xmlns:p14="http://schemas.microsoft.com/office/powerpoint/2010/main" val="3902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5" grpId="0" animBg="1"/>
      <p:bldP spid="27656" grpId="0" animBg="1"/>
      <p:bldP spid="27657" grpId="0" animBg="1"/>
      <p:bldP spid="27658" grpId="0" animBg="1"/>
      <p:bldP spid="27659" grpId="0" animBg="1"/>
      <p:bldP spid="27660" grpId="0" animBg="1"/>
      <p:bldP spid="2766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5743787" y="5093548"/>
            <a:ext cx="6003432" cy="11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6800" b="1">
                <a:solidFill>
                  <a:schemeClr val="bg1"/>
                </a:solidFill>
                <a:latin typeface="Arial" pitchFamily="34" charset="0"/>
              </a:rPr>
              <a:t>Besseres Bild</a:t>
            </a:r>
            <a:endParaRPr lang="en-US" sz="6800" b="1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17411" name="Picture 3" descr="m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0160" y="0"/>
            <a:ext cx="14592018" cy="99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-718676" y="7220374"/>
            <a:ext cx="13327041" cy="1700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0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de-DE" sz="10200" dirty="0">
                <a:latin typeface="Calibri" pitchFamily="34" charset="0"/>
              </a:rPr>
              <a:t>  </a:t>
            </a:r>
            <a:r>
              <a:rPr lang="de-DE" sz="8000" b="1" dirty="0">
                <a:solidFill>
                  <a:schemeClr val="bg1"/>
                </a:solidFill>
                <a:latin typeface="Calibri" pitchFamily="34" charset="0"/>
              </a:rPr>
              <a:t>The last </a:t>
            </a:r>
            <a:r>
              <a:rPr lang="de-DE" sz="8000" b="1" dirty="0" smtClean="0">
                <a:solidFill>
                  <a:schemeClr val="bg1"/>
                </a:solidFill>
                <a:latin typeface="Calibri" pitchFamily="34" charset="0"/>
              </a:rPr>
              <a:t>string, Dec.18, 2010 </a:t>
            </a:r>
            <a:endParaRPr lang="en-US" sz="80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4262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P204005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16747"/>
            <a:ext cx="13004800" cy="10141938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>
          <a:xfrm>
            <a:off x="1192107" y="216747"/>
            <a:ext cx="11487573" cy="1898792"/>
          </a:xfrm>
        </p:spPr>
        <p:txBody>
          <a:bodyPr lIns="130046" tIns="65023" rIns="130046" bIns="65023"/>
          <a:lstStyle/>
          <a:p>
            <a:pPr eaLnBrk="1" hangingPunct="1"/>
            <a:r>
              <a:rPr lang="de-DE" sz="77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IceCube Laboratory and Data Center</a:t>
            </a:r>
            <a:endParaRPr lang="en-GB" sz="77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23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-26483" y="8229600"/>
            <a:ext cx="13031282" cy="16764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Winter is coming</a:t>
            </a:r>
            <a:endParaRPr lang="en-US" dirty="0"/>
          </a:p>
        </p:txBody>
      </p:sp>
      <p:pic>
        <p:nvPicPr>
          <p:cNvPr id="23554" name="Picture 2" descr="X:\IceCube%20South%20Pole%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82" y="1219199"/>
            <a:ext cx="13031281" cy="732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40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 t="10294"/>
          <a:stretch>
            <a:fillRect/>
          </a:stretch>
        </p:blipFill>
        <p:spPr bwMode="auto">
          <a:xfrm>
            <a:off x="1" y="2"/>
            <a:ext cx="13091759" cy="975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0116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2514600"/>
            <a:ext cx="11053762" cy="1936750"/>
          </a:xfrm>
        </p:spPr>
        <p:txBody>
          <a:bodyPr/>
          <a:lstStyle/>
          <a:p>
            <a:r>
              <a:rPr lang="de-DE" dirty="0" smtClean="0"/>
              <a:t>Study of atmospheric neutrinos</a:t>
            </a:r>
            <a:endParaRPr lang="en-US" dirty="0"/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9226839" y="4419601"/>
            <a:ext cx="2778930" cy="4846961"/>
            <a:chOff x="480" y="768"/>
            <a:chExt cx="1680" cy="3408"/>
          </a:xfrm>
        </p:grpSpPr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480" y="768"/>
              <a:ext cx="1680" cy="3408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672" y="864"/>
              <a:ext cx="1296" cy="3168"/>
              <a:chOff x="1584" y="192"/>
              <a:chExt cx="1680" cy="4512"/>
            </a:xfrm>
          </p:grpSpPr>
          <p:sp>
            <p:nvSpPr>
              <p:cNvPr id="8" name="Line 9"/>
              <p:cNvSpPr>
                <a:spLocks noChangeShapeType="1"/>
              </p:cNvSpPr>
              <p:nvPr/>
            </p:nvSpPr>
            <p:spPr bwMode="auto">
              <a:xfrm>
                <a:off x="1584" y="192"/>
                <a:ext cx="624" cy="1632"/>
              </a:xfrm>
              <a:prstGeom prst="line">
                <a:avLst/>
              </a:prstGeom>
              <a:noFill/>
              <a:ln w="38100">
                <a:solidFill>
                  <a:srgbClr val="FFFF99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" name="Oval 10"/>
              <p:cNvSpPr>
                <a:spLocks noChangeArrowheads="1"/>
              </p:cNvSpPr>
              <p:nvPr/>
            </p:nvSpPr>
            <p:spPr bwMode="auto">
              <a:xfrm>
                <a:off x="2256" y="2880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" name="Oval 11"/>
              <p:cNvSpPr>
                <a:spLocks noChangeArrowheads="1"/>
              </p:cNvSpPr>
              <p:nvPr/>
            </p:nvSpPr>
            <p:spPr bwMode="auto">
              <a:xfrm>
                <a:off x="2208" y="1200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1" name="Oval 12"/>
              <p:cNvSpPr>
                <a:spLocks noChangeArrowheads="1"/>
              </p:cNvSpPr>
              <p:nvPr/>
            </p:nvSpPr>
            <p:spPr bwMode="auto">
              <a:xfrm>
                <a:off x="2160" y="816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2" name="Oval 13"/>
              <p:cNvSpPr>
                <a:spLocks noChangeArrowheads="1"/>
              </p:cNvSpPr>
              <p:nvPr/>
            </p:nvSpPr>
            <p:spPr bwMode="auto">
              <a:xfrm>
                <a:off x="2352" y="4224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3" name="Oval 14"/>
              <p:cNvSpPr>
                <a:spLocks noChangeArrowheads="1"/>
              </p:cNvSpPr>
              <p:nvPr/>
            </p:nvSpPr>
            <p:spPr bwMode="auto">
              <a:xfrm>
                <a:off x="2736" y="2592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" name="Oval 15"/>
              <p:cNvSpPr>
                <a:spLocks noChangeArrowheads="1"/>
              </p:cNvSpPr>
              <p:nvPr/>
            </p:nvSpPr>
            <p:spPr bwMode="auto">
              <a:xfrm>
                <a:off x="2352" y="2304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" name="Oval 16"/>
              <p:cNvSpPr>
                <a:spLocks noChangeArrowheads="1"/>
              </p:cNvSpPr>
              <p:nvPr/>
            </p:nvSpPr>
            <p:spPr bwMode="auto">
              <a:xfrm>
                <a:off x="2736" y="2256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" name="Oval 17"/>
              <p:cNvSpPr>
                <a:spLocks noChangeArrowheads="1"/>
              </p:cNvSpPr>
              <p:nvPr/>
            </p:nvSpPr>
            <p:spPr bwMode="auto">
              <a:xfrm>
                <a:off x="2736" y="2880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7" name="Oval 18"/>
              <p:cNvSpPr>
                <a:spLocks noChangeArrowheads="1"/>
              </p:cNvSpPr>
              <p:nvPr/>
            </p:nvSpPr>
            <p:spPr bwMode="auto">
              <a:xfrm>
                <a:off x="2688" y="3168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8" name="Oval 19"/>
              <p:cNvSpPr>
                <a:spLocks noChangeArrowheads="1"/>
              </p:cNvSpPr>
              <p:nvPr/>
            </p:nvSpPr>
            <p:spPr bwMode="auto">
              <a:xfrm>
                <a:off x="1680" y="2448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" name="Oval 20"/>
              <p:cNvSpPr>
                <a:spLocks noChangeArrowheads="1"/>
              </p:cNvSpPr>
              <p:nvPr/>
            </p:nvSpPr>
            <p:spPr bwMode="auto">
              <a:xfrm>
                <a:off x="2688" y="3504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" name="Oval 21"/>
              <p:cNvSpPr>
                <a:spLocks noChangeArrowheads="1"/>
              </p:cNvSpPr>
              <p:nvPr/>
            </p:nvSpPr>
            <p:spPr bwMode="auto">
              <a:xfrm>
                <a:off x="2736" y="3888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" name="Oval 22"/>
              <p:cNvSpPr>
                <a:spLocks noChangeArrowheads="1"/>
              </p:cNvSpPr>
              <p:nvPr/>
            </p:nvSpPr>
            <p:spPr bwMode="auto">
              <a:xfrm>
                <a:off x="1728" y="240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2" name="Oval 23"/>
              <p:cNvSpPr>
                <a:spLocks noChangeArrowheads="1"/>
              </p:cNvSpPr>
              <p:nvPr/>
            </p:nvSpPr>
            <p:spPr bwMode="auto">
              <a:xfrm>
                <a:off x="1680" y="1008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3" name="Oval 24"/>
              <p:cNvSpPr>
                <a:spLocks noChangeArrowheads="1"/>
              </p:cNvSpPr>
              <p:nvPr/>
            </p:nvSpPr>
            <p:spPr bwMode="auto">
              <a:xfrm>
                <a:off x="1680" y="1728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4" name="Oval 25"/>
              <p:cNvSpPr>
                <a:spLocks noChangeArrowheads="1"/>
              </p:cNvSpPr>
              <p:nvPr/>
            </p:nvSpPr>
            <p:spPr bwMode="auto">
              <a:xfrm>
                <a:off x="1776" y="2208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5" name="Line 26"/>
              <p:cNvSpPr>
                <a:spLocks noChangeShapeType="1"/>
              </p:cNvSpPr>
              <p:nvPr/>
            </p:nvSpPr>
            <p:spPr bwMode="auto">
              <a:xfrm flipV="1">
                <a:off x="1920" y="432"/>
                <a:ext cx="0" cy="37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6" name="Line 27"/>
              <p:cNvSpPr>
                <a:spLocks noChangeShapeType="1"/>
              </p:cNvSpPr>
              <p:nvPr/>
            </p:nvSpPr>
            <p:spPr bwMode="auto">
              <a:xfrm flipV="1">
                <a:off x="2352" y="288"/>
                <a:ext cx="0" cy="350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7" name="Line 28"/>
              <p:cNvSpPr>
                <a:spLocks noChangeShapeType="1"/>
              </p:cNvSpPr>
              <p:nvPr/>
            </p:nvSpPr>
            <p:spPr bwMode="auto">
              <a:xfrm flipV="1">
                <a:off x="2880" y="480"/>
                <a:ext cx="0" cy="37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8" name="Oval 29"/>
              <p:cNvSpPr>
                <a:spLocks noChangeArrowheads="1"/>
              </p:cNvSpPr>
              <p:nvPr/>
            </p:nvSpPr>
            <p:spPr bwMode="auto">
              <a:xfrm>
                <a:off x="1872" y="384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9" name="Oval 30"/>
              <p:cNvSpPr>
                <a:spLocks noChangeArrowheads="1"/>
              </p:cNvSpPr>
              <p:nvPr/>
            </p:nvSpPr>
            <p:spPr bwMode="auto">
              <a:xfrm>
                <a:off x="1872" y="192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" name="Oval 31"/>
              <p:cNvSpPr>
                <a:spLocks noChangeArrowheads="1"/>
              </p:cNvSpPr>
              <p:nvPr/>
            </p:nvSpPr>
            <p:spPr bwMode="auto">
              <a:xfrm>
                <a:off x="1872" y="2304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1" name="Oval 32"/>
              <p:cNvSpPr>
                <a:spLocks noChangeArrowheads="1"/>
              </p:cNvSpPr>
              <p:nvPr/>
            </p:nvSpPr>
            <p:spPr bwMode="auto">
              <a:xfrm>
                <a:off x="1872" y="264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2" name="Oval 33"/>
              <p:cNvSpPr>
                <a:spLocks noChangeArrowheads="1"/>
              </p:cNvSpPr>
              <p:nvPr/>
            </p:nvSpPr>
            <p:spPr bwMode="auto">
              <a:xfrm>
                <a:off x="1872" y="297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3" name="Oval 34"/>
              <p:cNvSpPr>
                <a:spLocks noChangeArrowheads="1"/>
              </p:cNvSpPr>
              <p:nvPr/>
            </p:nvSpPr>
            <p:spPr bwMode="auto">
              <a:xfrm>
                <a:off x="1872" y="331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4" name="Oval 35"/>
              <p:cNvSpPr>
                <a:spLocks noChangeArrowheads="1"/>
              </p:cNvSpPr>
              <p:nvPr/>
            </p:nvSpPr>
            <p:spPr bwMode="auto">
              <a:xfrm>
                <a:off x="1872" y="3600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5" name="Oval 36"/>
              <p:cNvSpPr>
                <a:spLocks noChangeArrowheads="1"/>
              </p:cNvSpPr>
              <p:nvPr/>
            </p:nvSpPr>
            <p:spPr bwMode="auto">
              <a:xfrm>
                <a:off x="1872" y="393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6" name="Oval 37"/>
              <p:cNvSpPr>
                <a:spLocks noChangeArrowheads="1"/>
              </p:cNvSpPr>
              <p:nvPr/>
            </p:nvSpPr>
            <p:spPr bwMode="auto">
              <a:xfrm>
                <a:off x="1872" y="417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7" name="Oval 38"/>
              <p:cNvSpPr>
                <a:spLocks noChangeArrowheads="1"/>
              </p:cNvSpPr>
              <p:nvPr/>
            </p:nvSpPr>
            <p:spPr bwMode="auto">
              <a:xfrm>
                <a:off x="2304" y="2928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8" name="Oval 39"/>
              <p:cNvSpPr>
                <a:spLocks noChangeArrowheads="1"/>
              </p:cNvSpPr>
              <p:nvPr/>
            </p:nvSpPr>
            <p:spPr bwMode="auto">
              <a:xfrm>
                <a:off x="2304" y="321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9" name="Oval 40"/>
              <p:cNvSpPr>
                <a:spLocks noChangeArrowheads="1"/>
              </p:cNvSpPr>
              <p:nvPr/>
            </p:nvSpPr>
            <p:spPr bwMode="auto">
              <a:xfrm>
                <a:off x="2304" y="355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0" name="Oval 41"/>
              <p:cNvSpPr>
                <a:spLocks noChangeArrowheads="1"/>
              </p:cNvSpPr>
              <p:nvPr/>
            </p:nvSpPr>
            <p:spPr bwMode="auto">
              <a:xfrm>
                <a:off x="2304" y="379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" name="Oval 42"/>
              <p:cNvSpPr>
                <a:spLocks noChangeArrowheads="1"/>
              </p:cNvSpPr>
              <p:nvPr/>
            </p:nvSpPr>
            <p:spPr bwMode="auto">
              <a:xfrm>
                <a:off x="1872" y="120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2" name="Oval 43"/>
              <p:cNvSpPr>
                <a:spLocks noChangeArrowheads="1"/>
              </p:cNvSpPr>
              <p:nvPr/>
            </p:nvSpPr>
            <p:spPr bwMode="auto">
              <a:xfrm>
                <a:off x="1872" y="1584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3" name="Oval 44"/>
              <p:cNvSpPr>
                <a:spLocks noChangeArrowheads="1"/>
              </p:cNvSpPr>
              <p:nvPr/>
            </p:nvSpPr>
            <p:spPr bwMode="auto">
              <a:xfrm>
                <a:off x="2304" y="1296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4" name="Oval 45"/>
              <p:cNvSpPr>
                <a:spLocks noChangeArrowheads="1"/>
              </p:cNvSpPr>
              <p:nvPr/>
            </p:nvSpPr>
            <p:spPr bwMode="auto">
              <a:xfrm>
                <a:off x="2304" y="163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5" name="Oval 46"/>
              <p:cNvSpPr>
                <a:spLocks noChangeArrowheads="1"/>
              </p:cNvSpPr>
              <p:nvPr/>
            </p:nvSpPr>
            <p:spPr bwMode="auto">
              <a:xfrm>
                <a:off x="2304" y="1968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6" name="Oval 47"/>
              <p:cNvSpPr>
                <a:spLocks noChangeArrowheads="1"/>
              </p:cNvSpPr>
              <p:nvPr/>
            </p:nvSpPr>
            <p:spPr bwMode="auto">
              <a:xfrm>
                <a:off x="2304" y="2304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7" name="Oval 48"/>
              <p:cNvSpPr>
                <a:spLocks noChangeArrowheads="1"/>
              </p:cNvSpPr>
              <p:nvPr/>
            </p:nvSpPr>
            <p:spPr bwMode="auto">
              <a:xfrm>
                <a:off x="2304" y="259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8" name="Oval 49"/>
              <p:cNvSpPr>
                <a:spLocks noChangeArrowheads="1"/>
              </p:cNvSpPr>
              <p:nvPr/>
            </p:nvSpPr>
            <p:spPr bwMode="auto">
              <a:xfrm>
                <a:off x="2544" y="105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9" name="Oval 50"/>
              <p:cNvSpPr>
                <a:spLocks noChangeArrowheads="1"/>
              </p:cNvSpPr>
              <p:nvPr/>
            </p:nvSpPr>
            <p:spPr bwMode="auto">
              <a:xfrm>
                <a:off x="2544" y="139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0" name="Oval 51"/>
              <p:cNvSpPr>
                <a:spLocks noChangeArrowheads="1"/>
              </p:cNvSpPr>
              <p:nvPr/>
            </p:nvSpPr>
            <p:spPr bwMode="auto">
              <a:xfrm>
                <a:off x="2544" y="177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1" name="Oval 52"/>
              <p:cNvSpPr>
                <a:spLocks noChangeArrowheads="1"/>
              </p:cNvSpPr>
              <p:nvPr/>
            </p:nvSpPr>
            <p:spPr bwMode="auto">
              <a:xfrm>
                <a:off x="2832" y="1968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2" name="Oval 53"/>
              <p:cNvSpPr>
                <a:spLocks noChangeArrowheads="1"/>
              </p:cNvSpPr>
              <p:nvPr/>
            </p:nvSpPr>
            <p:spPr bwMode="auto">
              <a:xfrm>
                <a:off x="2832" y="235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3" name="Oval 54"/>
              <p:cNvSpPr>
                <a:spLocks noChangeArrowheads="1"/>
              </p:cNvSpPr>
              <p:nvPr/>
            </p:nvSpPr>
            <p:spPr bwMode="auto">
              <a:xfrm>
                <a:off x="2832" y="2688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4" name="Oval 55"/>
              <p:cNvSpPr>
                <a:spLocks noChangeArrowheads="1"/>
              </p:cNvSpPr>
              <p:nvPr/>
            </p:nvSpPr>
            <p:spPr bwMode="auto">
              <a:xfrm>
                <a:off x="2832" y="2976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5" name="Oval 56"/>
              <p:cNvSpPr>
                <a:spLocks noChangeArrowheads="1"/>
              </p:cNvSpPr>
              <p:nvPr/>
            </p:nvSpPr>
            <p:spPr bwMode="auto">
              <a:xfrm>
                <a:off x="2832" y="331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6" name="Oval 57"/>
              <p:cNvSpPr>
                <a:spLocks noChangeArrowheads="1"/>
              </p:cNvSpPr>
              <p:nvPr/>
            </p:nvSpPr>
            <p:spPr bwMode="auto">
              <a:xfrm>
                <a:off x="2832" y="3648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7" name="Oval 58"/>
              <p:cNvSpPr>
                <a:spLocks noChangeArrowheads="1"/>
              </p:cNvSpPr>
              <p:nvPr/>
            </p:nvSpPr>
            <p:spPr bwMode="auto">
              <a:xfrm>
                <a:off x="2832" y="3984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8" name="Oval 59"/>
              <p:cNvSpPr>
                <a:spLocks noChangeArrowheads="1"/>
              </p:cNvSpPr>
              <p:nvPr/>
            </p:nvSpPr>
            <p:spPr bwMode="auto">
              <a:xfrm>
                <a:off x="2832" y="4224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9" name="Oval 60"/>
              <p:cNvSpPr>
                <a:spLocks noChangeArrowheads="1"/>
              </p:cNvSpPr>
              <p:nvPr/>
            </p:nvSpPr>
            <p:spPr bwMode="auto">
              <a:xfrm>
                <a:off x="2304" y="240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0" name="Oval 61"/>
              <p:cNvSpPr>
                <a:spLocks noChangeArrowheads="1"/>
              </p:cNvSpPr>
              <p:nvPr/>
            </p:nvSpPr>
            <p:spPr bwMode="auto">
              <a:xfrm>
                <a:off x="2832" y="43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1" name="Oval 62"/>
              <p:cNvSpPr>
                <a:spLocks noChangeArrowheads="1"/>
              </p:cNvSpPr>
              <p:nvPr/>
            </p:nvSpPr>
            <p:spPr bwMode="auto">
              <a:xfrm>
                <a:off x="2304" y="96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2" name="Oval 63"/>
              <p:cNvSpPr>
                <a:spLocks noChangeArrowheads="1"/>
              </p:cNvSpPr>
              <p:nvPr/>
            </p:nvSpPr>
            <p:spPr bwMode="auto">
              <a:xfrm>
                <a:off x="2304" y="67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3" name="Oval 64"/>
              <p:cNvSpPr>
                <a:spLocks noChangeArrowheads="1"/>
              </p:cNvSpPr>
              <p:nvPr/>
            </p:nvSpPr>
            <p:spPr bwMode="auto">
              <a:xfrm>
                <a:off x="2832" y="1248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4" name="Oval 65"/>
              <p:cNvSpPr>
                <a:spLocks noChangeArrowheads="1"/>
              </p:cNvSpPr>
              <p:nvPr/>
            </p:nvSpPr>
            <p:spPr bwMode="auto">
              <a:xfrm>
                <a:off x="2832" y="163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5" name="Oval 66"/>
              <p:cNvSpPr>
                <a:spLocks noChangeArrowheads="1"/>
              </p:cNvSpPr>
              <p:nvPr/>
            </p:nvSpPr>
            <p:spPr bwMode="auto">
              <a:xfrm>
                <a:off x="2832" y="91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6" name="Oval 67"/>
              <p:cNvSpPr>
                <a:spLocks noChangeArrowheads="1"/>
              </p:cNvSpPr>
              <p:nvPr/>
            </p:nvSpPr>
            <p:spPr bwMode="auto">
              <a:xfrm>
                <a:off x="1872" y="864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7" name="Oval 68"/>
              <p:cNvSpPr>
                <a:spLocks noChangeArrowheads="1"/>
              </p:cNvSpPr>
              <p:nvPr/>
            </p:nvSpPr>
            <p:spPr bwMode="auto">
              <a:xfrm>
                <a:off x="2544" y="480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8" name="Line 69"/>
              <p:cNvSpPr>
                <a:spLocks noChangeShapeType="1"/>
              </p:cNvSpPr>
              <p:nvPr/>
            </p:nvSpPr>
            <p:spPr bwMode="auto">
              <a:xfrm>
                <a:off x="1920" y="432"/>
                <a:ext cx="672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9" name="Line 70"/>
              <p:cNvSpPr>
                <a:spLocks noChangeShapeType="1"/>
              </p:cNvSpPr>
              <p:nvPr/>
            </p:nvSpPr>
            <p:spPr bwMode="auto">
              <a:xfrm flipV="1">
                <a:off x="1920" y="288"/>
                <a:ext cx="43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0" name="Line 71"/>
              <p:cNvSpPr>
                <a:spLocks noChangeShapeType="1"/>
              </p:cNvSpPr>
              <p:nvPr/>
            </p:nvSpPr>
            <p:spPr bwMode="auto">
              <a:xfrm>
                <a:off x="2352" y="288"/>
                <a:ext cx="528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1" name="Line 72"/>
              <p:cNvSpPr>
                <a:spLocks noChangeShapeType="1"/>
              </p:cNvSpPr>
              <p:nvPr/>
            </p:nvSpPr>
            <p:spPr bwMode="auto">
              <a:xfrm flipV="1">
                <a:off x="2592" y="480"/>
                <a:ext cx="288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2" name="Line 73"/>
              <p:cNvSpPr>
                <a:spLocks noChangeShapeType="1"/>
              </p:cNvSpPr>
              <p:nvPr/>
            </p:nvSpPr>
            <p:spPr bwMode="auto">
              <a:xfrm flipV="1">
                <a:off x="1920" y="3840"/>
                <a:ext cx="432" cy="38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3" name="Line 74"/>
              <p:cNvSpPr>
                <a:spLocks noChangeShapeType="1"/>
              </p:cNvSpPr>
              <p:nvPr/>
            </p:nvSpPr>
            <p:spPr bwMode="auto">
              <a:xfrm>
                <a:off x="1920" y="4224"/>
                <a:ext cx="672" cy="24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4" name="Line 75"/>
              <p:cNvSpPr>
                <a:spLocks noChangeShapeType="1"/>
              </p:cNvSpPr>
              <p:nvPr/>
            </p:nvSpPr>
            <p:spPr bwMode="auto">
              <a:xfrm>
                <a:off x="2352" y="3840"/>
                <a:ext cx="528" cy="43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5" name="Line 76"/>
              <p:cNvSpPr>
                <a:spLocks noChangeShapeType="1"/>
              </p:cNvSpPr>
              <p:nvPr/>
            </p:nvSpPr>
            <p:spPr bwMode="auto">
              <a:xfrm flipH="1">
                <a:off x="2592" y="4272"/>
                <a:ext cx="288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6" name="Line 77"/>
              <p:cNvSpPr>
                <a:spLocks noChangeShapeType="1"/>
              </p:cNvSpPr>
              <p:nvPr/>
            </p:nvSpPr>
            <p:spPr bwMode="auto">
              <a:xfrm>
                <a:off x="2544" y="2688"/>
                <a:ext cx="720" cy="1872"/>
              </a:xfrm>
              <a:prstGeom prst="line">
                <a:avLst/>
              </a:prstGeom>
              <a:noFill/>
              <a:ln w="38100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7" name="Oval 78"/>
              <p:cNvSpPr>
                <a:spLocks noChangeArrowheads="1"/>
              </p:cNvSpPr>
              <p:nvPr/>
            </p:nvSpPr>
            <p:spPr bwMode="auto">
              <a:xfrm>
                <a:off x="2448" y="2784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8" name="Oval 79"/>
              <p:cNvSpPr>
                <a:spLocks noChangeArrowheads="1"/>
              </p:cNvSpPr>
              <p:nvPr/>
            </p:nvSpPr>
            <p:spPr bwMode="auto">
              <a:xfrm>
                <a:off x="2400" y="3408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9" name="Oval 80"/>
              <p:cNvSpPr>
                <a:spLocks noChangeArrowheads="1"/>
              </p:cNvSpPr>
              <p:nvPr/>
            </p:nvSpPr>
            <p:spPr bwMode="auto">
              <a:xfrm>
                <a:off x="2544" y="355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0" name="Oval 81"/>
              <p:cNvSpPr>
                <a:spLocks noChangeArrowheads="1"/>
              </p:cNvSpPr>
              <p:nvPr/>
            </p:nvSpPr>
            <p:spPr bwMode="auto">
              <a:xfrm>
                <a:off x="2544" y="3888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1" name="Oval 82"/>
              <p:cNvSpPr>
                <a:spLocks noChangeArrowheads="1"/>
              </p:cNvSpPr>
              <p:nvPr/>
            </p:nvSpPr>
            <p:spPr bwMode="auto">
              <a:xfrm>
                <a:off x="2544" y="417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2" name="Oval 83"/>
              <p:cNvSpPr>
                <a:spLocks noChangeArrowheads="1"/>
              </p:cNvSpPr>
              <p:nvPr/>
            </p:nvSpPr>
            <p:spPr bwMode="auto">
              <a:xfrm>
                <a:off x="2544" y="2160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3" name="Oval 84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4" name="Oval 85"/>
              <p:cNvSpPr>
                <a:spLocks noChangeArrowheads="1"/>
              </p:cNvSpPr>
              <p:nvPr/>
            </p:nvSpPr>
            <p:spPr bwMode="auto">
              <a:xfrm>
                <a:off x="2544" y="4416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5" name="Line 86"/>
              <p:cNvSpPr>
                <a:spLocks noChangeShapeType="1"/>
              </p:cNvSpPr>
              <p:nvPr/>
            </p:nvSpPr>
            <p:spPr bwMode="auto">
              <a:xfrm flipV="1">
                <a:off x="2592" y="528"/>
                <a:ext cx="0" cy="39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6" name="Oval 87"/>
              <p:cNvSpPr>
                <a:spLocks noChangeArrowheads="1"/>
              </p:cNvSpPr>
              <p:nvPr/>
            </p:nvSpPr>
            <p:spPr bwMode="auto">
              <a:xfrm>
                <a:off x="2544" y="288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7" name="Oval 88"/>
              <p:cNvSpPr>
                <a:spLocks noChangeArrowheads="1"/>
              </p:cNvSpPr>
              <p:nvPr/>
            </p:nvSpPr>
            <p:spPr bwMode="auto">
              <a:xfrm>
                <a:off x="2544" y="2496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8" name="Line 89"/>
              <p:cNvSpPr>
                <a:spLocks noChangeShapeType="1"/>
              </p:cNvSpPr>
              <p:nvPr/>
            </p:nvSpPr>
            <p:spPr bwMode="auto">
              <a:xfrm>
                <a:off x="2208" y="1824"/>
                <a:ext cx="240" cy="624"/>
              </a:xfrm>
              <a:prstGeom prst="line">
                <a:avLst/>
              </a:prstGeom>
              <a:noFill/>
              <a:ln w="38100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  <p:sp>
        <p:nvSpPr>
          <p:cNvPr id="5" name="Text Box 90"/>
          <p:cNvSpPr txBox="1">
            <a:spLocks noChangeArrowheads="1"/>
          </p:cNvSpPr>
          <p:nvPr/>
        </p:nvSpPr>
        <p:spPr bwMode="auto">
          <a:xfrm>
            <a:off x="9008558" y="8856936"/>
            <a:ext cx="2851691" cy="39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000" b="1" dirty="0">
                <a:solidFill>
                  <a:srgbClr val="000099"/>
                </a:solidFill>
              </a:rPr>
              <a:t> </a:t>
            </a:r>
            <a:r>
              <a:rPr lang="de-DE" sz="2000" b="1" dirty="0" smtClean="0">
                <a:solidFill>
                  <a:srgbClr val="000099"/>
                </a:solidFill>
              </a:rPr>
              <a:t>     4-string </a:t>
            </a:r>
            <a:r>
              <a:rPr lang="de-DE" sz="2000" b="1" dirty="0">
                <a:solidFill>
                  <a:srgbClr val="000099"/>
                </a:solidFill>
              </a:rPr>
              <a:t>stage (1996)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269072" y="8805891"/>
            <a:ext cx="1900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latin typeface="Calibri" pitchFamily="34" charset="0"/>
                <a:cs typeface="Calibri" pitchFamily="34" charset="0"/>
              </a:rPr>
              <a:t>Baikal 1996</a:t>
            </a:r>
            <a:endParaRPr lang="en-US" sz="28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80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ighestNPE_upgoing_shor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625600" y="3154602"/>
            <a:ext cx="170408" cy="370599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9" name="Right Arrow 88"/>
          <p:cNvSpPr/>
          <p:nvPr/>
        </p:nvSpPr>
        <p:spPr bwMode="auto">
          <a:xfrm>
            <a:off x="253999" y="2907493"/>
            <a:ext cx="1106565" cy="864815"/>
          </a:xfrm>
          <a:prstGeom prst="rightArrow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126998" y="3117342"/>
            <a:ext cx="136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</a:rPr>
              <a:t>NT-96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08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</a:t>
            </a:r>
            <a:r>
              <a:rPr lang="de-DE" dirty="0" smtClean="0"/>
              <a:t>tmospheric neutrinos in IceCube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371600"/>
            <a:ext cx="8749359" cy="829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9446510" y="2289615"/>
            <a:ext cx="3558290" cy="6851244"/>
            <a:chOff x="9446510" y="2289615"/>
            <a:chExt cx="3558290" cy="6851244"/>
          </a:xfrm>
        </p:grpSpPr>
        <p:sp>
          <p:nvSpPr>
            <p:cNvPr id="6" name="Rectangle 25"/>
            <p:cNvSpPr>
              <a:spLocks/>
            </p:cNvSpPr>
            <p:nvPr/>
          </p:nvSpPr>
          <p:spPr bwMode="auto">
            <a:xfrm>
              <a:off x="10724792" y="2289615"/>
              <a:ext cx="1155873" cy="437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2800" dirty="0">
                  <a:latin typeface="Arial Bold" charset="0"/>
                  <a:ea typeface="ＭＳ Ｐゴシック" pitchFamily="-84" charset="-128"/>
                  <a:sym typeface="Arial Bold" charset="0"/>
                </a:rPr>
                <a:t>proton</a:t>
              </a:r>
              <a:endParaRPr lang="en-US" sz="2800" dirty="0">
                <a:solidFill>
                  <a:schemeClr val="tx1"/>
                </a:solidFill>
                <a:latin typeface="Arial Bold" charset="0"/>
                <a:ea typeface="ＭＳ Ｐゴシック" pitchFamily="-84" charset="-128"/>
                <a:sym typeface="Arial Bold" charset="0"/>
              </a:endParaRPr>
            </a:p>
          </p:txBody>
        </p:sp>
        <p:sp>
          <p:nvSpPr>
            <p:cNvPr id="7" name="Rectangle 26"/>
            <p:cNvSpPr>
              <a:spLocks/>
            </p:cNvSpPr>
            <p:nvPr/>
          </p:nvSpPr>
          <p:spPr bwMode="auto">
            <a:xfrm>
              <a:off x="10580436" y="8703132"/>
              <a:ext cx="2250189" cy="437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Arial Bold" charset="0"/>
                  <a:ea typeface="ＭＳ Ｐゴシック" pitchFamily="-84" charset="-128"/>
                  <a:sym typeface="Arial Bold" charset="0"/>
                </a:rPr>
                <a:t>conventional</a:t>
              </a:r>
            </a:p>
          </p:txBody>
        </p:sp>
        <p:sp>
          <p:nvSpPr>
            <p:cNvPr id="8" name="Line 27"/>
            <p:cNvSpPr>
              <a:spLocks noChangeShapeType="1"/>
            </p:cNvSpPr>
            <p:nvPr/>
          </p:nvSpPr>
          <p:spPr bwMode="auto">
            <a:xfrm rot="10800000" flipH="1">
              <a:off x="10476567" y="2388589"/>
              <a:ext cx="0" cy="9468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Line 28"/>
            <p:cNvSpPr>
              <a:spLocks noChangeShapeType="1"/>
            </p:cNvSpPr>
            <p:nvPr/>
          </p:nvSpPr>
          <p:spPr bwMode="auto">
            <a:xfrm rot="10800000">
              <a:off x="10237261" y="5826286"/>
              <a:ext cx="671841" cy="1148099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0" name="Line 29"/>
            <p:cNvSpPr>
              <a:spLocks noChangeShapeType="1"/>
            </p:cNvSpPr>
            <p:nvPr/>
          </p:nvSpPr>
          <p:spPr bwMode="auto">
            <a:xfrm rot="10800000" flipH="1">
              <a:off x="10021736" y="5865876"/>
              <a:ext cx="138233" cy="9550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1" name="Rectangle 30"/>
            <p:cNvSpPr>
              <a:spLocks/>
            </p:cNvSpPr>
            <p:nvPr/>
          </p:nvSpPr>
          <p:spPr bwMode="auto">
            <a:xfrm>
              <a:off x="11016121" y="6644472"/>
              <a:ext cx="606441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μ</a:t>
              </a:r>
            </a:p>
          </p:txBody>
        </p:sp>
        <p:sp>
          <p:nvSpPr>
            <p:cNvPr id="12" name="Rectangle 31"/>
            <p:cNvSpPr>
              <a:spLocks/>
            </p:cNvSpPr>
            <p:nvPr/>
          </p:nvSpPr>
          <p:spPr bwMode="auto">
            <a:xfrm>
              <a:off x="9755676" y="5865877"/>
              <a:ext cx="428076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μ</a:t>
              </a:r>
            </a:p>
          </p:txBody>
        </p:sp>
        <p:sp>
          <p:nvSpPr>
            <p:cNvPr id="13" name="Line 32"/>
            <p:cNvSpPr>
              <a:spLocks noChangeShapeType="1"/>
            </p:cNvSpPr>
            <p:nvPr/>
          </p:nvSpPr>
          <p:spPr bwMode="auto">
            <a:xfrm rot="10800000" flipH="1">
              <a:off x="9635280" y="6857266"/>
              <a:ext cx="319570" cy="97984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4" name="Line 33"/>
            <p:cNvSpPr>
              <a:spLocks noChangeShapeType="1"/>
            </p:cNvSpPr>
            <p:nvPr/>
          </p:nvSpPr>
          <p:spPr bwMode="auto">
            <a:xfrm rot="10800000">
              <a:off x="10097543" y="6855617"/>
              <a:ext cx="634682" cy="125367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5" name="Line 34"/>
            <p:cNvSpPr>
              <a:spLocks noChangeShapeType="1"/>
            </p:cNvSpPr>
            <p:nvPr/>
          </p:nvSpPr>
          <p:spPr bwMode="auto">
            <a:xfrm rot="10800000">
              <a:off x="10017278" y="6855616"/>
              <a:ext cx="111478" cy="1557191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6" name="Rectangle 35"/>
            <p:cNvSpPr>
              <a:spLocks/>
            </p:cNvSpPr>
            <p:nvPr/>
          </p:nvSpPr>
          <p:spPr bwMode="auto">
            <a:xfrm>
              <a:off x="10766410" y="7832160"/>
              <a:ext cx="606441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μ</a:t>
              </a:r>
            </a:p>
          </p:txBody>
        </p:sp>
        <p:sp>
          <p:nvSpPr>
            <p:cNvPr id="17" name="Rectangle 36"/>
            <p:cNvSpPr>
              <a:spLocks/>
            </p:cNvSpPr>
            <p:nvPr/>
          </p:nvSpPr>
          <p:spPr bwMode="auto">
            <a:xfrm>
              <a:off x="10195643" y="8162075"/>
              <a:ext cx="463748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</a:t>
              </a:r>
            </a:p>
          </p:txBody>
        </p:sp>
        <p:sp>
          <p:nvSpPr>
            <p:cNvPr id="18" name="Rectangle 37"/>
            <p:cNvSpPr>
              <a:spLocks/>
            </p:cNvSpPr>
            <p:nvPr/>
          </p:nvSpPr>
          <p:spPr bwMode="auto">
            <a:xfrm>
              <a:off x="9446510" y="7000779"/>
              <a:ext cx="344839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chemeClr val="tx1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</a:t>
              </a:r>
            </a:p>
          </p:txBody>
        </p:sp>
        <p:sp>
          <p:nvSpPr>
            <p:cNvPr id="19" name="Line 38"/>
            <p:cNvSpPr>
              <a:spLocks noChangeShapeType="1"/>
            </p:cNvSpPr>
            <p:nvPr/>
          </p:nvSpPr>
          <p:spPr bwMode="auto">
            <a:xfrm rot="10800000" flipH="1">
              <a:off x="10168888" y="5088930"/>
              <a:ext cx="86209" cy="68786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Line 39"/>
            <p:cNvSpPr>
              <a:spLocks noChangeShapeType="1"/>
            </p:cNvSpPr>
            <p:nvPr/>
          </p:nvSpPr>
          <p:spPr bwMode="auto">
            <a:xfrm flipH="1">
              <a:off x="10278880" y="3376679"/>
              <a:ext cx="164988" cy="8627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Line 40"/>
            <p:cNvSpPr>
              <a:spLocks noChangeShapeType="1"/>
            </p:cNvSpPr>
            <p:nvPr/>
          </p:nvSpPr>
          <p:spPr bwMode="auto">
            <a:xfrm flipH="1">
              <a:off x="10255097" y="4316933"/>
              <a:ext cx="40132" cy="7703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Line 41"/>
            <p:cNvSpPr>
              <a:spLocks noChangeShapeType="1"/>
            </p:cNvSpPr>
            <p:nvPr/>
          </p:nvSpPr>
          <p:spPr bwMode="auto">
            <a:xfrm>
              <a:off x="10382925" y="4216309"/>
              <a:ext cx="60941" cy="29362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Line 42"/>
            <p:cNvSpPr>
              <a:spLocks noChangeShapeType="1"/>
            </p:cNvSpPr>
            <p:nvPr/>
          </p:nvSpPr>
          <p:spPr bwMode="auto">
            <a:xfrm flipH="1">
              <a:off x="10125783" y="4229506"/>
              <a:ext cx="117423" cy="26393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" name="Line 43"/>
            <p:cNvSpPr>
              <a:spLocks noChangeShapeType="1"/>
            </p:cNvSpPr>
            <p:nvPr/>
          </p:nvSpPr>
          <p:spPr bwMode="auto">
            <a:xfrm>
              <a:off x="10326443" y="5047690"/>
              <a:ext cx="136747" cy="2804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Line 44"/>
            <p:cNvSpPr>
              <a:spLocks noChangeShapeType="1"/>
            </p:cNvSpPr>
            <p:nvPr/>
          </p:nvSpPr>
          <p:spPr bwMode="auto">
            <a:xfrm>
              <a:off x="10290771" y="5100478"/>
              <a:ext cx="74318" cy="3678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" name="Rectangle 45"/>
            <p:cNvSpPr>
              <a:spLocks/>
            </p:cNvSpPr>
            <p:nvPr/>
          </p:nvSpPr>
          <p:spPr bwMode="auto">
            <a:xfrm>
              <a:off x="9827022" y="4968512"/>
              <a:ext cx="428076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chemeClr val="tx1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π</a:t>
              </a:r>
            </a:p>
          </p:txBody>
        </p:sp>
        <p:sp>
          <p:nvSpPr>
            <p:cNvPr id="27" name="Line 46"/>
            <p:cNvSpPr>
              <a:spLocks noChangeShapeType="1"/>
            </p:cNvSpPr>
            <p:nvPr/>
          </p:nvSpPr>
          <p:spPr bwMode="auto">
            <a:xfrm>
              <a:off x="10504808" y="3411320"/>
              <a:ext cx="59455" cy="29362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Rectangle 14"/>
            <p:cNvSpPr>
              <a:spLocks/>
            </p:cNvSpPr>
            <p:nvPr/>
          </p:nvSpPr>
          <p:spPr bwMode="auto">
            <a:xfrm>
              <a:off x="11372852" y="3807906"/>
              <a:ext cx="1256185" cy="437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800" dirty="0">
                  <a:solidFill>
                    <a:srgbClr val="FF3399"/>
                  </a:solidFill>
                  <a:latin typeface="Arial Bold" charset="0"/>
                  <a:ea typeface="ＭＳ Ｐゴシック" pitchFamily="-84" charset="-128"/>
                  <a:sym typeface="Arial Bold" charset="0"/>
                </a:rPr>
                <a:t>prompt</a:t>
              </a:r>
            </a:p>
          </p:txBody>
        </p:sp>
        <p:sp>
          <p:nvSpPr>
            <p:cNvPr id="29" name="Line 15"/>
            <p:cNvSpPr>
              <a:spLocks noChangeShapeType="1"/>
            </p:cNvSpPr>
            <p:nvPr/>
          </p:nvSpPr>
          <p:spPr bwMode="auto">
            <a:xfrm rot="10800000">
              <a:off x="10527721" y="3335563"/>
              <a:ext cx="238760" cy="46887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Line 16"/>
            <p:cNvSpPr>
              <a:spLocks noChangeShapeType="1"/>
            </p:cNvSpPr>
            <p:nvPr/>
          </p:nvSpPr>
          <p:spPr bwMode="auto">
            <a:xfrm rot="10800000">
              <a:off x="10797819" y="3829284"/>
              <a:ext cx="834167" cy="962593"/>
            </a:xfrm>
            <a:prstGeom prst="line">
              <a:avLst/>
            </a:prstGeom>
            <a:noFill/>
            <a:ln w="38100">
              <a:solidFill>
                <a:srgbClr val="FF3399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FF3399"/>
                </a:solidFill>
              </a:endParaRPr>
            </a:p>
          </p:txBody>
        </p:sp>
        <p:sp>
          <p:nvSpPr>
            <p:cNvPr id="31" name="Line 17"/>
            <p:cNvSpPr>
              <a:spLocks noChangeShapeType="1"/>
            </p:cNvSpPr>
            <p:nvPr/>
          </p:nvSpPr>
          <p:spPr bwMode="auto">
            <a:xfrm rot="10800000">
              <a:off x="10753051" y="3862421"/>
              <a:ext cx="159670" cy="7405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" name="Rectangle 18"/>
            <p:cNvSpPr>
              <a:spLocks/>
            </p:cNvSpPr>
            <p:nvPr/>
          </p:nvSpPr>
          <p:spPr bwMode="auto">
            <a:xfrm>
              <a:off x="10654562" y="3140061"/>
              <a:ext cx="968000" cy="418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800" dirty="0">
                  <a:solidFill>
                    <a:schemeClr val="tx1"/>
                  </a:solidFill>
                  <a:latin typeface="Arial Bold" charset="0"/>
                  <a:ea typeface="ＭＳ Ｐゴシック" pitchFamily="-84" charset="-128"/>
                  <a:sym typeface="Arial Bold" charset="0"/>
                </a:rPr>
                <a:t>c,(b)</a:t>
              </a:r>
            </a:p>
          </p:txBody>
        </p:sp>
        <p:sp>
          <p:nvSpPr>
            <p:cNvPr id="33" name="Rectangle 19"/>
            <p:cNvSpPr>
              <a:spLocks/>
            </p:cNvSpPr>
            <p:nvPr/>
          </p:nvSpPr>
          <p:spPr bwMode="auto">
            <a:xfrm>
              <a:off x="11740919" y="4438982"/>
              <a:ext cx="1263881" cy="608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 dirty="0" err="1">
                  <a:solidFill>
                    <a:srgbClr val="FF3399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 dirty="0" err="1">
                  <a:solidFill>
                    <a:srgbClr val="FF3399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e,μ</a:t>
              </a:r>
              <a:endParaRPr lang="en-US" sz="4000" baseline="-6000" dirty="0">
                <a:solidFill>
                  <a:srgbClr val="FF3399"/>
                </a:solidFill>
                <a:latin typeface="Candara Bold" pitchFamily="34" charset="0"/>
                <a:ea typeface="ＭＳ Ｐゴシック" pitchFamily="-84" charset="-128"/>
                <a:sym typeface="Candara Bold" pitchFamily="34" charset="0"/>
              </a:endParaRPr>
            </a:p>
          </p:txBody>
        </p:sp>
        <p:sp>
          <p:nvSpPr>
            <p:cNvPr id="34" name="Rectangle 20"/>
            <p:cNvSpPr>
              <a:spLocks/>
            </p:cNvSpPr>
            <p:nvPr/>
          </p:nvSpPr>
          <p:spPr bwMode="auto">
            <a:xfrm>
              <a:off x="10702315" y="4491998"/>
              <a:ext cx="620776" cy="450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3300">
                  <a:solidFill>
                    <a:schemeClr val="tx1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e,μ</a:t>
              </a:r>
            </a:p>
          </p:txBody>
        </p:sp>
      </p:grpSp>
      <p:sp>
        <p:nvSpPr>
          <p:cNvPr id="3" name="Rectangle 2"/>
          <p:cNvSpPr/>
          <p:nvPr/>
        </p:nvSpPr>
        <p:spPr bwMode="auto">
          <a:xfrm>
            <a:off x="2235200" y="5328117"/>
            <a:ext cx="1752600" cy="44868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56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Physics Goals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67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</a:t>
            </a:r>
            <a:r>
              <a:rPr lang="de-DE" dirty="0" smtClean="0"/>
              <a:t>tmospheric neutrinos in IceCube ...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371600"/>
            <a:ext cx="8749359" cy="829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4114800"/>
            <a:ext cx="5506502" cy="3329671"/>
          </a:xfrm>
          <a:prstGeom prst="rect">
            <a:avLst/>
          </a:prstGeom>
          <a:solidFill>
            <a:schemeClr val="accent2"/>
          </a:solidFill>
          <a:ln>
            <a:solidFill>
              <a:schemeClr val="accent1">
                <a:lumMod val="75000"/>
              </a:schemeClr>
            </a:solidFill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9003359" y="3345359"/>
            <a:ext cx="3770391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.. </a:t>
            </a:r>
            <a:r>
              <a:rPr lang="de-DE" sz="44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de-DE" sz="44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nd ANTARES</a:t>
            </a:r>
          </a:p>
          <a:p>
            <a:endParaRPr lang="de-DE" sz="4400" b="1" dirty="0" smtClean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endParaRPr lang="de-DE" sz="44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endParaRPr lang="de-DE" sz="4400" b="1" dirty="0" smtClean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endParaRPr lang="de-DE" sz="44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endParaRPr lang="de-DE" sz="4400" b="1" dirty="0" smtClean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endParaRPr lang="de-DE" sz="8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de-DE" sz="2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           arXiv:1308.1599</a:t>
            </a:r>
            <a:endParaRPr lang="en-US" sz="28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44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235200" y="5328117"/>
            <a:ext cx="1752600" cy="44868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24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Oscillations of atmospheric neutrinos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16128" y="1444624"/>
            <a:ext cx="11928728" cy="7242175"/>
            <a:chOff x="-16127" y="1444625"/>
            <a:chExt cx="8693402" cy="5257800"/>
          </a:xfrm>
        </p:grpSpPr>
        <p:grpSp>
          <p:nvGrpSpPr>
            <p:cNvPr id="26" name="Group 2"/>
            <p:cNvGrpSpPr>
              <a:grpSpLocks/>
            </p:cNvGrpSpPr>
            <p:nvPr/>
          </p:nvGrpSpPr>
          <p:grpSpPr bwMode="auto">
            <a:xfrm>
              <a:off x="2124075" y="1444625"/>
              <a:ext cx="6553200" cy="5257800"/>
              <a:chOff x="3132138" y="1989138"/>
              <a:chExt cx="5832475" cy="4681537"/>
            </a:xfrm>
          </p:grpSpPr>
          <p:grpSp>
            <p:nvGrpSpPr>
              <p:cNvPr id="27" name="Group 4"/>
              <p:cNvGrpSpPr>
                <a:grpSpLocks/>
              </p:cNvGrpSpPr>
              <p:nvPr/>
            </p:nvGrpSpPr>
            <p:grpSpPr bwMode="auto">
              <a:xfrm>
                <a:off x="3132138" y="1989138"/>
                <a:ext cx="5832475" cy="4681537"/>
                <a:chOff x="1927" y="1071"/>
                <a:chExt cx="3674" cy="2949"/>
              </a:xfrm>
            </p:grpSpPr>
            <p:pic>
              <p:nvPicPr>
                <p:cNvPr id="30" name="Picture 8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1927" y="1071"/>
                  <a:ext cx="3674" cy="2949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50800" dir="2700000" algn="ctr" rotWithShape="0">
                    <a:schemeClr val="bg2">
                      <a:alpha val="5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Rectangle 9"/>
                <p:cNvSpPr>
                  <a:spLocks/>
                </p:cNvSpPr>
                <p:nvPr/>
              </p:nvSpPr>
              <p:spPr bwMode="auto">
                <a:xfrm>
                  <a:off x="2653" y="1117"/>
                  <a:ext cx="2157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57799" bIns="0">
                  <a:spAutoFit/>
                </a:bodyPr>
                <a:lstStyle/>
                <a:p>
                  <a:pPr marL="57150"/>
                  <a:r>
                    <a:rPr lang="en-US" sz="2000">
                      <a:ea typeface="ヒラギノ角ゴ ProN W3" charset="-128"/>
                      <a:cs typeface="Arial" pitchFamily="34" charset="0"/>
                      <a:sym typeface="Arial" pitchFamily="34" charset="0"/>
                    </a:rPr>
                    <a:t>  Muon neutrino survival probability</a:t>
                  </a:r>
                </a:p>
              </p:txBody>
            </p:sp>
          </p:grpSp>
          <p:sp>
            <p:nvSpPr>
              <p:cNvPr id="28" name="Text Box 12"/>
              <p:cNvSpPr txBox="1">
                <a:spLocks noChangeArrowheads="1"/>
              </p:cNvSpPr>
              <p:nvPr/>
            </p:nvSpPr>
            <p:spPr bwMode="auto">
              <a:xfrm rot="17080909">
                <a:off x="2908229" y="3471018"/>
                <a:ext cx="2170256" cy="328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de-DE" sz="1800" b="1" i="1" dirty="0">
                    <a:solidFill>
                      <a:srgbClr val="FFFF66"/>
                    </a:solidFill>
                    <a:latin typeface="Arial" pitchFamily="34" charset="0"/>
                  </a:rPr>
                  <a:t>ANTARES/DeepCore</a:t>
                </a:r>
                <a:endParaRPr lang="en-US" sz="1800" b="1" i="1" dirty="0">
                  <a:solidFill>
                    <a:srgbClr val="FFFF66"/>
                  </a:solidFill>
                  <a:latin typeface="Arial" pitchFamily="34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048375" y="2430152"/>
                <a:ext cx="2334120" cy="3741555"/>
              </a:xfrm>
              <a:prstGeom prst="rect">
                <a:avLst/>
              </a:prstGeom>
              <a:solidFill>
                <a:srgbClr val="26E6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-16127" y="1851025"/>
              <a:ext cx="2291268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rgbClr val="FF0000"/>
                  </a:solidFill>
                  <a:latin typeface="+mj-lt"/>
                </a:rPr>
                <a:t>Vertically upward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2506" y="5957888"/>
              <a:ext cx="1438214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rgbClr val="FF0000"/>
                  </a:solidFill>
                  <a:latin typeface="+mj-lt"/>
                </a:rPr>
                <a:t>Horizontal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499992" y="2270077"/>
              <a:ext cx="3363808" cy="322431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101"/>
            <p:cNvGrpSpPr>
              <a:grpSpLocks noChangeAspect="1"/>
            </p:cNvGrpSpPr>
            <p:nvPr/>
          </p:nvGrpSpPr>
          <p:grpSpPr bwMode="auto">
            <a:xfrm>
              <a:off x="4716016" y="2460148"/>
              <a:ext cx="2886075" cy="2886075"/>
              <a:chOff x="26229219" y="13987438"/>
              <a:chExt cx="3744416" cy="3744416"/>
            </a:xfrm>
          </p:grpSpPr>
          <p:sp>
            <p:nvSpPr>
              <p:cNvPr id="36" name="Oval 70"/>
              <p:cNvSpPr/>
              <p:nvPr/>
            </p:nvSpPr>
            <p:spPr>
              <a:xfrm>
                <a:off x="26229219" y="13987438"/>
                <a:ext cx="3744416" cy="3744416"/>
              </a:xfrm>
              <a:prstGeom prst="ellipse">
                <a:avLst/>
              </a:prstGeom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/>
              </a:p>
            </p:txBody>
          </p:sp>
          <p:sp>
            <p:nvSpPr>
              <p:cNvPr id="37" name="Oval 63"/>
              <p:cNvSpPr/>
              <p:nvPr/>
            </p:nvSpPr>
            <p:spPr>
              <a:xfrm>
                <a:off x="26659683" y="14417902"/>
                <a:ext cx="2883489" cy="2883489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 dirty="0">
                  <a:solidFill>
                    <a:schemeClr val="tx1"/>
                  </a:solidFill>
                  <a:latin typeface="Symbol" pitchFamily="18" charset="2"/>
                </a:endParaRPr>
              </a:p>
            </p:txBody>
          </p:sp>
          <p:sp>
            <p:nvSpPr>
              <p:cNvPr id="38" name="Rectangle 71"/>
              <p:cNvSpPr/>
              <p:nvPr/>
            </p:nvSpPr>
            <p:spPr>
              <a:xfrm>
                <a:off x="27885165" y="16722633"/>
                <a:ext cx="432523" cy="36043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/>
              </a:p>
            </p:txBody>
          </p:sp>
          <p:cxnSp>
            <p:nvCxnSpPr>
              <p:cNvPr id="39" name="Straight Arrow Connector 65"/>
              <p:cNvCxnSpPr/>
              <p:nvPr/>
            </p:nvCxnSpPr>
            <p:spPr>
              <a:xfrm flipH="1">
                <a:off x="28101428" y="14996659"/>
                <a:ext cx="1314047" cy="194223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74"/>
              <p:cNvSpPr txBox="1">
                <a:spLocks noChangeArrowheads="1"/>
              </p:cNvSpPr>
              <p:nvPr/>
            </p:nvSpPr>
            <p:spPr bwMode="auto">
              <a:xfrm>
                <a:off x="28383011" y="16723742"/>
                <a:ext cx="378893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>
                    <a:latin typeface="Symbol" pitchFamily="18" charset="2"/>
                  </a:rPr>
                  <a:t>q</a:t>
                </a:r>
              </a:p>
            </p:txBody>
          </p:sp>
          <p:sp>
            <p:nvSpPr>
              <p:cNvPr id="41" name="TextBox 75"/>
              <p:cNvSpPr txBox="1">
                <a:spLocks noChangeArrowheads="1"/>
              </p:cNvSpPr>
              <p:nvPr/>
            </p:nvSpPr>
            <p:spPr bwMode="auto">
              <a:xfrm>
                <a:off x="28887070" y="14995550"/>
                <a:ext cx="378893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>
                    <a:latin typeface="Symbol" pitchFamily="18" charset="2"/>
                  </a:rPr>
                  <a:t>n</a:t>
                </a:r>
              </a:p>
            </p:txBody>
          </p:sp>
          <p:sp>
            <p:nvSpPr>
              <p:cNvPr id="42" name="TextBox 76"/>
              <p:cNvSpPr txBox="1">
                <a:spLocks noChangeArrowheads="1"/>
              </p:cNvSpPr>
              <p:nvPr/>
            </p:nvSpPr>
            <p:spPr bwMode="auto">
              <a:xfrm>
                <a:off x="27036972" y="15283580"/>
                <a:ext cx="875901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/>
                  <a:t>Earth</a:t>
                </a:r>
              </a:p>
            </p:txBody>
          </p:sp>
          <p:cxnSp>
            <p:nvCxnSpPr>
              <p:cNvPr id="43" name="Straight Arrow Connector 78"/>
              <p:cNvCxnSpPr/>
              <p:nvPr/>
            </p:nvCxnSpPr>
            <p:spPr>
              <a:xfrm>
                <a:off x="29324851" y="14061585"/>
                <a:ext cx="74147" cy="93507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79"/>
              <p:cNvSpPr txBox="1">
                <a:spLocks noChangeArrowheads="1"/>
              </p:cNvSpPr>
              <p:nvPr/>
            </p:nvSpPr>
            <p:spPr bwMode="auto">
              <a:xfrm>
                <a:off x="28257893" y="13987438"/>
                <a:ext cx="1067218" cy="7586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algn="r" eaLnBrk="1" hangingPunct="1"/>
                <a:r>
                  <a:rPr lang="de-DE" sz="1600"/>
                  <a:t>cosmic</a:t>
                </a:r>
                <a:br>
                  <a:rPr lang="de-DE" sz="1600"/>
                </a:br>
                <a:r>
                  <a:rPr lang="de-DE" sz="1600"/>
                  <a:t>ray</a:t>
                </a:r>
              </a:p>
            </p:txBody>
          </p:sp>
          <p:sp>
            <p:nvSpPr>
              <p:cNvPr id="45" name="Pie 81"/>
              <p:cNvSpPr/>
              <p:nvPr/>
            </p:nvSpPr>
            <p:spPr>
              <a:xfrm rot="10800000">
                <a:off x="27526789" y="16364257"/>
                <a:ext cx="1149276" cy="1151336"/>
              </a:xfrm>
              <a:prstGeom prst="pie">
                <a:avLst>
                  <a:gd name="adj1" fmla="val 7447484"/>
                  <a:gd name="adj2" fmla="val 16200000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6" name="Straight Connector 67"/>
              <p:cNvCxnSpPr/>
              <p:nvPr/>
            </p:nvCxnSpPr>
            <p:spPr>
              <a:xfrm>
                <a:off x="28101428" y="14061585"/>
                <a:ext cx="0" cy="34540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96"/>
              <p:cNvSpPr txBox="1">
                <a:spLocks noChangeArrowheads="1"/>
              </p:cNvSpPr>
              <p:nvPr/>
            </p:nvSpPr>
            <p:spPr bwMode="auto">
              <a:xfrm>
                <a:off x="28903384" y="15787638"/>
                <a:ext cx="387210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/>
                  <a:t>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446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Oscillations of atmospheric neutrinos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16128" y="1444624"/>
            <a:ext cx="11928728" cy="7242175"/>
            <a:chOff x="-16127" y="1444625"/>
            <a:chExt cx="8693402" cy="5257800"/>
          </a:xfrm>
        </p:grpSpPr>
        <p:grpSp>
          <p:nvGrpSpPr>
            <p:cNvPr id="26" name="Group 2"/>
            <p:cNvGrpSpPr>
              <a:grpSpLocks/>
            </p:cNvGrpSpPr>
            <p:nvPr/>
          </p:nvGrpSpPr>
          <p:grpSpPr bwMode="auto">
            <a:xfrm>
              <a:off x="2124075" y="1444625"/>
              <a:ext cx="6553200" cy="5257800"/>
              <a:chOff x="3132138" y="1989138"/>
              <a:chExt cx="5832475" cy="4681537"/>
            </a:xfrm>
          </p:grpSpPr>
          <p:grpSp>
            <p:nvGrpSpPr>
              <p:cNvPr id="27" name="Group 4"/>
              <p:cNvGrpSpPr>
                <a:grpSpLocks/>
              </p:cNvGrpSpPr>
              <p:nvPr/>
            </p:nvGrpSpPr>
            <p:grpSpPr bwMode="auto">
              <a:xfrm>
                <a:off x="3132138" y="1989138"/>
                <a:ext cx="5832475" cy="4681537"/>
                <a:chOff x="1927" y="1071"/>
                <a:chExt cx="3674" cy="2949"/>
              </a:xfrm>
            </p:grpSpPr>
            <p:pic>
              <p:nvPicPr>
                <p:cNvPr id="30" name="Picture 8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1927" y="1071"/>
                  <a:ext cx="3674" cy="2949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50800" dir="2700000" algn="ctr" rotWithShape="0">
                    <a:schemeClr val="bg2">
                      <a:alpha val="5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Rectangle 9"/>
                <p:cNvSpPr>
                  <a:spLocks/>
                </p:cNvSpPr>
                <p:nvPr/>
              </p:nvSpPr>
              <p:spPr bwMode="auto">
                <a:xfrm>
                  <a:off x="2653" y="1117"/>
                  <a:ext cx="2157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57799" bIns="0">
                  <a:spAutoFit/>
                </a:bodyPr>
                <a:lstStyle/>
                <a:p>
                  <a:pPr marL="57150"/>
                  <a:r>
                    <a:rPr lang="en-US" sz="2000">
                      <a:ea typeface="ヒラギノ角ゴ ProN W3" charset="-128"/>
                      <a:cs typeface="Arial" pitchFamily="34" charset="0"/>
                      <a:sym typeface="Arial" pitchFamily="34" charset="0"/>
                    </a:rPr>
                    <a:t>  Muon neutrino survival probability</a:t>
                  </a:r>
                </a:p>
              </p:txBody>
            </p:sp>
          </p:grpSp>
          <p:sp>
            <p:nvSpPr>
              <p:cNvPr id="28" name="Text Box 12"/>
              <p:cNvSpPr txBox="1">
                <a:spLocks noChangeArrowheads="1"/>
              </p:cNvSpPr>
              <p:nvPr/>
            </p:nvSpPr>
            <p:spPr bwMode="auto">
              <a:xfrm rot="17080909">
                <a:off x="2908229" y="3471018"/>
                <a:ext cx="2170256" cy="328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de-DE" sz="1800" b="1" i="1" dirty="0">
                    <a:solidFill>
                      <a:srgbClr val="FFFF66"/>
                    </a:solidFill>
                    <a:latin typeface="Arial" pitchFamily="34" charset="0"/>
                  </a:rPr>
                  <a:t>ANTARES/DeepCore</a:t>
                </a:r>
                <a:endParaRPr lang="en-US" sz="1800" b="1" i="1" dirty="0">
                  <a:solidFill>
                    <a:srgbClr val="FFFF66"/>
                  </a:solidFill>
                  <a:latin typeface="Arial" pitchFamily="34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048375" y="2430152"/>
                <a:ext cx="2334120" cy="3741555"/>
              </a:xfrm>
              <a:prstGeom prst="rect">
                <a:avLst/>
              </a:prstGeom>
              <a:solidFill>
                <a:srgbClr val="26E6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-16127" y="1851025"/>
              <a:ext cx="2291268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rgbClr val="FF0000"/>
                  </a:solidFill>
                  <a:latin typeface="+mj-lt"/>
                </a:rPr>
                <a:t>Vertically upward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2506" y="5957888"/>
              <a:ext cx="1438214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rgbClr val="FF0000"/>
                  </a:solidFill>
                  <a:latin typeface="+mj-lt"/>
                </a:rPr>
                <a:t>Horizontal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499992" y="2270077"/>
              <a:ext cx="3363808" cy="322431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101"/>
            <p:cNvGrpSpPr>
              <a:grpSpLocks noChangeAspect="1"/>
            </p:cNvGrpSpPr>
            <p:nvPr/>
          </p:nvGrpSpPr>
          <p:grpSpPr bwMode="auto">
            <a:xfrm>
              <a:off x="4716016" y="2460148"/>
              <a:ext cx="2886075" cy="2886075"/>
              <a:chOff x="26229219" y="13987438"/>
              <a:chExt cx="3744416" cy="3744416"/>
            </a:xfrm>
          </p:grpSpPr>
          <p:sp>
            <p:nvSpPr>
              <p:cNvPr id="36" name="Oval 70"/>
              <p:cNvSpPr/>
              <p:nvPr/>
            </p:nvSpPr>
            <p:spPr>
              <a:xfrm>
                <a:off x="26229219" y="13987438"/>
                <a:ext cx="3744416" cy="3744416"/>
              </a:xfrm>
              <a:prstGeom prst="ellipse">
                <a:avLst/>
              </a:prstGeom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/>
              </a:p>
            </p:txBody>
          </p:sp>
          <p:sp>
            <p:nvSpPr>
              <p:cNvPr id="37" name="Oval 63"/>
              <p:cNvSpPr/>
              <p:nvPr/>
            </p:nvSpPr>
            <p:spPr>
              <a:xfrm>
                <a:off x="26659683" y="14417902"/>
                <a:ext cx="2883489" cy="2883489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 dirty="0">
                  <a:solidFill>
                    <a:schemeClr val="tx1"/>
                  </a:solidFill>
                  <a:latin typeface="Symbol" pitchFamily="18" charset="2"/>
                </a:endParaRPr>
              </a:p>
            </p:txBody>
          </p:sp>
          <p:sp>
            <p:nvSpPr>
              <p:cNvPr id="38" name="Rectangle 71"/>
              <p:cNvSpPr/>
              <p:nvPr/>
            </p:nvSpPr>
            <p:spPr>
              <a:xfrm>
                <a:off x="27885165" y="16722633"/>
                <a:ext cx="432523" cy="36043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/>
              </a:p>
            </p:txBody>
          </p:sp>
          <p:cxnSp>
            <p:nvCxnSpPr>
              <p:cNvPr id="39" name="Straight Arrow Connector 65"/>
              <p:cNvCxnSpPr/>
              <p:nvPr/>
            </p:nvCxnSpPr>
            <p:spPr>
              <a:xfrm flipH="1">
                <a:off x="28101428" y="14996659"/>
                <a:ext cx="1314047" cy="194223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74"/>
              <p:cNvSpPr txBox="1">
                <a:spLocks noChangeArrowheads="1"/>
              </p:cNvSpPr>
              <p:nvPr/>
            </p:nvSpPr>
            <p:spPr bwMode="auto">
              <a:xfrm>
                <a:off x="28383011" y="16723742"/>
                <a:ext cx="378893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>
                    <a:latin typeface="Symbol" pitchFamily="18" charset="2"/>
                  </a:rPr>
                  <a:t>q</a:t>
                </a:r>
              </a:p>
            </p:txBody>
          </p:sp>
          <p:sp>
            <p:nvSpPr>
              <p:cNvPr id="41" name="TextBox 75"/>
              <p:cNvSpPr txBox="1">
                <a:spLocks noChangeArrowheads="1"/>
              </p:cNvSpPr>
              <p:nvPr/>
            </p:nvSpPr>
            <p:spPr bwMode="auto">
              <a:xfrm>
                <a:off x="28887070" y="14995550"/>
                <a:ext cx="378893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>
                    <a:latin typeface="Symbol" pitchFamily="18" charset="2"/>
                  </a:rPr>
                  <a:t>n</a:t>
                </a:r>
              </a:p>
            </p:txBody>
          </p:sp>
          <p:sp>
            <p:nvSpPr>
              <p:cNvPr id="42" name="TextBox 76"/>
              <p:cNvSpPr txBox="1">
                <a:spLocks noChangeArrowheads="1"/>
              </p:cNvSpPr>
              <p:nvPr/>
            </p:nvSpPr>
            <p:spPr bwMode="auto">
              <a:xfrm>
                <a:off x="27036972" y="15283580"/>
                <a:ext cx="875901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/>
                  <a:t>Earth</a:t>
                </a:r>
              </a:p>
            </p:txBody>
          </p:sp>
          <p:cxnSp>
            <p:nvCxnSpPr>
              <p:cNvPr id="43" name="Straight Arrow Connector 78"/>
              <p:cNvCxnSpPr/>
              <p:nvPr/>
            </p:nvCxnSpPr>
            <p:spPr>
              <a:xfrm>
                <a:off x="29324851" y="14061585"/>
                <a:ext cx="74147" cy="93507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79"/>
              <p:cNvSpPr txBox="1">
                <a:spLocks noChangeArrowheads="1"/>
              </p:cNvSpPr>
              <p:nvPr/>
            </p:nvSpPr>
            <p:spPr bwMode="auto">
              <a:xfrm>
                <a:off x="28257893" y="13987438"/>
                <a:ext cx="1067218" cy="7586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algn="r" eaLnBrk="1" hangingPunct="1"/>
                <a:r>
                  <a:rPr lang="de-DE" sz="1600"/>
                  <a:t>cosmic</a:t>
                </a:r>
                <a:br>
                  <a:rPr lang="de-DE" sz="1600"/>
                </a:br>
                <a:r>
                  <a:rPr lang="de-DE" sz="1600"/>
                  <a:t>ray</a:t>
                </a:r>
              </a:p>
            </p:txBody>
          </p:sp>
          <p:sp>
            <p:nvSpPr>
              <p:cNvPr id="45" name="Pie 81"/>
              <p:cNvSpPr/>
              <p:nvPr/>
            </p:nvSpPr>
            <p:spPr>
              <a:xfrm rot="10800000">
                <a:off x="27526789" y="16364257"/>
                <a:ext cx="1149276" cy="1151336"/>
              </a:xfrm>
              <a:prstGeom prst="pie">
                <a:avLst>
                  <a:gd name="adj1" fmla="val 7447484"/>
                  <a:gd name="adj2" fmla="val 16200000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6" name="Straight Connector 67"/>
              <p:cNvCxnSpPr/>
              <p:nvPr/>
            </p:nvCxnSpPr>
            <p:spPr>
              <a:xfrm>
                <a:off x="28101428" y="14061585"/>
                <a:ext cx="0" cy="34540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96"/>
              <p:cNvSpPr txBox="1">
                <a:spLocks noChangeArrowheads="1"/>
              </p:cNvSpPr>
              <p:nvPr/>
            </p:nvSpPr>
            <p:spPr bwMode="auto">
              <a:xfrm>
                <a:off x="28903384" y="15787638"/>
                <a:ext cx="387210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/>
                  <a:t>L</a:t>
                </a:r>
              </a:p>
            </p:txBody>
          </p:sp>
        </p:grpSp>
      </p:grpSp>
      <p:pic>
        <p:nvPicPr>
          <p:cNvPr id="4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4"/>
          <a:stretch/>
        </p:blipFill>
        <p:spPr bwMode="auto">
          <a:xfrm>
            <a:off x="4918902" y="2422384"/>
            <a:ext cx="5877482" cy="47596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901" y="2311785"/>
            <a:ext cx="5877482" cy="5102177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88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Oscillations of atmospheric neutrinos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16128" y="1444624"/>
            <a:ext cx="11928728" cy="7242175"/>
            <a:chOff x="-16127" y="1444625"/>
            <a:chExt cx="8693402" cy="5257800"/>
          </a:xfrm>
        </p:grpSpPr>
        <p:grpSp>
          <p:nvGrpSpPr>
            <p:cNvPr id="26" name="Group 2"/>
            <p:cNvGrpSpPr>
              <a:grpSpLocks/>
            </p:cNvGrpSpPr>
            <p:nvPr/>
          </p:nvGrpSpPr>
          <p:grpSpPr bwMode="auto">
            <a:xfrm>
              <a:off x="2124075" y="1444625"/>
              <a:ext cx="6553200" cy="5257800"/>
              <a:chOff x="3132138" y="1989138"/>
              <a:chExt cx="5832475" cy="4681537"/>
            </a:xfrm>
          </p:grpSpPr>
          <p:grpSp>
            <p:nvGrpSpPr>
              <p:cNvPr id="27" name="Group 4"/>
              <p:cNvGrpSpPr>
                <a:grpSpLocks/>
              </p:cNvGrpSpPr>
              <p:nvPr/>
            </p:nvGrpSpPr>
            <p:grpSpPr bwMode="auto">
              <a:xfrm>
                <a:off x="3132138" y="1989138"/>
                <a:ext cx="5832475" cy="4681537"/>
                <a:chOff x="1927" y="1071"/>
                <a:chExt cx="3674" cy="2949"/>
              </a:xfrm>
            </p:grpSpPr>
            <p:pic>
              <p:nvPicPr>
                <p:cNvPr id="30" name="Picture 8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1927" y="1071"/>
                  <a:ext cx="3674" cy="2949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50800" dir="2700000" algn="ctr" rotWithShape="0">
                    <a:schemeClr val="bg2">
                      <a:alpha val="5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Rectangle 9"/>
                <p:cNvSpPr>
                  <a:spLocks/>
                </p:cNvSpPr>
                <p:nvPr/>
              </p:nvSpPr>
              <p:spPr bwMode="auto">
                <a:xfrm>
                  <a:off x="2653" y="1117"/>
                  <a:ext cx="2157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57799" bIns="0">
                  <a:spAutoFit/>
                </a:bodyPr>
                <a:lstStyle/>
                <a:p>
                  <a:pPr marL="57150"/>
                  <a:r>
                    <a:rPr lang="en-US" sz="2000">
                      <a:ea typeface="ヒラギノ角ゴ ProN W3" charset="-128"/>
                      <a:cs typeface="Arial" pitchFamily="34" charset="0"/>
                      <a:sym typeface="Arial" pitchFamily="34" charset="0"/>
                    </a:rPr>
                    <a:t>  Muon neutrino survival probability</a:t>
                  </a:r>
                </a:p>
              </p:txBody>
            </p:sp>
          </p:grpSp>
          <p:sp>
            <p:nvSpPr>
              <p:cNvPr id="28" name="Text Box 12"/>
              <p:cNvSpPr txBox="1">
                <a:spLocks noChangeArrowheads="1"/>
              </p:cNvSpPr>
              <p:nvPr/>
            </p:nvSpPr>
            <p:spPr bwMode="auto">
              <a:xfrm rot="17080909">
                <a:off x="2908229" y="3471018"/>
                <a:ext cx="2170256" cy="328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de-DE" sz="1800" b="1" i="1" dirty="0">
                    <a:solidFill>
                      <a:srgbClr val="FFFF66"/>
                    </a:solidFill>
                    <a:latin typeface="Arial" pitchFamily="34" charset="0"/>
                  </a:rPr>
                  <a:t>ANTARES/DeepCore</a:t>
                </a:r>
                <a:endParaRPr lang="en-US" sz="1800" b="1" i="1" dirty="0">
                  <a:solidFill>
                    <a:srgbClr val="FFFF66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-16127" y="1851025"/>
              <a:ext cx="2291268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rgbClr val="FF0000"/>
                  </a:solidFill>
                  <a:latin typeface="+mj-lt"/>
                </a:rPr>
                <a:t>Vertically upward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47544" y="5957888"/>
              <a:ext cx="1048140" cy="2904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 smtClean="0">
                  <a:solidFill>
                    <a:srgbClr val="FF0000"/>
                  </a:solidFill>
                  <a:latin typeface="+mj-lt"/>
                </a:rPr>
                <a:t>Horizontal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43" name="Straight Arrow Connector 78"/>
            <p:cNvCxnSpPr/>
            <p:nvPr/>
          </p:nvCxnSpPr>
          <p:spPr bwMode="auto">
            <a:xfrm>
              <a:off x="7101984" y="2517301"/>
              <a:ext cx="57150" cy="7207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8261817" y="3179408"/>
            <a:ext cx="2497671" cy="1384995"/>
          </a:xfrm>
          <a:prstGeom prst="rect">
            <a:avLst/>
          </a:prstGeom>
          <a:solidFill>
            <a:srgbClr val="003366">
              <a:alpha val="45882"/>
            </a:srgbClr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Non-standard</a:t>
            </a:r>
          </a:p>
          <a:p>
            <a:pPr algn="l"/>
            <a:r>
              <a:rPr lang="de-DE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de-DE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scillations due</a:t>
            </a:r>
          </a:p>
          <a:p>
            <a:pPr algn="l"/>
            <a:r>
              <a:rPr lang="de-DE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de-DE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 VLI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584100" y="5220912"/>
            <a:ext cx="1931811" cy="954107"/>
          </a:xfrm>
          <a:prstGeom prst="rect">
            <a:avLst/>
          </a:prstGeom>
          <a:solidFill>
            <a:srgbClr val="003366">
              <a:alpha val="45882"/>
            </a:srgbClr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de-DE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tandard</a:t>
            </a:r>
          </a:p>
          <a:p>
            <a:pPr algn="l"/>
            <a:r>
              <a:rPr lang="de-DE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de-DE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scillations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816600" y="2445082"/>
            <a:ext cx="1964640" cy="1583022"/>
            <a:chOff x="5816600" y="2445082"/>
            <a:chExt cx="1964640" cy="1583022"/>
          </a:xfrm>
        </p:grpSpPr>
        <p:sp>
          <p:nvSpPr>
            <p:cNvPr id="49" name="TextBox 48"/>
            <p:cNvSpPr txBox="1"/>
            <p:nvPr/>
          </p:nvSpPr>
          <p:spPr>
            <a:xfrm>
              <a:off x="5816600" y="2445082"/>
              <a:ext cx="1964640" cy="954107"/>
            </a:xfrm>
            <a:prstGeom prst="rect">
              <a:avLst/>
            </a:prstGeom>
            <a:solidFill>
              <a:srgbClr val="003366">
                <a:alpha val="45882"/>
              </a:srgbClr>
            </a:solidFill>
            <a:effectLst>
              <a:softEdge rad="127000"/>
            </a:effectLst>
          </p:spPr>
          <p:txBody>
            <a:bodyPr wrap="none" rtlCol="0">
              <a:spAutoFit/>
            </a:bodyPr>
            <a:lstStyle/>
            <a:p>
              <a:pPr algn="l"/>
              <a:r>
                <a:rPr lang="de-DE" sz="2800" b="1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</a:rPr>
                <a:t>Oscillations</a:t>
              </a:r>
            </a:p>
            <a:p>
              <a:pPr algn="l"/>
              <a:r>
                <a:rPr lang="de-DE" sz="2800" b="1" dirty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</a:rPr>
                <a:t>t</a:t>
              </a:r>
              <a:r>
                <a:rPr lang="de-DE" sz="2800" b="1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</a:rPr>
                <a:t>o sterile </a:t>
              </a:r>
              <a:r>
                <a:rPr lang="de-DE" sz="2800" b="1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  <a:sym typeface="Symbol"/>
                </a:rPr>
                <a:t></a:t>
              </a:r>
              <a:r>
                <a:rPr lang="de-DE" sz="2800" b="1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</a:p>
          </p:txBody>
        </p:sp>
        <p:sp>
          <p:nvSpPr>
            <p:cNvPr id="8" name="Left-Right Arrow 7"/>
            <p:cNvSpPr/>
            <p:nvPr/>
          </p:nvSpPr>
          <p:spPr bwMode="auto">
            <a:xfrm>
              <a:off x="6121401" y="3418504"/>
              <a:ext cx="1295184" cy="609600"/>
            </a:xfrm>
            <a:prstGeom prst="leftRightArrow">
              <a:avLst/>
            </a:prstGeom>
            <a:solidFill>
              <a:srgbClr val="007DB0">
                <a:alpha val="43137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182757" y="5355723"/>
            <a:ext cx="4572000" cy="4349750"/>
            <a:chOff x="4535488" y="1641475"/>
            <a:chExt cx="4572000" cy="4349750"/>
          </a:xfrm>
        </p:grpSpPr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5488" y="1641475"/>
              <a:ext cx="4572000" cy="4349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8025006" y="1792288"/>
              <a:ext cx="583813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chemeClr val="tx2">
                      <a:lumMod val="75000"/>
                    </a:schemeClr>
                  </a:solidFill>
                  <a:latin typeface="Arial" charset="0"/>
                </a:rPr>
                <a:t>VLI</a:t>
              </a:r>
              <a:endParaRPr lang="en-US" sz="2000" b="1" dirty="0">
                <a:solidFill>
                  <a:schemeClr val="tx2">
                    <a:lumMod val="75000"/>
                  </a:schemeClr>
                </a:solidFill>
                <a:latin typeface="Arial" charset="0"/>
              </a:endParaRPr>
            </a:p>
          </p:txBody>
        </p:sp>
        <p:sp>
          <p:nvSpPr>
            <p:cNvPr id="21" name="TextBox 12"/>
            <p:cNvSpPr txBox="1">
              <a:spLocks noChangeArrowheads="1"/>
            </p:cNvSpPr>
            <p:nvPr/>
          </p:nvSpPr>
          <p:spPr bwMode="auto">
            <a:xfrm>
              <a:off x="5548774" y="2935288"/>
              <a:ext cx="200567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sz="2000" dirty="0">
                  <a:solidFill>
                    <a:schemeClr val="bg1"/>
                  </a:solidFill>
                  <a:latin typeface="Arial" pitchFamily="34" charset="0"/>
                </a:rPr>
                <a:t>AMANDA</a:t>
              </a:r>
            </a:p>
            <a:p>
              <a:pPr eaLnBrk="1" hangingPunct="1"/>
              <a:r>
                <a:rPr lang="de-DE" sz="2000" dirty="0">
                  <a:solidFill>
                    <a:schemeClr val="bg1"/>
                  </a:solidFill>
                  <a:latin typeface="Arial" pitchFamily="34" charset="0"/>
                </a:rPr>
                <a:t>90%, 95%, 99%</a:t>
              </a:r>
              <a:endParaRPr lang="en-US" sz="2000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22" name="TextBox 13"/>
            <p:cNvSpPr txBox="1">
              <a:spLocks noChangeArrowheads="1"/>
            </p:cNvSpPr>
            <p:nvPr/>
          </p:nvSpPr>
          <p:spPr bwMode="auto">
            <a:xfrm>
              <a:off x="7643491" y="2927350"/>
              <a:ext cx="134684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sz="2000" b="1">
                  <a:solidFill>
                    <a:srgbClr val="FF0000"/>
                  </a:solidFill>
                  <a:latin typeface="Arial" pitchFamily="34" charset="0"/>
                </a:rPr>
                <a:t>SK + K2K</a:t>
              </a:r>
            </a:p>
            <a:p>
              <a:pPr eaLnBrk="1" hangingPunct="1"/>
              <a:r>
                <a:rPr lang="de-DE" sz="2000" b="1">
                  <a:solidFill>
                    <a:srgbClr val="FF0000"/>
                  </a:solidFill>
                  <a:latin typeface="Arial" pitchFamily="34" charset="0"/>
                </a:rPr>
                <a:t>         90%</a:t>
              </a:r>
              <a:endParaRPr lang="en-US" sz="2000" b="1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23" name="TextBox 14"/>
            <p:cNvSpPr txBox="1">
              <a:spLocks noChangeArrowheads="1"/>
            </p:cNvSpPr>
            <p:nvPr/>
          </p:nvSpPr>
          <p:spPr bwMode="auto">
            <a:xfrm>
              <a:off x="5275155" y="4391025"/>
              <a:ext cx="195919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sz="2000" b="1" dirty="0">
                  <a:solidFill>
                    <a:srgbClr val="FFFF00"/>
                  </a:solidFill>
                  <a:latin typeface="Arial" pitchFamily="34" charset="0"/>
                </a:rPr>
                <a:t> IceCube          </a:t>
              </a:r>
            </a:p>
            <a:p>
              <a:pPr eaLnBrk="1" hangingPunct="1"/>
              <a:r>
                <a:rPr lang="de-DE" sz="2000" b="1" dirty="0">
                  <a:solidFill>
                    <a:srgbClr val="FFFF00"/>
                  </a:solidFill>
                  <a:latin typeface="Arial" pitchFamily="34" charset="0"/>
                </a:rPr>
                <a:t>        10y, 90%</a:t>
              </a:r>
              <a:endParaRPr lang="en-US" sz="2000" b="1" dirty="0">
                <a:solidFill>
                  <a:srgbClr val="FFFF00"/>
                </a:solidFill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620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3352800"/>
            <a:ext cx="11963400" cy="1936750"/>
          </a:xfrm>
        </p:spPr>
        <p:txBody>
          <a:bodyPr/>
          <a:lstStyle/>
          <a:p>
            <a:r>
              <a:rPr lang="de-DE" dirty="0" smtClean="0"/>
              <a:t>Search for  </a:t>
            </a:r>
            <a:br>
              <a:rPr lang="de-DE" dirty="0" smtClean="0"/>
            </a:br>
            <a:r>
              <a:rPr lang="de-DE" dirty="0" smtClean="0"/>
              <a:t>extra-terrestrial neutrinos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58800" y="5410200"/>
            <a:ext cx="6477000" cy="2514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ts val="1700"/>
              </a:spcBef>
              <a:spcAft>
                <a:spcPct val="0"/>
              </a:spcAft>
              <a:defRPr sz="2800">
                <a:solidFill>
                  <a:srgbClr val="F28E00"/>
                </a:solidFill>
                <a:latin typeface="+mn-lt"/>
                <a:ea typeface="+mn-ea"/>
                <a:cs typeface="+mn-cs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de-DE" sz="3600" dirty="0" smtClean="0">
                <a:solidFill>
                  <a:srgbClr val="00A6EB"/>
                </a:solidFill>
                <a:sym typeface="Symbol"/>
              </a:rPr>
              <a:t> </a:t>
            </a:r>
            <a:r>
              <a:rPr lang="de-DE" sz="3600" dirty="0" smtClean="0">
                <a:solidFill>
                  <a:srgbClr val="00A6EB"/>
                </a:solidFill>
              </a:rPr>
              <a:t>Steady point sources</a:t>
            </a:r>
          </a:p>
          <a:p>
            <a:r>
              <a:rPr lang="de-DE" sz="3600" dirty="0">
                <a:solidFill>
                  <a:srgbClr val="00A6EB"/>
                </a:solidFill>
                <a:sym typeface="Symbol"/>
              </a:rPr>
              <a:t> </a:t>
            </a:r>
            <a:r>
              <a:rPr lang="de-DE" sz="3600" dirty="0" smtClean="0">
                <a:solidFill>
                  <a:srgbClr val="00A6EB"/>
                </a:solidFill>
              </a:rPr>
              <a:t>Transient sources: GRB</a:t>
            </a:r>
          </a:p>
          <a:p>
            <a:r>
              <a:rPr lang="de-DE" sz="3600" dirty="0">
                <a:solidFill>
                  <a:srgbClr val="00A6EB"/>
                </a:solidFill>
                <a:sym typeface="Symbol"/>
              </a:rPr>
              <a:t> </a:t>
            </a:r>
            <a:r>
              <a:rPr lang="de-DE" sz="3600" dirty="0" smtClean="0">
                <a:solidFill>
                  <a:srgbClr val="00A6EB"/>
                </a:solidFill>
              </a:rPr>
              <a:t>Diffuse flux</a:t>
            </a:r>
            <a:endParaRPr lang="en-US" sz="3600" dirty="0">
              <a:solidFill>
                <a:srgbClr val="00A6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96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Point Source IceCube 4 years </a:t>
            </a:r>
            <a:r>
              <a:rPr lang="de-DE" sz="4000" dirty="0"/>
              <a:t> </a:t>
            </a:r>
            <a:r>
              <a:rPr lang="de-DE" sz="4000" dirty="0" smtClean="0"/>
              <a:t>  IC40/59/79/86</a:t>
            </a:r>
            <a:endParaRPr lang="en-US" sz="4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"/>
          <a:stretch/>
        </p:blipFill>
        <p:spPr bwMode="auto">
          <a:xfrm>
            <a:off x="-12700" y="2038350"/>
            <a:ext cx="13030200" cy="773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11836400" y="3429000"/>
            <a:ext cx="1193801" cy="6858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40800" y="1614160"/>
            <a:ext cx="3800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April 2011-March 2012</a:t>
            </a:r>
            <a:endParaRPr lang="en-US" sz="2800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11722100" y="1066800"/>
            <a:ext cx="419100" cy="5334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3140768" y="4343400"/>
            <a:ext cx="3342583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N  o  r  t  h</a:t>
            </a:r>
          </a:p>
          <a:p>
            <a:endParaRPr lang="de-DE" b="1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de-DE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S  o  u  t  h</a:t>
            </a:r>
            <a:endParaRPr lang="en-US" b="1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14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Limits for steady point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1676400"/>
            <a:ext cx="5257800" cy="7467600"/>
          </a:xfrm>
        </p:spPr>
        <p:txBody>
          <a:bodyPr/>
          <a:lstStyle/>
          <a:p>
            <a:r>
              <a:rPr lang="de-DE" sz="2800" dirty="0" smtClean="0"/>
              <a:t>Factor 1000                                                       in 12 years</a:t>
            </a:r>
          </a:p>
          <a:p>
            <a:r>
              <a:rPr lang="de-DE" sz="2800" dirty="0" smtClean="0"/>
              <a:t>No detections                                       yet</a:t>
            </a:r>
          </a:p>
          <a:p>
            <a:r>
              <a:rPr lang="de-DE" sz="2800" dirty="0" smtClean="0"/>
              <a:t>ANTARES is                              best at                                                 Southern Sky                                            </a:t>
            </a:r>
            <a:r>
              <a:rPr lang="de-DE" sz="2400" dirty="0" smtClean="0"/>
              <a:t>IceCube sensitivity                                                   at Southern sky                                               only for cut-off                                                       at &gt;&gt; PeV</a:t>
            </a:r>
          </a:p>
          <a:p>
            <a:r>
              <a:rPr lang="de-DE" sz="2800" dirty="0" smtClean="0"/>
              <a:t>Expect another                                              factor 3  for                                    IceCube in 2016</a:t>
            </a:r>
          </a:p>
          <a:p>
            <a:r>
              <a:rPr lang="de-DE" sz="2800" dirty="0" smtClean="0">
                <a:sym typeface="Wingdings" pitchFamily="2" charset="2"/>
              </a:rPr>
              <a:t>KM3NeT/GVD  would give                ~ </a:t>
            </a:r>
            <a:r>
              <a:rPr lang="de-DE" sz="2800" dirty="0">
                <a:sym typeface="Wingdings" pitchFamily="2" charset="2"/>
              </a:rPr>
              <a:t>f</a:t>
            </a:r>
            <a:r>
              <a:rPr lang="de-DE" sz="2800" dirty="0" smtClean="0">
                <a:sym typeface="Wingdings" pitchFamily="2" charset="2"/>
              </a:rPr>
              <a:t>actor 50  w.r.t. Antares</a:t>
            </a:r>
            <a:endParaRPr lang="en-US" sz="28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4"/>
          <a:stretch/>
        </p:blipFill>
        <p:spPr bwMode="auto">
          <a:xfrm>
            <a:off x="3225800" y="1524000"/>
            <a:ext cx="96139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240924" y="5580209"/>
            <a:ext cx="8418787" cy="1755761"/>
            <a:chOff x="4240924" y="5580209"/>
            <a:chExt cx="8418787" cy="1755761"/>
          </a:xfrm>
        </p:grpSpPr>
        <p:sp>
          <p:nvSpPr>
            <p:cNvPr id="6" name="Freeform 5"/>
            <p:cNvSpPr/>
            <p:nvPr/>
          </p:nvSpPr>
          <p:spPr bwMode="auto">
            <a:xfrm>
              <a:off x="4240924" y="5580209"/>
              <a:ext cx="8418787" cy="1755761"/>
            </a:xfrm>
            <a:custGeom>
              <a:avLst/>
              <a:gdLst>
                <a:gd name="connsiteX0" fmla="*/ 0 w 8466083"/>
                <a:gd name="connsiteY0" fmla="*/ 63133 h 1719080"/>
                <a:gd name="connsiteX1" fmla="*/ 788276 w 8466083"/>
                <a:gd name="connsiteY1" fmla="*/ 78898 h 1719080"/>
                <a:gd name="connsiteX2" fmla="*/ 1119352 w 8466083"/>
                <a:gd name="connsiteY2" fmla="*/ 71 h 1719080"/>
                <a:gd name="connsiteX3" fmla="*/ 2033752 w 8466083"/>
                <a:gd name="connsiteY3" fmla="*/ 94664 h 1719080"/>
                <a:gd name="connsiteX4" fmla="*/ 3058510 w 8466083"/>
                <a:gd name="connsiteY4" fmla="*/ 378443 h 1719080"/>
                <a:gd name="connsiteX5" fmla="*/ 3452648 w 8466083"/>
                <a:gd name="connsiteY5" fmla="*/ 662223 h 1719080"/>
                <a:gd name="connsiteX6" fmla="*/ 3941379 w 8466083"/>
                <a:gd name="connsiteY6" fmla="*/ 1166719 h 1719080"/>
                <a:gd name="connsiteX7" fmla="*/ 4051738 w 8466083"/>
                <a:gd name="connsiteY7" fmla="*/ 1403202 h 1719080"/>
                <a:gd name="connsiteX8" fmla="*/ 4272455 w 8466083"/>
                <a:gd name="connsiteY8" fmla="*/ 1639685 h 1719080"/>
                <a:gd name="connsiteX9" fmla="*/ 4524704 w 8466083"/>
                <a:gd name="connsiteY9" fmla="*/ 1718512 h 1719080"/>
                <a:gd name="connsiteX10" fmla="*/ 4698124 w 8466083"/>
                <a:gd name="connsiteY10" fmla="*/ 1608154 h 1719080"/>
                <a:gd name="connsiteX11" fmla="*/ 4997669 w 8466083"/>
                <a:gd name="connsiteY11" fmla="*/ 1497795 h 1719080"/>
                <a:gd name="connsiteX12" fmla="*/ 5360276 w 8466083"/>
                <a:gd name="connsiteY12" fmla="*/ 1513560 h 1719080"/>
                <a:gd name="connsiteX13" fmla="*/ 5644055 w 8466083"/>
                <a:gd name="connsiteY13" fmla="*/ 1355905 h 1719080"/>
                <a:gd name="connsiteX14" fmla="*/ 6164317 w 8466083"/>
                <a:gd name="connsiteY14" fmla="*/ 1340140 h 1719080"/>
                <a:gd name="connsiteX15" fmla="*/ 6889531 w 8466083"/>
                <a:gd name="connsiteY15" fmla="*/ 1198250 h 1719080"/>
                <a:gd name="connsiteX16" fmla="*/ 7535917 w 8466083"/>
                <a:gd name="connsiteY16" fmla="*/ 993298 h 1719080"/>
                <a:gd name="connsiteX17" fmla="*/ 8056179 w 8466083"/>
                <a:gd name="connsiteY17" fmla="*/ 961767 h 1719080"/>
                <a:gd name="connsiteX18" fmla="*/ 8466083 w 8466083"/>
                <a:gd name="connsiteY18" fmla="*/ 804112 h 1719080"/>
                <a:gd name="connsiteX0" fmla="*/ 0 w 8466083"/>
                <a:gd name="connsiteY0" fmla="*/ 63133 h 1719080"/>
                <a:gd name="connsiteX1" fmla="*/ 788276 w 8466083"/>
                <a:gd name="connsiteY1" fmla="*/ 78898 h 1719080"/>
                <a:gd name="connsiteX2" fmla="*/ 1119352 w 8466083"/>
                <a:gd name="connsiteY2" fmla="*/ 71 h 1719080"/>
                <a:gd name="connsiteX3" fmla="*/ 2033752 w 8466083"/>
                <a:gd name="connsiteY3" fmla="*/ 94664 h 1719080"/>
                <a:gd name="connsiteX4" fmla="*/ 3058510 w 8466083"/>
                <a:gd name="connsiteY4" fmla="*/ 378443 h 1719080"/>
                <a:gd name="connsiteX5" fmla="*/ 3531476 w 8466083"/>
                <a:gd name="connsiteY5" fmla="*/ 677988 h 1719080"/>
                <a:gd name="connsiteX6" fmla="*/ 3941379 w 8466083"/>
                <a:gd name="connsiteY6" fmla="*/ 1166719 h 1719080"/>
                <a:gd name="connsiteX7" fmla="*/ 4051738 w 8466083"/>
                <a:gd name="connsiteY7" fmla="*/ 1403202 h 1719080"/>
                <a:gd name="connsiteX8" fmla="*/ 4272455 w 8466083"/>
                <a:gd name="connsiteY8" fmla="*/ 1639685 h 1719080"/>
                <a:gd name="connsiteX9" fmla="*/ 4524704 w 8466083"/>
                <a:gd name="connsiteY9" fmla="*/ 1718512 h 1719080"/>
                <a:gd name="connsiteX10" fmla="*/ 4698124 w 8466083"/>
                <a:gd name="connsiteY10" fmla="*/ 1608154 h 1719080"/>
                <a:gd name="connsiteX11" fmla="*/ 4997669 w 8466083"/>
                <a:gd name="connsiteY11" fmla="*/ 1497795 h 1719080"/>
                <a:gd name="connsiteX12" fmla="*/ 5360276 w 8466083"/>
                <a:gd name="connsiteY12" fmla="*/ 1513560 h 1719080"/>
                <a:gd name="connsiteX13" fmla="*/ 5644055 w 8466083"/>
                <a:gd name="connsiteY13" fmla="*/ 1355905 h 1719080"/>
                <a:gd name="connsiteX14" fmla="*/ 6164317 w 8466083"/>
                <a:gd name="connsiteY14" fmla="*/ 1340140 h 1719080"/>
                <a:gd name="connsiteX15" fmla="*/ 6889531 w 8466083"/>
                <a:gd name="connsiteY15" fmla="*/ 1198250 h 1719080"/>
                <a:gd name="connsiteX16" fmla="*/ 7535917 w 8466083"/>
                <a:gd name="connsiteY16" fmla="*/ 993298 h 1719080"/>
                <a:gd name="connsiteX17" fmla="*/ 8056179 w 8466083"/>
                <a:gd name="connsiteY17" fmla="*/ 961767 h 1719080"/>
                <a:gd name="connsiteX18" fmla="*/ 8466083 w 8466083"/>
                <a:gd name="connsiteY18" fmla="*/ 804112 h 1719080"/>
                <a:gd name="connsiteX0" fmla="*/ 0 w 8466083"/>
                <a:gd name="connsiteY0" fmla="*/ 63133 h 1718677"/>
                <a:gd name="connsiteX1" fmla="*/ 788276 w 8466083"/>
                <a:gd name="connsiteY1" fmla="*/ 78898 h 1718677"/>
                <a:gd name="connsiteX2" fmla="*/ 1119352 w 8466083"/>
                <a:gd name="connsiteY2" fmla="*/ 71 h 1718677"/>
                <a:gd name="connsiteX3" fmla="*/ 2033752 w 8466083"/>
                <a:gd name="connsiteY3" fmla="*/ 94664 h 1718677"/>
                <a:gd name="connsiteX4" fmla="*/ 3058510 w 8466083"/>
                <a:gd name="connsiteY4" fmla="*/ 378443 h 1718677"/>
                <a:gd name="connsiteX5" fmla="*/ 3531476 w 8466083"/>
                <a:gd name="connsiteY5" fmla="*/ 677988 h 1718677"/>
                <a:gd name="connsiteX6" fmla="*/ 3941379 w 8466083"/>
                <a:gd name="connsiteY6" fmla="*/ 1166719 h 1718677"/>
                <a:gd name="connsiteX7" fmla="*/ 4051738 w 8466083"/>
                <a:gd name="connsiteY7" fmla="*/ 1403202 h 1718677"/>
                <a:gd name="connsiteX8" fmla="*/ 4272455 w 8466083"/>
                <a:gd name="connsiteY8" fmla="*/ 1639685 h 1718677"/>
                <a:gd name="connsiteX9" fmla="*/ 4524704 w 8466083"/>
                <a:gd name="connsiteY9" fmla="*/ 1718512 h 1718677"/>
                <a:gd name="connsiteX10" fmla="*/ 4745420 w 8466083"/>
                <a:gd name="connsiteY10" fmla="*/ 1655450 h 1718677"/>
                <a:gd name="connsiteX11" fmla="*/ 4997669 w 8466083"/>
                <a:gd name="connsiteY11" fmla="*/ 1497795 h 1718677"/>
                <a:gd name="connsiteX12" fmla="*/ 5360276 w 8466083"/>
                <a:gd name="connsiteY12" fmla="*/ 1513560 h 1718677"/>
                <a:gd name="connsiteX13" fmla="*/ 5644055 w 8466083"/>
                <a:gd name="connsiteY13" fmla="*/ 1355905 h 1718677"/>
                <a:gd name="connsiteX14" fmla="*/ 6164317 w 8466083"/>
                <a:gd name="connsiteY14" fmla="*/ 1340140 h 1718677"/>
                <a:gd name="connsiteX15" fmla="*/ 6889531 w 8466083"/>
                <a:gd name="connsiteY15" fmla="*/ 1198250 h 1718677"/>
                <a:gd name="connsiteX16" fmla="*/ 7535917 w 8466083"/>
                <a:gd name="connsiteY16" fmla="*/ 993298 h 1718677"/>
                <a:gd name="connsiteX17" fmla="*/ 8056179 w 8466083"/>
                <a:gd name="connsiteY17" fmla="*/ 961767 h 1718677"/>
                <a:gd name="connsiteX18" fmla="*/ 8466083 w 8466083"/>
                <a:gd name="connsiteY18" fmla="*/ 804112 h 1718677"/>
                <a:gd name="connsiteX0" fmla="*/ 0 w 8466083"/>
                <a:gd name="connsiteY0" fmla="*/ 63133 h 1718629"/>
                <a:gd name="connsiteX1" fmla="*/ 788276 w 8466083"/>
                <a:gd name="connsiteY1" fmla="*/ 78898 h 1718629"/>
                <a:gd name="connsiteX2" fmla="*/ 1119352 w 8466083"/>
                <a:gd name="connsiteY2" fmla="*/ 71 h 1718629"/>
                <a:gd name="connsiteX3" fmla="*/ 2033752 w 8466083"/>
                <a:gd name="connsiteY3" fmla="*/ 94664 h 1718629"/>
                <a:gd name="connsiteX4" fmla="*/ 3058510 w 8466083"/>
                <a:gd name="connsiteY4" fmla="*/ 378443 h 1718629"/>
                <a:gd name="connsiteX5" fmla="*/ 3531476 w 8466083"/>
                <a:gd name="connsiteY5" fmla="*/ 677988 h 1718629"/>
                <a:gd name="connsiteX6" fmla="*/ 3941379 w 8466083"/>
                <a:gd name="connsiteY6" fmla="*/ 1166719 h 1718629"/>
                <a:gd name="connsiteX7" fmla="*/ 4051738 w 8466083"/>
                <a:gd name="connsiteY7" fmla="*/ 1403202 h 1718629"/>
                <a:gd name="connsiteX8" fmla="*/ 4272455 w 8466083"/>
                <a:gd name="connsiteY8" fmla="*/ 1639685 h 1718629"/>
                <a:gd name="connsiteX9" fmla="*/ 4524704 w 8466083"/>
                <a:gd name="connsiteY9" fmla="*/ 1718512 h 1718629"/>
                <a:gd name="connsiteX10" fmla="*/ 4745420 w 8466083"/>
                <a:gd name="connsiteY10" fmla="*/ 1655450 h 1718629"/>
                <a:gd name="connsiteX11" fmla="*/ 5029200 w 8466083"/>
                <a:gd name="connsiteY11" fmla="*/ 1576623 h 1718629"/>
                <a:gd name="connsiteX12" fmla="*/ 5360276 w 8466083"/>
                <a:gd name="connsiteY12" fmla="*/ 1513560 h 1718629"/>
                <a:gd name="connsiteX13" fmla="*/ 5644055 w 8466083"/>
                <a:gd name="connsiteY13" fmla="*/ 1355905 h 1718629"/>
                <a:gd name="connsiteX14" fmla="*/ 6164317 w 8466083"/>
                <a:gd name="connsiteY14" fmla="*/ 1340140 h 1718629"/>
                <a:gd name="connsiteX15" fmla="*/ 6889531 w 8466083"/>
                <a:gd name="connsiteY15" fmla="*/ 1198250 h 1718629"/>
                <a:gd name="connsiteX16" fmla="*/ 7535917 w 8466083"/>
                <a:gd name="connsiteY16" fmla="*/ 993298 h 1718629"/>
                <a:gd name="connsiteX17" fmla="*/ 8056179 w 8466083"/>
                <a:gd name="connsiteY17" fmla="*/ 961767 h 1718629"/>
                <a:gd name="connsiteX18" fmla="*/ 8466083 w 8466083"/>
                <a:gd name="connsiteY18" fmla="*/ 804112 h 1718629"/>
                <a:gd name="connsiteX0" fmla="*/ 0 w 8466083"/>
                <a:gd name="connsiteY0" fmla="*/ 63133 h 1718629"/>
                <a:gd name="connsiteX1" fmla="*/ 788276 w 8466083"/>
                <a:gd name="connsiteY1" fmla="*/ 78898 h 1718629"/>
                <a:gd name="connsiteX2" fmla="*/ 1119352 w 8466083"/>
                <a:gd name="connsiteY2" fmla="*/ 71 h 1718629"/>
                <a:gd name="connsiteX3" fmla="*/ 2033752 w 8466083"/>
                <a:gd name="connsiteY3" fmla="*/ 94664 h 1718629"/>
                <a:gd name="connsiteX4" fmla="*/ 3058510 w 8466083"/>
                <a:gd name="connsiteY4" fmla="*/ 378443 h 1718629"/>
                <a:gd name="connsiteX5" fmla="*/ 3531476 w 8466083"/>
                <a:gd name="connsiteY5" fmla="*/ 677988 h 1718629"/>
                <a:gd name="connsiteX6" fmla="*/ 3941379 w 8466083"/>
                <a:gd name="connsiteY6" fmla="*/ 1166719 h 1718629"/>
                <a:gd name="connsiteX7" fmla="*/ 4051738 w 8466083"/>
                <a:gd name="connsiteY7" fmla="*/ 1403202 h 1718629"/>
                <a:gd name="connsiteX8" fmla="*/ 4272455 w 8466083"/>
                <a:gd name="connsiteY8" fmla="*/ 1639685 h 1718629"/>
                <a:gd name="connsiteX9" fmla="*/ 4524704 w 8466083"/>
                <a:gd name="connsiteY9" fmla="*/ 1718512 h 1718629"/>
                <a:gd name="connsiteX10" fmla="*/ 4745420 w 8466083"/>
                <a:gd name="connsiteY10" fmla="*/ 1655450 h 1718629"/>
                <a:gd name="connsiteX11" fmla="*/ 5029200 w 8466083"/>
                <a:gd name="connsiteY11" fmla="*/ 1576623 h 1718629"/>
                <a:gd name="connsiteX12" fmla="*/ 5360276 w 8466083"/>
                <a:gd name="connsiteY12" fmla="*/ 1513560 h 1718629"/>
                <a:gd name="connsiteX13" fmla="*/ 5644055 w 8466083"/>
                <a:gd name="connsiteY13" fmla="*/ 1355905 h 1718629"/>
                <a:gd name="connsiteX14" fmla="*/ 6164317 w 8466083"/>
                <a:gd name="connsiteY14" fmla="*/ 1340140 h 1718629"/>
                <a:gd name="connsiteX15" fmla="*/ 6889531 w 8466083"/>
                <a:gd name="connsiteY15" fmla="*/ 1198250 h 1718629"/>
                <a:gd name="connsiteX16" fmla="*/ 7535917 w 8466083"/>
                <a:gd name="connsiteY16" fmla="*/ 993298 h 1718629"/>
                <a:gd name="connsiteX17" fmla="*/ 8056179 w 8466083"/>
                <a:gd name="connsiteY17" fmla="*/ 882940 h 1718629"/>
                <a:gd name="connsiteX18" fmla="*/ 8466083 w 8466083"/>
                <a:gd name="connsiteY18" fmla="*/ 804112 h 1718629"/>
                <a:gd name="connsiteX0" fmla="*/ 0 w 8450318"/>
                <a:gd name="connsiteY0" fmla="*/ 63133 h 1718629"/>
                <a:gd name="connsiteX1" fmla="*/ 788276 w 8450318"/>
                <a:gd name="connsiteY1" fmla="*/ 78898 h 1718629"/>
                <a:gd name="connsiteX2" fmla="*/ 1119352 w 8450318"/>
                <a:gd name="connsiteY2" fmla="*/ 71 h 1718629"/>
                <a:gd name="connsiteX3" fmla="*/ 2033752 w 8450318"/>
                <a:gd name="connsiteY3" fmla="*/ 94664 h 1718629"/>
                <a:gd name="connsiteX4" fmla="*/ 3058510 w 8450318"/>
                <a:gd name="connsiteY4" fmla="*/ 378443 h 1718629"/>
                <a:gd name="connsiteX5" fmla="*/ 3531476 w 8450318"/>
                <a:gd name="connsiteY5" fmla="*/ 677988 h 1718629"/>
                <a:gd name="connsiteX6" fmla="*/ 3941379 w 8450318"/>
                <a:gd name="connsiteY6" fmla="*/ 1166719 h 1718629"/>
                <a:gd name="connsiteX7" fmla="*/ 4051738 w 8450318"/>
                <a:gd name="connsiteY7" fmla="*/ 1403202 h 1718629"/>
                <a:gd name="connsiteX8" fmla="*/ 4272455 w 8450318"/>
                <a:gd name="connsiteY8" fmla="*/ 1639685 h 1718629"/>
                <a:gd name="connsiteX9" fmla="*/ 4524704 w 8450318"/>
                <a:gd name="connsiteY9" fmla="*/ 1718512 h 1718629"/>
                <a:gd name="connsiteX10" fmla="*/ 4745420 w 8450318"/>
                <a:gd name="connsiteY10" fmla="*/ 1655450 h 1718629"/>
                <a:gd name="connsiteX11" fmla="*/ 5029200 w 8450318"/>
                <a:gd name="connsiteY11" fmla="*/ 1576623 h 1718629"/>
                <a:gd name="connsiteX12" fmla="*/ 5360276 w 8450318"/>
                <a:gd name="connsiteY12" fmla="*/ 1513560 h 1718629"/>
                <a:gd name="connsiteX13" fmla="*/ 5644055 w 8450318"/>
                <a:gd name="connsiteY13" fmla="*/ 1355905 h 1718629"/>
                <a:gd name="connsiteX14" fmla="*/ 6164317 w 8450318"/>
                <a:gd name="connsiteY14" fmla="*/ 1340140 h 1718629"/>
                <a:gd name="connsiteX15" fmla="*/ 6889531 w 8450318"/>
                <a:gd name="connsiteY15" fmla="*/ 1198250 h 1718629"/>
                <a:gd name="connsiteX16" fmla="*/ 7535917 w 8450318"/>
                <a:gd name="connsiteY16" fmla="*/ 993298 h 1718629"/>
                <a:gd name="connsiteX17" fmla="*/ 8056179 w 8450318"/>
                <a:gd name="connsiteY17" fmla="*/ 882940 h 1718629"/>
                <a:gd name="connsiteX18" fmla="*/ 8450318 w 8450318"/>
                <a:gd name="connsiteY18" fmla="*/ 725284 h 1718629"/>
                <a:gd name="connsiteX0" fmla="*/ 0 w 8450318"/>
                <a:gd name="connsiteY0" fmla="*/ 63133 h 1718512"/>
                <a:gd name="connsiteX1" fmla="*/ 788276 w 8450318"/>
                <a:gd name="connsiteY1" fmla="*/ 78898 h 1718512"/>
                <a:gd name="connsiteX2" fmla="*/ 1119352 w 8450318"/>
                <a:gd name="connsiteY2" fmla="*/ 71 h 1718512"/>
                <a:gd name="connsiteX3" fmla="*/ 2033752 w 8450318"/>
                <a:gd name="connsiteY3" fmla="*/ 94664 h 1718512"/>
                <a:gd name="connsiteX4" fmla="*/ 3058510 w 8450318"/>
                <a:gd name="connsiteY4" fmla="*/ 378443 h 1718512"/>
                <a:gd name="connsiteX5" fmla="*/ 3531476 w 8450318"/>
                <a:gd name="connsiteY5" fmla="*/ 677988 h 1718512"/>
                <a:gd name="connsiteX6" fmla="*/ 3941379 w 8450318"/>
                <a:gd name="connsiteY6" fmla="*/ 1166719 h 1718512"/>
                <a:gd name="connsiteX7" fmla="*/ 4051738 w 8450318"/>
                <a:gd name="connsiteY7" fmla="*/ 1403202 h 1718512"/>
                <a:gd name="connsiteX8" fmla="*/ 4272455 w 8450318"/>
                <a:gd name="connsiteY8" fmla="*/ 1655451 h 1718512"/>
                <a:gd name="connsiteX9" fmla="*/ 4524704 w 8450318"/>
                <a:gd name="connsiteY9" fmla="*/ 1718512 h 1718512"/>
                <a:gd name="connsiteX10" fmla="*/ 4745420 w 8450318"/>
                <a:gd name="connsiteY10" fmla="*/ 1655450 h 1718512"/>
                <a:gd name="connsiteX11" fmla="*/ 5029200 w 8450318"/>
                <a:gd name="connsiteY11" fmla="*/ 1576623 h 1718512"/>
                <a:gd name="connsiteX12" fmla="*/ 5360276 w 8450318"/>
                <a:gd name="connsiteY12" fmla="*/ 1513560 h 1718512"/>
                <a:gd name="connsiteX13" fmla="*/ 5644055 w 8450318"/>
                <a:gd name="connsiteY13" fmla="*/ 1355905 h 1718512"/>
                <a:gd name="connsiteX14" fmla="*/ 6164317 w 8450318"/>
                <a:gd name="connsiteY14" fmla="*/ 1340140 h 1718512"/>
                <a:gd name="connsiteX15" fmla="*/ 6889531 w 8450318"/>
                <a:gd name="connsiteY15" fmla="*/ 1198250 h 1718512"/>
                <a:gd name="connsiteX16" fmla="*/ 7535917 w 8450318"/>
                <a:gd name="connsiteY16" fmla="*/ 993298 h 1718512"/>
                <a:gd name="connsiteX17" fmla="*/ 8056179 w 8450318"/>
                <a:gd name="connsiteY17" fmla="*/ 882940 h 1718512"/>
                <a:gd name="connsiteX18" fmla="*/ 8450318 w 8450318"/>
                <a:gd name="connsiteY18" fmla="*/ 725284 h 1718512"/>
                <a:gd name="connsiteX0" fmla="*/ 0 w 8450318"/>
                <a:gd name="connsiteY0" fmla="*/ 73012 h 1728391"/>
                <a:gd name="connsiteX1" fmla="*/ 756745 w 8450318"/>
                <a:gd name="connsiteY1" fmla="*/ 9949 h 1728391"/>
                <a:gd name="connsiteX2" fmla="*/ 1119352 w 8450318"/>
                <a:gd name="connsiteY2" fmla="*/ 9950 h 1728391"/>
                <a:gd name="connsiteX3" fmla="*/ 2033752 w 8450318"/>
                <a:gd name="connsiteY3" fmla="*/ 104543 h 1728391"/>
                <a:gd name="connsiteX4" fmla="*/ 3058510 w 8450318"/>
                <a:gd name="connsiteY4" fmla="*/ 388322 h 1728391"/>
                <a:gd name="connsiteX5" fmla="*/ 3531476 w 8450318"/>
                <a:gd name="connsiteY5" fmla="*/ 687867 h 1728391"/>
                <a:gd name="connsiteX6" fmla="*/ 3941379 w 8450318"/>
                <a:gd name="connsiteY6" fmla="*/ 1176598 h 1728391"/>
                <a:gd name="connsiteX7" fmla="*/ 4051738 w 8450318"/>
                <a:gd name="connsiteY7" fmla="*/ 1413081 h 1728391"/>
                <a:gd name="connsiteX8" fmla="*/ 4272455 w 8450318"/>
                <a:gd name="connsiteY8" fmla="*/ 1665330 h 1728391"/>
                <a:gd name="connsiteX9" fmla="*/ 4524704 w 8450318"/>
                <a:gd name="connsiteY9" fmla="*/ 1728391 h 1728391"/>
                <a:gd name="connsiteX10" fmla="*/ 4745420 w 8450318"/>
                <a:gd name="connsiteY10" fmla="*/ 1665329 h 1728391"/>
                <a:gd name="connsiteX11" fmla="*/ 5029200 w 8450318"/>
                <a:gd name="connsiteY11" fmla="*/ 1586502 h 1728391"/>
                <a:gd name="connsiteX12" fmla="*/ 5360276 w 8450318"/>
                <a:gd name="connsiteY12" fmla="*/ 1523439 h 1728391"/>
                <a:gd name="connsiteX13" fmla="*/ 5644055 w 8450318"/>
                <a:gd name="connsiteY13" fmla="*/ 1365784 h 1728391"/>
                <a:gd name="connsiteX14" fmla="*/ 6164317 w 8450318"/>
                <a:gd name="connsiteY14" fmla="*/ 1350019 h 1728391"/>
                <a:gd name="connsiteX15" fmla="*/ 6889531 w 8450318"/>
                <a:gd name="connsiteY15" fmla="*/ 1208129 h 1728391"/>
                <a:gd name="connsiteX16" fmla="*/ 7535917 w 8450318"/>
                <a:gd name="connsiteY16" fmla="*/ 1003177 h 1728391"/>
                <a:gd name="connsiteX17" fmla="*/ 8056179 w 8450318"/>
                <a:gd name="connsiteY17" fmla="*/ 892819 h 1728391"/>
                <a:gd name="connsiteX18" fmla="*/ 8450318 w 8450318"/>
                <a:gd name="connsiteY18" fmla="*/ 735163 h 1728391"/>
                <a:gd name="connsiteX0" fmla="*/ 0 w 8450318"/>
                <a:gd name="connsiteY0" fmla="*/ 98890 h 1754269"/>
                <a:gd name="connsiteX1" fmla="*/ 756745 w 8450318"/>
                <a:gd name="connsiteY1" fmla="*/ 35827 h 1754269"/>
                <a:gd name="connsiteX2" fmla="*/ 1245476 w 8450318"/>
                <a:gd name="connsiteY2" fmla="*/ 4297 h 1754269"/>
                <a:gd name="connsiteX3" fmla="*/ 2033752 w 8450318"/>
                <a:gd name="connsiteY3" fmla="*/ 130421 h 1754269"/>
                <a:gd name="connsiteX4" fmla="*/ 3058510 w 8450318"/>
                <a:gd name="connsiteY4" fmla="*/ 414200 h 1754269"/>
                <a:gd name="connsiteX5" fmla="*/ 3531476 w 8450318"/>
                <a:gd name="connsiteY5" fmla="*/ 713745 h 1754269"/>
                <a:gd name="connsiteX6" fmla="*/ 3941379 w 8450318"/>
                <a:gd name="connsiteY6" fmla="*/ 1202476 h 1754269"/>
                <a:gd name="connsiteX7" fmla="*/ 4051738 w 8450318"/>
                <a:gd name="connsiteY7" fmla="*/ 1438959 h 1754269"/>
                <a:gd name="connsiteX8" fmla="*/ 4272455 w 8450318"/>
                <a:gd name="connsiteY8" fmla="*/ 1691208 h 1754269"/>
                <a:gd name="connsiteX9" fmla="*/ 4524704 w 8450318"/>
                <a:gd name="connsiteY9" fmla="*/ 1754269 h 1754269"/>
                <a:gd name="connsiteX10" fmla="*/ 4745420 w 8450318"/>
                <a:gd name="connsiteY10" fmla="*/ 1691207 h 1754269"/>
                <a:gd name="connsiteX11" fmla="*/ 5029200 w 8450318"/>
                <a:gd name="connsiteY11" fmla="*/ 1612380 h 1754269"/>
                <a:gd name="connsiteX12" fmla="*/ 5360276 w 8450318"/>
                <a:gd name="connsiteY12" fmla="*/ 1549317 h 1754269"/>
                <a:gd name="connsiteX13" fmla="*/ 5644055 w 8450318"/>
                <a:gd name="connsiteY13" fmla="*/ 1391662 h 1754269"/>
                <a:gd name="connsiteX14" fmla="*/ 6164317 w 8450318"/>
                <a:gd name="connsiteY14" fmla="*/ 1375897 h 1754269"/>
                <a:gd name="connsiteX15" fmla="*/ 6889531 w 8450318"/>
                <a:gd name="connsiteY15" fmla="*/ 1234007 h 1754269"/>
                <a:gd name="connsiteX16" fmla="*/ 7535917 w 8450318"/>
                <a:gd name="connsiteY16" fmla="*/ 1029055 h 1754269"/>
                <a:gd name="connsiteX17" fmla="*/ 8056179 w 8450318"/>
                <a:gd name="connsiteY17" fmla="*/ 918697 h 1754269"/>
                <a:gd name="connsiteX18" fmla="*/ 8450318 w 8450318"/>
                <a:gd name="connsiteY18" fmla="*/ 761041 h 1754269"/>
                <a:gd name="connsiteX0" fmla="*/ 0 w 8418787"/>
                <a:gd name="connsiteY0" fmla="*/ 179210 h 1755761"/>
                <a:gd name="connsiteX1" fmla="*/ 725214 w 8418787"/>
                <a:gd name="connsiteY1" fmla="*/ 37319 h 1755761"/>
                <a:gd name="connsiteX2" fmla="*/ 1213945 w 8418787"/>
                <a:gd name="connsiteY2" fmla="*/ 5789 h 1755761"/>
                <a:gd name="connsiteX3" fmla="*/ 2002221 w 8418787"/>
                <a:gd name="connsiteY3" fmla="*/ 131913 h 1755761"/>
                <a:gd name="connsiteX4" fmla="*/ 3026979 w 8418787"/>
                <a:gd name="connsiteY4" fmla="*/ 415692 h 1755761"/>
                <a:gd name="connsiteX5" fmla="*/ 3499945 w 8418787"/>
                <a:gd name="connsiteY5" fmla="*/ 715237 h 1755761"/>
                <a:gd name="connsiteX6" fmla="*/ 3909848 w 8418787"/>
                <a:gd name="connsiteY6" fmla="*/ 1203968 h 1755761"/>
                <a:gd name="connsiteX7" fmla="*/ 4020207 w 8418787"/>
                <a:gd name="connsiteY7" fmla="*/ 1440451 h 1755761"/>
                <a:gd name="connsiteX8" fmla="*/ 4240924 w 8418787"/>
                <a:gd name="connsiteY8" fmla="*/ 1692700 h 1755761"/>
                <a:gd name="connsiteX9" fmla="*/ 4493173 w 8418787"/>
                <a:gd name="connsiteY9" fmla="*/ 1755761 h 1755761"/>
                <a:gd name="connsiteX10" fmla="*/ 4713889 w 8418787"/>
                <a:gd name="connsiteY10" fmla="*/ 1692699 h 1755761"/>
                <a:gd name="connsiteX11" fmla="*/ 4997669 w 8418787"/>
                <a:gd name="connsiteY11" fmla="*/ 1613872 h 1755761"/>
                <a:gd name="connsiteX12" fmla="*/ 5328745 w 8418787"/>
                <a:gd name="connsiteY12" fmla="*/ 1550809 h 1755761"/>
                <a:gd name="connsiteX13" fmla="*/ 5612524 w 8418787"/>
                <a:gd name="connsiteY13" fmla="*/ 1393154 h 1755761"/>
                <a:gd name="connsiteX14" fmla="*/ 6132786 w 8418787"/>
                <a:gd name="connsiteY14" fmla="*/ 1377389 h 1755761"/>
                <a:gd name="connsiteX15" fmla="*/ 6858000 w 8418787"/>
                <a:gd name="connsiteY15" fmla="*/ 1235499 h 1755761"/>
                <a:gd name="connsiteX16" fmla="*/ 7504386 w 8418787"/>
                <a:gd name="connsiteY16" fmla="*/ 1030547 h 1755761"/>
                <a:gd name="connsiteX17" fmla="*/ 8024648 w 8418787"/>
                <a:gd name="connsiteY17" fmla="*/ 920189 h 1755761"/>
                <a:gd name="connsiteX18" fmla="*/ 8418787 w 8418787"/>
                <a:gd name="connsiteY18" fmla="*/ 762533 h 1755761"/>
                <a:gd name="connsiteX0" fmla="*/ 0 w 8418787"/>
                <a:gd name="connsiteY0" fmla="*/ 179210 h 1755761"/>
                <a:gd name="connsiteX1" fmla="*/ 725214 w 8418787"/>
                <a:gd name="connsiteY1" fmla="*/ 37319 h 1755761"/>
                <a:gd name="connsiteX2" fmla="*/ 1213945 w 8418787"/>
                <a:gd name="connsiteY2" fmla="*/ 5789 h 1755761"/>
                <a:gd name="connsiteX3" fmla="*/ 2002221 w 8418787"/>
                <a:gd name="connsiteY3" fmla="*/ 131913 h 1755761"/>
                <a:gd name="connsiteX4" fmla="*/ 3026979 w 8418787"/>
                <a:gd name="connsiteY4" fmla="*/ 415692 h 1755761"/>
                <a:gd name="connsiteX5" fmla="*/ 3499945 w 8418787"/>
                <a:gd name="connsiteY5" fmla="*/ 715237 h 1755761"/>
                <a:gd name="connsiteX6" fmla="*/ 3909848 w 8418787"/>
                <a:gd name="connsiteY6" fmla="*/ 1203968 h 1755761"/>
                <a:gd name="connsiteX7" fmla="*/ 4020207 w 8418787"/>
                <a:gd name="connsiteY7" fmla="*/ 1440451 h 1755761"/>
                <a:gd name="connsiteX8" fmla="*/ 4240924 w 8418787"/>
                <a:gd name="connsiteY8" fmla="*/ 1692700 h 1755761"/>
                <a:gd name="connsiteX9" fmla="*/ 4493173 w 8418787"/>
                <a:gd name="connsiteY9" fmla="*/ 1755761 h 1755761"/>
                <a:gd name="connsiteX10" fmla="*/ 4713889 w 8418787"/>
                <a:gd name="connsiteY10" fmla="*/ 1692699 h 1755761"/>
                <a:gd name="connsiteX11" fmla="*/ 4997669 w 8418787"/>
                <a:gd name="connsiteY11" fmla="*/ 1613872 h 1755761"/>
                <a:gd name="connsiteX12" fmla="*/ 5328745 w 8418787"/>
                <a:gd name="connsiteY12" fmla="*/ 1550809 h 1755761"/>
                <a:gd name="connsiteX13" fmla="*/ 5612524 w 8418787"/>
                <a:gd name="connsiteY13" fmla="*/ 1393154 h 1755761"/>
                <a:gd name="connsiteX14" fmla="*/ 6132786 w 8418787"/>
                <a:gd name="connsiteY14" fmla="*/ 1377389 h 1755761"/>
                <a:gd name="connsiteX15" fmla="*/ 6858000 w 8418787"/>
                <a:gd name="connsiteY15" fmla="*/ 1235499 h 1755761"/>
                <a:gd name="connsiteX16" fmla="*/ 7504386 w 8418787"/>
                <a:gd name="connsiteY16" fmla="*/ 1030547 h 1755761"/>
                <a:gd name="connsiteX17" fmla="*/ 8024648 w 8418787"/>
                <a:gd name="connsiteY17" fmla="*/ 920189 h 1755761"/>
                <a:gd name="connsiteX18" fmla="*/ 8418787 w 8418787"/>
                <a:gd name="connsiteY18" fmla="*/ 762533 h 175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418787" h="1755761">
                  <a:moveTo>
                    <a:pt x="0" y="179210"/>
                  </a:moveTo>
                  <a:cubicBezTo>
                    <a:pt x="332389" y="-12604"/>
                    <a:pt x="522890" y="66222"/>
                    <a:pt x="725214" y="37319"/>
                  </a:cubicBezTo>
                  <a:cubicBezTo>
                    <a:pt x="927538" y="8416"/>
                    <a:pt x="1001111" y="-9977"/>
                    <a:pt x="1213945" y="5789"/>
                  </a:cubicBezTo>
                  <a:cubicBezTo>
                    <a:pt x="1426779" y="21555"/>
                    <a:pt x="1700049" y="63596"/>
                    <a:pt x="2002221" y="131913"/>
                  </a:cubicBezTo>
                  <a:cubicBezTo>
                    <a:pt x="2304393" y="200230"/>
                    <a:pt x="2777358" y="318471"/>
                    <a:pt x="3026979" y="415692"/>
                  </a:cubicBezTo>
                  <a:cubicBezTo>
                    <a:pt x="3276600" y="512913"/>
                    <a:pt x="3352800" y="583858"/>
                    <a:pt x="3499945" y="715237"/>
                  </a:cubicBezTo>
                  <a:cubicBezTo>
                    <a:pt x="3647090" y="846616"/>
                    <a:pt x="3823138" y="1083099"/>
                    <a:pt x="3909848" y="1203968"/>
                  </a:cubicBezTo>
                  <a:cubicBezTo>
                    <a:pt x="3996558" y="1324837"/>
                    <a:pt x="3965028" y="1358996"/>
                    <a:pt x="4020207" y="1440451"/>
                  </a:cubicBezTo>
                  <a:cubicBezTo>
                    <a:pt x="4075386" y="1521906"/>
                    <a:pt x="4162096" y="1640148"/>
                    <a:pt x="4240924" y="1692700"/>
                  </a:cubicBezTo>
                  <a:cubicBezTo>
                    <a:pt x="4319752" y="1745252"/>
                    <a:pt x="4414346" y="1755761"/>
                    <a:pt x="4493173" y="1755761"/>
                  </a:cubicBezTo>
                  <a:cubicBezTo>
                    <a:pt x="4572000" y="1755761"/>
                    <a:pt x="4629806" y="1716347"/>
                    <a:pt x="4713889" y="1692699"/>
                  </a:cubicBezTo>
                  <a:cubicBezTo>
                    <a:pt x="4797972" y="1669051"/>
                    <a:pt x="4895193" y="1637520"/>
                    <a:pt x="4997669" y="1613872"/>
                  </a:cubicBezTo>
                  <a:cubicBezTo>
                    <a:pt x="5100145" y="1590224"/>
                    <a:pt x="5226269" y="1587595"/>
                    <a:pt x="5328745" y="1550809"/>
                  </a:cubicBezTo>
                  <a:cubicBezTo>
                    <a:pt x="5431221" y="1514023"/>
                    <a:pt x="5478517" y="1422057"/>
                    <a:pt x="5612524" y="1393154"/>
                  </a:cubicBezTo>
                  <a:cubicBezTo>
                    <a:pt x="5746531" y="1364251"/>
                    <a:pt x="5925207" y="1403665"/>
                    <a:pt x="6132786" y="1377389"/>
                  </a:cubicBezTo>
                  <a:cubicBezTo>
                    <a:pt x="6340365" y="1351113"/>
                    <a:pt x="6629400" y="1293306"/>
                    <a:pt x="6858000" y="1235499"/>
                  </a:cubicBezTo>
                  <a:cubicBezTo>
                    <a:pt x="7086600" y="1177692"/>
                    <a:pt x="7309945" y="1083099"/>
                    <a:pt x="7504386" y="1030547"/>
                  </a:cubicBezTo>
                  <a:cubicBezTo>
                    <a:pt x="7698827" y="977995"/>
                    <a:pt x="7872248" y="964858"/>
                    <a:pt x="8024648" y="920189"/>
                  </a:cubicBezTo>
                  <a:cubicBezTo>
                    <a:pt x="8177048" y="875520"/>
                    <a:pt x="8291349" y="825595"/>
                    <a:pt x="8418787" y="762533"/>
                  </a:cubicBez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02890" y="6478320"/>
              <a:ext cx="252985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smtClean="0">
                  <a:solidFill>
                    <a:srgbClr val="FF0000"/>
                  </a:solidFill>
                </a:rPr>
                <a:t>IceCube 4 years</a:t>
              </a:r>
            </a:p>
            <a:p>
              <a:r>
                <a:rPr lang="de-DE" sz="1800" b="1" dirty="0" smtClean="0">
                  <a:solidFill>
                    <a:srgbClr val="FF0000"/>
                  </a:solidFill>
                </a:rPr>
                <a:t>preliminary</a:t>
              </a:r>
              <a:endParaRPr lang="en-US" sz="1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267394" y="7937212"/>
            <a:ext cx="6365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latin typeface="Calibri" pitchFamily="34" charset="0"/>
                <a:cs typeface="Calibri" pitchFamily="34" charset="0"/>
              </a:rPr>
              <a:t>Southern Sky        |        Northern Sky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9861550" y="3333750"/>
            <a:ext cx="2804511" cy="4572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  <a:softEdge rad="1270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000" b="1" dirty="0">
                <a:solidFill>
                  <a:schemeClr val="bg1"/>
                </a:solidFill>
              </a:rPr>
              <a:t>e</a:t>
            </a:r>
            <a:r>
              <a:rPr kumimoji="0" lang="de-DE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arly Amanda limit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-279400" y="3790950"/>
            <a:ext cx="3505200" cy="305670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4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 smtClean="0"/>
              <a:t>IceCube 3 years:  upper limits and predictions</a:t>
            </a:r>
            <a:endParaRPr lang="en-US" sz="48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388191"/>
            <a:ext cx="10566400" cy="8183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73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Transient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469" y="1447800"/>
            <a:ext cx="11963400" cy="7848600"/>
          </a:xfrm>
        </p:spPr>
        <p:txBody>
          <a:bodyPr/>
          <a:lstStyle/>
          <a:p>
            <a:r>
              <a:rPr lang="de-DE" sz="4000" dirty="0" smtClean="0"/>
              <a:t>GRB (second to minute scale)   </a:t>
            </a:r>
          </a:p>
          <a:p>
            <a:r>
              <a:rPr lang="de-DE" sz="4000" dirty="0" smtClean="0"/>
              <a:t>AGN  (Flares on hours to week scale)</a:t>
            </a:r>
          </a:p>
          <a:p>
            <a:pPr marL="0" indent="0">
              <a:buNone/>
            </a:pPr>
            <a:r>
              <a:rPr lang="de-DE" sz="4000" dirty="0" smtClean="0">
                <a:sym typeface="Symbol"/>
              </a:rPr>
              <a:t>                                     </a:t>
            </a:r>
            <a:r>
              <a:rPr lang="de-DE" sz="4000" dirty="0" smtClean="0"/>
              <a:t>Various follow-up programs</a:t>
            </a:r>
          </a:p>
          <a:p>
            <a:endParaRPr lang="de-DE" sz="4000" dirty="0" smtClean="0"/>
          </a:p>
          <a:p>
            <a:endParaRPr lang="de-DE" sz="4000" dirty="0" smtClean="0"/>
          </a:p>
          <a:p>
            <a:r>
              <a:rPr lang="de-DE" sz="4000" dirty="0" smtClean="0"/>
              <a:t>Binary systems (periodic behaviour)</a:t>
            </a:r>
          </a:p>
          <a:p>
            <a:endParaRPr lang="de-DE" sz="800" dirty="0" smtClean="0"/>
          </a:p>
          <a:p>
            <a:endParaRPr lang="de-DE" sz="800" dirty="0"/>
          </a:p>
          <a:p>
            <a:endParaRPr lang="de-DE" sz="800" dirty="0" smtClean="0"/>
          </a:p>
          <a:p>
            <a:endParaRPr lang="de-DE" sz="800" dirty="0"/>
          </a:p>
          <a:p>
            <a:r>
              <a:rPr lang="de-DE" sz="4000" dirty="0" smtClean="0"/>
              <a:t>IceCube: SN burst trigger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62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Transient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469" y="1447800"/>
            <a:ext cx="11963400" cy="7848600"/>
          </a:xfrm>
        </p:spPr>
        <p:txBody>
          <a:bodyPr/>
          <a:lstStyle/>
          <a:p>
            <a:r>
              <a:rPr lang="de-DE" sz="4000" dirty="0" smtClean="0"/>
              <a:t>GRB (second to minute scale)   </a:t>
            </a:r>
          </a:p>
          <a:p>
            <a:r>
              <a:rPr lang="de-DE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AGN  (Flares on hours to week scale)</a:t>
            </a:r>
          </a:p>
          <a:p>
            <a:pPr marL="0" indent="0">
              <a:buNone/>
            </a:pPr>
            <a:r>
              <a:rPr lang="de-DE" sz="4000" dirty="0" smtClean="0">
                <a:solidFill>
                  <a:schemeClr val="accent2">
                    <a:lumMod val="20000"/>
                    <a:lumOff val="80000"/>
                  </a:schemeClr>
                </a:solidFill>
                <a:sym typeface="Symbol"/>
              </a:rPr>
              <a:t>                                     </a:t>
            </a:r>
            <a:r>
              <a:rPr lang="de-DE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Various follow-up programs</a:t>
            </a:r>
          </a:p>
          <a:p>
            <a:endParaRPr lang="de-DE" sz="40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endParaRPr lang="de-DE" sz="40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de-DE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Binary systems (periodic behaviour)</a:t>
            </a:r>
          </a:p>
          <a:p>
            <a:endParaRPr lang="de-DE" sz="8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endParaRPr lang="de-DE" sz="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endParaRPr lang="de-DE" sz="8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endParaRPr lang="de-DE" sz="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de-DE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IceCube: SN burst trigger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" t="23160" r="2539" b="5978"/>
          <a:stretch>
            <a:fillRect/>
          </a:stretch>
        </p:blipFill>
        <p:spPr bwMode="auto">
          <a:xfrm>
            <a:off x="2159000" y="3162300"/>
            <a:ext cx="10128974" cy="58674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99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Physics with neutrino telescopes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400" y="1600200"/>
            <a:ext cx="11703050" cy="7467600"/>
          </a:xfrm>
        </p:spPr>
        <p:txBody>
          <a:bodyPr/>
          <a:lstStyle/>
          <a:p>
            <a:r>
              <a:rPr lang="de-DE" dirty="0" smtClean="0"/>
              <a:t>Search for the sources of high-energy cosmic rays</a:t>
            </a:r>
          </a:p>
          <a:p>
            <a:r>
              <a:rPr lang="de-DE" dirty="0" smtClean="0"/>
              <a:t>Dark Matter and Exotic Physics</a:t>
            </a:r>
          </a:p>
          <a:p>
            <a:pPr lvl="1" indent="-72000"/>
            <a:r>
              <a:rPr lang="de-DE" sz="2400" dirty="0" smtClean="0"/>
              <a:t>  WIMPs</a:t>
            </a:r>
          </a:p>
          <a:p>
            <a:pPr lvl="1" indent="-72000"/>
            <a:r>
              <a:rPr lang="de-DE" sz="2400" dirty="0" smtClean="0"/>
              <a:t>  Magnetic Monopoles and other superheavies</a:t>
            </a:r>
          </a:p>
          <a:p>
            <a:pPr lvl="1" indent="-72000"/>
            <a:r>
              <a:rPr lang="de-DE" sz="2400" dirty="0" smtClean="0"/>
              <a:t>  Violation of Lorentz invariance</a:t>
            </a:r>
          </a:p>
          <a:p>
            <a:r>
              <a:rPr lang="de-DE" dirty="0" smtClean="0"/>
              <a:t>Neutrino and Particle Physics</a:t>
            </a:r>
          </a:p>
          <a:p>
            <a:pPr lvl="1"/>
            <a:r>
              <a:rPr lang="de-DE" sz="2400" dirty="0" smtClean="0"/>
              <a:t>  Neutrino oscillations  (incl. mass hierachy)</a:t>
            </a:r>
          </a:p>
          <a:p>
            <a:pPr lvl="1"/>
            <a:r>
              <a:rPr lang="de-DE" sz="2400" dirty="0" smtClean="0"/>
              <a:t>  Charm physics</a:t>
            </a:r>
          </a:p>
          <a:p>
            <a:pPr lvl="1"/>
            <a:r>
              <a:rPr lang="de-DE" sz="2400" dirty="0" smtClean="0"/>
              <a:t>  Cross sections at highest energies</a:t>
            </a:r>
          </a:p>
          <a:p>
            <a:r>
              <a:rPr lang="de-DE" dirty="0" smtClean="0"/>
              <a:t>Supernova Collapse Physics </a:t>
            </a:r>
          </a:p>
          <a:p>
            <a:pPr lvl="1"/>
            <a:r>
              <a:rPr lang="de-DE" sz="2400" dirty="0" smtClean="0"/>
              <a:t>  MeV neutrinos  in bursts  </a:t>
            </a:r>
            <a:r>
              <a:rPr lang="de-DE" sz="2400" dirty="0" smtClean="0">
                <a:sym typeface="Symbol"/>
              </a:rPr>
              <a:t> early SN phase,  neutrino hierarchy, ...</a:t>
            </a:r>
            <a:endParaRPr lang="de-DE" sz="2400" dirty="0" smtClean="0"/>
          </a:p>
          <a:p>
            <a:r>
              <a:rPr lang="de-DE" dirty="0" smtClean="0"/>
              <a:t>Cosmic Ray Physics</a:t>
            </a:r>
          </a:p>
          <a:p>
            <a:pPr lvl="1"/>
            <a:r>
              <a:rPr lang="de-DE" sz="2400" dirty="0" smtClean="0"/>
              <a:t>  Spectrum, composition and anisotropies</a:t>
            </a:r>
          </a:p>
          <a:p>
            <a:pPr marL="0" indent="0">
              <a:buNone/>
            </a:pPr>
            <a:endParaRPr lang="de-DE" dirty="0" smtClean="0"/>
          </a:p>
          <a:p>
            <a:endParaRPr lang="de-DE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89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uppieren 15"/>
          <p:cNvGrpSpPr>
            <a:grpSpLocks/>
          </p:cNvGrpSpPr>
          <p:nvPr/>
        </p:nvGrpSpPr>
        <p:grpSpPr bwMode="auto">
          <a:xfrm>
            <a:off x="5283200" y="4572000"/>
            <a:ext cx="7721600" cy="5051670"/>
            <a:chOff x="3479332" y="1"/>
            <a:chExt cx="5664668" cy="3243416"/>
          </a:xfrm>
        </p:grpSpPr>
        <p:pic>
          <p:nvPicPr>
            <p:cNvPr id="60" name="Picture 8" descr="Picture 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9332" y="1"/>
              <a:ext cx="5664668" cy="3243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Freeform 60"/>
            <p:cNvSpPr/>
            <p:nvPr/>
          </p:nvSpPr>
          <p:spPr>
            <a:xfrm>
              <a:off x="5357670" y="648461"/>
              <a:ext cx="2870540" cy="2141815"/>
            </a:xfrm>
            <a:custGeom>
              <a:avLst/>
              <a:gdLst>
                <a:gd name="connsiteX0" fmla="*/ 0 w 2870985"/>
                <a:gd name="connsiteY0" fmla="*/ 2142146 h 2142146"/>
                <a:gd name="connsiteX1" fmla="*/ 152045 w 2870985"/>
                <a:gd name="connsiteY1" fmla="*/ 1685990 h 2142146"/>
                <a:gd name="connsiteX2" fmla="*/ 313035 w 2870985"/>
                <a:gd name="connsiteY2" fmla="*/ 1507105 h 2142146"/>
                <a:gd name="connsiteX3" fmla="*/ 375643 w 2870985"/>
                <a:gd name="connsiteY3" fmla="*/ 1363997 h 2142146"/>
                <a:gd name="connsiteX4" fmla="*/ 590296 w 2870985"/>
                <a:gd name="connsiteY4" fmla="*/ 970450 h 2142146"/>
                <a:gd name="connsiteX5" fmla="*/ 1055377 w 2870985"/>
                <a:gd name="connsiteY5" fmla="*/ 308576 h 2142146"/>
                <a:gd name="connsiteX6" fmla="*/ 1153760 w 2870985"/>
                <a:gd name="connsiteY6" fmla="*/ 237022 h 2142146"/>
                <a:gd name="connsiteX7" fmla="*/ 1439964 w 2870985"/>
                <a:gd name="connsiteY7" fmla="*/ 84970 h 2142146"/>
                <a:gd name="connsiteX8" fmla="*/ 1654617 w 2870985"/>
                <a:gd name="connsiteY8" fmla="*/ 84970 h 2142146"/>
                <a:gd name="connsiteX9" fmla="*/ 1878214 w 2870985"/>
                <a:gd name="connsiteY9" fmla="*/ 22360 h 2142146"/>
                <a:gd name="connsiteX10" fmla="*/ 2074980 w 2870985"/>
                <a:gd name="connsiteY10" fmla="*/ 22360 h 2142146"/>
                <a:gd name="connsiteX11" fmla="*/ 2110755 w 2870985"/>
                <a:gd name="connsiteY11" fmla="*/ 40249 h 2142146"/>
                <a:gd name="connsiteX12" fmla="*/ 2191250 w 2870985"/>
                <a:gd name="connsiteY12" fmla="*/ 263855 h 2142146"/>
                <a:gd name="connsiteX13" fmla="*/ 2522174 w 2870985"/>
                <a:gd name="connsiteY13" fmla="*/ 1194057 h 2142146"/>
                <a:gd name="connsiteX14" fmla="*/ 2638444 w 2870985"/>
                <a:gd name="connsiteY14" fmla="*/ 1551826 h 2142146"/>
                <a:gd name="connsiteX15" fmla="*/ 2870985 w 2870985"/>
                <a:gd name="connsiteY15" fmla="*/ 2124258 h 2142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70985" h="2142146">
                  <a:moveTo>
                    <a:pt x="0" y="2142146"/>
                  </a:moveTo>
                  <a:cubicBezTo>
                    <a:pt x="49936" y="1966988"/>
                    <a:pt x="99873" y="1791830"/>
                    <a:pt x="152045" y="1685990"/>
                  </a:cubicBezTo>
                  <a:cubicBezTo>
                    <a:pt x="204217" y="1580150"/>
                    <a:pt x="275769" y="1560770"/>
                    <a:pt x="313035" y="1507105"/>
                  </a:cubicBezTo>
                  <a:cubicBezTo>
                    <a:pt x="350301" y="1453440"/>
                    <a:pt x="329433" y="1453439"/>
                    <a:pt x="375643" y="1363997"/>
                  </a:cubicBezTo>
                  <a:cubicBezTo>
                    <a:pt x="421853" y="1274555"/>
                    <a:pt x="477007" y="1146354"/>
                    <a:pt x="590296" y="970450"/>
                  </a:cubicBezTo>
                  <a:cubicBezTo>
                    <a:pt x="703585" y="794546"/>
                    <a:pt x="961466" y="430814"/>
                    <a:pt x="1055377" y="308576"/>
                  </a:cubicBezTo>
                  <a:cubicBezTo>
                    <a:pt x="1149288" y="186338"/>
                    <a:pt x="1089662" y="274290"/>
                    <a:pt x="1153760" y="237022"/>
                  </a:cubicBezTo>
                  <a:cubicBezTo>
                    <a:pt x="1217858" y="199754"/>
                    <a:pt x="1356488" y="110312"/>
                    <a:pt x="1439964" y="84970"/>
                  </a:cubicBezTo>
                  <a:cubicBezTo>
                    <a:pt x="1523440" y="59628"/>
                    <a:pt x="1581575" y="95405"/>
                    <a:pt x="1654617" y="84970"/>
                  </a:cubicBezTo>
                  <a:cubicBezTo>
                    <a:pt x="1727659" y="74535"/>
                    <a:pt x="1808154" y="32795"/>
                    <a:pt x="1878214" y="22360"/>
                  </a:cubicBezTo>
                  <a:cubicBezTo>
                    <a:pt x="1948274" y="11925"/>
                    <a:pt x="2036223" y="19379"/>
                    <a:pt x="2074980" y="22360"/>
                  </a:cubicBezTo>
                  <a:cubicBezTo>
                    <a:pt x="2113737" y="25342"/>
                    <a:pt x="2091377" y="0"/>
                    <a:pt x="2110755" y="40249"/>
                  </a:cubicBezTo>
                  <a:cubicBezTo>
                    <a:pt x="2130133" y="80498"/>
                    <a:pt x="2191250" y="263855"/>
                    <a:pt x="2191250" y="263855"/>
                  </a:cubicBezTo>
                  <a:cubicBezTo>
                    <a:pt x="2259820" y="456156"/>
                    <a:pt x="2447642" y="979395"/>
                    <a:pt x="2522174" y="1194057"/>
                  </a:cubicBezTo>
                  <a:cubicBezTo>
                    <a:pt x="2596706" y="1408719"/>
                    <a:pt x="2580309" y="1396793"/>
                    <a:pt x="2638444" y="1551826"/>
                  </a:cubicBezTo>
                  <a:cubicBezTo>
                    <a:pt x="2696579" y="1706859"/>
                    <a:pt x="2870985" y="2124258"/>
                    <a:pt x="2870985" y="2124258"/>
                  </a:cubicBez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62" name="Straight Connector 13"/>
            <p:cNvCxnSpPr/>
            <p:nvPr/>
          </p:nvCxnSpPr>
          <p:spPr>
            <a:xfrm flipV="1">
              <a:off x="4266250" y="1261205"/>
              <a:ext cx="241778" cy="0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Freeform 17"/>
            <p:cNvSpPr/>
            <p:nvPr/>
          </p:nvSpPr>
          <p:spPr>
            <a:xfrm>
              <a:off x="5858333" y="1644032"/>
              <a:ext cx="1592083" cy="1128387"/>
            </a:xfrm>
            <a:custGeom>
              <a:avLst/>
              <a:gdLst>
                <a:gd name="connsiteX0" fmla="*/ 0 w 1592011"/>
                <a:gd name="connsiteY0" fmla="*/ 1128466 h 1128466"/>
                <a:gd name="connsiteX1" fmla="*/ 125214 w 1592011"/>
                <a:gd name="connsiteY1" fmla="*/ 904860 h 1128466"/>
                <a:gd name="connsiteX2" fmla="*/ 277260 w 1592011"/>
                <a:gd name="connsiteY2" fmla="*/ 717031 h 1128466"/>
                <a:gd name="connsiteX3" fmla="*/ 572408 w 1592011"/>
                <a:gd name="connsiteY3" fmla="*/ 305595 h 1128466"/>
                <a:gd name="connsiteX4" fmla="*/ 635015 w 1592011"/>
                <a:gd name="connsiteY4" fmla="*/ 251930 h 1128466"/>
                <a:gd name="connsiteX5" fmla="*/ 912276 w 1592011"/>
                <a:gd name="connsiteY5" fmla="*/ 90934 h 1128466"/>
                <a:gd name="connsiteX6" fmla="*/ 1207424 w 1592011"/>
                <a:gd name="connsiteY6" fmla="*/ 73045 h 1128466"/>
                <a:gd name="connsiteX7" fmla="*/ 1466796 w 1592011"/>
                <a:gd name="connsiteY7" fmla="*/ 10435 h 1128466"/>
                <a:gd name="connsiteX8" fmla="*/ 1592011 w 1592011"/>
                <a:gd name="connsiteY8" fmla="*/ 10435 h 1128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2011" h="1128466">
                  <a:moveTo>
                    <a:pt x="0" y="1128466"/>
                  </a:moveTo>
                  <a:cubicBezTo>
                    <a:pt x="39502" y="1050949"/>
                    <a:pt x="79004" y="973433"/>
                    <a:pt x="125214" y="904860"/>
                  </a:cubicBezTo>
                  <a:cubicBezTo>
                    <a:pt x="171424" y="836287"/>
                    <a:pt x="202728" y="816909"/>
                    <a:pt x="277260" y="717031"/>
                  </a:cubicBezTo>
                  <a:cubicBezTo>
                    <a:pt x="351792" y="617154"/>
                    <a:pt x="512782" y="383112"/>
                    <a:pt x="572408" y="305595"/>
                  </a:cubicBezTo>
                  <a:cubicBezTo>
                    <a:pt x="632034" y="228078"/>
                    <a:pt x="578370" y="287707"/>
                    <a:pt x="635015" y="251930"/>
                  </a:cubicBezTo>
                  <a:cubicBezTo>
                    <a:pt x="691660" y="216153"/>
                    <a:pt x="816875" y="120748"/>
                    <a:pt x="912276" y="90934"/>
                  </a:cubicBezTo>
                  <a:cubicBezTo>
                    <a:pt x="1007677" y="61120"/>
                    <a:pt x="1115004" y="86461"/>
                    <a:pt x="1207424" y="73045"/>
                  </a:cubicBezTo>
                  <a:cubicBezTo>
                    <a:pt x="1299844" y="59629"/>
                    <a:pt x="1402698" y="20870"/>
                    <a:pt x="1466796" y="10435"/>
                  </a:cubicBezTo>
                  <a:cubicBezTo>
                    <a:pt x="1530894" y="0"/>
                    <a:pt x="1592011" y="10435"/>
                    <a:pt x="1592011" y="10435"/>
                  </a:cubicBez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64" name="Straight Connector 19"/>
            <p:cNvCxnSpPr/>
            <p:nvPr/>
          </p:nvCxnSpPr>
          <p:spPr>
            <a:xfrm>
              <a:off x="4293621" y="947579"/>
              <a:ext cx="177912" cy="2232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Content Placeholder 2"/>
          <p:cNvSpPr>
            <a:spLocks noGrp="1"/>
          </p:cNvSpPr>
          <p:nvPr>
            <p:ph idx="1"/>
          </p:nvPr>
        </p:nvSpPr>
        <p:spPr>
          <a:xfrm>
            <a:off x="6027914" y="1752600"/>
            <a:ext cx="6691625" cy="3993091"/>
          </a:xfrm>
        </p:spPr>
        <p:txBody>
          <a:bodyPr lIns="130046" tIns="65023" rIns="130046" bIns="65023"/>
          <a:lstStyle/>
          <a:p>
            <a:r>
              <a:rPr lang="de-DE" sz="3000" dirty="0" smtClean="0"/>
              <a:t>225 GRB at Northern sky (IC40 + IC59)</a:t>
            </a:r>
          </a:p>
          <a:p>
            <a:r>
              <a:rPr lang="de-DE" sz="3000" dirty="0" smtClean="0"/>
              <a:t>No IceCube event in time and direction coincidence</a:t>
            </a:r>
          </a:p>
          <a:p>
            <a:r>
              <a:rPr lang="de-DE" sz="3000" dirty="0" smtClean="0"/>
              <a:t>8.4 coincidences expected                      (Guetta et. al)</a:t>
            </a:r>
            <a:endParaRPr lang="en-US" sz="3000" dirty="0"/>
          </a:p>
        </p:txBody>
      </p:sp>
      <p:sp>
        <p:nvSpPr>
          <p:cNvPr id="66" name="Content Placeholder 2"/>
          <p:cNvSpPr txBox="1">
            <a:spLocks/>
          </p:cNvSpPr>
          <p:nvPr/>
        </p:nvSpPr>
        <p:spPr bwMode="auto">
          <a:xfrm>
            <a:off x="254000" y="7107956"/>
            <a:ext cx="5257799" cy="2448071"/>
          </a:xfrm>
          <a:prstGeom prst="rect">
            <a:avLst/>
          </a:prstGeom>
          <a:solidFill>
            <a:srgbClr val="007DB0"/>
          </a:solidFill>
          <a:ln>
            <a:noFill/>
          </a:ln>
          <a:effectLst/>
          <a:extLst/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Clr>
                <a:srgbClr val="FFC000"/>
              </a:buClr>
              <a:buNone/>
            </a:pPr>
            <a:r>
              <a:rPr lang="de-DE" sz="2600" dirty="0" smtClean="0">
                <a:solidFill>
                  <a:schemeClr val="bg1"/>
                </a:solidFill>
                <a:effectLst/>
                <a:sym typeface="Symbol"/>
              </a:rPr>
              <a:t>Winter et al. have modeled the fireball numerically, using more realistical particle energy distributions, and got fluences less by nearly one order of magnitude !</a:t>
            </a:r>
            <a:endParaRPr lang="en-US" sz="2600" dirty="0">
              <a:solidFill>
                <a:schemeClr val="bg1"/>
              </a:solidFill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GRB Coincidence Search: IceCube</a:t>
            </a:r>
            <a:endParaRPr lang="en-US" dirty="0"/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 r="6211"/>
          <a:stretch/>
        </p:blipFill>
        <p:spPr bwMode="auto">
          <a:xfrm>
            <a:off x="107504" y="1530264"/>
            <a:ext cx="5920410" cy="387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46262" y="5450831"/>
            <a:ext cx="5365537" cy="1569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Clr>
                <a:srgbClr val="FFC000"/>
              </a:buClr>
              <a:buNone/>
            </a:pPr>
            <a:r>
              <a:rPr lang="de-DE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Standard fireball </a:t>
            </a:r>
            <a:r>
              <a:rPr lang="de-DE" sz="24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 model à la Waxman or Guetta excluded     with </a:t>
            </a:r>
            <a:r>
              <a:rPr lang="de-DE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&gt; 3</a:t>
            </a:r>
            <a:r>
              <a:rPr lang="de-DE" sz="2400" dirty="0" smtClean="0">
                <a:solidFill>
                  <a:schemeClr val="accent1">
                    <a:lumMod val="75000"/>
                  </a:schemeClr>
                </a:solidFill>
                <a:effectLst/>
                <a:sym typeface="Symbol"/>
              </a:rPr>
              <a:t></a:t>
            </a:r>
            <a:r>
              <a:rPr lang="de-DE" sz="2400" dirty="0">
                <a:solidFill>
                  <a:schemeClr val="accent1">
                    <a:lumMod val="75000"/>
                  </a:schemeClr>
                </a:solidFill>
                <a:effectLst/>
                <a:sym typeface="Symbol"/>
              </a:rPr>
              <a:t> </a:t>
            </a:r>
            <a:r>
              <a:rPr lang="de-DE" sz="2400" dirty="0" smtClean="0">
                <a:solidFill>
                  <a:schemeClr val="accent1">
                    <a:lumMod val="75000"/>
                  </a:schemeClr>
                </a:solidFill>
                <a:effectLst/>
                <a:sym typeface="Symbol"/>
              </a:rPr>
              <a:t>   (Nature </a:t>
            </a:r>
            <a:r>
              <a:rPr lang="de-DE" sz="2400" dirty="0">
                <a:solidFill>
                  <a:schemeClr val="accent1">
                    <a:lumMod val="75000"/>
                  </a:schemeClr>
                </a:solidFill>
                <a:effectLst/>
                <a:sym typeface="Symbol"/>
              </a:rPr>
              <a:t>484 (2012) </a:t>
            </a:r>
            <a:r>
              <a:rPr lang="de-DE" sz="2400" dirty="0" smtClean="0">
                <a:solidFill>
                  <a:schemeClr val="accent1">
                    <a:lumMod val="75000"/>
                  </a:schemeClr>
                </a:solidFill>
                <a:effectLst/>
                <a:sym typeface="Symbol"/>
              </a:rPr>
              <a:t>351)</a:t>
            </a:r>
          </a:p>
          <a:p>
            <a:pPr>
              <a:buClr>
                <a:srgbClr val="FFC000"/>
              </a:buClr>
            </a:pPr>
            <a:endParaRPr lang="de-DE" sz="2800" dirty="0">
              <a:solidFill>
                <a:schemeClr val="accent1">
                  <a:lumMod val="75000"/>
                </a:schemeClr>
              </a:solidFill>
              <a:effectLst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207446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GRB Coincidence Search: ... </a:t>
            </a:r>
            <a:r>
              <a:rPr lang="de-DE" dirty="0"/>
              <a:t>a</a:t>
            </a:r>
            <a:r>
              <a:rPr lang="de-DE" dirty="0" smtClean="0"/>
              <a:t>nd ANTARES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32904" y="1563310"/>
            <a:ext cx="12414696" cy="7918536"/>
            <a:chOff x="107504" y="1530264"/>
            <a:chExt cx="6524919" cy="3885646"/>
          </a:xfrm>
        </p:grpSpPr>
        <p:pic>
          <p:nvPicPr>
            <p:cNvPr id="12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22" r="6211"/>
            <a:stretch/>
          </p:blipFill>
          <p:spPr bwMode="auto">
            <a:xfrm>
              <a:off x="107504" y="1530264"/>
              <a:ext cx="5920410" cy="3874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562696"/>
              <a:ext cx="6524919" cy="3853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 rot="20100000">
              <a:off x="1412975" y="1988695"/>
              <a:ext cx="1566860" cy="3171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itchFamily="34" charset="0"/>
                  <a:cs typeface="Calibri" pitchFamily="34" charset="0"/>
                </a:rPr>
                <a:t>ANTARES 2007</a:t>
              </a:r>
              <a:endPara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20100000">
              <a:off x="1076291" y="2675605"/>
              <a:ext cx="1566860" cy="3171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600" b="1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A</a:t>
              </a:r>
              <a:r>
                <a:rPr lang="de-DE" sz="36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N</a:t>
              </a:r>
              <a:r>
                <a:rPr lang="de-DE" sz="3600" b="1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T</a:t>
              </a:r>
              <a:r>
                <a:rPr lang="de-DE" sz="36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A</a:t>
              </a:r>
              <a:r>
                <a:rPr lang="de-DE" sz="3600" b="1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RE</a:t>
              </a:r>
              <a:r>
                <a:rPr lang="de-DE" sz="36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S</a:t>
              </a:r>
              <a:r>
                <a:rPr lang="de-DE" sz="3600" b="1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de-DE" sz="36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20</a:t>
              </a:r>
              <a:r>
                <a:rPr lang="de-DE" sz="3600" b="1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13</a:t>
              </a:r>
              <a:endParaRPr lang="en-US" sz="3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20040000">
              <a:off x="1077414" y="3476758"/>
              <a:ext cx="1444225" cy="3171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6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IceCube 2012</a:t>
              </a:r>
              <a:endParaRPr lang="en-US" sz="36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190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Diffuse extraterrestrial  neutrino fluxes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2057400"/>
            <a:ext cx="11703050" cy="7467600"/>
          </a:xfrm>
        </p:spPr>
        <p:txBody>
          <a:bodyPr/>
          <a:lstStyle/>
          <a:p>
            <a:r>
              <a:rPr lang="de-DE" sz="4400" dirty="0" smtClean="0"/>
              <a:t>ANTARES, Amanda, IceCube:                                   Upward going muons</a:t>
            </a:r>
          </a:p>
          <a:p>
            <a:r>
              <a:rPr lang="de-DE" sz="4400" dirty="0" smtClean="0"/>
              <a:t>Amanda, IceCube: contained cascades</a:t>
            </a:r>
          </a:p>
          <a:p>
            <a:r>
              <a:rPr lang="de-DE" sz="4400" dirty="0"/>
              <a:t>Baikal, IceCube: </a:t>
            </a:r>
            <a:r>
              <a:rPr lang="de-DE" sz="4400" dirty="0" smtClean="0"/>
              <a:t>                                                              Extremely </a:t>
            </a:r>
            <a:r>
              <a:rPr lang="de-DE" sz="4400" dirty="0"/>
              <a:t>high </a:t>
            </a:r>
            <a:r>
              <a:rPr lang="de-DE" sz="4400" dirty="0" smtClean="0"/>
              <a:t>energies</a:t>
            </a:r>
            <a:endParaRPr lang="de-DE" sz="4400" dirty="0"/>
          </a:p>
          <a:p>
            <a:r>
              <a:rPr lang="de-DE" sz="4400" dirty="0" smtClean="0"/>
              <a:t>IceCube: galactic plane</a:t>
            </a:r>
          </a:p>
          <a:p>
            <a:r>
              <a:rPr lang="de-DE" sz="4400" dirty="0" smtClean="0"/>
              <a:t>ANTARES: Fermi bubbles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4369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Diffuse extraterrestrial  neutrino fluxes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0" y="1752600"/>
            <a:ext cx="11703050" cy="7467600"/>
          </a:xfrm>
        </p:spPr>
        <p:txBody>
          <a:bodyPr/>
          <a:lstStyle/>
          <a:p>
            <a:pPr marL="0" indent="0">
              <a:buNone/>
            </a:pPr>
            <a:r>
              <a:rPr lang="de-DE" sz="6600" dirty="0" smtClean="0"/>
              <a:t>IceCube:                                                                             </a:t>
            </a:r>
          </a:p>
          <a:p>
            <a:r>
              <a:rPr lang="de-DE" sz="4400" dirty="0" smtClean="0"/>
              <a:t>Upward  going muons</a:t>
            </a:r>
          </a:p>
          <a:p>
            <a:r>
              <a:rPr lang="de-DE" sz="4400" dirty="0"/>
              <a:t>C</a:t>
            </a:r>
            <a:r>
              <a:rPr lang="de-DE" sz="4400" dirty="0" smtClean="0"/>
              <a:t>ontained cascades</a:t>
            </a:r>
          </a:p>
          <a:p>
            <a:r>
              <a:rPr lang="de-DE" sz="4400" dirty="0" smtClean="0"/>
              <a:t>Extremely </a:t>
            </a:r>
            <a:r>
              <a:rPr lang="de-DE" sz="4400" dirty="0"/>
              <a:t>high </a:t>
            </a:r>
            <a:r>
              <a:rPr lang="de-DE" sz="4400" dirty="0" smtClean="0"/>
              <a:t>energies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128844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67" y="1787533"/>
            <a:ext cx="8090499" cy="7671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2231472" y="5328639"/>
            <a:ext cx="1638582" cy="61446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30046" tIns="65023" rIns="130046" bIns="65023" numCol="1" rtlCol="0" anchor="t" anchorCtr="0" compatLnSpc="1">
            <a:prstTxWarp prst="textNoShape">
              <a:avLst/>
            </a:prstTxWarp>
          </a:bodyPr>
          <a:lstStyle/>
          <a:p>
            <a:pPr algn="l" defTabSz="1300460" eaLnBrk="0" hangingPunct="0"/>
            <a:endParaRPr lang="en-US" sz="63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446510" y="2289615"/>
            <a:ext cx="3558290" cy="6851244"/>
            <a:chOff x="9446510" y="2289615"/>
            <a:chExt cx="3558290" cy="6851244"/>
          </a:xfrm>
        </p:grpSpPr>
        <p:sp>
          <p:nvSpPr>
            <p:cNvPr id="7" name="Rectangle 25"/>
            <p:cNvSpPr>
              <a:spLocks/>
            </p:cNvSpPr>
            <p:nvPr/>
          </p:nvSpPr>
          <p:spPr bwMode="auto">
            <a:xfrm>
              <a:off x="10724792" y="2289615"/>
              <a:ext cx="1155873" cy="437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2800" dirty="0">
                  <a:latin typeface="Arial Bold" charset="0"/>
                  <a:ea typeface="ＭＳ Ｐゴシック" pitchFamily="-84" charset="-128"/>
                  <a:sym typeface="Arial Bold" charset="0"/>
                </a:rPr>
                <a:t>proton</a:t>
              </a:r>
              <a:endParaRPr lang="en-US" sz="2800" dirty="0">
                <a:solidFill>
                  <a:schemeClr val="tx1"/>
                </a:solidFill>
                <a:latin typeface="Arial Bold" charset="0"/>
                <a:ea typeface="ＭＳ Ｐゴシック" pitchFamily="-84" charset="-128"/>
                <a:sym typeface="Arial Bold" charset="0"/>
              </a:endParaRPr>
            </a:p>
          </p:txBody>
        </p:sp>
        <p:sp>
          <p:nvSpPr>
            <p:cNvPr id="8" name="Rectangle 26"/>
            <p:cNvSpPr>
              <a:spLocks/>
            </p:cNvSpPr>
            <p:nvPr/>
          </p:nvSpPr>
          <p:spPr bwMode="auto">
            <a:xfrm>
              <a:off x="10580436" y="8703132"/>
              <a:ext cx="2250189" cy="437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Arial Bold" charset="0"/>
                  <a:ea typeface="ＭＳ Ｐゴシック" pitchFamily="-84" charset="-128"/>
                  <a:sym typeface="Arial Bold" charset="0"/>
                </a:rPr>
                <a:t>conventional</a:t>
              </a:r>
            </a:p>
          </p:txBody>
        </p:sp>
        <p:sp>
          <p:nvSpPr>
            <p:cNvPr id="9" name="Line 27"/>
            <p:cNvSpPr>
              <a:spLocks noChangeShapeType="1"/>
            </p:cNvSpPr>
            <p:nvPr/>
          </p:nvSpPr>
          <p:spPr bwMode="auto">
            <a:xfrm rot="10800000" flipH="1">
              <a:off x="10476567" y="2388589"/>
              <a:ext cx="0" cy="9468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Line 28"/>
            <p:cNvSpPr>
              <a:spLocks noChangeShapeType="1"/>
            </p:cNvSpPr>
            <p:nvPr/>
          </p:nvSpPr>
          <p:spPr bwMode="auto">
            <a:xfrm rot="10800000">
              <a:off x="10237261" y="5826286"/>
              <a:ext cx="671841" cy="1148099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1" name="Line 29"/>
            <p:cNvSpPr>
              <a:spLocks noChangeShapeType="1"/>
            </p:cNvSpPr>
            <p:nvPr/>
          </p:nvSpPr>
          <p:spPr bwMode="auto">
            <a:xfrm rot="10800000" flipH="1">
              <a:off x="10021736" y="5865876"/>
              <a:ext cx="138233" cy="9550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2" name="Rectangle 30"/>
            <p:cNvSpPr>
              <a:spLocks/>
            </p:cNvSpPr>
            <p:nvPr/>
          </p:nvSpPr>
          <p:spPr bwMode="auto">
            <a:xfrm>
              <a:off x="11016121" y="6644472"/>
              <a:ext cx="606441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μ</a:t>
              </a:r>
            </a:p>
          </p:txBody>
        </p:sp>
        <p:sp>
          <p:nvSpPr>
            <p:cNvPr id="13" name="Rectangle 31"/>
            <p:cNvSpPr>
              <a:spLocks/>
            </p:cNvSpPr>
            <p:nvPr/>
          </p:nvSpPr>
          <p:spPr bwMode="auto">
            <a:xfrm>
              <a:off x="9755676" y="5865877"/>
              <a:ext cx="428076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μ</a:t>
              </a:r>
            </a:p>
          </p:txBody>
        </p:sp>
        <p:sp>
          <p:nvSpPr>
            <p:cNvPr id="14" name="Line 32"/>
            <p:cNvSpPr>
              <a:spLocks noChangeShapeType="1"/>
            </p:cNvSpPr>
            <p:nvPr/>
          </p:nvSpPr>
          <p:spPr bwMode="auto">
            <a:xfrm rot="10800000" flipH="1">
              <a:off x="9635280" y="6857266"/>
              <a:ext cx="319570" cy="97984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5" name="Line 33"/>
            <p:cNvSpPr>
              <a:spLocks noChangeShapeType="1"/>
            </p:cNvSpPr>
            <p:nvPr/>
          </p:nvSpPr>
          <p:spPr bwMode="auto">
            <a:xfrm rot="10800000">
              <a:off x="10097543" y="6855617"/>
              <a:ext cx="634682" cy="125367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6" name="Line 34"/>
            <p:cNvSpPr>
              <a:spLocks noChangeShapeType="1"/>
            </p:cNvSpPr>
            <p:nvPr/>
          </p:nvSpPr>
          <p:spPr bwMode="auto">
            <a:xfrm rot="10800000">
              <a:off x="10017278" y="6855616"/>
              <a:ext cx="111478" cy="1557191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7" name="Rectangle 35"/>
            <p:cNvSpPr>
              <a:spLocks/>
            </p:cNvSpPr>
            <p:nvPr/>
          </p:nvSpPr>
          <p:spPr bwMode="auto">
            <a:xfrm>
              <a:off x="10766410" y="7832160"/>
              <a:ext cx="606441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μ</a:t>
              </a:r>
            </a:p>
          </p:txBody>
        </p:sp>
        <p:sp>
          <p:nvSpPr>
            <p:cNvPr id="18" name="Rectangle 36"/>
            <p:cNvSpPr>
              <a:spLocks/>
            </p:cNvSpPr>
            <p:nvPr/>
          </p:nvSpPr>
          <p:spPr bwMode="auto">
            <a:xfrm>
              <a:off x="10195643" y="8162075"/>
              <a:ext cx="463748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</a:t>
              </a:r>
            </a:p>
          </p:txBody>
        </p:sp>
        <p:sp>
          <p:nvSpPr>
            <p:cNvPr id="19" name="Rectangle 37"/>
            <p:cNvSpPr>
              <a:spLocks/>
            </p:cNvSpPr>
            <p:nvPr/>
          </p:nvSpPr>
          <p:spPr bwMode="auto">
            <a:xfrm>
              <a:off x="9446510" y="7000779"/>
              <a:ext cx="344839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chemeClr val="tx1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</a:t>
              </a:r>
            </a:p>
          </p:txBody>
        </p:sp>
        <p:sp>
          <p:nvSpPr>
            <p:cNvPr id="20" name="Line 38"/>
            <p:cNvSpPr>
              <a:spLocks noChangeShapeType="1"/>
            </p:cNvSpPr>
            <p:nvPr/>
          </p:nvSpPr>
          <p:spPr bwMode="auto">
            <a:xfrm rot="10800000" flipH="1">
              <a:off x="10168888" y="5088930"/>
              <a:ext cx="86209" cy="68786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Line 39"/>
            <p:cNvSpPr>
              <a:spLocks noChangeShapeType="1"/>
            </p:cNvSpPr>
            <p:nvPr/>
          </p:nvSpPr>
          <p:spPr bwMode="auto">
            <a:xfrm flipH="1">
              <a:off x="10278880" y="3376679"/>
              <a:ext cx="164988" cy="8627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Line 40"/>
            <p:cNvSpPr>
              <a:spLocks noChangeShapeType="1"/>
            </p:cNvSpPr>
            <p:nvPr/>
          </p:nvSpPr>
          <p:spPr bwMode="auto">
            <a:xfrm flipH="1">
              <a:off x="10255097" y="4316933"/>
              <a:ext cx="40132" cy="7703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Line 41"/>
            <p:cNvSpPr>
              <a:spLocks noChangeShapeType="1"/>
            </p:cNvSpPr>
            <p:nvPr/>
          </p:nvSpPr>
          <p:spPr bwMode="auto">
            <a:xfrm>
              <a:off x="10382925" y="4216309"/>
              <a:ext cx="60941" cy="29362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" name="Line 42"/>
            <p:cNvSpPr>
              <a:spLocks noChangeShapeType="1"/>
            </p:cNvSpPr>
            <p:nvPr/>
          </p:nvSpPr>
          <p:spPr bwMode="auto">
            <a:xfrm flipH="1">
              <a:off x="10125783" y="4229506"/>
              <a:ext cx="117423" cy="26393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Line 43"/>
            <p:cNvSpPr>
              <a:spLocks noChangeShapeType="1"/>
            </p:cNvSpPr>
            <p:nvPr/>
          </p:nvSpPr>
          <p:spPr bwMode="auto">
            <a:xfrm>
              <a:off x="10326443" y="5047690"/>
              <a:ext cx="136747" cy="2804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" name="Line 44"/>
            <p:cNvSpPr>
              <a:spLocks noChangeShapeType="1"/>
            </p:cNvSpPr>
            <p:nvPr/>
          </p:nvSpPr>
          <p:spPr bwMode="auto">
            <a:xfrm>
              <a:off x="10290771" y="5100478"/>
              <a:ext cx="74318" cy="3678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Rectangle 45"/>
            <p:cNvSpPr>
              <a:spLocks/>
            </p:cNvSpPr>
            <p:nvPr/>
          </p:nvSpPr>
          <p:spPr bwMode="auto">
            <a:xfrm>
              <a:off x="9827022" y="4968512"/>
              <a:ext cx="428076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chemeClr val="tx1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π</a:t>
              </a:r>
            </a:p>
          </p:txBody>
        </p:sp>
        <p:sp>
          <p:nvSpPr>
            <p:cNvPr id="28" name="Line 46"/>
            <p:cNvSpPr>
              <a:spLocks noChangeShapeType="1"/>
            </p:cNvSpPr>
            <p:nvPr/>
          </p:nvSpPr>
          <p:spPr bwMode="auto">
            <a:xfrm>
              <a:off x="10504808" y="3411320"/>
              <a:ext cx="59455" cy="29362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Rectangle 14"/>
            <p:cNvSpPr>
              <a:spLocks/>
            </p:cNvSpPr>
            <p:nvPr/>
          </p:nvSpPr>
          <p:spPr bwMode="auto">
            <a:xfrm>
              <a:off x="11372852" y="3807906"/>
              <a:ext cx="1256185" cy="437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800" dirty="0">
                  <a:solidFill>
                    <a:srgbClr val="FF3399"/>
                  </a:solidFill>
                  <a:latin typeface="Arial Bold" charset="0"/>
                  <a:ea typeface="ＭＳ Ｐゴシック" pitchFamily="-84" charset="-128"/>
                  <a:sym typeface="Arial Bold" charset="0"/>
                </a:rPr>
                <a:t>prompt</a:t>
              </a:r>
            </a:p>
          </p:txBody>
        </p:sp>
        <p:sp>
          <p:nvSpPr>
            <p:cNvPr id="31" name="Line 15"/>
            <p:cNvSpPr>
              <a:spLocks noChangeShapeType="1"/>
            </p:cNvSpPr>
            <p:nvPr/>
          </p:nvSpPr>
          <p:spPr bwMode="auto">
            <a:xfrm rot="10800000">
              <a:off x="10527721" y="3335563"/>
              <a:ext cx="238760" cy="46887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" name="Line 16"/>
            <p:cNvSpPr>
              <a:spLocks noChangeShapeType="1"/>
            </p:cNvSpPr>
            <p:nvPr/>
          </p:nvSpPr>
          <p:spPr bwMode="auto">
            <a:xfrm rot="10800000">
              <a:off x="10797819" y="3829284"/>
              <a:ext cx="834167" cy="962593"/>
            </a:xfrm>
            <a:prstGeom prst="line">
              <a:avLst/>
            </a:prstGeom>
            <a:noFill/>
            <a:ln w="38100">
              <a:solidFill>
                <a:srgbClr val="FF3399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FF3399"/>
                </a:solidFill>
              </a:endParaRPr>
            </a:p>
          </p:txBody>
        </p:sp>
        <p:sp>
          <p:nvSpPr>
            <p:cNvPr id="33" name="Line 17"/>
            <p:cNvSpPr>
              <a:spLocks noChangeShapeType="1"/>
            </p:cNvSpPr>
            <p:nvPr/>
          </p:nvSpPr>
          <p:spPr bwMode="auto">
            <a:xfrm rot="10800000">
              <a:off x="10753051" y="3862421"/>
              <a:ext cx="159670" cy="7405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" name="Rectangle 18"/>
            <p:cNvSpPr>
              <a:spLocks/>
            </p:cNvSpPr>
            <p:nvPr/>
          </p:nvSpPr>
          <p:spPr bwMode="auto">
            <a:xfrm>
              <a:off x="10654562" y="3140061"/>
              <a:ext cx="968000" cy="418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800" dirty="0">
                  <a:solidFill>
                    <a:schemeClr val="tx1"/>
                  </a:solidFill>
                  <a:latin typeface="Arial Bold" charset="0"/>
                  <a:ea typeface="ＭＳ Ｐゴシック" pitchFamily="-84" charset="-128"/>
                  <a:sym typeface="Arial Bold" charset="0"/>
                </a:rPr>
                <a:t>c,(b)</a:t>
              </a:r>
            </a:p>
          </p:txBody>
        </p:sp>
        <p:sp>
          <p:nvSpPr>
            <p:cNvPr id="35" name="Rectangle 19"/>
            <p:cNvSpPr>
              <a:spLocks/>
            </p:cNvSpPr>
            <p:nvPr/>
          </p:nvSpPr>
          <p:spPr bwMode="auto">
            <a:xfrm>
              <a:off x="11740919" y="4438982"/>
              <a:ext cx="1263881" cy="608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 dirty="0" err="1">
                  <a:solidFill>
                    <a:srgbClr val="FF3399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 dirty="0" err="1">
                  <a:solidFill>
                    <a:srgbClr val="FF3399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e,μ</a:t>
              </a:r>
              <a:endParaRPr lang="en-US" sz="4000" baseline="-6000" dirty="0">
                <a:solidFill>
                  <a:srgbClr val="FF3399"/>
                </a:solidFill>
                <a:latin typeface="Candara Bold" pitchFamily="34" charset="0"/>
                <a:ea typeface="ＭＳ Ｐゴシック" pitchFamily="-84" charset="-128"/>
                <a:sym typeface="Candara Bold" pitchFamily="34" charset="0"/>
              </a:endParaRPr>
            </a:p>
          </p:txBody>
        </p:sp>
        <p:sp>
          <p:nvSpPr>
            <p:cNvPr id="36" name="Rectangle 20"/>
            <p:cNvSpPr>
              <a:spLocks/>
            </p:cNvSpPr>
            <p:nvPr/>
          </p:nvSpPr>
          <p:spPr bwMode="auto">
            <a:xfrm>
              <a:off x="10702315" y="4491998"/>
              <a:ext cx="620776" cy="450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3300">
                  <a:solidFill>
                    <a:schemeClr val="tx1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e,μ</a:t>
              </a:r>
            </a:p>
          </p:txBody>
        </p:sp>
      </p:grpSp>
      <p:sp>
        <p:nvSpPr>
          <p:cNvPr id="29" name="Freeform 28"/>
          <p:cNvSpPr/>
          <p:nvPr/>
        </p:nvSpPr>
        <p:spPr bwMode="auto">
          <a:xfrm>
            <a:off x="1494582" y="7608779"/>
            <a:ext cx="6657682" cy="582305"/>
          </a:xfrm>
          <a:custGeom>
            <a:avLst/>
            <a:gdLst>
              <a:gd name="connsiteX0" fmla="*/ 0 w 4667535"/>
              <a:gd name="connsiteY0" fmla="*/ 27295 h 382137"/>
              <a:gd name="connsiteX1" fmla="*/ 2893326 w 4667535"/>
              <a:gd name="connsiteY1" fmla="*/ 54591 h 382137"/>
              <a:gd name="connsiteX2" fmla="*/ 3712191 w 4667535"/>
              <a:gd name="connsiteY2" fmla="*/ 0 h 382137"/>
              <a:gd name="connsiteX3" fmla="*/ 4230806 w 4667535"/>
              <a:gd name="connsiteY3" fmla="*/ 54591 h 382137"/>
              <a:gd name="connsiteX4" fmla="*/ 4462818 w 4667535"/>
              <a:gd name="connsiteY4" fmla="*/ 177421 h 382137"/>
              <a:gd name="connsiteX5" fmla="*/ 4667535 w 4667535"/>
              <a:gd name="connsiteY5" fmla="*/ 382137 h 382137"/>
              <a:gd name="connsiteX0" fmla="*/ 0 w 4667535"/>
              <a:gd name="connsiteY0" fmla="*/ 42367 h 397209"/>
              <a:gd name="connsiteX1" fmla="*/ 2893326 w 4667535"/>
              <a:gd name="connsiteY1" fmla="*/ 1424 h 397209"/>
              <a:gd name="connsiteX2" fmla="*/ 3712191 w 4667535"/>
              <a:gd name="connsiteY2" fmla="*/ 15072 h 397209"/>
              <a:gd name="connsiteX3" fmla="*/ 4230806 w 4667535"/>
              <a:gd name="connsiteY3" fmla="*/ 69663 h 397209"/>
              <a:gd name="connsiteX4" fmla="*/ 4462818 w 4667535"/>
              <a:gd name="connsiteY4" fmla="*/ 192493 h 397209"/>
              <a:gd name="connsiteX5" fmla="*/ 4667535 w 4667535"/>
              <a:gd name="connsiteY5" fmla="*/ 397209 h 397209"/>
              <a:gd name="connsiteX0" fmla="*/ 0 w 4681183"/>
              <a:gd name="connsiteY0" fmla="*/ 0 h 409433"/>
              <a:gd name="connsiteX1" fmla="*/ 2906974 w 4681183"/>
              <a:gd name="connsiteY1" fmla="*/ 13648 h 409433"/>
              <a:gd name="connsiteX2" fmla="*/ 3725839 w 4681183"/>
              <a:gd name="connsiteY2" fmla="*/ 27296 h 409433"/>
              <a:gd name="connsiteX3" fmla="*/ 4244454 w 4681183"/>
              <a:gd name="connsiteY3" fmla="*/ 81887 h 409433"/>
              <a:gd name="connsiteX4" fmla="*/ 4476466 w 4681183"/>
              <a:gd name="connsiteY4" fmla="*/ 204717 h 409433"/>
              <a:gd name="connsiteX5" fmla="*/ 4681183 w 4681183"/>
              <a:gd name="connsiteY5" fmla="*/ 409433 h 40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183" h="409433">
                <a:moveTo>
                  <a:pt x="0" y="0"/>
                </a:moveTo>
                <a:lnTo>
                  <a:pt x="2906974" y="13648"/>
                </a:lnTo>
                <a:cubicBezTo>
                  <a:pt x="3527947" y="18197"/>
                  <a:pt x="3502926" y="15923"/>
                  <a:pt x="3725839" y="27296"/>
                </a:cubicBezTo>
                <a:cubicBezTo>
                  <a:pt x="3948752" y="38669"/>
                  <a:pt x="4119350" y="52317"/>
                  <a:pt x="4244454" y="81887"/>
                </a:cubicBezTo>
                <a:cubicBezTo>
                  <a:pt x="4369559" y="111457"/>
                  <a:pt x="4403678" y="150126"/>
                  <a:pt x="4476466" y="204717"/>
                </a:cubicBezTo>
                <a:cubicBezTo>
                  <a:pt x="4549254" y="259308"/>
                  <a:pt x="4615218" y="334370"/>
                  <a:pt x="4681183" y="409433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130046" tIns="65023" rIns="130046" bIns="65023" numCol="1" rtlCol="0" anchor="t" anchorCtr="0" compatLnSpc="1">
            <a:prstTxWarp prst="textNoShape">
              <a:avLst/>
            </a:prstTxWarp>
          </a:bodyPr>
          <a:lstStyle/>
          <a:p>
            <a:pPr algn="l" defTabSz="1300460" eaLnBrk="0" hangingPunct="0"/>
            <a:endParaRPr lang="en-US" sz="63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644890" y="7541835"/>
            <a:ext cx="3771606" cy="746869"/>
          </a:xfrm>
          <a:prstGeom prst="rect">
            <a:avLst/>
          </a:prstGeom>
          <a:noFill/>
        </p:spPr>
        <p:txBody>
          <a:bodyPr wrap="none" lIns="130046" tIns="65023" rIns="130046" bIns="65023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de-DE" sz="40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Extra-terrestrial</a:t>
            </a:r>
            <a:endParaRPr lang="en-US" sz="4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2" name="Rectangle 1"/>
          <p:cNvSpPr>
            <a:spLocks/>
          </p:cNvSpPr>
          <p:nvPr/>
        </p:nvSpPr>
        <p:spPr bwMode="auto">
          <a:xfrm>
            <a:off x="0" y="-225425"/>
            <a:ext cx="13017500" cy="12922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43" name="TextBox 42"/>
          <p:cNvSpPr txBox="1"/>
          <p:nvPr/>
        </p:nvSpPr>
        <p:spPr>
          <a:xfrm>
            <a:off x="90630" y="40141"/>
            <a:ext cx="123116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Search for an extraterrestrial diffuse </a:t>
            </a:r>
            <a:r>
              <a:rPr lang="de-DE" sz="5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Symbol"/>
              </a:rPr>
              <a:t> flux</a:t>
            </a:r>
            <a:endParaRPr lang="en-US" sz="5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57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IceCube-59:   upward muons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4400" y="1673973"/>
            <a:ext cx="5410200" cy="7467600"/>
          </a:xfrm>
        </p:spPr>
        <p:txBody>
          <a:bodyPr/>
          <a:lstStyle/>
          <a:p>
            <a:r>
              <a:rPr lang="de-DE" dirty="0" smtClean="0"/>
              <a:t>A 200 TeV muon crossing IceCube</a:t>
            </a:r>
            <a:endParaRPr lang="de-DE" dirty="0"/>
          </a:p>
          <a:p>
            <a:r>
              <a:rPr lang="de-DE" dirty="0" smtClean="0"/>
              <a:t>The higest energy muon we have detected</a:t>
            </a:r>
          </a:p>
          <a:p>
            <a:pPr marL="0" indent="0">
              <a:buNone/>
            </a:pPr>
            <a:endParaRPr lang="de-DE" sz="800" dirty="0"/>
          </a:p>
          <a:p>
            <a:r>
              <a:rPr lang="de-DE" sz="4400" dirty="0" smtClean="0"/>
              <a:t>1.8</a:t>
            </a:r>
            <a:r>
              <a:rPr lang="de-DE" sz="4400" dirty="0" smtClean="0">
                <a:sym typeface="Symbol"/>
              </a:rPr>
              <a:t> excess</a:t>
            </a:r>
          </a:p>
          <a:p>
            <a:pPr marL="0" indent="0">
              <a:buNone/>
            </a:pPr>
            <a:endParaRPr lang="de-DE" sz="4400" dirty="0" smtClean="0">
              <a:sym typeface="Symbol"/>
            </a:endParaRPr>
          </a:p>
          <a:p>
            <a:pPr marL="0" indent="0">
              <a:buNone/>
            </a:pPr>
            <a:endParaRPr lang="de-DE" sz="4400" dirty="0">
              <a:sym typeface="Symbol"/>
            </a:endParaRPr>
          </a:p>
          <a:p>
            <a:pPr marL="0" indent="0">
              <a:buNone/>
            </a:pPr>
            <a:endParaRPr lang="de-DE" sz="4400" dirty="0">
              <a:sym typeface="Symbol"/>
            </a:endParaRPr>
          </a:p>
          <a:p>
            <a:pPr marL="0" indent="0">
              <a:buNone/>
            </a:pPr>
            <a:endParaRPr lang="de-DE" sz="1000" dirty="0" smtClean="0">
              <a:sym typeface="Symbol"/>
            </a:endParaRPr>
          </a:p>
          <a:p>
            <a:pPr marL="0" indent="0">
              <a:buNone/>
            </a:pPr>
            <a:endParaRPr lang="de-DE" sz="1000" dirty="0" smtClean="0">
              <a:sym typeface="Symbol"/>
            </a:endParaRPr>
          </a:p>
          <a:p>
            <a:r>
              <a:rPr lang="de-DE" sz="3600" dirty="0" smtClean="0">
                <a:sym typeface="Symbol"/>
              </a:rPr>
              <a:t>IC-79 data: see below</a:t>
            </a:r>
            <a:endParaRPr lang="en-US" sz="3600" dirty="0"/>
          </a:p>
        </p:txBody>
      </p:sp>
      <p:pic>
        <p:nvPicPr>
          <p:cNvPr id="5" name="Picture 2" descr="C:\Dokumente und Einstellungen\Wiebusch\Eigene Dateien\Work\Talks\2012\ATP\Diffuse-ApollonAnimation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673973"/>
            <a:ext cx="6149234" cy="368681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72" y="5684166"/>
            <a:ext cx="6114062" cy="374133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>
            <a:off x="5130800" y="5105400"/>
            <a:ext cx="533400" cy="25908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6862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IceCube contained cascades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550" y="1641893"/>
            <a:ext cx="8534400" cy="7467600"/>
          </a:xfrm>
        </p:spPr>
        <p:txBody>
          <a:bodyPr/>
          <a:lstStyle/>
          <a:p>
            <a:r>
              <a:rPr lang="de-DE" sz="4800" dirty="0" smtClean="0"/>
              <a:t>IceCube-40</a:t>
            </a:r>
          </a:p>
          <a:p>
            <a:r>
              <a:rPr lang="de-DE" dirty="0" smtClean="0"/>
              <a:t>3 cascade events                                                                  2.7 </a:t>
            </a:r>
            <a:r>
              <a:rPr lang="de-DE" dirty="0" smtClean="0">
                <a:sym typeface="Symbol"/>
              </a:rPr>
              <a:t> excess</a:t>
            </a:r>
          </a:p>
          <a:p>
            <a:endParaRPr lang="de-DE" dirty="0">
              <a:sym typeface="Symbol"/>
            </a:endParaRPr>
          </a:p>
          <a:p>
            <a:endParaRPr lang="de-DE" dirty="0" smtClean="0">
              <a:sym typeface="Symbol"/>
            </a:endParaRPr>
          </a:p>
          <a:p>
            <a:endParaRPr lang="de-DE" dirty="0">
              <a:sym typeface="Symbol"/>
            </a:endParaRPr>
          </a:p>
          <a:p>
            <a:pPr marL="0" indent="0">
              <a:buNone/>
            </a:pPr>
            <a:endParaRPr lang="de-DE" dirty="0" smtClean="0">
              <a:sym typeface="Symbol"/>
            </a:endParaRPr>
          </a:p>
          <a:p>
            <a:r>
              <a:rPr lang="de-DE" sz="4800" dirty="0" smtClean="0">
                <a:sym typeface="Symbol"/>
              </a:rPr>
              <a:t>IceCube-59</a:t>
            </a:r>
          </a:p>
          <a:p>
            <a:r>
              <a:rPr lang="de-DE" dirty="0" smtClean="0">
                <a:sym typeface="Symbol"/>
              </a:rPr>
              <a:t>Mild excess over                                                         conventional                                                                         atm. neutrinos</a:t>
            </a:r>
            <a:endParaRPr lang="en-US" dirty="0"/>
          </a:p>
        </p:txBody>
      </p:sp>
      <p:grpSp>
        <p:nvGrpSpPr>
          <p:cNvPr id="7" name="Gruppieren 20"/>
          <p:cNvGrpSpPr>
            <a:grpSpLocks/>
          </p:cNvGrpSpPr>
          <p:nvPr/>
        </p:nvGrpSpPr>
        <p:grpSpPr bwMode="auto">
          <a:xfrm>
            <a:off x="4354094" y="1367749"/>
            <a:ext cx="5182025" cy="4149307"/>
            <a:chOff x="4415640" y="2366889"/>
            <a:chExt cx="4349924" cy="4158406"/>
          </a:xfrm>
        </p:grpSpPr>
        <p:pic>
          <p:nvPicPr>
            <p:cNvPr id="8" name="Picture 2" descr="http://wiki.icecube.wisc.edu/images/f/f2/IC40_atm_result_hilo_cre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5640" y="2366889"/>
              <a:ext cx="4349924" cy="4158406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Ellipse 16"/>
            <p:cNvSpPr/>
            <p:nvPr/>
          </p:nvSpPr>
          <p:spPr>
            <a:xfrm>
              <a:off x="7228292" y="4140863"/>
              <a:ext cx="864686" cy="1009202"/>
            </a:xfrm>
            <a:prstGeom prst="ellipse">
              <a:avLst/>
            </a:prstGeom>
            <a:noFill/>
            <a:ln w="38100">
              <a:solidFill>
                <a:srgbClr val="33333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219" y="1293295"/>
            <a:ext cx="2970657" cy="283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448" y="4073203"/>
            <a:ext cx="2989185" cy="285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607" y="6903376"/>
            <a:ext cx="2990730" cy="28502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8"/>
          <p:cNvSpPr txBox="1">
            <a:spLocks noChangeArrowheads="1"/>
          </p:cNvSpPr>
          <p:nvPr/>
        </p:nvSpPr>
        <p:spPr bwMode="auto">
          <a:xfrm>
            <a:off x="10449979" y="1641893"/>
            <a:ext cx="1799625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>
            <a:lvl1pPr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70C0"/>
                </a:solidFill>
              </a:rPr>
              <a:t>~ 220 TeV</a:t>
            </a:r>
          </a:p>
        </p:txBody>
      </p:sp>
      <p:sp>
        <p:nvSpPr>
          <p:cNvPr id="15" name="Textfeld 9"/>
          <p:cNvSpPr txBox="1">
            <a:spLocks noChangeArrowheads="1"/>
          </p:cNvSpPr>
          <p:nvPr/>
        </p:nvSpPr>
        <p:spPr bwMode="auto">
          <a:xfrm>
            <a:off x="10458157" y="4273455"/>
            <a:ext cx="1799625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>
            <a:lvl1pPr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70C0"/>
                </a:solidFill>
              </a:rPr>
              <a:t>~ 140 TeV</a:t>
            </a:r>
          </a:p>
        </p:txBody>
      </p:sp>
      <p:sp>
        <p:nvSpPr>
          <p:cNvPr id="16" name="Textfeld 10"/>
          <p:cNvSpPr txBox="1">
            <a:spLocks noChangeArrowheads="1"/>
          </p:cNvSpPr>
          <p:nvPr/>
        </p:nvSpPr>
        <p:spPr bwMode="auto">
          <a:xfrm>
            <a:off x="10458157" y="7303424"/>
            <a:ext cx="1799625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>
            <a:lvl1pPr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70C0"/>
                </a:solidFill>
              </a:rPr>
              <a:t>~ 140 TeV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784" y="6301661"/>
            <a:ext cx="4294043" cy="3129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 bwMode="auto">
          <a:xfrm>
            <a:off x="-584200" y="2362200"/>
            <a:ext cx="1143000" cy="108020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-540753" y="7224988"/>
            <a:ext cx="1143000" cy="108020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48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 smtClean="0"/>
              <a:t>Special Search for cosmogenic </a:t>
            </a:r>
            <a:r>
              <a:rPr lang="de-DE" sz="4800" dirty="0" smtClean="0">
                <a:sym typeface="Symbol"/>
              </a:rPr>
              <a:t></a:t>
            </a:r>
            <a:r>
              <a:rPr lang="de-DE" sz="4800" dirty="0" smtClean="0"/>
              <a:t>     </a:t>
            </a:r>
            <a:r>
              <a:rPr lang="de-DE" sz="3200" dirty="0" smtClean="0"/>
              <a:t>(Berezinsky Zatsepin)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1371600"/>
            <a:ext cx="12738030" cy="7467600"/>
          </a:xfrm>
        </p:spPr>
        <p:txBody>
          <a:bodyPr/>
          <a:lstStyle/>
          <a:p>
            <a:r>
              <a:rPr lang="de-DE" dirty="0" smtClean="0">
                <a:solidFill>
                  <a:srgbClr val="0070C0"/>
                </a:solidFill>
              </a:rPr>
              <a:t>IC79/IC86</a:t>
            </a:r>
          </a:p>
          <a:p>
            <a:endParaRPr lang="de-DE" dirty="0">
              <a:solidFill>
                <a:srgbClr val="0070C0"/>
              </a:solidFill>
            </a:endParaRPr>
          </a:p>
          <a:p>
            <a:endParaRPr lang="de-DE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de-DE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de-DE" sz="16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de-DE" sz="9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de-DE" sz="6000" dirty="0" smtClean="0">
                <a:solidFill>
                  <a:srgbClr val="0070C0"/>
                </a:solidFill>
              </a:rPr>
              <a:t>  2.8 </a:t>
            </a:r>
            <a:r>
              <a:rPr lang="de-DE" sz="6000" dirty="0">
                <a:solidFill>
                  <a:srgbClr val="0070C0"/>
                </a:solidFill>
                <a:sym typeface="Symbol"/>
              </a:rPr>
              <a:t> </a:t>
            </a:r>
            <a:endParaRPr lang="en-US" sz="60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de-DE" sz="8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de-DE" sz="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de-DE" sz="8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de-DE" sz="800" dirty="0" smtClean="0">
              <a:solidFill>
                <a:srgbClr val="0070C0"/>
              </a:solidFill>
            </a:endParaRPr>
          </a:p>
          <a:p>
            <a:r>
              <a:rPr lang="de-DE" dirty="0" smtClean="0">
                <a:solidFill>
                  <a:srgbClr val="0070C0"/>
                </a:solidFill>
              </a:rPr>
              <a:t>Both downgoing</a:t>
            </a:r>
          </a:p>
          <a:p>
            <a:r>
              <a:rPr lang="de-DE" dirty="0" smtClean="0">
                <a:solidFill>
                  <a:srgbClr val="0070C0"/>
                </a:solidFill>
              </a:rPr>
              <a:t>Unbroken E</a:t>
            </a:r>
            <a:r>
              <a:rPr lang="de-DE" baseline="30000" dirty="0" smtClean="0">
                <a:solidFill>
                  <a:srgbClr val="0070C0"/>
                </a:solidFill>
              </a:rPr>
              <a:t>-2</a:t>
            </a:r>
            <a:r>
              <a:rPr lang="de-DE" dirty="0" smtClean="0">
                <a:solidFill>
                  <a:srgbClr val="0070C0"/>
                </a:solidFill>
              </a:rPr>
              <a:t> would have made 8-9 events at higher energy </a:t>
            </a:r>
            <a:r>
              <a:rPr lang="de-DE" dirty="0" smtClean="0">
                <a:solidFill>
                  <a:srgbClr val="0070C0"/>
                </a:solidFill>
                <a:sym typeface="Wingdings" pitchFamily="2" charset="2"/>
              </a:rPr>
              <a:t> cut-off</a:t>
            </a:r>
            <a:endParaRPr lang="de-DE" dirty="0" smtClean="0">
              <a:solidFill>
                <a:srgbClr val="0070C0"/>
              </a:solidFill>
            </a:endParaRPr>
          </a:p>
          <a:p>
            <a:endParaRPr lang="de-DE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315" y="1518507"/>
            <a:ext cx="4617765" cy="43329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r="6458"/>
          <a:stretch>
            <a:fillRect/>
          </a:stretch>
        </p:blipFill>
        <p:spPr bwMode="auto">
          <a:xfrm>
            <a:off x="7797799" y="1540181"/>
            <a:ext cx="4863184" cy="43112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505737" y="1222513"/>
            <a:ext cx="11332038" cy="2312717"/>
          </a:xfrm>
          <a:prstGeom prst="rect">
            <a:avLst/>
          </a:prstGeom>
        </p:spPr>
        <p:txBody>
          <a:bodyPr lIns="184941" tIns="92471" rIns="184941" bIns="92471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de-DE" sz="7300" dirty="0"/>
              <a:t>  </a:t>
            </a:r>
            <a:r>
              <a:rPr lang="de-DE" sz="5700" dirty="0">
                <a:solidFill>
                  <a:schemeClr val="bg1"/>
                </a:solidFill>
              </a:rPr>
              <a:t>Ernie  </a:t>
            </a:r>
            <a:r>
              <a:rPr lang="de-DE" sz="5700" dirty="0"/>
              <a:t>             </a:t>
            </a:r>
            <a:r>
              <a:rPr lang="de-DE" sz="5700" dirty="0" smtClean="0">
                <a:solidFill>
                  <a:schemeClr val="bg1"/>
                </a:solidFill>
              </a:rPr>
              <a:t>Bert</a:t>
            </a:r>
          </a:p>
          <a:p>
            <a:endParaRPr lang="de-DE" sz="5700" dirty="0">
              <a:solidFill>
                <a:schemeClr val="bg1"/>
              </a:solidFill>
            </a:endParaRPr>
          </a:p>
          <a:p>
            <a:endParaRPr lang="de-DE" sz="5700" dirty="0"/>
          </a:p>
          <a:p>
            <a:endParaRPr lang="de-DE" sz="5700" dirty="0"/>
          </a:p>
          <a:p>
            <a:r>
              <a:rPr lang="de-DE" sz="5700" dirty="0"/>
              <a:t>  </a:t>
            </a:r>
            <a:r>
              <a:rPr lang="de-DE" sz="5700" dirty="0">
                <a:solidFill>
                  <a:schemeClr val="bg1"/>
                </a:solidFill>
              </a:rPr>
              <a:t>~</a:t>
            </a:r>
            <a:r>
              <a:rPr lang="de-DE" sz="5700" dirty="0" smtClean="0">
                <a:solidFill>
                  <a:schemeClr val="bg1"/>
                </a:solidFill>
              </a:rPr>
              <a:t>1.2 </a:t>
            </a:r>
            <a:r>
              <a:rPr lang="de-DE" sz="5700" dirty="0">
                <a:solidFill>
                  <a:schemeClr val="bg1"/>
                </a:solidFill>
              </a:rPr>
              <a:t>PeV          ~ </a:t>
            </a:r>
            <a:r>
              <a:rPr lang="de-DE" sz="5700" dirty="0" smtClean="0">
                <a:solidFill>
                  <a:schemeClr val="bg1"/>
                </a:solidFill>
              </a:rPr>
              <a:t>1.1 </a:t>
            </a:r>
            <a:r>
              <a:rPr lang="de-DE" sz="5700" dirty="0">
                <a:solidFill>
                  <a:schemeClr val="bg1"/>
                </a:solidFill>
              </a:rPr>
              <a:t>PeV</a:t>
            </a:r>
            <a:endParaRPr lang="en-US" sz="5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7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508000" y="-381000"/>
            <a:ext cx="14249400" cy="11430000"/>
          </a:xfrm>
          <a:prstGeom prst="rect">
            <a:avLst/>
          </a:prstGeom>
          <a:solidFill>
            <a:schemeClr val="tx2">
              <a:lumMod val="95000"/>
              <a:lumOff val="5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203778" name="Picture 1" descr="EventAnimation118545_2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1138" y="11290"/>
            <a:ext cx="10652196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44494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-508000" y="-381000"/>
            <a:ext cx="14249400" cy="11430000"/>
          </a:xfrm>
          <a:prstGeom prst="rect">
            <a:avLst/>
          </a:prstGeom>
          <a:solidFill>
            <a:srgbClr val="11111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204802" name="Picture 1" descr="EventAnimation118545_1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4695" y="9031"/>
            <a:ext cx="10652196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5139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Physics with neutrino telescopes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400" y="1600200"/>
            <a:ext cx="11703050" cy="7467600"/>
          </a:xfrm>
        </p:spPr>
        <p:txBody>
          <a:bodyPr/>
          <a:lstStyle/>
          <a:p>
            <a:r>
              <a:rPr lang="de-DE" dirty="0" smtClean="0"/>
              <a:t>Search for the sources of high-energy cosmic rays</a:t>
            </a:r>
          </a:p>
          <a:p>
            <a:r>
              <a:rPr lang="de-DE" dirty="0" smtClean="0">
                <a:solidFill>
                  <a:srgbClr val="CCECFF"/>
                </a:solidFill>
              </a:rPr>
              <a:t>Dark Matter and Exotic Physics</a:t>
            </a:r>
          </a:p>
          <a:p>
            <a:pPr lvl="1" indent="-72000"/>
            <a:r>
              <a:rPr lang="de-DE" sz="2400" dirty="0" smtClean="0">
                <a:solidFill>
                  <a:srgbClr val="CCECFF"/>
                </a:solidFill>
              </a:rPr>
              <a:t>  WIMPs</a:t>
            </a:r>
          </a:p>
          <a:p>
            <a:pPr lvl="1" indent="-72000"/>
            <a:r>
              <a:rPr lang="de-DE" sz="2400" dirty="0" smtClean="0">
                <a:solidFill>
                  <a:srgbClr val="CCECFF"/>
                </a:solidFill>
              </a:rPr>
              <a:t>  Magnetic Monopoles and other superheavies</a:t>
            </a:r>
          </a:p>
          <a:p>
            <a:pPr lvl="1" indent="-72000"/>
            <a:r>
              <a:rPr lang="de-DE" sz="2400" dirty="0" smtClean="0">
                <a:solidFill>
                  <a:srgbClr val="CCECFF"/>
                </a:solidFill>
              </a:rPr>
              <a:t>  Violation of Lorentz invariance</a:t>
            </a:r>
          </a:p>
          <a:p>
            <a:r>
              <a:rPr lang="de-DE" dirty="0" smtClean="0"/>
              <a:t>Neutrino and Particle Physics</a:t>
            </a:r>
          </a:p>
          <a:p>
            <a:pPr lvl="1"/>
            <a:r>
              <a:rPr lang="de-DE" sz="2400" dirty="0" smtClean="0"/>
              <a:t>  Neutrino oscillations  (incl. mass hierachy)</a:t>
            </a:r>
          </a:p>
          <a:p>
            <a:pPr lvl="1"/>
            <a:r>
              <a:rPr lang="de-DE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 </a:t>
            </a:r>
            <a:r>
              <a:rPr lang="de-DE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Charm physics</a:t>
            </a:r>
          </a:p>
          <a:p>
            <a:pPr lvl="1"/>
            <a:r>
              <a:rPr lang="de-DE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 Cross sections at highest energies</a:t>
            </a:r>
          </a:p>
          <a:p>
            <a:r>
              <a:rPr lang="de-DE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Supernova Collapse Physics </a:t>
            </a:r>
          </a:p>
          <a:p>
            <a:pPr lvl="1"/>
            <a:r>
              <a:rPr lang="de-DE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 MeV neutrinos  in bursts  </a:t>
            </a:r>
            <a:r>
              <a:rPr lang="de-DE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sym typeface="Symbol"/>
              </a:rPr>
              <a:t> early SN phase,  neutrino hierarchy, ...</a:t>
            </a:r>
            <a:endParaRPr lang="de-DE" sz="24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de-DE" dirty="0" smtClean="0">
                <a:solidFill>
                  <a:srgbClr val="CCECFF"/>
                </a:solidFill>
              </a:rPr>
              <a:t>Cosmic Ray Physics</a:t>
            </a:r>
          </a:p>
          <a:p>
            <a:pPr lvl="1"/>
            <a:r>
              <a:rPr lang="de-DE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 </a:t>
            </a:r>
            <a:r>
              <a:rPr lang="de-DE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Spectrum, composition and </a:t>
            </a:r>
            <a:r>
              <a:rPr lang="de-DE" sz="2400" dirty="0" smtClean="0">
                <a:solidFill>
                  <a:srgbClr val="CCECFF"/>
                </a:solidFill>
              </a:rPr>
              <a:t>anisotropies</a:t>
            </a:r>
          </a:p>
          <a:p>
            <a:pPr marL="0" indent="0">
              <a:buNone/>
            </a:pPr>
            <a:endParaRPr lang="de-DE" dirty="0" smtClean="0"/>
          </a:p>
          <a:p>
            <a:endParaRPr lang="de-DE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74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889000" y="-838200"/>
            <a:ext cx="15849600" cy="119634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25602" name="Picture 2" descr="C:\Documents and Settings\nb166\My Documents\Eigene Dateien\ppt\Neu-general\Karlsruhe_town_centre_ai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1" y="381000"/>
            <a:ext cx="13032609" cy="765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ya_even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561112"/>
            <a:ext cx="12344399" cy="1753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2Top"/>
            <a:lightRig rig="threePt" dir="t"/>
          </a:scene3d>
        </p:spPr>
      </p:pic>
      <p:sp>
        <p:nvSpPr>
          <p:cNvPr id="4" name="TextBox 3"/>
          <p:cNvSpPr txBox="1"/>
          <p:nvPr/>
        </p:nvSpPr>
        <p:spPr>
          <a:xfrm>
            <a:off x="4555663" y="8381999"/>
            <a:ext cx="849142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Karlsruhe, Schlosspark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96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812800" y="-359815"/>
            <a:ext cx="14859000" cy="10438472"/>
          </a:xfrm>
          <a:prstGeom prst="rect">
            <a:avLst/>
          </a:prstGeom>
          <a:solidFill>
            <a:srgbClr val="0066C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26626" name="Picture 2" descr="C:\Documents and Settings\nb166\My Documents\Eigene Dateien\ppt\Neu-general\399px-Tokyo_Sky_Tree_2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-111673"/>
            <a:ext cx="6790105" cy="1019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6400" y="89042"/>
            <a:ext cx="558351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Tokyo Sky Tree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2583" y="4943113"/>
            <a:ext cx="376763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f</a:t>
            </a:r>
            <a:r>
              <a:rPr lang="de-DE" dirty="0" smtClean="0">
                <a:solidFill>
                  <a:srgbClr val="FFFF00"/>
                </a:solidFill>
              </a:rPr>
              <a:t>or Takaaki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Picture 2" descr="Aya_even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1770" y="132627"/>
            <a:ext cx="9208645" cy="9620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439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lIns="130046" tIns="65023" rIns="130046" bIns="65023"/>
          <a:lstStyle/>
          <a:p>
            <a:endParaRPr lang="en-US"/>
          </a:p>
        </p:txBody>
      </p:sp>
      <p:pic>
        <p:nvPicPr>
          <p:cNvPr id="4" name="Picture 3" descr="frame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5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rame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5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2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1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0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5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3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54339" y="-243769"/>
            <a:ext cx="13415890" cy="102411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spcCol="0" rtlCol="0" anchor="ctr"/>
          <a:lstStyle/>
          <a:p>
            <a:pPr algn="ctr"/>
            <a:endParaRPr lang="en-US"/>
          </a:p>
        </p:txBody>
      </p:sp>
      <p:sp>
        <p:nvSpPr>
          <p:cNvPr id="50" name="Text Box 28"/>
          <p:cNvSpPr txBox="1">
            <a:spLocks noChangeArrowheads="1"/>
          </p:cNvSpPr>
          <p:nvPr/>
        </p:nvSpPr>
        <p:spPr bwMode="auto">
          <a:xfrm>
            <a:off x="-134402" y="-23223"/>
            <a:ext cx="13416874" cy="476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pPr algn="l"/>
            <a:r>
              <a:rPr lang="de-DE" sz="7200" dirty="0" smtClean="0">
                <a:solidFill>
                  <a:schemeClr val="bg1"/>
                </a:solidFill>
                <a:latin typeface="Arial" pitchFamily="34" charset="0"/>
              </a:rPr>
              <a:t>p + target</a:t>
            </a:r>
            <a:r>
              <a:rPr lang="de-DE" sz="7200" dirty="0" smtClean="0">
                <a:solidFill>
                  <a:schemeClr val="bg1"/>
                </a:solidFill>
              </a:rPr>
              <a:t> </a:t>
            </a:r>
            <a:r>
              <a:rPr lang="de-DE" sz="7200" dirty="0">
                <a:solidFill>
                  <a:schemeClr val="bg1"/>
                </a:solidFill>
                <a:sym typeface="Symbol" pitchFamily="18" charset="2"/>
              </a:rPr>
              <a:t></a:t>
            </a:r>
            <a:r>
              <a:rPr lang="de-DE" sz="72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de-DE" sz="7200" dirty="0" smtClean="0">
                <a:solidFill>
                  <a:schemeClr val="bg1"/>
                </a:solidFill>
                <a:sym typeface="Symbol" pitchFamily="18" charset="2"/>
              </a:rPr>
              <a:t></a:t>
            </a:r>
            <a:r>
              <a:rPr lang="de-DE" sz="7200" baseline="30000" dirty="0" smtClean="0">
                <a:solidFill>
                  <a:schemeClr val="bg1"/>
                </a:solidFill>
                <a:sym typeface="Symbol" pitchFamily="18" charset="2"/>
              </a:rPr>
              <a:t>+</a:t>
            </a:r>
            <a:r>
              <a:rPr lang="de-DE" sz="7200" dirty="0" smtClean="0">
                <a:solidFill>
                  <a:schemeClr val="bg1"/>
                </a:solidFill>
                <a:sym typeface="Symbol" pitchFamily="18" charset="2"/>
              </a:rPr>
              <a:t> </a:t>
            </a:r>
            <a:r>
              <a:rPr lang="de-DE" sz="7200" dirty="0">
                <a:solidFill>
                  <a:schemeClr val="bg1"/>
                </a:solidFill>
                <a:sym typeface="Symbol" pitchFamily="18" charset="2"/>
              </a:rPr>
              <a:t>+ …..</a:t>
            </a:r>
          </a:p>
          <a:p>
            <a:pPr algn="l"/>
            <a:r>
              <a:rPr lang="de-DE" sz="7200" dirty="0">
                <a:solidFill>
                  <a:schemeClr val="bg1"/>
                </a:solidFill>
                <a:sym typeface="Symbol" pitchFamily="18" charset="2"/>
              </a:rPr>
              <a:t>                   </a:t>
            </a:r>
            <a:r>
              <a:rPr lang="de-DE" sz="7200" dirty="0" smtClean="0">
                <a:solidFill>
                  <a:schemeClr val="bg1"/>
                </a:solidFill>
                <a:sym typeface="Symbol" pitchFamily="18" charset="2"/>
              </a:rPr>
              <a:t>   </a:t>
            </a:r>
            <a:r>
              <a:rPr lang="de-DE" sz="2800" dirty="0" smtClean="0">
                <a:solidFill>
                  <a:schemeClr val="bg1"/>
                </a:solidFill>
                <a:sym typeface="Symbol" pitchFamily="18" charset="2"/>
              </a:rPr>
              <a:t> </a:t>
            </a:r>
            <a:r>
              <a:rPr lang="de-DE" sz="7200" dirty="0" smtClean="0">
                <a:solidFill>
                  <a:schemeClr val="bg1"/>
                </a:solidFill>
                <a:sym typeface="Symbol" pitchFamily="18" charset="2"/>
              </a:rPr>
              <a:t></a:t>
            </a:r>
            <a:r>
              <a:rPr lang="de-DE" sz="7200" dirty="0" smtClean="0">
                <a:sym typeface="Symbol" pitchFamily="18" charset="2"/>
              </a:rPr>
              <a:t> </a:t>
            </a:r>
            <a:r>
              <a:rPr lang="de-DE" sz="7200" dirty="0" smtClean="0">
                <a:solidFill>
                  <a:schemeClr val="bg1"/>
                </a:solidFill>
                <a:sym typeface="Symbol" pitchFamily="18" charset="2"/>
              </a:rPr>
              <a:t></a:t>
            </a:r>
            <a:r>
              <a:rPr lang="de-DE" sz="7200" baseline="30000" dirty="0" smtClean="0">
                <a:solidFill>
                  <a:schemeClr val="bg1"/>
                </a:solidFill>
                <a:sym typeface="Symbol" pitchFamily="18" charset="2"/>
              </a:rPr>
              <a:t>+</a:t>
            </a:r>
            <a:r>
              <a:rPr lang="de-DE" sz="7200" dirty="0" smtClean="0">
                <a:solidFill>
                  <a:schemeClr val="bg1"/>
                </a:solidFill>
                <a:sym typeface="Symbol" pitchFamily="18" charset="2"/>
              </a:rPr>
              <a:t> </a:t>
            </a:r>
            <a:r>
              <a:rPr lang="de-DE" sz="7200" dirty="0">
                <a:solidFill>
                  <a:schemeClr val="bg1"/>
                </a:solidFill>
                <a:sym typeface="Symbol" pitchFamily="18" charset="2"/>
              </a:rPr>
              <a:t>+ </a:t>
            </a:r>
            <a:r>
              <a:rPr lang="de-DE" sz="7200" dirty="0" smtClean="0">
                <a:solidFill>
                  <a:schemeClr val="bg1"/>
                </a:solidFill>
                <a:sym typeface="Symbol" pitchFamily="18" charset="2"/>
              </a:rPr>
              <a:t></a:t>
            </a:r>
            <a:r>
              <a:rPr lang="de-DE" sz="7200" baseline="-25000" dirty="0" smtClean="0">
                <a:solidFill>
                  <a:schemeClr val="bg1"/>
                </a:solidFill>
                <a:sym typeface="Symbol" pitchFamily="18" charset="2"/>
              </a:rPr>
              <a:t></a:t>
            </a:r>
          </a:p>
          <a:p>
            <a:pPr algn="l"/>
            <a:endParaRPr lang="de-DE" sz="2000" baseline="-25000" dirty="0" smtClean="0">
              <a:solidFill>
                <a:schemeClr val="bg1"/>
              </a:solidFill>
              <a:sym typeface="Symbol" pitchFamily="18" charset="2"/>
            </a:endParaRPr>
          </a:p>
          <a:p>
            <a:pPr algn="l"/>
            <a:r>
              <a:rPr lang="de-DE" sz="7200" dirty="0">
                <a:solidFill>
                  <a:schemeClr val="bg1"/>
                </a:solidFill>
                <a:sym typeface="Symbol" pitchFamily="18" charset="2"/>
              </a:rPr>
              <a:t> </a:t>
            </a:r>
            <a:r>
              <a:rPr lang="de-DE" sz="7200" dirty="0" smtClean="0">
                <a:solidFill>
                  <a:schemeClr val="bg1"/>
                </a:solidFill>
                <a:sym typeface="Symbol" pitchFamily="18" charset="2"/>
              </a:rPr>
              <a:t>                            </a:t>
            </a:r>
            <a:r>
              <a:rPr lang="de-DE" sz="7200" dirty="0" smtClean="0">
                <a:solidFill>
                  <a:schemeClr val="bg1"/>
                </a:solidFill>
                <a:sym typeface="Symbol"/>
              </a:rPr>
              <a:t> </a:t>
            </a:r>
            <a:r>
              <a:rPr lang="de-DE" sz="7200" dirty="0" smtClean="0">
                <a:solidFill>
                  <a:schemeClr val="bg1"/>
                </a:solidFill>
                <a:sym typeface="Symbol" pitchFamily="18" charset="2"/>
              </a:rPr>
              <a:t>e</a:t>
            </a:r>
            <a:r>
              <a:rPr lang="de-DE" sz="7200" baseline="30000" dirty="0" smtClean="0">
                <a:solidFill>
                  <a:schemeClr val="bg1"/>
                </a:solidFill>
                <a:sym typeface="Symbol" pitchFamily="18" charset="2"/>
              </a:rPr>
              <a:t>+</a:t>
            </a:r>
            <a:r>
              <a:rPr lang="de-DE" sz="5400" baseline="30000" dirty="0" smtClean="0">
                <a:solidFill>
                  <a:schemeClr val="bg1"/>
                </a:solidFill>
                <a:sym typeface="Symbol" pitchFamily="18" charset="2"/>
              </a:rPr>
              <a:t> </a:t>
            </a:r>
            <a:r>
              <a:rPr lang="de-DE" sz="7200" dirty="0" smtClean="0">
                <a:solidFill>
                  <a:schemeClr val="bg1"/>
                </a:solidFill>
                <a:sym typeface="Symbol" pitchFamily="18" charset="2"/>
              </a:rPr>
              <a:t>+</a:t>
            </a:r>
            <a:r>
              <a:rPr lang="de-DE" sz="5400" dirty="0" smtClean="0">
                <a:solidFill>
                  <a:schemeClr val="bg1"/>
                </a:solidFill>
                <a:sym typeface="Symbol" pitchFamily="18" charset="2"/>
              </a:rPr>
              <a:t> </a:t>
            </a:r>
            <a:r>
              <a:rPr lang="de-DE" sz="7200" dirty="0" smtClean="0">
                <a:solidFill>
                  <a:schemeClr val="bg1"/>
                </a:solidFill>
                <a:sym typeface="Symbol"/>
              </a:rPr>
              <a:t></a:t>
            </a:r>
            <a:r>
              <a:rPr lang="de-DE" sz="7200" baseline="-25000" dirty="0" smtClean="0">
                <a:solidFill>
                  <a:schemeClr val="bg1"/>
                </a:solidFill>
                <a:sym typeface="Symbol"/>
              </a:rPr>
              <a:t>e</a:t>
            </a:r>
            <a:r>
              <a:rPr lang="de-DE" sz="5400" dirty="0" smtClean="0">
                <a:solidFill>
                  <a:schemeClr val="bg1"/>
                </a:solidFill>
                <a:sym typeface="Symbol"/>
              </a:rPr>
              <a:t> </a:t>
            </a:r>
            <a:r>
              <a:rPr lang="de-DE" sz="7200" dirty="0" smtClean="0">
                <a:solidFill>
                  <a:schemeClr val="bg1"/>
                </a:solidFill>
                <a:sym typeface="Symbol"/>
              </a:rPr>
              <a:t>+</a:t>
            </a:r>
            <a:r>
              <a:rPr lang="de-DE" sz="5400" dirty="0" smtClean="0">
                <a:solidFill>
                  <a:schemeClr val="bg1"/>
                </a:solidFill>
                <a:sym typeface="Symbol"/>
              </a:rPr>
              <a:t> </a:t>
            </a:r>
            <a:r>
              <a:rPr lang="de-DE" sz="7200" dirty="0" smtClean="0">
                <a:solidFill>
                  <a:schemeClr val="bg1"/>
                </a:solidFill>
                <a:sym typeface="Symbol"/>
              </a:rPr>
              <a:t></a:t>
            </a:r>
            <a:r>
              <a:rPr lang="de-DE" sz="7200" baseline="-25000" dirty="0" smtClean="0">
                <a:solidFill>
                  <a:schemeClr val="bg1"/>
                </a:solidFill>
                <a:sym typeface="Symbol"/>
              </a:rPr>
              <a:t></a:t>
            </a:r>
            <a:endParaRPr lang="de-DE" sz="7200" baseline="-25000" dirty="0">
              <a:solidFill>
                <a:schemeClr val="bg1"/>
              </a:solidFill>
              <a:sym typeface="Symbol" pitchFamily="18" charset="2"/>
            </a:endParaRPr>
          </a:p>
          <a:p>
            <a:pPr algn="l"/>
            <a:endParaRPr lang="en-GB" sz="720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 bwMode="auto">
          <a:xfrm flipH="1" flipV="1">
            <a:off x="5572372" y="1035558"/>
            <a:ext cx="193627" cy="79324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Straight Connector 58"/>
          <p:cNvCxnSpPr/>
          <p:nvPr/>
        </p:nvCxnSpPr>
        <p:spPr bwMode="auto">
          <a:xfrm flipH="1" flipV="1">
            <a:off x="7150678" y="2278762"/>
            <a:ext cx="222063" cy="81419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217942" y="2736913"/>
            <a:ext cx="5745484" cy="13234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de-DE" sz="3200" dirty="0">
                <a:solidFill>
                  <a:schemeClr val="bg1"/>
                </a:solidFill>
                <a:sym typeface="Symbol"/>
              </a:rPr>
              <a:t>a</a:t>
            </a:r>
            <a:r>
              <a:rPr lang="de-DE" sz="3200" dirty="0" smtClean="0">
                <a:solidFill>
                  <a:schemeClr val="bg1"/>
                </a:solidFill>
                <a:sym typeface="Symbol"/>
              </a:rPr>
              <a:t>t source: </a:t>
            </a:r>
            <a:r>
              <a:rPr lang="de-DE" sz="4000" dirty="0" smtClean="0">
                <a:solidFill>
                  <a:schemeClr val="bg1"/>
                </a:solidFill>
                <a:sym typeface="Symbol"/>
              </a:rPr>
              <a:t></a:t>
            </a:r>
            <a:r>
              <a:rPr lang="de-DE" sz="4000" baseline="-25000" dirty="0">
                <a:solidFill>
                  <a:schemeClr val="bg1"/>
                </a:solidFill>
                <a:sym typeface="Symbol"/>
              </a:rPr>
              <a:t>e</a:t>
            </a:r>
            <a:r>
              <a:rPr lang="de-DE" sz="4000" dirty="0">
                <a:solidFill>
                  <a:schemeClr val="bg1"/>
                </a:solidFill>
                <a:sym typeface="Symbol"/>
              </a:rPr>
              <a:t> </a:t>
            </a:r>
            <a:r>
              <a:rPr lang="de-DE" sz="4000" dirty="0" smtClean="0">
                <a:solidFill>
                  <a:schemeClr val="bg1"/>
                </a:solidFill>
                <a:sym typeface="Symbol"/>
              </a:rPr>
              <a:t>: </a:t>
            </a:r>
            <a:r>
              <a:rPr lang="de-DE" sz="4000" baseline="-25000" dirty="0" smtClean="0">
                <a:solidFill>
                  <a:schemeClr val="bg1"/>
                </a:solidFill>
                <a:sym typeface="Symbol"/>
              </a:rPr>
              <a:t> </a:t>
            </a:r>
            <a:r>
              <a:rPr lang="de-DE" sz="4000" dirty="0" smtClean="0">
                <a:solidFill>
                  <a:schemeClr val="bg1"/>
                </a:solidFill>
                <a:sym typeface="Symbol"/>
              </a:rPr>
              <a:t>: </a:t>
            </a:r>
            <a:r>
              <a:rPr lang="de-DE" sz="4000" baseline="-25000" dirty="0" smtClean="0">
                <a:solidFill>
                  <a:schemeClr val="bg1"/>
                </a:solidFill>
                <a:sym typeface="Symbol"/>
              </a:rPr>
              <a:t></a:t>
            </a:r>
            <a:r>
              <a:rPr lang="de-DE" sz="4000" dirty="0" smtClean="0">
                <a:solidFill>
                  <a:schemeClr val="bg1"/>
                </a:solidFill>
                <a:sym typeface="Symbol"/>
              </a:rPr>
              <a:t> </a:t>
            </a:r>
            <a:r>
              <a:rPr lang="de-DE" sz="3200" dirty="0" smtClean="0">
                <a:solidFill>
                  <a:schemeClr val="bg1"/>
                </a:solidFill>
                <a:sym typeface="Symbol"/>
              </a:rPr>
              <a:t>= 1:2:0</a:t>
            </a:r>
          </a:p>
          <a:p>
            <a:pPr algn="l"/>
            <a:r>
              <a:rPr lang="de-DE" sz="3200" dirty="0">
                <a:solidFill>
                  <a:schemeClr val="bg1"/>
                </a:solidFill>
                <a:sym typeface="Symbol"/>
              </a:rPr>
              <a:t>a</a:t>
            </a:r>
            <a:r>
              <a:rPr lang="de-DE" sz="3200" dirty="0" smtClean="0">
                <a:solidFill>
                  <a:schemeClr val="bg1"/>
                </a:solidFill>
                <a:sym typeface="Symbol"/>
              </a:rPr>
              <a:t>t Earth:   </a:t>
            </a:r>
            <a:r>
              <a:rPr lang="de-DE" sz="4000" dirty="0" smtClean="0">
                <a:solidFill>
                  <a:schemeClr val="bg1"/>
                </a:solidFill>
                <a:sym typeface="Symbol"/>
              </a:rPr>
              <a:t></a:t>
            </a:r>
            <a:r>
              <a:rPr lang="de-DE" sz="4000" baseline="-25000" dirty="0">
                <a:solidFill>
                  <a:schemeClr val="bg1"/>
                </a:solidFill>
                <a:sym typeface="Symbol"/>
              </a:rPr>
              <a:t>e</a:t>
            </a:r>
            <a:r>
              <a:rPr lang="de-DE" sz="4000" dirty="0">
                <a:solidFill>
                  <a:schemeClr val="bg1"/>
                </a:solidFill>
                <a:sym typeface="Symbol"/>
              </a:rPr>
              <a:t> : </a:t>
            </a:r>
            <a:r>
              <a:rPr lang="de-DE" sz="4000" baseline="-25000" dirty="0">
                <a:solidFill>
                  <a:schemeClr val="bg1"/>
                </a:solidFill>
                <a:sym typeface="Symbol"/>
              </a:rPr>
              <a:t> </a:t>
            </a:r>
            <a:r>
              <a:rPr lang="de-DE" sz="4000" dirty="0">
                <a:solidFill>
                  <a:schemeClr val="bg1"/>
                </a:solidFill>
                <a:sym typeface="Symbol"/>
              </a:rPr>
              <a:t>: </a:t>
            </a:r>
            <a:r>
              <a:rPr lang="de-DE" sz="4000" baseline="-25000" dirty="0">
                <a:solidFill>
                  <a:schemeClr val="bg1"/>
                </a:solidFill>
                <a:sym typeface="Symbol"/>
              </a:rPr>
              <a:t></a:t>
            </a:r>
            <a:r>
              <a:rPr lang="de-DE" sz="4000" dirty="0">
                <a:solidFill>
                  <a:schemeClr val="bg1"/>
                </a:solidFill>
                <a:sym typeface="Symbol"/>
              </a:rPr>
              <a:t> </a:t>
            </a:r>
            <a:r>
              <a:rPr lang="de-DE" sz="3200" dirty="0" smtClean="0">
                <a:solidFill>
                  <a:schemeClr val="bg1"/>
                </a:solidFill>
                <a:sym typeface="Symbol"/>
              </a:rPr>
              <a:t>= 1:1:1</a:t>
            </a:r>
            <a:endParaRPr lang="de-DE" sz="3200" dirty="0">
              <a:solidFill>
                <a:schemeClr val="bg1"/>
              </a:solidFill>
              <a:sym typeface="Symbol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127718" y="4232743"/>
            <a:ext cx="13640518" cy="5747008"/>
            <a:chOff x="-127718" y="4232743"/>
            <a:chExt cx="13640518" cy="5747008"/>
          </a:xfrm>
        </p:grpSpPr>
        <p:sp>
          <p:nvSpPr>
            <p:cNvPr id="65" name="Freeform 64"/>
            <p:cNvSpPr/>
            <p:nvPr/>
          </p:nvSpPr>
          <p:spPr>
            <a:xfrm>
              <a:off x="3332487" y="4232743"/>
              <a:ext cx="10180313" cy="5747008"/>
            </a:xfrm>
            <a:custGeom>
              <a:avLst/>
              <a:gdLst>
                <a:gd name="connsiteX0" fmla="*/ 96223 w 6443242"/>
                <a:gd name="connsiteY0" fmla="*/ 256248 h 2279167"/>
                <a:gd name="connsiteX1" fmla="*/ 530 w 6443242"/>
                <a:gd name="connsiteY1" fmla="*/ 596490 h 2279167"/>
                <a:gd name="connsiteX2" fmla="*/ 138753 w 6443242"/>
                <a:gd name="connsiteY2" fmla="*/ 755978 h 2279167"/>
                <a:gd name="connsiteX3" fmla="*/ 138753 w 6443242"/>
                <a:gd name="connsiteY3" fmla="*/ 1074955 h 2279167"/>
                <a:gd name="connsiteX4" fmla="*/ 298242 w 6443242"/>
                <a:gd name="connsiteY4" fmla="*/ 1393932 h 2279167"/>
                <a:gd name="connsiteX5" fmla="*/ 946828 w 6443242"/>
                <a:gd name="connsiteY5" fmla="*/ 1478992 h 2279167"/>
                <a:gd name="connsiteX6" fmla="*/ 1212642 w 6443242"/>
                <a:gd name="connsiteY6" fmla="*/ 1776704 h 2279167"/>
                <a:gd name="connsiteX7" fmla="*/ 1914391 w 6443242"/>
                <a:gd name="connsiteY7" fmla="*/ 2074415 h 2279167"/>
                <a:gd name="connsiteX8" fmla="*/ 2764995 w 6443242"/>
                <a:gd name="connsiteY8" fmla="*/ 2191374 h 2279167"/>
                <a:gd name="connsiteX9" fmla="*/ 3892046 w 6443242"/>
                <a:gd name="connsiteY9" fmla="*/ 2212639 h 2279167"/>
                <a:gd name="connsiteX10" fmla="*/ 4476837 w 6443242"/>
                <a:gd name="connsiteY10" fmla="*/ 2265801 h 2279167"/>
                <a:gd name="connsiteX11" fmla="*/ 5327442 w 6443242"/>
                <a:gd name="connsiteY11" fmla="*/ 1936192 h 2279167"/>
                <a:gd name="connsiteX12" fmla="*/ 6316270 w 6443242"/>
                <a:gd name="connsiteY12" fmla="*/ 1468360 h 2279167"/>
                <a:gd name="connsiteX13" fmla="*/ 6411963 w 6443242"/>
                <a:gd name="connsiteY13" fmla="*/ 755978 h 2279167"/>
                <a:gd name="connsiteX14" fmla="*/ 6146149 w 6443242"/>
                <a:gd name="connsiteY14" fmla="*/ 468899 h 2279167"/>
                <a:gd name="connsiteX15" fmla="*/ 5965395 w 6443242"/>
                <a:gd name="connsiteY15" fmla="*/ 192453 h 2279167"/>
                <a:gd name="connsiteX16" fmla="*/ 5231749 w 6443242"/>
                <a:gd name="connsiteY16" fmla="*/ 149922 h 2279167"/>
                <a:gd name="connsiteX17" fmla="*/ 4359879 w 6443242"/>
                <a:gd name="connsiteY17" fmla="*/ 1067 h 2279167"/>
                <a:gd name="connsiteX18" fmla="*/ 3254093 w 6443242"/>
                <a:gd name="connsiteY18" fmla="*/ 234983 h 2279167"/>
                <a:gd name="connsiteX19" fmla="*/ 2414121 w 6443242"/>
                <a:gd name="connsiteY19" fmla="*/ 118025 h 2279167"/>
                <a:gd name="connsiteX20" fmla="*/ 1956921 w 6443242"/>
                <a:gd name="connsiteY20" fmla="*/ 192453 h 2279167"/>
                <a:gd name="connsiteX21" fmla="*/ 978725 w 6443242"/>
                <a:gd name="connsiteY21" fmla="*/ 149922 h 2279167"/>
                <a:gd name="connsiteX22" fmla="*/ 223814 w 6443242"/>
                <a:gd name="connsiteY22" fmla="*/ 118025 h 2279167"/>
                <a:gd name="connsiteX23" fmla="*/ 96223 w 6443242"/>
                <a:gd name="connsiteY23" fmla="*/ 256248 h 2279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43242" h="2279167">
                  <a:moveTo>
                    <a:pt x="96223" y="256248"/>
                  </a:moveTo>
                  <a:cubicBezTo>
                    <a:pt x="59009" y="335992"/>
                    <a:pt x="-6558" y="513202"/>
                    <a:pt x="530" y="596490"/>
                  </a:cubicBezTo>
                  <a:cubicBezTo>
                    <a:pt x="7618" y="679778"/>
                    <a:pt x="115716" y="676234"/>
                    <a:pt x="138753" y="755978"/>
                  </a:cubicBezTo>
                  <a:cubicBezTo>
                    <a:pt x="161790" y="835722"/>
                    <a:pt x="112172" y="968629"/>
                    <a:pt x="138753" y="1074955"/>
                  </a:cubicBezTo>
                  <a:cubicBezTo>
                    <a:pt x="165335" y="1181281"/>
                    <a:pt x="163563" y="1326593"/>
                    <a:pt x="298242" y="1393932"/>
                  </a:cubicBezTo>
                  <a:cubicBezTo>
                    <a:pt x="432921" y="1461271"/>
                    <a:pt x="794428" y="1415197"/>
                    <a:pt x="946828" y="1478992"/>
                  </a:cubicBezTo>
                  <a:cubicBezTo>
                    <a:pt x="1099228" y="1542787"/>
                    <a:pt x="1051382" y="1677467"/>
                    <a:pt x="1212642" y="1776704"/>
                  </a:cubicBezTo>
                  <a:cubicBezTo>
                    <a:pt x="1373903" y="1875941"/>
                    <a:pt x="1655666" y="2005303"/>
                    <a:pt x="1914391" y="2074415"/>
                  </a:cubicBezTo>
                  <a:cubicBezTo>
                    <a:pt x="2173117" y="2143527"/>
                    <a:pt x="2435386" y="2168337"/>
                    <a:pt x="2764995" y="2191374"/>
                  </a:cubicBezTo>
                  <a:cubicBezTo>
                    <a:pt x="3094604" y="2214411"/>
                    <a:pt x="3606739" y="2200235"/>
                    <a:pt x="3892046" y="2212639"/>
                  </a:cubicBezTo>
                  <a:cubicBezTo>
                    <a:pt x="4177353" y="2225044"/>
                    <a:pt x="4237604" y="2311876"/>
                    <a:pt x="4476837" y="2265801"/>
                  </a:cubicBezTo>
                  <a:cubicBezTo>
                    <a:pt x="4716070" y="2219727"/>
                    <a:pt x="5020870" y="2069099"/>
                    <a:pt x="5327442" y="1936192"/>
                  </a:cubicBezTo>
                  <a:cubicBezTo>
                    <a:pt x="5634014" y="1803285"/>
                    <a:pt x="6135517" y="1665062"/>
                    <a:pt x="6316270" y="1468360"/>
                  </a:cubicBezTo>
                  <a:cubicBezTo>
                    <a:pt x="6497023" y="1271658"/>
                    <a:pt x="6440316" y="922555"/>
                    <a:pt x="6411963" y="755978"/>
                  </a:cubicBezTo>
                  <a:cubicBezTo>
                    <a:pt x="6383610" y="589401"/>
                    <a:pt x="6220577" y="562820"/>
                    <a:pt x="6146149" y="468899"/>
                  </a:cubicBezTo>
                  <a:cubicBezTo>
                    <a:pt x="6071721" y="374978"/>
                    <a:pt x="6117795" y="245616"/>
                    <a:pt x="5965395" y="192453"/>
                  </a:cubicBezTo>
                  <a:cubicBezTo>
                    <a:pt x="5812995" y="139290"/>
                    <a:pt x="5499335" y="181820"/>
                    <a:pt x="5231749" y="149922"/>
                  </a:cubicBezTo>
                  <a:cubicBezTo>
                    <a:pt x="4964163" y="118024"/>
                    <a:pt x="4689488" y="-13110"/>
                    <a:pt x="4359879" y="1067"/>
                  </a:cubicBezTo>
                  <a:cubicBezTo>
                    <a:pt x="4030270" y="15244"/>
                    <a:pt x="3578386" y="215490"/>
                    <a:pt x="3254093" y="234983"/>
                  </a:cubicBezTo>
                  <a:cubicBezTo>
                    <a:pt x="2929800" y="254476"/>
                    <a:pt x="2630316" y="125113"/>
                    <a:pt x="2414121" y="118025"/>
                  </a:cubicBezTo>
                  <a:cubicBezTo>
                    <a:pt x="2197926" y="110937"/>
                    <a:pt x="2196154" y="187137"/>
                    <a:pt x="1956921" y="192453"/>
                  </a:cubicBezTo>
                  <a:cubicBezTo>
                    <a:pt x="1717688" y="197769"/>
                    <a:pt x="978725" y="149922"/>
                    <a:pt x="978725" y="149922"/>
                  </a:cubicBezTo>
                  <a:cubicBezTo>
                    <a:pt x="689874" y="137517"/>
                    <a:pt x="369125" y="102076"/>
                    <a:pt x="223814" y="118025"/>
                  </a:cubicBezTo>
                  <a:cubicBezTo>
                    <a:pt x="78503" y="133974"/>
                    <a:pt x="133437" y="176504"/>
                    <a:pt x="96223" y="256248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 rtlCol="0" anchor="ctr"/>
            <a:lstStyle/>
            <a:p>
              <a:pPr algn="ctr"/>
              <a:endParaRPr lang="en-US"/>
            </a:p>
          </p:txBody>
        </p:sp>
        <p:sp>
          <p:nvSpPr>
            <p:cNvPr id="66" name="Donut 65"/>
            <p:cNvSpPr/>
            <p:nvPr/>
          </p:nvSpPr>
          <p:spPr>
            <a:xfrm>
              <a:off x="-127718" y="4898129"/>
              <a:ext cx="3172716" cy="2969930"/>
            </a:xfrm>
            <a:prstGeom prst="donut">
              <a:avLst>
                <a:gd name="adj" fmla="val 46654"/>
              </a:avLst>
            </a:prstGeom>
            <a:solidFill>
              <a:schemeClr val="bg1">
                <a:lumMod val="65000"/>
              </a:schemeClr>
            </a:solidFill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859308" y="5897226"/>
              <a:ext cx="1225234" cy="105728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 rtlCol="0" anchor="ctr"/>
            <a:lstStyle/>
            <a:p>
              <a:pPr algn="ctr"/>
              <a:endParaRPr lang="en-US"/>
            </a:p>
          </p:txBody>
        </p:sp>
        <p:sp>
          <p:nvSpPr>
            <p:cNvPr id="68" name="Line 9"/>
            <p:cNvSpPr>
              <a:spLocks noChangeShapeType="1"/>
            </p:cNvSpPr>
            <p:nvPr/>
          </p:nvSpPr>
          <p:spPr bwMode="auto">
            <a:xfrm flipV="1">
              <a:off x="2071573" y="6326033"/>
              <a:ext cx="2618597" cy="1412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30046" tIns="65023" rIns="130046" bIns="65023"/>
            <a:lstStyle/>
            <a:p>
              <a:endParaRPr lang="en-US"/>
            </a:p>
          </p:txBody>
        </p:sp>
        <p:sp>
          <p:nvSpPr>
            <p:cNvPr id="69" name="Line 11"/>
            <p:cNvSpPr>
              <a:spLocks noChangeShapeType="1"/>
            </p:cNvSpPr>
            <p:nvPr/>
          </p:nvSpPr>
          <p:spPr bwMode="auto">
            <a:xfrm flipV="1">
              <a:off x="4690168" y="6018975"/>
              <a:ext cx="2151663" cy="3070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30046" tIns="65023" rIns="130046" bIns="65023"/>
            <a:lstStyle/>
            <a:p>
              <a:endParaRPr lang="en-US"/>
            </a:p>
          </p:txBody>
        </p:sp>
        <p:sp>
          <p:nvSpPr>
            <p:cNvPr id="70" name="Line 12"/>
            <p:cNvSpPr>
              <a:spLocks noChangeShapeType="1"/>
            </p:cNvSpPr>
            <p:nvPr/>
          </p:nvSpPr>
          <p:spPr bwMode="auto">
            <a:xfrm>
              <a:off x="4690168" y="6326033"/>
              <a:ext cx="245872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30046" tIns="65023" rIns="130046" bIns="65023"/>
            <a:lstStyle/>
            <a:p>
              <a:endParaRPr lang="en-US"/>
            </a:p>
          </p:txBody>
        </p:sp>
        <p:sp>
          <p:nvSpPr>
            <p:cNvPr id="71" name="Line 13"/>
            <p:cNvSpPr>
              <a:spLocks noChangeShapeType="1"/>
            </p:cNvSpPr>
            <p:nvPr/>
          </p:nvSpPr>
          <p:spPr bwMode="auto">
            <a:xfrm>
              <a:off x="4690169" y="6326034"/>
              <a:ext cx="1025031" cy="2054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30046" tIns="65023" rIns="130046" bIns="65023"/>
            <a:lstStyle/>
            <a:p>
              <a:endParaRPr lang="en-US"/>
            </a:p>
          </p:txBody>
        </p:sp>
        <p:sp>
          <p:nvSpPr>
            <p:cNvPr id="72" name="Line 14"/>
            <p:cNvSpPr>
              <a:spLocks noChangeShapeType="1"/>
            </p:cNvSpPr>
            <p:nvPr/>
          </p:nvSpPr>
          <p:spPr bwMode="auto">
            <a:xfrm>
              <a:off x="4690168" y="6326033"/>
              <a:ext cx="921173" cy="3070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30046" tIns="65023" rIns="130046" bIns="65023"/>
            <a:lstStyle/>
            <a:p>
              <a:endParaRPr lang="en-US"/>
            </a:p>
          </p:txBody>
        </p:sp>
        <p:sp>
          <p:nvSpPr>
            <p:cNvPr id="73" name="Line 15"/>
            <p:cNvSpPr>
              <a:spLocks noChangeShapeType="1"/>
            </p:cNvSpPr>
            <p:nvPr/>
          </p:nvSpPr>
          <p:spPr bwMode="auto">
            <a:xfrm>
              <a:off x="7148890" y="6326034"/>
              <a:ext cx="1946204" cy="1038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30046" tIns="65023" rIns="130046" bIns="65023"/>
            <a:lstStyle/>
            <a:p>
              <a:endParaRPr lang="en-US"/>
            </a:p>
          </p:txBody>
        </p:sp>
        <p:sp>
          <p:nvSpPr>
            <p:cNvPr id="74" name="Line 16"/>
            <p:cNvSpPr>
              <a:spLocks noChangeShapeType="1"/>
            </p:cNvSpPr>
            <p:nvPr/>
          </p:nvSpPr>
          <p:spPr bwMode="auto">
            <a:xfrm>
              <a:off x="7148889" y="6326033"/>
              <a:ext cx="5471056" cy="519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30046" tIns="65023" rIns="130046" bIns="65023"/>
            <a:lstStyle/>
            <a:p>
              <a:endParaRPr lang="en-US"/>
            </a:p>
          </p:txBody>
        </p:sp>
        <p:sp>
          <p:nvSpPr>
            <p:cNvPr id="75" name="Text Box 17"/>
            <p:cNvSpPr txBox="1">
              <a:spLocks noChangeArrowheads="1"/>
            </p:cNvSpPr>
            <p:nvPr/>
          </p:nvSpPr>
          <p:spPr bwMode="auto">
            <a:xfrm>
              <a:off x="2733345" y="5532892"/>
              <a:ext cx="623308" cy="839202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30046" tIns="65023" rIns="130046" bIns="65023">
              <a:spAutoFit/>
            </a:bodyPr>
            <a:lstStyle/>
            <a:p>
              <a:r>
                <a:rPr lang="de-DE" sz="4600" b="1" dirty="0">
                  <a:solidFill>
                    <a:schemeClr val="bg1"/>
                  </a:solidFill>
                  <a:latin typeface="+mj-lt"/>
                </a:rPr>
                <a:t>p</a:t>
              </a:r>
              <a:endParaRPr lang="en-GB" sz="46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6" name="Text Box 18"/>
            <p:cNvSpPr txBox="1">
              <a:spLocks noChangeArrowheads="1"/>
            </p:cNvSpPr>
            <p:nvPr/>
          </p:nvSpPr>
          <p:spPr bwMode="auto">
            <a:xfrm>
              <a:off x="6162239" y="6120576"/>
              <a:ext cx="623147" cy="918916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30046" tIns="65023" rIns="130046" bIns="65023">
              <a:spAutoFit/>
            </a:bodyPr>
            <a:lstStyle/>
            <a:p>
              <a:r>
                <a:rPr lang="en-GB" sz="5100" b="1">
                  <a:latin typeface="Arial" pitchFamily="34" charset="0"/>
                  <a:sym typeface="Symbol" pitchFamily="18" charset="2"/>
                </a:rPr>
                <a:t></a:t>
              </a:r>
            </a:p>
          </p:txBody>
        </p:sp>
        <p:sp>
          <p:nvSpPr>
            <p:cNvPr id="77" name="Text Box 19"/>
            <p:cNvSpPr txBox="1">
              <a:spLocks noChangeArrowheads="1"/>
            </p:cNvSpPr>
            <p:nvPr/>
          </p:nvSpPr>
          <p:spPr bwMode="auto">
            <a:xfrm>
              <a:off x="12041363" y="6164603"/>
              <a:ext cx="796431" cy="839202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30046" tIns="65023" rIns="130046" bIns="65023">
              <a:spAutoFit/>
            </a:bodyPr>
            <a:lstStyle/>
            <a:p>
              <a:r>
                <a:rPr lang="en-GB" sz="4600" b="1" dirty="0">
                  <a:latin typeface="Arial" pitchFamily="34" charset="0"/>
                  <a:sym typeface="Symbol" pitchFamily="18" charset="2"/>
                </a:rPr>
                <a:t></a:t>
              </a:r>
              <a:r>
                <a:rPr lang="en-GB" sz="4600" b="1" baseline="-25000" dirty="0">
                  <a:latin typeface="Arial" pitchFamily="34" charset="0"/>
                  <a:sym typeface="Symbol" pitchFamily="18" charset="2"/>
                </a:rPr>
                <a:t></a:t>
              </a:r>
            </a:p>
          </p:txBody>
        </p:sp>
        <p:sp>
          <p:nvSpPr>
            <p:cNvPr id="78" name="Text Box 20"/>
            <p:cNvSpPr txBox="1">
              <a:spLocks noChangeArrowheads="1"/>
            </p:cNvSpPr>
            <p:nvPr/>
          </p:nvSpPr>
          <p:spPr bwMode="auto">
            <a:xfrm>
              <a:off x="8206838" y="6224433"/>
              <a:ext cx="602469" cy="839202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30046" tIns="65023" rIns="130046" bIns="65023">
              <a:spAutoFit/>
            </a:bodyPr>
            <a:lstStyle/>
            <a:p>
              <a:r>
                <a:rPr lang="de-DE" sz="4600" b="1" dirty="0">
                  <a:latin typeface="Arial" pitchFamily="34" charset="0"/>
                  <a:sym typeface="Symbol" pitchFamily="18" charset="2"/>
                </a:rPr>
                <a:t></a:t>
              </a:r>
            </a:p>
          </p:txBody>
        </p:sp>
        <p:sp>
          <p:nvSpPr>
            <p:cNvPr id="79" name="Text Box 21"/>
            <p:cNvSpPr txBox="1">
              <a:spLocks noChangeArrowheads="1"/>
            </p:cNvSpPr>
            <p:nvPr/>
          </p:nvSpPr>
          <p:spPr bwMode="auto">
            <a:xfrm>
              <a:off x="298128" y="7438638"/>
              <a:ext cx="3572834" cy="1362422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30046" tIns="65023" rIns="130046" bIns="65023">
              <a:spAutoFit/>
            </a:bodyPr>
            <a:lstStyle/>
            <a:p>
              <a:r>
                <a:rPr lang="de-DE" sz="4000" b="1" dirty="0">
                  <a:solidFill>
                    <a:schemeClr val="bg1"/>
                  </a:solidFill>
                  <a:latin typeface="+mj-lt"/>
                </a:rPr>
                <a:t>cosmic </a:t>
              </a:r>
            </a:p>
            <a:p>
              <a:r>
                <a:rPr lang="de-DE" sz="4000" b="1" dirty="0">
                  <a:solidFill>
                    <a:schemeClr val="bg1"/>
                  </a:solidFill>
                  <a:latin typeface="+mj-lt"/>
                </a:rPr>
                <a:t>    accelerator</a:t>
              </a:r>
              <a:endParaRPr lang="en-GB" sz="4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0" name="Text Box 23"/>
            <p:cNvSpPr txBox="1">
              <a:spLocks noChangeArrowheads="1"/>
            </p:cNvSpPr>
            <p:nvPr/>
          </p:nvSpPr>
          <p:spPr bwMode="auto">
            <a:xfrm>
              <a:off x="3994226" y="6690303"/>
              <a:ext cx="2479586" cy="1177756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30046" tIns="65023" rIns="130046" bIns="65023">
              <a:spAutoFit/>
            </a:bodyPr>
            <a:lstStyle/>
            <a:p>
              <a:r>
                <a:rPr lang="de-DE" sz="4000" b="1" dirty="0">
                  <a:solidFill>
                    <a:schemeClr val="tx1"/>
                  </a:solidFill>
                  <a:latin typeface="+mj-lt"/>
                </a:rPr>
                <a:t>target</a:t>
              </a:r>
            </a:p>
            <a:p>
              <a:r>
                <a:rPr lang="de-DE" sz="2800" b="1" dirty="0">
                  <a:solidFill>
                    <a:schemeClr val="bg1"/>
                  </a:solidFill>
                  <a:latin typeface="+mj-lt"/>
                </a:rPr>
                <a:t>   (gas </a:t>
              </a:r>
              <a:r>
                <a:rPr lang="de-DE" sz="2800" b="1" dirty="0">
                  <a:solidFill>
                    <a:schemeClr val="tx1"/>
                  </a:solidFill>
                  <a:latin typeface="+mj-lt"/>
                </a:rPr>
                <a:t>cloud)</a:t>
              </a:r>
              <a:endParaRPr lang="en-GB" sz="28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81" name="Line 15"/>
            <p:cNvSpPr>
              <a:spLocks noChangeShapeType="1"/>
            </p:cNvSpPr>
            <p:nvPr/>
          </p:nvSpPr>
          <p:spPr bwMode="auto">
            <a:xfrm flipV="1">
              <a:off x="9095093" y="6172505"/>
              <a:ext cx="2039905" cy="2551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30046" tIns="65023" rIns="130046" bIns="65023"/>
            <a:lstStyle/>
            <a:p>
              <a:endParaRPr lang="en-US"/>
            </a:p>
          </p:txBody>
        </p:sp>
        <p:sp>
          <p:nvSpPr>
            <p:cNvPr id="82" name="Line 15"/>
            <p:cNvSpPr>
              <a:spLocks noChangeShapeType="1"/>
            </p:cNvSpPr>
            <p:nvPr/>
          </p:nvSpPr>
          <p:spPr bwMode="auto">
            <a:xfrm>
              <a:off x="9076010" y="6433045"/>
              <a:ext cx="2314999" cy="1469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30046" tIns="65023" rIns="130046" bIns="65023"/>
            <a:lstStyle/>
            <a:p>
              <a:endParaRPr lang="en-US"/>
            </a:p>
          </p:txBody>
        </p:sp>
        <p:sp>
          <p:nvSpPr>
            <p:cNvPr id="83" name="Freeform 82"/>
            <p:cNvSpPr/>
            <p:nvPr/>
          </p:nvSpPr>
          <p:spPr>
            <a:xfrm>
              <a:off x="9012294" y="6428950"/>
              <a:ext cx="2631204" cy="619996"/>
            </a:xfrm>
            <a:custGeom>
              <a:avLst/>
              <a:gdLst>
                <a:gd name="connsiteX0" fmla="*/ 0 w 1850065"/>
                <a:gd name="connsiteY0" fmla="*/ 0 h 435935"/>
                <a:gd name="connsiteX1" fmla="*/ 627321 w 1850065"/>
                <a:gd name="connsiteY1" fmla="*/ 95693 h 435935"/>
                <a:gd name="connsiteX2" fmla="*/ 1297172 w 1850065"/>
                <a:gd name="connsiteY2" fmla="*/ 255182 h 435935"/>
                <a:gd name="connsiteX3" fmla="*/ 1850065 w 1850065"/>
                <a:gd name="connsiteY3" fmla="*/ 435935 h 43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065" h="435935">
                  <a:moveTo>
                    <a:pt x="0" y="0"/>
                  </a:moveTo>
                  <a:cubicBezTo>
                    <a:pt x="205563" y="26581"/>
                    <a:pt x="411126" y="53163"/>
                    <a:pt x="627321" y="95693"/>
                  </a:cubicBezTo>
                  <a:cubicBezTo>
                    <a:pt x="843516" y="138223"/>
                    <a:pt x="1093381" y="198475"/>
                    <a:pt x="1297172" y="255182"/>
                  </a:cubicBezTo>
                  <a:cubicBezTo>
                    <a:pt x="1500963" y="311889"/>
                    <a:pt x="1675514" y="373912"/>
                    <a:pt x="1850065" y="43593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 Box 19"/>
            <p:cNvSpPr txBox="1">
              <a:spLocks noChangeArrowheads="1"/>
            </p:cNvSpPr>
            <p:nvPr/>
          </p:nvSpPr>
          <p:spPr bwMode="auto">
            <a:xfrm>
              <a:off x="11174981" y="5489994"/>
              <a:ext cx="796431" cy="839202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30046" tIns="65023" rIns="130046" bIns="65023">
              <a:spAutoFit/>
            </a:bodyPr>
            <a:lstStyle/>
            <a:p>
              <a:r>
                <a:rPr lang="en-GB" sz="4600" b="1" dirty="0">
                  <a:latin typeface="Arial" pitchFamily="34" charset="0"/>
                  <a:sym typeface="Symbol" pitchFamily="18" charset="2"/>
                </a:rPr>
                <a:t></a:t>
              </a:r>
              <a:r>
                <a:rPr lang="en-GB" sz="4600" b="1" baseline="-25000" dirty="0">
                  <a:latin typeface="Arial" pitchFamily="34" charset="0"/>
                  <a:sym typeface="Symbol" pitchFamily="18" charset="2"/>
                </a:rPr>
                <a:t></a:t>
              </a:r>
            </a:p>
          </p:txBody>
        </p:sp>
        <p:sp>
          <p:nvSpPr>
            <p:cNvPr id="85" name="Text Box 19"/>
            <p:cNvSpPr txBox="1">
              <a:spLocks noChangeArrowheads="1"/>
            </p:cNvSpPr>
            <p:nvPr/>
          </p:nvSpPr>
          <p:spPr bwMode="auto">
            <a:xfrm>
              <a:off x="11391009" y="6129258"/>
              <a:ext cx="784717" cy="83168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30046" tIns="65023" rIns="130046" bIns="65023">
              <a:spAutoFit/>
            </a:bodyPr>
            <a:lstStyle/>
            <a:p>
              <a:r>
                <a:rPr lang="en-GB" sz="4600" b="1" dirty="0">
                  <a:latin typeface="Arial" pitchFamily="34" charset="0"/>
                  <a:sym typeface="Symbol" pitchFamily="18" charset="2"/>
                </a:rPr>
                <a:t></a:t>
              </a:r>
              <a:r>
                <a:rPr lang="en-GB" sz="4600" b="1" baseline="-25000" dirty="0">
                  <a:latin typeface="Arial" pitchFamily="34" charset="0"/>
                  <a:sym typeface="Symbol" pitchFamily="18" charset="2"/>
                </a:rPr>
                <a:t>e</a:t>
              </a:r>
            </a:p>
          </p:txBody>
        </p:sp>
        <p:sp>
          <p:nvSpPr>
            <p:cNvPr id="86" name="Text Box 20"/>
            <p:cNvSpPr txBox="1">
              <a:spLocks noChangeArrowheads="1"/>
            </p:cNvSpPr>
            <p:nvPr/>
          </p:nvSpPr>
          <p:spPr bwMode="auto">
            <a:xfrm>
              <a:off x="11439710" y="6831367"/>
              <a:ext cx="591248" cy="839202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30046" tIns="65023" rIns="130046" bIns="65023">
              <a:spAutoFit/>
            </a:bodyPr>
            <a:lstStyle/>
            <a:p>
              <a:r>
                <a:rPr lang="de-DE" sz="4600" b="1" dirty="0">
                  <a:sym typeface="Symbol" pitchFamily="18" charset="2"/>
                </a:rPr>
                <a:t>e</a:t>
              </a:r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6270306" y="6975101"/>
              <a:ext cx="4578665" cy="1455943"/>
              <a:chOff x="4390091" y="4745356"/>
              <a:chExt cx="3219374" cy="1023710"/>
            </a:xfrm>
          </p:grpSpPr>
          <p:sp>
            <p:nvSpPr>
              <p:cNvPr id="88" name="Text Box 22"/>
              <p:cNvSpPr txBox="1">
                <a:spLocks noChangeArrowheads="1"/>
              </p:cNvSpPr>
              <p:nvPr/>
            </p:nvSpPr>
            <p:spPr bwMode="auto">
              <a:xfrm>
                <a:off x="4390091" y="5271334"/>
                <a:ext cx="1571419" cy="497732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sz="4000" dirty="0">
                    <a:latin typeface="+mj-lt"/>
                  </a:rPr>
                  <a:t> </a:t>
                </a:r>
                <a:r>
                  <a:rPr lang="de-DE" sz="4000" b="1" dirty="0">
                    <a:latin typeface="+mj-lt"/>
                    <a:sym typeface="Symbol" pitchFamily="18" charset="2"/>
                  </a:rPr>
                  <a:t>-decay</a:t>
                </a:r>
              </a:p>
            </p:txBody>
          </p:sp>
          <p:sp>
            <p:nvSpPr>
              <p:cNvPr id="89" name="Line 25"/>
              <p:cNvSpPr>
                <a:spLocks noChangeShapeType="1"/>
              </p:cNvSpPr>
              <p:nvPr/>
            </p:nvSpPr>
            <p:spPr bwMode="auto">
              <a:xfrm flipV="1">
                <a:off x="4934819" y="4766509"/>
                <a:ext cx="0" cy="431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4000">
                  <a:latin typeface="+mj-lt"/>
                </a:endParaRPr>
              </a:p>
            </p:txBody>
          </p:sp>
          <p:sp>
            <p:nvSpPr>
              <p:cNvPr id="90" name="Text Box 22"/>
              <p:cNvSpPr txBox="1">
                <a:spLocks noChangeArrowheads="1"/>
              </p:cNvSpPr>
              <p:nvPr/>
            </p:nvSpPr>
            <p:spPr bwMode="auto">
              <a:xfrm>
                <a:off x="6001327" y="5271334"/>
                <a:ext cx="1608138" cy="497732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de-DE" sz="4000" b="1" dirty="0">
                    <a:latin typeface="+mj-lt"/>
                    <a:sym typeface="Symbol" pitchFamily="18" charset="2"/>
                  </a:rPr>
                  <a:t>µ-decay</a:t>
                </a:r>
              </a:p>
            </p:txBody>
          </p:sp>
          <p:sp>
            <p:nvSpPr>
              <p:cNvPr id="91" name="Line 25"/>
              <p:cNvSpPr>
                <a:spLocks noChangeShapeType="1"/>
              </p:cNvSpPr>
              <p:nvPr/>
            </p:nvSpPr>
            <p:spPr bwMode="auto">
              <a:xfrm flipV="1">
                <a:off x="6362955" y="4745356"/>
                <a:ext cx="0" cy="431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4000">
                  <a:latin typeface="+mj-lt"/>
                </a:endParaRPr>
              </a:p>
            </p:txBody>
          </p:sp>
        </p:grpSp>
      </p:grpSp>
      <p:cxnSp>
        <p:nvCxnSpPr>
          <p:cNvPr id="4" name="Straight Connector 3"/>
          <p:cNvCxnSpPr/>
          <p:nvPr/>
        </p:nvCxnSpPr>
        <p:spPr bwMode="auto">
          <a:xfrm>
            <a:off x="11971412" y="2685860"/>
            <a:ext cx="46816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511074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0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7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0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5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8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1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9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2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3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Detection principle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87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6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8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5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9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-3503" y="1252046"/>
            <a:ext cx="13004800" cy="8610600"/>
          </a:xfrm>
          <a:prstGeom prst="rect">
            <a:avLst/>
          </a:prstGeom>
          <a:solidFill>
            <a:srgbClr val="1C1C1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Follow-up Analysis: HESE  </a:t>
            </a:r>
            <a:r>
              <a:rPr lang="de-DE" sz="3200" dirty="0"/>
              <a:t> </a:t>
            </a:r>
            <a:r>
              <a:rPr lang="de-DE" sz="3200" dirty="0" smtClean="0"/>
              <a:t>            published in SCIENCE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371600"/>
            <a:ext cx="11703050" cy="1447800"/>
          </a:xfrm>
        </p:spPr>
        <p:txBody>
          <a:bodyPr/>
          <a:lstStyle/>
          <a:p>
            <a:r>
              <a:rPr lang="de-DE" sz="3600" dirty="0">
                <a:solidFill>
                  <a:schemeClr val="tx1"/>
                </a:solidFill>
              </a:rPr>
              <a:t> </a:t>
            </a:r>
            <a:r>
              <a:rPr lang="de-DE" sz="6000" dirty="0" smtClean="0"/>
              <a:t>H</a:t>
            </a:r>
            <a:r>
              <a:rPr lang="de-DE" sz="3600" dirty="0" smtClean="0"/>
              <a:t>igh </a:t>
            </a:r>
            <a:r>
              <a:rPr lang="de-DE" sz="6000" dirty="0" smtClean="0"/>
              <a:t>E</a:t>
            </a:r>
            <a:r>
              <a:rPr lang="de-DE" sz="3600" dirty="0" smtClean="0"/>
              <a:t>nergy </a:t>
            </a:r>
            <a:r>
              <a:rPr lang="de-DE" sz="6000" dirty="0" smtClean="0"/>
              <a:t>S</a:t>
            </a:r>
            <a:r>
              <a:rPr lang="de-DE" sz="3600" dirty="0" smtClean="0"/>
              <a:t>tarting </a:t>
            </a:r>
            <a:r>
              <a:rPr lang="de-DE" sz="6000" dirty="0" smtClean="0"/>
              <a:t>E</a:t>
            </a:r>
            <a:r>
              <a:rPr lang="de-DE" sz="3600" dirty="0" smtClean="0"/>
              <a:t>vent Analysis</a:t>
            </a:r>
            <a:endParaRPr lang="en-US" sz="36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3"/>
          <a:stretch/>
        </p:blipFill>
        <p:spPr bwMode="auto">
          <a:xfrm>
            <a:off x="-268605" y="2308335"/>
            <a:ext cx="7315200" cy="684486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</p:pic>
      <p:sp>
        <p:nvSpPr>
          <p:cNvPr id="5" name="Rectangle 4"/>
          <p:cNvSpPr/>
          <p:nvPr/>
        </p:nvSpPr>
        <p:spPr bwMode="auto">
          <a:xfrm>
            <a:off x="5397500" y="8915400"/>
            <a:ext cx="1600200" cy="381000"/>
          </a:xfrm>
          <a:prstGeom prst="rect">
            <a:avLst/>
          </a:prstGeom>
          <a:solidFill>
            <a:srgbClr val="1C1C1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604000" y="2706415"/>
            <a:ext cx="6400800" cy="2971800"/>
          </a:xfrm>
          <a:prstGeom prst="rect">
            <a:avLst/>
          </a:prstGeom>
        </p:spPr>
        <p:txBody>
          <a:bodyPr/>
          <a:lstStyle>
            <a:lvl1pPr marL="457200" indent="-457200" algn="l" rtl="0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de-DE" sz="2800" dirty="0" smtClean="0"/>
              <a:t>Muon Veto</a:t>
            </a:r>
          </a:p>
          <a:p>
            <a:r>
              <a:rPr lang="de-DE" sz="2800" dirty="0" smtClean="0"/>
              <a:t> Q</a:t>
            </a:r>
            <a:r>
              <a:rPr lang="de-DE" sz="2800" baseline="-25000" dirty="0" smtClean="0"/>
              <a:t>tot</a:t>
            </a:r>
            <a:r>
              <a:rPr lang="de-DE" sz="2800" dirty="0" smtClean="0"/>
              <a:t> &gt; 6000 photoelectrons</a:t>
            </a:r>
          </a:p>
          <a:p>
            <a:r>
              <a:rPr lang="de-DE" sz="2800" dirty="0" smtClean="0"/>
              <a:t>400 Mton eff. Volume</a:t>
            </a:r>
          </a:p>
          <a:p>
            <a:r>
              <a:rPr lang="de-DE" sz="2800" dirty="0" smtClean="0"/>
              <a:t>Sensitive to all flavors above 60 TeV</a:t>
            </a:r>
          </a:p>
          <a:p>
            <a:endParaRPr lang="en-US" sz="28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6693338" y="5410200"/>
            <a:ext cx="6057462" cy="40386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  <a:softEdge rad="1270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440" y="5664458"/>
            <a:ext cx="5608759" cy="348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624397" y="5761543"/>
            <a:ext cx="2687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b="1" dirty="0" smtClean="0">
                <a:latin typeface="Calibri" pitchFamily="34" charset="0"/>
                <a:cs typeface="Calibri" pitchFamily="34" charset="0"/>
              </a:rPr>
              <a:t>100 TeV      1 PeV</a:t>
            </a:r>
            <a:endParaRPr lang="en-US" sz="28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52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984" y="1352550"/>
            <a:ext cx="7253015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752600"/>
            <a:ext cx="7620000" cy="3352800"/>
          </a:xfrm>
        </p:spPr>
        <p:txBody>
          <a:bodyPr/>
          <a:lstStyle/>
          <a:p>
            <a:r>
              <a:rPr lang="de-DE" dirty="0" smtClean="0"/>
              <a:t>Significance of all                                                             28 events:   </a:t>
            </a:r>
            <a:r>
              <a:rPr lang="de-DE" sz="4400" dirty="0" smtClean="0"/>
              <a:t>4.1 </a:t>
            </a:r>
            <a:r>
              <a:rPr lang="de-DE" sz="4400" dirty="0" smtClean="0">
                <a:sym typeface="Symbol"/>
              </a:rPr>
              <a:t></a:t>
            </a:r>
          </a:p>
          <a:p>
            <a:r>
              <a:rPr lang="de-DE" dirty="0" smtClean="0">
                <a:sym typeface="Symbol"/>
              </a:rPr>
              <a:t>Background 10.6</a:t>
            </a:r>
            <a:r>
              <a:rPr lang="de-DE" baseline="30000" dirty="0" smtClean="0">
                <a:sym typeface="Symbol"/>
              </a:rPr>
              <a:t>+5.0</a:t>
            </a:r>
            <a:r>
              <a:rPr lang="de-DE" baseline="-25000" dirty="0" smtClean="0">
                <a:sym typeface="Symbol"/>
              </a:rPr>
              <a:t>-3.6</a:t>
            </a:r>
          </a:p>
          <a:p>
            <a:endParaRPr lang="de-DE" dirty="0" smtClean="0">
              <a:sym typeface="Symbol"/>
            </a:endParaRPr>
          </a:p>
          <a:p>
            <a:endParaRPr lang="de-DE" dirty="0">
              <a:sym typeface="Symbol"/>
            </a:endParaRPr>
          </a:p>
          <a:p>
            <a:endParaRPr lang="de-DE" dirty="0" smtClean="0">
              <a:sym typeface="Symbol"/>
            </a:endParaRPr>
          </a:p>
          <a:p>
            <a:endParaRPr lang="de-DE" dirty="0" smtClean="0">
              <a:sym typeface="Symbol"/>
            </a:endParaRPr>
          </a:p>
          <a:p>
            <a:endParaRPr lang="de-DE" dirty="0" smtClean="0">
              <a:sym typeface="Symbol"/>
            </a:endParaRPr>
          </a:p>
          <a:p>
            <a:r>
              <a:rPr lang="de-DE" dirty="0" smtClean="0">
                <a:sym typeface="Symbol"/>
              </a:rPr>
              <a:t>Best fit for E</a:t>
            </a:r>
            <a:r>
              <a:rPr lang="de-DE" baseline="30000" dirty="0" smtClean="0">
                <a:sym typeface="Symbol"/>
              </a:rPr>
              <a:t>-2</a:t>
            </a:r>
            <a:r>
              <a:rPr lang="de-DE" dirty="0" smtClean="0">
                <a:sym typeface="Symbol"/>
              </a:rPr>
              <a:t> spectrum:</a:t>
            </a:r>
          </a:p>
          <a:p>
            <a:pPr marL="0" indent="0">
              <a:buNone/>
            </a:pPr>
            <a:r>
              <a:rPr lang="de-DE" dirty="0" smtClean="0">
                <a:sym typeface="Symbol"/>
              </a:rPr>
              <a:t>     </a:t>
            </a:r>
            <a:r>
              <a:rPr lang="de-DE" sz="4000" dirty="0" smtClean="0">
                <a:sym typeface="Symbol"/>
              </a:rPr>
              <a:t>E</a:t>
            </a:r>
            <a:r>
              <a:rPr lang="de-DE" sz="4000" baseline="30000" dirty="0" smtClean="0">
                <a:sym typeface="Symbol"/>
              </a:rPr>
              <a:t>2</a:t>
            </a:r>
            <a:r>
              <a:rPr lang="de-DE" sz="4000" dirty="0" smtClean="0">
                <a:sym typeface="Symbol"/>
              </a:rPr>
              <a:t> = 1.2  10</a:t>
            </a:r>
            <a:r>
              <a:rPr lang="de-DE" sz="4000" baseline="30000" dirty="0" smtClean="0">
                <a:sym typeface="Symbol"/>
              </a:rPr>
              <a:t>-8</a:t>
            </a:r>
            <a:r>
              <a:rPr lang="de-DE" sz="4000" dirty="0" smtClean="0">
                <a:sym typeface="Symbol"/>
              </a:rPr>
              <a:t> GeV cm</a:t>
            </a:r>
            <a:r>
              <a:rPr lang="de-DE" sz="4000" baseline="30000" dirty="0" smtClean="0">
                <a:sym typeface="Symbol"/>
              </a:rPr>
              <a:t>2</a:t>
            </a:r>
            <a:r>
              <a:rPr lang="de-DE" sz="4000" dirty="0" smtClean="0">
                <a:sym typeface="Symbol"/>
              </a:rPr>
              <a:t> s-</a:t>
            </a:r>
            <a:r>
              <a:rPr lang="de-DE" sz="4000" baseline="30000" dirty="0" smtClean="0">
                <a:sym typeface="Symbol"/>
              </a:rPr>
              <a:t>1</a:t>
            </a:r>
            <a:r>
              <a:rPr lang="de-DE" sz="4000" dirty="0" smtClean="0">
                <a:sym typeface="Symbol"/>
              </a:rPr>
              <a:t> sr</a:t>
            </a:r>
            <a:r>
              <a:rPr lang="de-DE" sz="4000" baseline="30000" dirty="0" smtClean="0">
                <a:sym typeface="Symbol"/>
              </a:rPr>
              <a:t>-1</a:t>
            </a:r>
            <a:endParaRPr lang="de-DE" sz="4000" baseline="30000" dirty="0">
              <a:sym typeface="Symbol"/>
            </a:endParaRPr>
          </a:p>
          <a:p>
            <a:r>
              <a:rPr lang="de-DE" dirty="0" smtClean="0">
                <a:sym typeface="Symbol"/>
              </a:rPr>
              <a:t>Cut-off at 1.5-2 PeV</a:t>
            </a:r>
          </a:p>
          <a:p>
            <a:endParaRPr lang="de-DE" sz="2400" dirty="0">
              <a:sym typeface="Symbol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480550" y="8591550"/>
            <a:ext cx="3219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Ernie and Bert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12065000" y="5410200"/>
            <a:ext cx="0" cy="30480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82600" y="228600"/>
            <a:ext cx="12827000" cy="762000"/>
          </a:xfrm>
        </p:spPr>
        <p:txBody>
          <a:bodyPr/>
          <a:lstStyle/>
          <a:p>
            <a:r>
              <a:rPr lang="de-DE" dirty="0" smtClean="0"/>
              <a:t>HESE Results:  </a:t>
            </a:r>
            <a:r>
              <a:rPr lang="de-DE" sz="4000" dirty="0" smtClean="0"/>
              <a:t>Ernie &amp; Bert + </a:t>
            </a:r>
            <a:r>
              <a:rPr lang="de-DE" sz="5400" dirty="0" smtClean="0"/>
              <a:t>26</a:t>
            </a:r>
            <a:r>
              <a:rPr lang="de-DE" sz="4000" dirty="0" smtClean="0"/>
              <a:t> additional events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6447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Cover Pictures:</a:t>
            </a:r>
            <a:endParaRPr lang="en-US" dirty="0"/>
          </a:p>
        </p:txBody>
      </p:sp>
      <p:pic>
        <p:nvPicPr>
          <p:cNvPr id="22530" name="Picture 2" descr="X:\IceCube2013PR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738208"/>
            <a:ext cx="5966298" cy="74016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X:\Science-Cov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1721184"/>
            <a:ext cx="5847176" cy="743571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23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sspier\AppData\Local\Microsoft\Windows\Temporary Internet Files\Content.IE5\E4EX88HA\physics_world_breakthrough_ICL_web_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90"/>
            <a:ext cx="13480388" cy="973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88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HESE Skyplot:    </a:t>
            </a:r>
            <a:r>
              <a:rPr lang="de-DE" i="1" dirty="0" smtClean="0"/>
              <a:t>Nothing significant </a:t>
            </a:r>
            <a:r>
              <a:rPr lang="de-DE" i="1" dirty="0"/>
              <a:t> </a:t>
            </a:r>
            <a:r>
              <a:rPr lang="de-DE" i="1" dirty="0" smtClean="0"/>
              <a:t>(yet?)</a:t>
            </a:r>
            <a:endParaRPr lang="en-US" i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"/>
          <a:stretch/>
        </p:blipFill>
        <p:spPr bwMode="auto">
          <a:xfrm>
            <a:off x="482600" y="1657350"/>
            <a:ext cx="12192000" cy="7187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54600" y="3912234"/>
            <a:ext cx="215636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Northern Sky</a:t>
            </a:r>
          </a:p>
          <a:p>
            <a:endParaRPr lang="de-DE" sz="2800" b="1" dirty="0" smtClean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endParaRPr lang="de-DE" sz="2800" b="1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endParaRPr lang="de-DE" sz="2800" b="1" dirty="0" smtClean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endParaRPr lang="de-DE" sz="2800" b="1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de-DE" sz="28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Southern Sky</a:t>
            </a:r>
            <a:endParaRPr lang="en-US" sz="2800" b="1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61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Signal and Background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047279"/>
              </p:ext>
            </p:extLst>
          </p:nvPr>
        </p:nvGraphicFramePr>
        <p:xfrm>
          <a:off x="2692400" y="1524000"/>
          <a:ext cx="7739783" cy="7696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5" name="Acrobat Document" r:id="rId3" imgW="4819650" imgH="4791075" progId="AcroExch.Document.7">
                  <p:embed/>
                </p:oleObj>
              </mc:Choice>
              <mc:Fallback>
                <p:oleObj name="Acrobat Document" r:id="rId3" imgW="4819650" imgH="479107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2400" y="1524000"/>
                        <a:ext cx="7739783" cy="76962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87600" y="6068943"/>
            <a:ext cx="74660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4000" dirty="0" smtClean="0">
                <a:latin typeface="Calibri" pitchFamily="34" charset="0"/>
                <a:cs typeface="Calibri" pitchFamily="34" charset="0"/>
              </a:rPr>
              <a:t>generic:</a:t>
            </a:r>
            <a:r>
              <a:rPr lang="de-DE" sz="4000" b="1" dirty="0" smtClean="0">
                <a:latin typeface="Calibri" pitchFamily="34" charset="0"/>
                <a:cs typeface="Calibri" pitchFamily="34" charset="0"/>
              </a:rPr>
              <a:t> E</a:t>
            </a:r>
            <a:r>
              <a:rPr lang="de-DE" sz="4000" b="1" baseline="30000" dirty="0" smtClean="0">
                <a:latin typeface="Calibri" pitchFamily="34" charset="0"/>
                <a:cs typeface="Calibri" pitchFamily="34" charset="0"/>
              </a:rPr>
              <a:t>-2</a:t>
            </a:r>
            <a:r>
              <a:rPr lang="de-DE" sz="4000" b="1" dirty="0" smtClean="0">
                <a:latin typeface="Calibri" pitchFamily="34" charset="0"/>
                <a:cs typeface="Calibri" pitchFamily="34" charset="0"/>
              </a:rPr>
              <a:t>                                 ~ E</a:t>
            </a:r>
            <a:r>
              <a:rPr lang="de-DE" sz="4000" b="1" baseline="30000" dirty="0" smtClean="0">
                <a:latin typeface="Calibri" pitchFamily="34" charset="0"/>
                <a:cs typeface="Calibri" pitchFamily="34" charset="0"/>
              </a:rPr>
              <a:t>-3.7</a:t>
            </a:r>
            <a:endParaRPr lang="en-US" sz="4000" b="1" baseline="300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10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HESE Skyplot:    </a:t>
            </a:r>
            <a:r>
              <a:rPr lang="de-DE" i="1" dirty="0" smtClean="0"/>
              <a:t>Nothing significant </a:t>
            </a:r>
            <a:r>
              <a:rPr lang="de-DE" i="1" dirty="0"/>
              <a:t> </a:t>
            </a:r>
            <a:r>
              <a:rPr lang="de-DE" i="1" dirty="0" smtClean="0"/>
              <a:t>(yet?)</a:t>
            </a:r>
            <a:endParaRPr lang="en-US" i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"/>
          <a:stretch/>
        </p:blipFill>
        <p:spPr bwMode="auto">
          <a:xfrm>
            <a:off x="482600" y="1657350"/>
            <a:ext cx="12192000" cy="7187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54600" y="3912234"/>
            <a:ext cx="215636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Northern Sky</a:t>
            </a:r>
          </a:p>
          <a:p>
            <a:endParaRPr lang="de-DE" sz="2800" b="1" dirty="0" smtClean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endParaRPr lang="de-DE" sz="2800" b="1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endParaRPr lang="de-DE" sz="2800" b="1" dirty="0" smtClean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endParaRPr lang="de-DE" sz="2800" b="1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de-DE" sz="28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Southern Sky</a:t>
            </a:r>
            <a:endParaRPr lang="en-US" sz="2800" b="1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90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" y="0"/>
            <a:ext cx="12999453" cy="980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-127000" y="1219200"/>
            <a:ext cx="3048000" cy="6858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94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-127000" y="1219200"/>
            <a:ext cx="3048000" cy="6858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69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" y="4011"/>
            <a:ext cx="13003463" cy="97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-127000" y="1219200"/>
            <a:ext cx="3048000" cy="6858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32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89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-203200" y="8763000"/>
            <a:ext cx="8077200" cy="16764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7883358" y="9220200"/>
            <a:ext cx="6086642" cy="12192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88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749380"/>
              </p:ext>
            </p:extLst>
          </p:nvPr>
        </p:nvGraphicFramePr>
        <p:xfrm>
          <a:off x="216744" y="433495"/>
          <a:ext cx="15389016" cy="9001069"/>
        </p:xfrm>
        <a:graphic>
          <a:graphicData uri="http://schemas.openxmlformats.org/drawingml/2006/table">
            <a:tbl>
              <a:tblPr/>
              <a:tblGrid>
                <a:gridCol w="3847253"/>
                <a:gridCol w="3847253"/>
                <a:gridCol w="1754890"/>
                <a:gridCol w="5939620"/>
              </a:tblGrid>
              <a:tr h="712973">
                <a:tc>
                  <a:txBody>
                    <a:bodyPr/>
                    <a:lstStyle/>
                    <a:p>
                      <a:r>
                        <a:rPr lang="en-US" sz="1700" dirty="0"/>
                        <a:t>Diffuse Neutrino Flux from Cosmic Ray Interactions in the Milky Way</a:t>
                      </a:r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700"/>
                        <a:t>Joshi, Winter, Gupta</a:t>
                      </a:r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700">
                          <a:hlinkClick r:id="rId2" tooltip="http://arxiv.org/abs/1310.5123"/>
                        </a:rPr>
                        <a:t>1310.5123</a:t>
                      </a:r>
                      <a:endParaRPr lang="de-DE" sz="1700"/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700"/>
                        <a:t>CR interactions</a:t>
                      </a:r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</a:tr>
              <a:tr h="810197">
                <a:tc>
                  <a:txBody>
                    <a:bodyPr/>
                    <a:lstStyle/>
                    <a:p>
                      <a:r>
                        <a:rPr lang="en-US" sz="1700"/>
                        <a:t>GeV - PeV Neutrino Production and Oscillation in hidden jets from GRBs</a:t>
                      </a:r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700"/>
                        <a:t>Fraija</a:t>
                      </a:r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700">
                          <a:hlinkClick r:id="rId3" tooltip="http://arxiv.org/abs/1310.7061"/>
                        </a:rPr>
                        <a:t>1310.7061</a:t>
                      </a:r>
                      <a:endParaRPr lang="de-DE" sz="1700"/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700"/>
                        <a:t>Extragalactic (GRB)</a:t>
                      </a:r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10197">
                <a:tc>
                  <a:txBody>
                    <a:bodyPr/>
                    <a:lstStyle/>
                    <a:p>
                      <a:r>
                        <a:rPr lang="en-US" sz="1700"/>
                        <a:t>Detection of ultra high energy neutrinos by IceCube: Sterile neutrino scenario</a:t>
                      </a:r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700"/>
                        <a:t>Rajpoot, Sahu, Wang</a:t>
                      </a:r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700">
                          <a:hlinkClick r:id="rId4" tooltip="http://arxiv.org/abs/1310.7075"/>
                        </a:rPr>
                        <a:t>1310.7075</a:t>
                      </a:r>
                      <a:endParaRPr lang="de-DE" sz="1700"/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700"/>
                        <a:t>Exotic (sterile neutrinos)</a:t>
                      </a:r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90762">
                <a:tc>
                  <a:txBody>
                    <a:bodyPr/>
                    <a:lstStyle/>
                    <a:p>
                      <a:r>
                        <a:rPr lang="en-US" sz="1700"/>
                        <a:t>Reevaluation of the Prospect of Observing Neutrinos from Galactic Sources in the Light of Recent Results in Gamma Ray and Neutrino Astronomy</a:t>
                      </a:r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700"/>
                        <a:t>Gonzalez-Garcia, Halzen, Niro</a:t>
                      </a:r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700">
                          <a:hlinkClick r:id="rId5" tooltip="http://arxiv.org/abs/1310.7194"/>
                        </a:rPr>
                        <a:t>1310.7194</a:t>
                      </a:r>
                      <a:endParaRPr lang="de-DE" sz="1700"/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700" dirty="0" err="1"/>
                        <a:t>Galactic</a:t>
                      </a:r>
                      <a:endParaRPr lang="de-DE" sz="1700" dirty="0"/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12973">
                <a:tc>
                  <a:txBody>
                    <a:bodyPr/>
                    <a:lstStyle/>
                    <a:p>
                      <a:r>
                        <a:rPr lang="en-US" sz="1700"/>
                        <a:t>Self-consistent neutrino and UHE cosmic ray spectra from Mrk 421</a:t>
                      </a:r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700"/>
                        <a:t>Dimitrakoudis, Petropoulou, Mastichiadis</a:t>
                      </a:r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700">
                          <a:hlinkClick r:id="rId6" tooltip="http://arxiv.org/abs/1310.7923"/>
                        </a:rPr>
                        <a:t>1310.7923</a:t>
                      </a:r>
                      <a:endParaRPr lang="de-DE" sz="1700"/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700"/>
                        <a:t>Extragalactic (Blazar, Mrk421)</a:t>
                      </a:r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99090">
                <a:tc>
                  <a:txBody>
                    <a:bodyPr/>
                    <a:lstStyle/>
                    <a:p>
                      <a:r>
                        <a:rPr lang="en-US" sz="1700"/>
                        <a:t>The energy production rate density of cosmic rays in the local universe is ∼10^44−45 erg Mpc^−3 yr^−1 at all particle energies</a:t>
                      </a:r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700"/>
                        <a:t>Katz, Waxman, Thompson, Loeb</a:t>
                      </a:r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700">
                          <a:hlinkClick r:id="rId7" tooltip="http://arxiv.org/abs/1311.0287"/>
                        </a:rPr>
                        <a:t>1311.0287</a:t>
                      </a:r>
                      <a:endParaRPr lang="de-DE" sz="1700"/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700"/>
                        <a:t>Extragalactic</a:t>
                      </a:r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07419">
                <a:tc>
                  <a:txBody>
                    <a:bodyPr/>
                    <a:lstStyle/>
                    <a:p>
                      <a:r>
                        <a:rPr lang="en-US" sz="1700"/>
                        <a:t>Geometric Compatibility of IceCube TeV-PeV Neutrino Excess and its Galactic Dark Matter Origin</a:t>
                      </a:r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700"/>
                        <a:t>Bai, Lu, Salvado</a:t>
                      </a:r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700">
                          <a:hlinkClick r:id="rId8" tooltip="http://arxiv.org/abs/1311.5864"/>
                        </a:rPr>
                        <a:t>1311.5864</a:t>
                      </a:r>
                      <a:endParaRPr lang="de-DE" sz="1700"/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700"/>
                        <a:t>Exotic (dark matter)</a:t>
                      </a:r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42620">
                <a:tc>
                  <a:txBody>
                    <a:bodyPr/>
                    <a:lstStyle/>
                    <a:p>
                      <a:r>
                        <a:rPr lang="en-US" sz="1700"/>
                        <a:t>Neutrino Events at IceCube and the Fermi Bubbles</a:t>
                      </a:r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700"/>
                        <a:t>Lunardini, Razzaque, Theodoseau, Yang</a:t>
                      </a:r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700">
                          <a:hlinkClick r:id="rId9" tooltip="http://arxiv.org/abs/1311.7188"/>
                        </a:rPr>
                        <a:t>1311.7188</a:t>
                      </a:r>
                      <a:endParaRPr lang="de-DE" sz="1700"/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700"/>
                        <a:t>Galactic (Fermi Bubbles)</a:t>
                      </a:r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07419">
                <a:tc>
                  <a:txBody>
                    <a:bodyPr/>
                    <a:lstStyle/>
                    <a:p>
                      <a:r>
                        <a:rPr lang="en-US" sz="1700"/>
                        <a:t>IceCube's Neutrinos: The beginning of extra-Galactic neutrino astrophysics?</a:t>
                      </a:r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700" dirty="0" err="1"/>
                        <a:t>Waxman</a:t>
                      </a:r>
                      <a:endParaRPr lang="de-DE" sz="1700" dirty="0"/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700">
                          <a:hlinkClick r:id="rId10" tooltip="http://arxiv.org/abs/1312.0558"/>
                        </a:rPr>
                        <a:t>1312.0558</a:t>
                      </a:r>
                      <a:endParaRPr lang="de-DE" sz="1700"/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700"/>
                        <a:t>Extragalactic</a:t>
                      </a:r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07419">
                <a:tc>
                  <a:txBody>
                    <a:bodyPr/>
                    <a:lstStyle/>
                    <a:p>
                      <a:r>
                        <a:rPr lang="en-US" sz="1700"/>
                        <a:t>Cosmic-Ray Neutrinos from the Decay of Long-Lived Particle and the Recent IceCube Result</a:t>
                      </a:r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700" dirty="0"/>
                        <a:t>Ema, </a:t>
                      </a:r>
                      <a:r>
                        <a:rPr lang="de-DE" sz="1700" dirty="0" err="1"/>
                        <a:t>Jinno</a:t>
                      </a:r>
                      <a:r>
                        <a:rPr lang="de-DE" sz="1700" dirty="0"/>
                        <a:t>, </a:t>
                      </a:r>
                      <a:r>
                        <a:rPr lang="de-DE" sz="1700" dirty="0" err="1"/>
                        <a:t>Moroi</a:t>
                      </a:r>
                      <a:endParaRPr lang="de-DE" sz="1700" dirty="0"/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700">
                          <a:hlinkClick r:id="rId11" tooltip="http://arxiv.org/abs/1312.3501"/>
                        </a:rPr>
                        <a:t>1312.3501</a:t>
                      </a:r>
                      <a:endParaRPr lang="de-DE" sz="1700"/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700" dirty="0" err="1"/>
                        <a:t>Exotic</a:t>
                      </a:r>
                      <a:r>
                        <a:rPr lang="de-DE" sz="1700" dirty="0"/>
                        <a:t> (heavy </a:t>
                      </a:r>
                      <a:r>
                        <a:rPr lang="de-DE" sz="1700" dirty="0" err="1"/>
                        <a:t>particle</a:t>
                      </a:r>
                      <a:r>
                        <a:rPr lang="de-DE" sz="1700" dirty="0"/>
                        <a:t> </a:t>
                      </a:r>
                      <a:r>
                        <a:rPr lang="de-DE" sz="1700" dirty="0" err="1" smtClean="0"/>
                        <a:t>decay</a:t>
                      </a:r>
                      <a:r>
                        <a:rPr lang="de-DE" sz="1700" dirty="0" smtClean="0"/>
                        <a:t>)</a:t>
                      </a:r>
                      <a:endParaRPr lang="de-DE" sz="1700" dirty="0"/>
                    </a:p>
                  </a:txBody>
                  <a:tcPr marL="22428" marR="22428" marT="11214" marB="112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908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5892800" y="1295400"/>
            <a:ext cx="7010400" cy="66294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425" y="304800"/>
            <a:ext cx="12827000" cy="762000"/>
          </a:xfrm>
        </p:spPr>
        <p:txBody>
          <a:bodyPr/>
          <a:lstStyle/>
          <a:p>
            <a:r>
              <a:rPr lang="de-DE" sz="4800" dirty="0" smtClean="0"/>
              <a:t> </a:t>
            </a:r>
            <a:r>
              <a:rPr lang="de-DE" sz="3600" dirty="0" smtClean="0"/>
              <a:t>Looking Ahead:  </a:t>
            </a:r>
            <a:r>
              <a:rPr lang="de-DE" sz="5400" dirty="0" smtClean="0"/>
              <a:t>The future has started !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12268200" cy="7467600"/>
          </a:xfrm>
        </p:spPr>
        <p:txBody>
          <a:bodyPr/>
          <a:lstStyle/>
          <a:p>
            <a:r>
              <a:rPr lang="de-DE" dirty="0" smtClean="0"/>
              <a:t>One very high-energy event                                                                                                  in the 10% „burn sample“ of                                                                                        2012 data:  BigBird</a:t>
            </a:r>
          </a:p>
          <a:p>
            <a:r>
              <a:rPr lang="de-DE" dirty="0" smtClean="0"/>
              <a:t>2012 HESE results known                                                                                                   but not public (confirm                                                                            2010/11 data)</a:t>
            </a:r>
          </a:p>
          <a:p>
            <a:endParaRPr lang="de-DE" dirty="0"/>
          </a:p>
          <a:p>
            <a:r>
              <a:rPr lang="de-DE" dirty="0" smtClean="0"/>
              <a:t>Also: </a:t>
            </a:r>
          </a:p>
          <a:p>
            <a:r>
              <a:rPr lang="de-DE" dirty="0" smtClean="0"/>
              <a:t>upgoing muon analysis                                                                                                   IC79 (2010)</a:t>
            </a:r>
          </a:p>
          <a:p>
            <a:r>
              <a:rPr lang="de-DE" dirty="0" smtClean="0"/>
              <a:t>Cascade analysis IC79</a:t>
            </a:r>
          </a:p>
          <a:p>
            <a:r>
              <a:rPr lang="de-DE" sz="5400" u="sng" dirty="0" smtClean="0"/>
              <a:t>We have  &gt;5</a:t>
            </a:r>
            <a:r>
              <a:rPr lang="de-DE" sz="5400" u="sng" dirty="0" smtClean="0">
                <a:sym typeface="Symbol"/>
              </a:rPr>
              <a:t> !</a:t>
            </a:r>
            <a:endParaRPr lang="en-US" sz="5400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799" y="1904998"/>
            <a:ext cx="5588824" cy="5293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65837" y="5943600"/>
            <a:ext cx="2587810" cy="1020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BigBird</a:t>
            </a:r>
            <a:endParaRPr lang="en-US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88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886200"/>
            <a:ext cx="11053762" cy="1936750"/>
          </a:xfrm>
        </p:spPr>
        <p:txBody>
          <a:bodyPr/>
          <a:lstStyle/>
          <a:p>
            <a:r>
              <a:rPr lang="de-DE" dirty="0" smtClean="0"/>
              <a:t>Future projects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67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GVD – KM3NeT – PINGU/DecaCube </a:t>
            </a:r>
            <a:endParaRPr lang="en-US" dirty="0"/>
          </a:p>
        </p:txBody>
      </p:sp>
      <p:pic>
        <p:nvPicPr>
          <p:cNvPr id="12" name="Pictur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0000" y="1447799"/>
            <a:ext cx="8991600" cy="8384923"/>
          </a:xfrm>
          <a:noFill/>
          <a:ln>
            <a:solidFill>
              <a:schemeClr val="bg1"/>
            </a:solidFill>
          </a:ln>
        </p:spPr>
      </p:pic>
      <p:pic>
        <p:nvPicPr>
          <p:cNvPr id="13" name="Picture 4" descr="glob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34" y="1924048"/>
            <a:ext cx="7162800" cy="7297087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5030503" y="3256083"/>
            <a:ext cx="206783" cy="200158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8171434" y="2708957"/>
            <a:ext cx="19812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000" dirty="0" smtClean="0">
                <a:solidFill>
                  <a:schemeClr val="accent2"/>
                </a:solidFill>
                <a:latin typeface="Arial" pitchFamily="34" charset="0"/>
              </a:rPr>
              <a:t>GVD</a:t>
            </a:r>
            <a:endParaRPr lang="en-US" sz="4000" dirty="0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875086" y="3733800"/>
            <a:ext cx="23622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000" dirty="0" smtClean="0">
                <a:solidFill>
                  <a:schemeClr val="accent2"/>
                </a:solidFill>
                <a:latin typeface="Arial" pitchFamily="34" charset="0"/>
              </a:rPr>
              <a:t>KM3NeT</a:t>
            </a:r>
            <a:endParaRPr lang="en-US" sz="4000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18" name="Oval 9"/>
          <p:cNvSpPr>
            <a:spLocks noChangeArrowheads="1"/>
          </p:cNvSpPr>
          <p:nvPr/>
        </p:nvSpPr>
        <p:spPr bwMode="auto">
          <a:xfrm>
            <a:off x="7741987" y="2957562"/>
            <a:ext cx="208213" cy="21067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9"/>
          <p:cNvSpPr>
            <a:spLocks noChangeArrowheads="1"/>
          </p:cNvSpPr>
          <p:nvPr/>
        </p:nvSpPr>
        <p:spPr bwMode="auto">
          <a:xfrm>
            <a:off x="6916647" y="8247523"/>
            <a:ext cx="208213" cy="21067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673600" y="8513249"/>
            <a:ext cx="49530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000" dirty="0" smtClean="0">
                <a:solidFill>
                  <a:schemeClr val="accent2"/>
                </a:solidFill>
                <a:latin typeface="Arial" pitchFamily="34" charset="0"/>
              </a:rPr>
              <a:t>PINGU </a:t>
            </a:r>
            <a:r>
              <a:rPr lang="de-DE" sz="2800" dirty="0" smtClean="0">
                <a:solidFill>
                  <a:schemeClr val="accent2"/>
                </a:solidFill>
                <a:latin typeface="Arial" pitchFamily="34" charset="0"/>
              </a:rPr>
              <a:t>or/and DecaCube</a:t>
            </a:r>
            <a:endParaRPr lang="en-US" sz="4000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20" name="Oval 8"/>
          <p:cNvSpPr>
            <a:spLocks noChangeArrowheads="1"/>
          </p:cNvSpPr>
          <p:nvPr/>
        </p:nvSpPr>
        <p:spPr bwMode="auto">
          <a:xfrm>
            <a:off x="5182903" y="3408483"/>
            <a:ext cx="206783" cy="200158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8"/>
          <p:cNvSpPr>
            <a:spLocks noChangeArrowheads="1"/>
          </p:cNvSpPr>
          <p:nvPr/>
        </p:nvSpPr>
        <p:spPr bwMode="auto">
          <a:xfrm>
            <a:off x="5335303" y="3560883"/>
            <a:ext cx="206783" cy="200158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09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GNO:  The Global Neutrino Network </a:t>
            </a:r>
            <a:endParaRPr lang="en-US" dirty="0"/>
          </a:p>
        </p:txBody>
      </p:sp>
      <p:pic>
        <p:nvPicPr>
          <p:cNvPr id="12" name="Pictur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0000" y="1447799"/>
            <a:ext cx="8991600" cy="8384923"/>
          </a:xfrm>
          <a:noFill/>
          <a:ln>
            <a:solidFill>
              <a:schemeClr val="bg1"/>
            </a:solidFill>
          </a:ln>
        </p:spPr>
      </p:pic>
      <p:pic>
        <p:nvPicPr>
          <p:cNvPr id="13" name="Picture 4" descr="glob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34" y="1924048"/>
            <a:ext cx="7162800" cy="7297087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5030503" y="3256083"/>
            <a:ext cx="206783" cy="200158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8171434" y="2708957"/>
            <a:ext cx="19812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000" dirty="0" smtClean="0">
                <a:solidFill>
                  <a:schemeClr val="accent2"/>
                </a:solidFill>
                <a:latin typeface="Arial" pitchFamily="34" charset="0"/>
              </a:rPr>
              <a:t>GVD</a:t>
            </a:r>
            <a:endParaRPr lang="en-US" sz="4000" dirty="0"/>
          </a:p>
        </p:txBody>
      </p:sp>
      <p:sp>
        <p:nvSpPr>
          <p:cNvPr id="18" name="Oval 9"/>
          <p:cNvSpPr>
            <a:spLocks noChangeArrowheads="1"/>
          </p:cNvSpPr>
          <p:nvPr/>
        </p:nvSpPr>
        <p:spPr bwMode="auto">
          <a:xfrm>
            <a:off x="7741987" y="2957562"/>
            <a:ext cx="208213" cy="21067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9"/>
          <p:cNvSpPr>
            <a:spLocks noChangeArrowheads="1"/>
          </p:cNvSpPr>
          <p:nvPr/>
        </p:nvSpPr>
        <p:spPr bwMode="auto">
          <a:xfrm>
            <a:off x="6916647" y="8247523"/>
            <a:ext cx="208213" cy="21067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673600" y="8513249"/>
            <a:ext cx="49530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000" dirty="0" smtClean="0">
                <a:solidFill>
                  <a:schemeClr val="accent2"/>
                </a:solidFill>
                <a:latin typeface="Arial" pitchFamily="34" charset="0"/>
              </a:rPr>
              <a:t>IceCube</a:t>
            </a:r>
            <a:endParaRPr lang="en-US" sz="4000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20" name="Oval 8"/>
          <p:cNvSpPr>
            <a:spLocks noChangeArrowheads="1"/>
          </p:cNvSpPr>
          <p:nvPr/>
        </p:nvSpPr>
        <p:spPr bwMode="auto">
          <a:xfrm>
            <a:off x="5182903" y="3408483"/>
            <a:ext cx="206783" cy="200158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8"/>
          <p:cNvSpPr>
            <a:spLocks noChangeArrowheads="1"/>
          </p:cNvSpPr>
          <p:nvPr/>
        </p:nvSpPr>
        <p:spPr bwMode="auto">
          <a:xfrm>
            <a:off x="5335303" y="3560883"/>
            <a:ext cx="206783" cy="200158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Up-Down Arrow 2"/>
          <p:cNvSpPr/>
          <p:nvPr/>
        </p:nvSpPr>
        <p:spPr bwMode="auto">
          <a:xfrm rot="-1740000">
            <a:off x="5267104" y="4395403"/>
            <a:ext cx="788287" cy="4111000"/>
          </a:xfrm>
          <a:prstGeom prst="upDown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" name="Up-Down Arrow 22"/>
          <p:cNvSpPr/>
          <p:nvPr/>
        </p:nvSpPr>
        <p:spPr bwMode="auto">
          <a:xfrm rot="15420000">
            <a:off x="6248948" y="2255295"/>
            <a:ext cx="990599" cy="2611174"/>
          </a:xfrm>
          <a:prstGeom prst="upDown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4" name="Up-Down Arrow 23"/>
          <p:cNvSpPr/>
          <p:nvPr/>
        </p:nvSpPr>
        <p:spPr bwMode="auto">
          <a:xfrm rot="1200000">
            <a:off x="7714171" y="3661118"/>
            <a:ext cx="829887" cy="4789062"/>
          </a:xfrm>
          <a:prstGeom prst="upDown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70950" y="4337181"/>
            <a:ext cx="292099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GNN</a:t>
            </a:r>
            <a:endParaRPr lang="en-US" sz="96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879406" y="3206940"/>
            <a:ext cx="23622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000" dirty="0" smtClean="0">
                <a:solidFill>
                  <a:schemeClr val="accent2"/>
                </a:solidFill>
                <a:latin typeface="Arial" pitchFamily="34" charset="0"/>
              </a:rPr>
              <a:t>Antares</a:t>
            </a:r>
            <a:endParaRPr lang="en-US" sz="4000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875086" y="3733800"/>
            <a:ext cx="23622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000" dirty="0" smtClean="0">
                <a:solidFill>
                  <a:schemeClr val="accent2"/>
                </a:solidFill>
                <a:latin typeface="Arial" pitchFamily="34" charset="0"/>
              </a:rPr>
              <a:t>KM3NeT</a:t>
            </a:r>
            <a:endParaRPr lang="en-US" sz="4000" dirty="0">
              <a:solidFill>
                <a:schemeClr val="accent2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13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Detection Modes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6858000"/>
            <a:ext cx="5486400" cy="1143000"/>
          </a:xfrm>
        </p:spPr>
        <p:txBody>
          <a:bodyPr/>
          <a:lstStyle/>
          <a:p>
            <a:r>
              <a:rPr lang="de-DE" dirty="0" smtClean="0"/>
              <a:t>Muon track from CC muon neutrino interactions</a:t>
            </a:r>
          </a:p>
          <a:p>
            <a:pPr lvl="1"/>
            <a:r>
              <a:rPr lang="de-DE" dirty="0" smtClean="0"/>
              <a:t>Angular resolution &lt; 1° </a:t>
            </a:r>
          </a:p>
          <a:p>
            <a:pPr lvl="1"/>
            <a:r>
              <a:rPr lang="de-DE" dirty="0" smtClean="0"/>
              <a:t>dE/dx resolution factor 2-3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3674307"/>
              </p:ext>
            </p:extLst>
          </p:nvPr>
        </p:nvGraphicFramePr>
        <p:xfrm>
          <a:off x="0" y="1219200"/>
          <a:ext cx="12778821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0" name="Acrobat Document" r:id="rId3" imgW="6800850" imgH="2676525" progId="AcroExch.Document.7">
                  <p:embed/>
                </p:oleObj>
              </mc:Choice>
              <mc:Fallback>
                <p:oleObj name="Acrobat Document" r:id="rId3" imgW="6800850" imgH="267652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219200"/>
                        <a:ext cx="12778821" cy="502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6883400" y="6858000"/>
            <a:ext cx="6121400" cy="1143000"/>
          </a:xfrm>
          <a:prstGeom prst="rect">
            <a:avLst/>
          </a:prstGeom>
        </p:spPr>
        <p:txBody>
          <a:bodyPr/>
          <a:lstStyle>
            <a:lvl1pPr marL="457200" indent="-457200" algn="l" rtl="0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de-DE" dirty="0" smtClean="0"/>
              <a:t>Cascade from CC electron/tau and NC all flavor interactions</a:t>
            </a:r>
          </a:p>
          <a:p>
            <a:pPr lvl="1"/>
            <a:r>
              <a:rPr lang="de-DE" dirty="0" smtClean="0"/>
              <a:t>Angular resolution 10° at 100 TeV</a:t>
            </a:r>
          </a:p>
          <a:p>
            <a:pPr lvl="1"/>
            <a:r>
              <a:rPr lang="de-DE" dirty="0" smtClean="0"/>
              <a:t>Energy resolution ~ 15% </a:t>
            </a:r>
          </a:p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87652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KM3NeT-Telescope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004799" cy="9753600"/>
          </a:xfrm>
          <a:prstGeom prst="rect">
            <a:avLst/>
          </a:prstGeom>
          <a:ln>
            <a:noFill/>
          </a:ln>
        </p:spPr>
      </p:pic>
      <p:sp>
        <p:nvSpPr>
          <p:cNvPr id="2" name="Rectangle 1"/>
          <p:cNvSpPr/>
          <p:nvPr/>
        </p:nvSpPr>
        <p:spPr bwMode="auto">
          <a:xfrm>
            <a:off x="3683000" y="6934200"/>
            <a:ext cx="8077200" cy="2667000"/>
          </a:xfrm>
          <a:prstGeom prst="rect">
            <a:avLst/>
          </a:prstGeom>
          <a:solidFill>
            <a:srgbClr val="3399FF">
              <a:alpha val="36863"/>
            </a:srgb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800" y="152400"/>
            <a:ext cx="46987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800" b="1" dirty="0" smtClean="0">
                <a:solidFill>
                  <a:schemeClr val="bg1"/>
                </a:solidFill>
              </a:rPr>
              <a:t>KM3NeT</a:t>
            </a:r>
            <a:endParaRPr lang="en-US" sz="8800" b="1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454400" y="1981200"/>
            <a:ext cx="9550400" cy="3650140"/>
          </a:xfrm>
          <a:prstGeom prst="rect">
            <a:avLst/>
          </a:prstGeom>
          <a:noFill/>
        </p:spPr>
        <p:txBody>
          <a:bodyPr/>
          <a:lstStyle>
            <a:lvl1pPr marL="457200" indent="-457200" algn="l" rtl="0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marL="0" indent="0">
              <a:buNone/>
            </a:pPr>
            <a:r>
              <a:rPr lang="en-US" sz="4800" dirty="0" smtClean="0">
                <a:solidFill>
                  <a:schemeClr val="bg1"/>
                </a:solidFill>
              </a:rPr>
              <a:t>Distributed infrastructure</a:t>
            </a:r>
          </a:p>
          <a:p>
            <a:pPr>
              <a:buFont typeface="Wingdings" pitchFamily="2" charset="2"/>
              <a:buNone/>
            </a:pPr>
            <a:r>
              <a:rPr lang="fr-FR" dirty="0" smtClean="0">
                <a:solidFill>
                  <a:schemeClr val="bg1"/>
                </a:solidFill>
              </a:rPr>
              <a:t>- KM3NeT-France (Toulon)  </a:t>
            </a:r>
            <a:r>
              <a:rPr lang="fr-FR" dirty="0">
                <a:solidFill>
                  <a:schemeClr val="bg1"/>
                </a:solidFill>
              </a:rPr>
              <a:t>	</a:t>
            </a:r>
            <a:r>
              <a:rPr lang="fr-FR" dirty="0" smtClean="0">
                <a:solidFill>
                  <a:schemeClr val="bg1"/>
                </a:solidFill>
              </a:rPr>
              <a:t>~2500m</a:t>
            </a:r>
          </a:p>
          <a:p>
            <a:pPr>
              <a:buFont typeface="Wingdings" pitchFamily="2" charset="2"/>
              <a:buNone/>
            </a:pPr>
            <a:r>
              <a:rPr lang="fr-FR" dirty="0" smtClean="0">
                <a:solidFill>
                  <a:schemeClr val="bg1"/>
                </a:solidFill>
              </a:rPr>
              <a:t>- KM3NeT-Italy (Capo Passero)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 	~3400m</a:t>
            </a:r>
          </a:p>
          <a:p>
            <a:pPr marL="0" indent="0">
              <a:buNone/>
            </a:pPr>
            <a:r>
              <a:rPr lang="fr-FR" dirty="0" smtClean="0">
                <a:solidFill>
                  <a:schemeClr val="bg1"/>
                </a:solidFill>
              </a:rPr>
              <a:t>- KM3NeT-Greece (Pylos)	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    	~4500m</a:t>
            </a:r>
          </a:p>
          <a:p>
            <a:pPr marL="0" indent="0">
              <a:buNone/>
            </a:pPr>
            <a:r>
              <a:rPr lang="fr-FR" dirty="0" smtClean="0">
                <a:solidFill>
                  <a:srgbClr val="FFFF00"/>
                </a:solidFill>
              </a:rPr>
              <a:t>      </a:t>
            </a:r>
          </a:p>
          <a:p>
            <a:pPr marL="0" indent="0">
              <a:buNone/>
            </a:pPr>
            <a:endParaRPr lang="fr-FR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fr-FR" sz="4800" dirty="0" smtClean="0">
                <a:solidFill>
                  <a:srgbClr val="003366"/>
                </a:solidFill>
              </a:rPr>
              <a:t>   </a:t>
            </a:r>
            <a:r>
              <a:rPr lang="fr-FR" sz="1400" dirty="0" smtClean="0">
                <a:solidFill>
                  <a:srgbClr val="003366"/>
                </a:solidFill>
              </a:rPr>
              <a:t> </a:t>
            </a:r>
            <a:r>
              <a:rPr lang="fr-FR" sz="4800" dirty="0" err="1" smtClean="0">
                <a:solidFill>
                  <a:srgbClr val="003366"/>
                </a:solidFill>
              </a:rPr>
              <a:t>Until</a:t>
            </a:r>
            <a:r>
              <a:rPr lang="fr-FR" sz="4800" dirty="0" smtClean="0">
                <a:solidFill>
                  <a:srgbClr val="003366"/>
                </a:solidFill>
              </a:rPr>
              <a:t> 2015: construction of                          KM3NeT phase I detectors  in France and </a:t>
            </a:r>
            <a:r>
              <a:rPr lang="fr-FR" sz="4800" dirty="0" err="1" smtClean="0">
                <a:solidFill>
                  <a:srgbClr val="003366"/>
                </a:solidFill>
              </a:rPr>
              <a:t>Italy</a:t>
            </a:r>
            <a:r>
              <a:rPr lang="fr-FR" sz="4800" dirty="0" smtClean="0">
                <a:solidFill>
                  <a:srgbClr val="003366"/>
                </a:solidFill>
              </a:rPr>
              <a:t>  (~40 M€)</a:t>
            </a:r>
            <a:endParaRPr lang="en-US" sz="4800" dirty="0" smtClean="0"/>
          </a:p>
          <a:p>
            <a:endParaRPr lang="en-US" sz="1800" dirty="0" smtClean="0"/>
          </a:p>
          <a:p>
            <a:pPr>
              <a:buFont typeface="Wingdings" pitchFamily="2" charset="2"/>
              <a:buNone/>
            </a:pPr>
            <a:endParaRPr lang="en-US" sz="1800" i="1" dirty="0" smtClean="0"/>
          </a:p>
        </p:txBody>
      </p:sp>
      <p:pic>
        <p:nvPicPr>
          <p:cNvPr id="7" name="Picture 15" descr="km3net_logo_transp_larger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93991" y="152400"/>
            <a:ext cx="1798109" cy="1790700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120658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String_Anch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6200" y="1371600"/>
            <a:ext cx="1557772" cy="81534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228600"/>
            <a:ext cx="12827000" cy="762000"/>
          </a:xfrm>
        </p:spPr>
        <p:txBody>
          <a:bodyPr/>
          <a:lstStyle/>
          <a:p>
            <a:r>
              <a:rPr lang="de-DE" dirty="0" smtClean="0"/>
              <a:t>KM3NeT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1402796"/>
            <a:ext cx="8159566" cy="5072743"/>
          </a:xfrm>
        </p:spPr>
        <p:txBody>
          <a:bodyPr/>
          <a:lstStyle/>
          <a:p>
            <a:r>
              <a:rPr lang="de-DE" sz="2400" dirty="0" smtClean="0"/>
              <a:t>6 building blocks, 2 per site.   Overall volume ~ 5 km³</a:t>
            </a:r>
          </a:p>
          <a:p>
            <a:r>
              <a:rPr lang="de-DE" sz="2400" dirty="0" smtClean="0"/>
              <a:t>115 strings at 90 m distance</a:t>
            </a:r>
          </a:p>
          <a:p>
            <a:r>
              <a:rPr lang="de-DE" sz="2400" dirty="0" smtClean="0"/>
              <a:t>18 OMs per string,   36 m vertical distance</a:t>
            </a:r>
          </a:p>
          <a:p>
            <a:pPr lvl="1"/>
            <a:endParaRPr lang="de-DE" sz="2400" dirty="0" smtClean="0"/>
          </a:p>
          <a:p>
            <a:pPr lvl="1"/>
            <a:endParaRPr lang="de-DE" sz="2400" dirty="0"/>
          </a:p>
          <a:p>
            <a:pPr lvl="1"/>
            <a:endParaRPr lang="de-DE" sz="2400" dirty="0" smtClean="0"/>
          </a:p>
          <a:p>
            <a:pPr lvl="1"/>
            <a:endParaRPr lang="de-DE" sz="2400" dirty="0" smtClean="0"/>
          </a:p>
          <a:p>
            <a:pPr lvl="1"/>
            <a:endParaRPr lang="de-DE" sz="2400" dirty="0" smtClean="0"/>
          </a:p>
          <a:p>
            <a:endParaRPr lang="de-DE" sz="2800" dirty="0" smtClean="0"/>
          </a:p>
          <a:p>
            <a:endParaRPr lang="en-US" sz="28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8150" y="3178428"/>
            <a:ext cx="7620000" cy="663232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0" y="3613857"/>
            <a:ext cx="5943600" cy="5607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>
            <a:off x="7880350" y="3876575"/>
            <a:ext cx="0" cy="4953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7880350" y="5829855"/>
            <a:ext cx="914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1 km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02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304800"/>
            <a:ext cx="12827000" cy="1143000"/>
          </a:xfrm>
        </p:spPr>
        <p:txBody>
          <a:bodyPr/>
          <a:lstStyle/>
          <a:p>
            <a:r>
              <a:rPr lang="de-DE" dirty="0" smtClean="0"/>
              <a:t>Gigaton Volume Detector, Lake Baikal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9250" y="3295649"/>
            <a:ext cx="5930900" cy="5257800"/>
          </a:xfrm>
        </p:spPr>
        <p:txBody>
          <a:bodyPr/>
          <a:lstStyle/>
          <a:p>
            <a:pPr marL="0" indent="0">
              <a:buNone/>
            </a:pPr>
            <a:r>
              <a:rPr lang="de-DE" sz="5400" dirty="0" smtClean="0"/>
              <a:t>Stage 2</a:t>
            </a:r>
          </a:p>
          <a:p>
            <a:r>
              <a:rPr lang="de-DE" sz="2400" dirty="0" smtClean="0"/>
              <a:t>27 clusters with 8 strings each</a:t>
            </a:r>
          </a:p>
          <a:p>
            <a:r>
              <a:rPr lang="de-DE" sz="2400" dirty="0" smtClean="0"/>
              <a:t>Height 700 m  (depth 600 m– 1300 m)</a:t>
            </a:r>
          </a:p>
          <a:p>
            <a:r>
              <a:rPr lang="de-DE" sz="2400" dirty="0" smtClean="0"/>
              <a:t>48 OMs per string</a:t>
            </a:r>
          </a:p>
        </p:txBody>
      </p:sp>
      <p:pic>
        <p:nvPicPr>
          <p:cNvPr id="7" name="Рисунок 4" descr="OM_vid_subcon.png"/>
          <p:cNvPicPr>
            <a:picLocks noChangeAspect="1"/>
          </p:cNvPicPr>
          <p:nvPr/>
        </p:nvPicPr>
        <p:blipFill>
          <a:blip r:embed="rId2">
            <a:lum bright="-14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2" r="14172"/>
          <a:stretch>
            <a:fillRect/>
          </a:stretch>
        </p:blipFill>
        <p:spPr bwMode="auto">
          <a:xfrm>
            <a:off x="7264400" y="6248400"/>
            <a:ext cx="3202909" cy="3352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92709" y="5939641"/>
            <a:ext cx="25120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dirty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PMT</a:t>
            </a:r>
            <a:r>
              <a:rPr lang="en-US" sz="6600" b="1" dirty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3200" b="1" dirty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3200" b="1" dirty="0" smtClean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en-US" sz="32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Hamamatsu</a:t>
            </a:r>
          </a:p>
          <a:p>
            <a:pPr algn="l"/>
            <a:r>
              <a:rPr lang="en-US" sz="32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R7081-HQE </a:t>
            </a:r>
          </a:p>
          <a:p>
            <a:pPr algn="l"/>
            <a:r>
              <a:rPr lang="en-US" sz="32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 = </a:t>
            </a:r>
            <a:r>
              <a:rPr lang="en-US" sz="32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10” </a:t>
            </a:r>
          </a:p>
          <a:p>
            <a:pPr algn="l"/>
            <a:r>
              <a:rPr lang="en-US" sz="32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QE ~ </a:t>
            </a:r>
            <a:r>
              <a:rPr lang="ru-RU" sz="32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3</a:t>
            </a:r>
            <a:r>
              <a:rPr lang="en-US" sz="32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5%</a:t>
            </a:r>
            <a:endParaRPr lang="ru-RU" sz="3200" b="1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en-US" dirty="0"/>
          </a:p>
        </p:txBody>
      </p:sp>
      <p:pic>
        <p:nvPicPr>
          <p:cNvPr id="9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37239" r="2110" b="2863"/>
          <a:stretch>
            <a:fillRect/>
          </a:stretch>
        </p:blipFill>
        <p:spPr bwMode="auto">
          <a:xfrm>
            <a:off x="254000" y="1752599"/>
            <a:ext cx="6477000" cy="631396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737350" y="1733549"/>
            <a:ext cx="5930900" cy="1562100"/>
          </a:xfrm>
          <a:prstGeom prst="rect">
            <a:avLst/>
          </a:prstGeom>
        </p:spPr>
        <p:txBody>
          <a:bodyPr/>
          <a:lstStyle>
            <a:lvl1pPr marL="457200" indent="-457200" algn="l" rtl="0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de-DE" dirty="0" smtClean="0"/>
              <a:t>Stage 1:   volume  ~0.5 km³</a:t>
            </a:r>
          </a:p>
          <a:p>
            <a:r>
              <a:rPr lang="de-DE" dirty="0" smtClean="0"/>
              <a:t>Stage 2:  volume   ~ 1.5 km³</a:t>
            </a:r>
          </a:p>
        </p:txBody>
      </p:sp>
    </p:spTree>
    <p:extLst>
      <p:ext uri="{BB962C8B-B14F-4D97-AF65-F5344CB8AC3E}">
        <p14:creationId xmlns:p14="http://schemas.microsoft.com/office/powerpoint/2010/main" val="376190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dirty="0" smtClean="0"/>
              <a:t>South Pole infrastructure for neutrino (astro-)physics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12420600" cy="7467600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     </a:t>
            </a:r>
            <a:r>
              <a:rPr lang="de-DE" sz="4000" dirty="0" smtClean="0"/>
              <a:t>Device	Volume		Threshold	Primary Goal</a:t>
            </a:r>
          </a:p>
          <a:p>
            <a:endParaRPr lang="de-DE" dirty="0" smtClean="0"/>
          </a:p>
          <a:p>
            <a:r>
              <a:rPr lang="de-DE" dirty="0" smtClean="0"/>
              <a:t>PINGU		few Mton		2-3 GeV		</a:t>
            </a:r>
            <a:r>
              <a:rPr lang="de-DE" dirty="0" smtClean="0">
                <a:sym typeface="Symbol"/>
              </a:rPr>
              <a:t> mass hierarchy</a:t>
            </a:r>
          </a:p>
          <a:p>
            <a:r>
              <a:rPr lang="de-DE" dirty="0" smtClean="0">
                <a:sym typeface="Symbol"/>
              </a:rPr>
              <a:t>DecaCube*	7-12 km³		~10 TeV		 astronomy</a:t>
            </a:r>
          </a:p>
          <a:p>
            <a:pPr marL="0" indent="0">
              <a:buNone/>
            </a:pPr>
            <a:r>
              <a:rPr lang="de-DE" dirty="0" smtClean="0">
                <a:sym typeface="Symbol"/>
              </a:rPr>
              <a:t>                               						cosmogenic neutrinos</a:t>
            </a:r>
          </a:p>
          <a:p>
            <a:r>
              <a:rPr lang="de-DE" dirty="0" smtClean="0">
                <a:sym typeface="Symbol"/>
              </a:rPr>
              <a:t>Surface veto	~120 km²					veto for IceCube</a:t>
            </a:r>
          </a:p>
          <a:p>
            <a:pPr marL="0" indent="0">
              <a:buNone/>
            </a:pPr>
            <a:r>
              <a:rPr lang="de-DE" dirty="0" smtClean="0">
                <a:sym typeface="Symbol"/>
              </a:rPr>
              <a:t>  									CR physics</a:t>
            </a:r>
          </a:p>
          <a:p>
            <a:r>
              <a:rPr lang="de-DE" dirty="0" smtClean="0">
                <a:sym typeface="Symbol"/>
              </a:rPr>
              <a:t>ARA 		~120 km²		~50 PeV		cosmogenic neutrinos</a:t>
            </a:r>
          </a:p>
          <a:p>
            <a:endParaRPr lang="de-DE" dirty="0">
              <a:sym typeface="Symbol"/>
            </a:endParaRPr>
          </a:p>
          <a:p>
            <a:pPr marL="0" indent="0">
              <a:buNone/>
            </a:pPr>
            <a:r>
              <a:rPr lang="de-DE" sz="2400" dirty="0" smtClean="0">
                <a:sym typeface="Symbol"/>
              </a:rPr>
              <a:t>* including IceCube (1 km³ with 100 GeV threshold)</a:t>
            </a:r>
          </a:p>
          <a:p>
            <a:endParaRPr lang="de-DE" dirty="0" smtClean="0">
              <a:sym typeface="Symbo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33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/>
          <p:cNvSpPr>
            <a:spLocks/>
          </p:cNvSpPr>
          <p:nvPr/>
        </p:nvSpPr>
        <p:spPr bwMode="auto">
          <a:xfrm>
            <a:off x="155334" y="258011"/>
            <a:ext cx="127127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de-DE" sz="6000" b="1" dirty="0" smtClean="0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PINGU: </a:t>
            </a:r>
            <a:r>
              <a:rPr lang="de-DE" sz="4000" b="1" dirty="0" smtClean="0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determine nu mass hierarchy</a:t>
            </a:r>
            <a:endParaRPr lang="en-US" sz="4000" b="1" dirty="0">
              <a:solidFill>
                <a:srgbClr val="F28E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1818539"/>
            <a:ext cx="4695226" cy="402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7797800" y="6400800"/>
            <a:ext cx="4572000" cy="2438400"/>
          </a:xfrm>
        </p:spPr>
        <p:txBody>
          <a:bodyPr/>
          <a:lstStyle/>
          <a:p>
            <a:r>
              <a:rPr lang="de-DE" sz="2800" dirty="0" smtClean="0">
                <a:sym typeface="Symbol"/>
              </a:rPr>
              <a:t>~40 additional strings</a:t>
            </a:r>
          </a:p>
          <a:p>
            <a:r>
              <a:rPr lang="de-DE" sz="2800" dirty="0" smtClean="0">
                <a:sym typeface="Symbol"/>
              </a:rPr>
              <a:t>Proposal to be submitted to P5 process in December</a:t>
            </a:r>
          </a:p>
          <a:p>
            <a:r>
              <a:rPr lang="de-DE" sz="2800" dirty="0" smtClean="0">
                <a:sym typeface="Symbol"/>
              </a:rPr>
              <a:t>Cost 40-50 M$                   (European Counting)</a:t>
            </a:r>
            <a:endParaRPr lang="de-DE" sz="4000" dirty="0"/>
          </a:p>
          <a:p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320467" y="1489215"/>
            <a:ext cx="6326089" cy="4587875"/>
            <a:chOff x="201711" y="1441450"/>
            <a:chExt cx="6326089" cy="4587875"/>
          </a:xfrm>
        </p:grpSpPr>
        <p:pic>
          <p:nvPicPr>
            <p:cNvPr id="47" name="Picture 2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0" t="1698" r="30499" b="1282"/>
            <a:stretch>
              <a:fillRect/>
            </a:stretch>
          </p:blipFill>
          <p:spPr bwMode="auto">
            <a:xfrm>
              <a:off x="1041400" y="1655763"/>
              <a:ext cx="5486400" cy="400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Rectangle 47"/>
            <p:cNvSpPr>
              <a:spLocks/>
            </p:cNvSpPr>
            <p:nvPr/>
          </p:nvSpPr>
          <p:spPr bwMode="auto">
            <a:xfrm>
              <a:off x="4686300" y="2101850"/>
              <a:ext cx="368300" cy="363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IH</a:t>
              </a:r>
            </a:p>
          </p:txBody>
        </p:sp>
        <p:sp>
          <p:nvSpPr>
            <p:cNvPr id="49" name="Rectangle 48"/>
            <p:cNvSpPr>
              <a:spLocks/>
            </p:cNvSpPr>
            <p:nvPr/>
          </p:nvSpPr>
          <p:spPr bwMode="auto">
            <a:xfrm>
              <a:off x="4686300" y="2778125"/>
              <a:ext cx="492125" cy="363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NH</a:t>
              </a:r>
            </a:p>
          </p:txBody>
        </p:sp>
        <p:sp>
          <p:nvSpPr>
            <p:cNvPr id="50" name="Line 28"/>
            <p:cNvSpPr>
              <a:spLocks noChangeShapeType="1"/>
            </p:cNvSpPr>
            <p:nvPr/>
          </p:nvSpPr>
          <p:spPr bwMode="auto">
            <a:xfrm rot="10800000" flipH="1">
              <a:off x="4151313" y="2981325"/>
              <a:ext cx="490537" cy="2571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2000"/>
            </a:p>
          </p:txBody>
        </p:sp>
        <p:sp>
          <p:nvSpPr>
            <p:cNvPr id="51" name="Line 29"/>
            <p:cNvSpPr>
              <a:spLocks noChangeShapeType="1"/>
            </p:cNvSpPr>
            <p:nvPr/>
          </p:nvSpPr>
          <p:spPr bwMode="auto">
            <a:xfrm rot="10800000" flipH="1">
              <a:off x="4235450" y="2319338"/>
              <a:ext cx="400050" cy="968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2000"/>
            </a:p>
          </p:txBody>
        </p:sp>
        <p:sp>
          <p:nvSpPr>
            <p:cNvPr id="52" name="Line 30"/>
            <p:cNvSpPr>
              <a:spLocks noChangeShapeType="1"/>
            </p:cNvSpPr>
            <p:nvPr/>
          </p:nvSpPr>
          <p:spPr bwMode="auto">
            <a:xfrm>
              <a:off x="6519863" y="1889125"/>
              <a:ext cx="0" cy="3725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2000"/>
            </a:p>
          </p:txBody>
        </p:sp>
        <p:grpSp>
          <p:nvGrpSpPr>
            <p:cNvPr id="53" name="Group 36"/>
            <p:cNvGrpSpPr>
              <a:grpSpLocks/>
            </p:cNvGrpSpPr>
            <p:nvPr/>
          </p:nvGrpSpPr>
          <p:grpSpPr bwMode="auto">
            <a:xfrm>
              <a:off x="996950" y="5556250"/>
              <a:ext cx="4110038" cy="473075"/>
              <a:chOff x="36" y="0"/>
              <a:chExt cx="2589" cy="298"/>
            </a:xfrm>
          </p:grpSpPr>
          <p:sp>
            <p:nvSpPr>
              <p:cNvPr id="62" name="Rectangle 32"/>
              <p:cNvSpPr>
                <a:spLocks/>
              </p:cNvSpPr>
              <p:nvPr/>
            </p:nvSpPr>
            <p:spPr bwMode="auto">
              <a:xfrm>
                <a:off x="36" y="0"/>
                <a:ext cx="90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chemeClr val="tx1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63" name="Rectangle 33"/>
              <p:cNvSpPr>
                <a:spLocks/>
              </p:cNvSpPr>
              <p:nvPr/>
            </p:nvSpPr>
            <p:spPr bwMode="auto">
              <a:xfrm>
                <a:off x="1124" y="8"/>
                <a:ext cx="90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chemeClr val="tx1"/>
                    </a:solidFill>
                    <a:cs typeface="Arial" pitchFamily="34" charset="0"/>
                  </a:rPr>
                  <a:t>5</a:t>
                </a:r>
              </a:p>
            </p:txBody>
          </p:sp>
          <p:sp>
            <p:nvSpPr>
              <p:cNvPr id="64" name="Rectangle 34"/>
              <p:cNvSpPr>
                <a:spLocks/>
              </p:cNvSpPr>
              <p:nvPr/>
            </p:nvSpPr>
            <p:spPr bwMode="auto">
              <a:xfrm>
                <a:off x="2445" y="0"/>
                <a:ext cx="180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chemeClr val="tx1"/>
                    </a:solidFill>
                    <a:cs typeface="Arial" pitchFamily="34" charset="0"/>
                  </a:rPr>
                  <a:t>10</a:t>
                </a:r>
              </a:p>
            </p:txBody>
          </p:sp>
          <p:sp>
            <p:nvSpPr>
              <p:cNvPr id="65" name="Rectangle 35"/>
              <p:cNvSpPr>
                <a:spLocks/>
              </p:cNvSpPr>
              <p:nvPr/>
            </p:nvSpPr>
            <p:spPr bwMode="auto">
              <a:xfrm>
                <a:off x="1503" y="104"/>
                <a:ext cx="618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chemeClr val="tx1"/>
                    </a:solidFill>
                    <a:cs typeface="Arial" pitchFamily="34" charset="0"/>
                  </a:rPr>
                  <a:t>E</a:t>
                </a:r>
                <a:r>
                  <a:rPr lang="en-US" sz="2000" baseline="-6000">
                    <a:solidFill>
                      <a:schemeClr val="tx1"/>
                    </a:solidFill>
                    <a:latin typeface="Candara" pitchFamily="34" charset="0"/>
                    <a:ea typeface="Candara" pitchFamily="34" charset="0"/>
                    <a:cs typeface="Candara" pitchFamily="34" charset="0"/>
                    <a:sym typeface="Candara" pitchFamily="34" charset="0"/>
                  </a:rPr>
                  <a:t>ν</a:t>
                </a:r>
                <a:r>
                  <a:rPr lang="en-US" sz="2000">
                    <a:solidFill>
                      <a:schemeClr val="tx1"/>
                    </a:solidFill>
                    <a:cs typeface="Arial" pitchFamily="34" charset="0"/>
                  </a:rPr>
                  <a:t> [GeV]</a:t>
                </a:r>
              </a:p>
            </p:txBody>
          </p:sp>
        </p:grpSp>
        <p:sp>
          <p:nvSpPr>
            <p:cNvPr id="54" name="Rectangle 37"/>
            <p:cNvSpPr>
              <a:spLocks/>
            </p:cNvSpPr>
            <p:nvPr/>
          </p:nvSpPr>
          <p:spPr bwMode="auto">
            <a:xfrm rot="16200000">
              <a:off x="-268065" y="3579912"/>
              <a:ext cx="124732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chemeClr val="tx1"/>
                  </a:solidFill>
                  <a:cs typeface="Arial" pitchFamily="34" charset="0"/>
                </a:rPr>
                <a:t>P (</a:t>
              </a:r>
              <a:r>
                <a:rPr lang="en-US" sz="2000">
                  <a:solidFill>
                    <a:schemeClr val="tx1"/>
                  </a:solidFill>
                  <a:latin typeface="Candara" pitchFamily="34" charset="0"/>
                  <a:ea typeface="Candara" pitchFamily="34" charset="0"/>
                  <a:cs typeface="Candara" pitchFamily="34" charset="0"/>
                  <a:sym typeface="Candara" pitchFamily="34" charset="0"/>
                </a:rPr>
                <a:t>ν</a:t>
              </a:r>
              <a:r>
                <a:rPr lang="en-US" sz="2000" baseline="-6000">
                  <a:solidFill>
                    <a:schemeClr val="tx1"/>
                  </a:solidFill>
                  <a:latin typeface="Candara" pitchFamily="34" charset="0"/>
                  <a:ea typeface="Candara" pitchFamily="34" charset="0"/>
                  <a:cs typeface="Candara" pitchFamily="34" charset="0"/>
                  <a:sym typeface="Candara" pitchFamily="34" charset="0"/>
                </a:rPr>
                <a:t>x</a:t>
              </a:r>
              <a:r>
                <a:rPr lang="en-US" sz="2000">
                  <a:solidFill>
                    <a:schemeClr val="tx1"/>
                  </a:solidFill>
                  <a:cs typeface="Arial" pitchFamily="34" charset="0"/>
                </a:rPr>
                <a:t> → </a:t>
              </a:r>
              <a:r>
                <a:rPr lang="en-US" sz="2000">
                  <a:solidFill>
                    <a:schemeClr val="tx1"/>
                  </a:solidFill>
                  <a:latin typeface="Candara" pitchFamily="34" charset="0"/>
                  <a:ea typeface="Candara" pitchFamily="34" charset="0"/>
                  <a:cs typeface="Candara" pitchFamily="34" charset="0"/>
                  <a:sym typeface="Candara" pitchFamily="34" charset="0"/>
                </a:rPr>
                <a:t>ν</a:t>
              </a:r>
              <a:r>
                <a:rPr lang="en-US" sz="2000" baseline="-6000">
                  <a:solidFill>
                    <a:schemeClr val="tx1"/>
                  </a:solidFill>
                  <a:latin typeface="Candara" pitchFamily="34" charset="0"/>
                  <a:ea typeface="Candara" pitchFamily="34" charset="0"/>
                  <a:cs typeface="Candara" pitchFamily="34" charset="0"/>
                  <a:sym typeface="Candara" pitchFamily="34" charset="0"/>
                </a:rPr>
                <a:t>μ</a:t>
              </a:r>
              <a:r>
                <a:rPr lang="en-US" sz="2000">
                  <a:solidFill>
                    <a:schemeClr val="tx1"/>
                  </a:solidFill>
                  <a:cs typeface="Arial" pitchFamily="34" charset="0"/>
                </a:rPr>
                <a:t>)</a:t>
              </a:r>
            </a:p>
          </p:txBody>
        </p:sp>
        <p:sp>
          <p:nvSpPr>
            <p:cNvPr id="55" name="Rectangle 38"/>
            <p:cNvSpPr>
              <a:spLocks/>
            </p:cNvSpPr>
            <p:nvPr/>
          </p:nvSpPr>
          <p:spPr bwMode="auto">
            <a:xfrm>
              <a:off x="857353" y="1670050"/>
              <a:ext cx="1426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chemeClr val="tx1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56" name="Rectangle 39"/>
            <p:cNvSpPr>
              <a:spLocks/>
            </p:cNvSpPr>
            <p:nvPr/>
          </p:nvSpPr>
          <p:spPr bwMode="auto">
            <a:xfrm>
              <a:off x="623754" y="3524250"/>
              <a:ext cx="35586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chemeClr val="tx1"/>
                  </a:solidFill>
                  <a:cs typeface="Arial" pitchFamily="34" charset="0"/>
                </a:rPr>
                <a:t>0.5</a:t>
              </a:r>
            </a:p>
          </p:txBody>
        </p:sp>
        <p:sp>
          <p:nvSpPr>
            <p:cNvPr id="57" name="Rectangle 40"/>
            <p:cNvSpPr>
              <a:spLocks/>
            </p:cNvSpPr>
            <p:nvPr/>
          </p:nvSpPr>
          <p:spPr bwMode="auto">
            <a:xfrm>
              <a:off x="857353" y="5378450"/>
              <a:ext cx="1426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chemeClr val="tx1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58" name="Line 41"/>
            <p:cNvSpPr>
              <a:spLocks noChangeShapeType="1"/>
            </p:cNvSpPr>
            <p:nvPr/>
          </p:nvSpPr>
          <p:spPr bwMode="auto">
            <a:xfrm>
              <a:off x="3733800" y="1911350"/>
              <a:ext cx="0" cy="11525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2000"/>
            </a:p>
          </p:txBody>
        </p:sp>
        <p:sp>
          <p:nvSpPr>
            <p:cNvPr id="59" name="Rectangle 42"/>
            <p:cNvSpPr>
              <a:spLocks/>
            </p:cNvSpPr>
            <p:nvPr/>
          </p:nvSpPr>
          <p:spPr bwMode="auto">
            <a:xfrm>
              <a:off x="5255906" y="3638550"/>
              <a:ext cx="22762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2D99"/>
                  </a:solidFill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ν</a:t>
              </a:r>
              <a:r>
                <a:rPr lang="en-US" sz="2000" baseline="-6000">
                  <a:solidFill>
                    <a:srgbClr val="002D99"/>
                  </a:solidFill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μ</a:t>
              </a:r>
            </a:p>
          </p:txBody>
        </p:sp>
        <p:sp>
          <p:nvSpPr>
            <p:cNvPr id="60" name="Rectangle 43"/>
            <p:cNvSpPr>
              <a:spLocks/>
            </p:cNvSpPr>
            <p:nvPr/>
          </p:nvSpPr>
          <p:spPr bwMode="auto">
            <a:xfrm>
              <a:off x="3664491" y="4438650"/>
              <a:ext cx="21640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A40800"/>
                  </a:solidFill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ν</a:t>
              </a:r>
              <a:r>
                <a:rPr lang="en-US" sz="2000" baseline="-6000">
                  <a:solidFill>
                    <a:srgbClr val="A40800"/>
                  </a:solidFill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e</a:t>
              </a:r>
            </a:p>
          </p:txBody>
        </p:sp>
        <p:sp>
          <p:nvSpPr>
            <p:cNvPr id="61" name="Rectangle 44"/>
            <p:cNvSpPr>
              <a:spLocks/>
            </p:cNvSpPr>
            <p:nvPr/>
          </p:nvSpPr>
          <p:spPr bwMode="auto">
            <a:xfrm>
              <a:off x="1187341" y="1441450"/>
              <a:ext cx="248465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P(</a:t>
              </a:r>
              <a:r>
                <a:rPr lang="en-US" sz="2000">
                  <a:solidFill>
                    <a:schemeClr val="tx1"/>
                  </a:solidFill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ν</a:t>
              </a:r>
              <a:r>
                <a:rPr lang="en-US" sz="2000" baseline="-6000">
                  <a:solidFill>
                    <a:schemeClr val="tx1"/>
                  </a:solidFill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μ</a:t>
              </a:r>
              <a:r>
                <a:rPr lang="en-US" sz="2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 → </a:t>
              </a:r>
              <a:r>
                <a:rPr lang="en-US" sz="2000">
                  <a:solidFill>
                    <a:schemeClr val="tx1"/>
                  </a:solidFill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ν</a:t>
              </a:r>
              <a:r>
                <a:rPr lang="en-US" sz="2000" baseline="-6000">
                  <a:solidFill>
                    <a:schemeClr val="tx1"/>
                  </a:solidFill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μ</a:t>
              </a:r>
              <a:r>
                <a:rPr lang="en-US" sz="2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) for θ=130º</a:t>
              </a:r>
            </a:p>
          </p:txBody>
        </p:sp>
      </p:grpSp>
      <p:sp>
        <p:nvSpPr>
          <p:cNvPr id="66" name="Content Placeholder 2"/>
          <p:cNvSpPr txBox="1">
            <a:spLocks/>
          </p:cNvSpPr>
          <p:nvPr/>
        </p:nvSpPr>
        <p:spPr bwMode="auto">
          <a:xfrm>
            <a:off x="384360" y="6248400"/>
            <a:ext cx="7014277" cy="3276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normAutofit/>
          </a:bodyPr>
          <a:lstStyle>
            <a:lvl1pPr marL="379413" indent="-341313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F28E00"/>
              </a:buClr>
              <a:buSzPct val="110000"/>
              <a:buFont typeface="Helvetica" charset="0"/>
              <a:buChar char="&gt;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1pPr>
            <a:lvl2pPr marL="895350" indent="-260350" algn="l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Lucida Grande" charset="0"/>
              <a:buChar char="▪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1687513" indent="-254000" algn="l" rtl="0" eaLnBrk="0" fontAlgn="base" hangingPunct="0">
              <a:spcBef>
                <a:spcPts val="70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1016000" indent="-254000" algn="l" rtl="0" eaLnBrk="0" fontAlgn="base" hangingPunct="0">
              <a:spcBef>
                <a:spcPts val="70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2781300" indent="-177800" algn="l" rtl="0" eaLnBrk="0" fontAlgn="base" hangingPunct="0">
              <a:spcBef>
                <a:spcPct val="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3238500" indent="-177800" algn="l" rtl="0" fontAlgn="base">
              <a:spcBef>
                <a:spcPct val="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695700" indent="-177800" algn="l" rtl="0" fontAlgn="base">
              <a:spcBef>
                <a:spcPct val="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4152900" indent="-177800" algn="l" rtl="0" fontAlgn="base">
              <a:spcBef>
                <a:spcPct val="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4610100" indent="-177800" algn="l" rtl="0" fontAlgn="base">
              <a:spcBef>
                <a:spcPct val="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>
              <a:buFont typeface="Wingdings" pitchFamily="2" charset="2"/>
              <a:buChar char="§"/>
              <a:defRPr/>
            </a:pPr>
            <a:r>
              <a:rPr lang="de-DE" sz="24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Maximum difference NH </a:t>
            </a:r>
            <a:r>
              <a:rPr lang="de-DE" sz="24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 IH for </a:t>
            </a:r>
            <a:r>
              <a:rPr lang="de-DE" sz="24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4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 = 130° at 7 GeV</a:t>
            </a:r>
            <a:endParaRPr lang="de-DE" sz="2400" dirty="0" smtClean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de-DE" sz="24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For anti-</a:t>
            </a:r>
            <a:r>
              <a:rPr lang="de-DE" sz="24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, NH and IH are approximately swapped  effect cancels if detector cannot distinguish </a:t>
            </a:r>
            <a:r>
              <a:rPr lang="de-DE" sz="2400" baseline="300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+</a:t>
            </a:r>
            <a:r>
              <a:rPr lang="de-DE" sz="24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 and </a:t>
            </a:r>
            <a:r>
              <a:rPr lang="de-DE" sz="2400" baseline="300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-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de-DE" sz="24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However: flux of atm. ~ 1.3  flux of atm. </a:t>
            </a:r>
            <a:r>
              <a:rPr lang="de-DE" sz="2400" dirty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a</a:t>
            </a:r>
            <a:r>
              <a:rPr lang="de-DE" sz="24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nti -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de-DE" sz="2400" dirty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de-DE" sz="24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    and () ~ 2  (anti-) at low energies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de-DE" sz="24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 </a:t>
            </a:r>
            <a:r>
              <a:rPr lang="de-DE" sz="24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Count N</a:t>
            </a:r>
            <a:r>
              <a:rPr lang="de-DE" sz="2400" b="1" baseline="-250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</a:t>
            </a:r>
            <a:r>
              <a:rPr lang="de-DE" sz="24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(, E) from </a:t>
            </a:r>
            <a:r>
              <a:rPr lang="de-DE" sz="2400" b="1" baseline="-250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</a:t>
            </a:r>
            <a:r>
              <a:rPr lang="de-DE" sz="24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 + N  + X and compare with NH/IH predictions</a:t>
            </a:r>
            <a:endParaRPr lang="de-DE" sz="2400" b="1" dirty="0" smtClean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marL="38100" indent="0">
              <a:buFont typeface="Helvetica" charset="0"/>
              <a:buNone/>
              <a:defRPr/>
            </a:pPr>
            <a:endParaRPr lang="de-DE" sz="2000" dirty="0" smtClean="0"/>
          </a:p>
          <a:p>
            <a:pPr>
              <a:defRPr/>
            </a:pPr>
            <a:endParaRPr lang="de-DE" dirty="0" smtClean="0"/>
          </a:p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269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12827000" cy="762000"/>
          </a:xfrm>
        </p:spPr>
        <p:txBody>
          <a:bodyPr/>
          <a:lstStyle/>
          <a:p>
            <a:r>
              <a:rPr lang="de-DE" dirty="0" smtClean="0"/>
              <a:t>DecaCube  </a:t>
            </a:r>
            <a:r>
              <a:rPr lang="de-DE" sz="4000" dirty="0" smtClean="0"/>
              <a:t>Version with 240 m spacing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414036"/>
            <a:ext cx="4800600" cy="7467600"/>
          </a:xfrm>
        </p:spPr>
        <p:txBody>
          <a:bodyPr/>
          <a:lstStyle/>
          <a:p>
            <a:r>
              <a:rPr lang="de-DE" sz="2800" dirty="0" smtClean="0"/>
              <a:t>100 strings</a:t>
            </a:r>
          </a:p>
          <a:p>
            <a:r>
              <a:rPr lang="de-DE" sz="2800" dirty="0" smtClean="0"/>
              <a:t>~ 7 km³ volume</a:t>
            </a:r>
          </a:p>
          <a:p>
            <a:r>
              <a:rPr lang="de-DE" sz="2800" dirty="0" smtClean="0"/>
              <a:t>Muons: 3 times IC</a:t>
            </a:r>
          </a:p>
          <a:p>
            <a:r>
              <a:rPr lang="de-DE" sz="2800" dirty="0" smtClean="0"/>
              <a:t>Cascades: 7 times IC</a:t>
            </a:r>
          </a:p>
          <a:p>
            <a:r>
              <a:rPr lang="de-DE" sz="2800" dirty="0" smtClean="0"/>
              <a:t>Threshold   ~ 10 TeV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4201" y="1327484"/>
            <a:ext cx="7397986" cy="7206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585252"/>
              </p:ext>
            </p:extLst>
          </p:nvPr>
        </p:nvGraphicFramePr>
        <p:xfrm>
          <a:off x="25400" y="5908478"/>
          <a:ext cx="5791199" cy="2715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295400"/>
                <a:gridCol w="1371600"/>
                <a:gridCol w="1447799"/>
              </a:tblGrid>
              <a:tr h="870191"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Fiducial</a:t>
                      </a:r>
                    </a:p>
                    <a:p>
                      <a:r>
                        <a:rPr lang="de-DE" sz="2400" dirty="0" smtClean="0"/>
                        <a:t>region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Volume</a:t>
                      </a:r>
                    </a:p>
                    <a:p>
                      <a:r>
                        <a:rPr lang="en-US" sz="2400" dirty="0" err="1" smtClean="0"/>
                        <a:t>Gton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#events</a:t>
                      </a:r>
                      <a:br>
                        <a:rPr lang="en-US" sz="2400" dirty="0" smtClean="0"/>
                      </a:br>
                      <a:r>
                        <a:rPr lang="en-US" sz="2400" dirty="0" smtClean="0"/>
                        <a:t>&gt;60TeV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#events</a:t>
                      </a:r>
                    </a:p>
                    <a:p>
                      <a:r>
                        <a:rPr lang="en-US" sz="2400" dirty="0" smtClean="0"/>
                        <a:t>&gt; 1PeV </a:t>
                      </a:r>
                      <a:endParaRPr lang="en-US" sz="2400" dirty="0"/>
                    </a:p>
                  </a:txBody>
                  <a:tcPr/>
                </a:tc>
              </a:tr>
              <a:tr h="47884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HESE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0.4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78842"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IC+1ring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3200" dirty="0" smtClean="0"/>
                        <a:t>1.6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3200" b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32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8672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IC</a:t>
                      </a:r>
                      <a:r>
                        <a:rPr lang="en-US" sz="2400" baseline="0" dirty="0" smtClean="0"/>
                        <a:t>+3rings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3200" dirty="0" smtClean="0"/>
                        <a:t>4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3200" b="1" dirty="0" smtClean="0">
                          <a:solidFill>
                            <a:srgbClr val="FF0000"/>
                          </a:solidFill>
                        </a:rPr>
                        <a:t>80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3200" b="1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912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 surface veto           </a:t>
            </a:r>
            <a:r>
              <a:rPr lang="de-DE" sz="2400" dirty="0" smtClean="0"/>
              <a:t>(also studied: several small Cherenkov telescopes)</a:t>
            </a:r>
            <a:endParaRPr lang="en-US" sz="2400" dirty="0"/>
          </a:p>
        </p:txBody>
      </p:sp>
      <p:grpSp>
        <p:nvGrpSpPr>
          <p:cNvPr id="5" name="Group 4"/>
          <p:cNvGrpSpPr/>
          <p:nvPr/>
        </p:nvGrpSpPr>
        <p:grpSpPr>
          <a:xfrm>
            <a:off x="253931" y="1752600"/>
            <a:ext cx="7899512" cy="6866654"/>
            <a:chOff x="857526" y="522186"/>
            <a:chExt cx="9753600" cy="7971530"/>
          </a:xfrm>
        </p:grpSpPr>
        <p:pic>
          <p:nvPicPr>
            <p:cNvPr id="6" name="Picture 5" descr="geoDEtectorquter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2" r="6570"/>
            <a:stretch/>
          </p:blipFill>
          <p:spPr>
            <a:xfrm rot="5400000">
              <a:off x="1748561" y="-368849"/>
              <a:ext cx="7971530" cy="9753600"/>
            </a:xfrm>
            <a:prstGeom prst="rect">
              <a:avLst/>
            </a:prstGeom>
          </p:spPr>
        </p:pic>
        <p:pic>
          <p:nvPicPr>
            <p:cNvPr id="7" name="Picture 6"/>
            <p:cNvPicPr/>
            <p:nvPr/>
          </p:nvPicPr>
          <p:blipFill rotWithShape="1">
            <a:blip r:embed="rId3" cstate="print">
              <a:alphaModFix amt="8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37" b="19803"/>
            <a:stretch/>
          </p:blipFill>
          <p:spPr>
            <a:xfrm>
              <a:off x="2711614" y="5651858"/>
              <a:ext cx="3158609" cy="2132961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/>
        </p:blipFill>
        <p:spPr bwMode="auto">
          <a:xfrm>
            <a:off x="8153443" y="1910991"/>
            <a:ext cx="4496426" cy="40995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138738" y="6010550"/>
            <a:ext cx="4572000" cy="3962400"/>
          </a:xfrm>
        </p:spPr>
        <p:txBody>
          <a:bodyPr/>
          <a:lstStyle/>
          <a:p>
            <a:r>
              <a:rPr lang="de-DE" dirty="0" smtClean="0"/>
              <a:t>943 stations on surface</a:t>
            </a:r>
          </a:p>
          <a:p>
            <a:r>
              <a:rPr lang="de-DE" dirty="0" smtClean="0"/>
              <a:t>Radius 6.7 km</a:t>
            </a:r>
          </a:p>
          <a:p>
            <a:r>
              <a:rPr lang="de-DE" dirty="0" smtClean="0"/>
              <a:t>Efficient down to 72°</a:t>
            </a:r>
          </a:p>
          <a:p>
            <a:r>
              <a:rPr lang="de-DE" dirty="0" smtClean="0"/>
              <a:t>Efficiency &gt; 99.99% for &gt; 4000 PE in IceCube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01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152400"/>
            <a:ext cx="12827000" cy="762000"/>
          </a:xfrm>
        </p:spPr>
        <p:txBody>
          <a:bodyPr/>
          <a:lstStyle/>
          <a:p>
            <a:r>
              <a:rPr lang="de-DE" sz="8000" dirty="0" smtClean="0"/>
              <a:t>ARA</a:t>
            </a:r>
            <a:r>
              <a:rPr lang="de-DE" dirty="0" smtClean="0"/>
              <a:t>   Askaryan Radio Array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79000"/>
          </a:blip>
          <a:stretch>
            <a:fillRect/>
          </a:stretch>
        </p:blipFill>
        <p:spPr>
          <a:xfrm>
            <a:off x="2692400" y="1676400"/>
            <a:ext cx="9851922" cy="64008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7543800"/>
            <a:ext cx="4724400" cy="2590800"/>
          </a:xfrm>
        </p:spPr>
        <p:txBody>
          <a:bodyPr/>
          <a:lstStyle/>
          <a:p>
            <a:r>
              <a:rPr lang="de-DE" dirty="0" smtClean="0"/>
              <a:t>Shallow radio antennas</a:t>
            </a:r>
          </a:p>
          <a:p>
            <a:r>
              <a:rPr lang="de-DE" dirty="0" smtClean="0"/>
              <a:t>~ 120 km²</a:t>
            </a:r>
          </a:p>
          <a:p>
            <a:r>
              <a:rPr lang="de-DE" dirty="0" smtClean="0"/>
              <a:t>Threshold ~ 50 PeV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82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2700" y="1371600"/>
            <a:ext cx="12868034" cy="7467600"/>
          </a:xfrm>
        </p:spPr>
        <p:txBody>
          <a:bodyPr/>
          <a:lstStyle/>
          <a:p>
            <a:r>
              <a:rPr lang="de-DE" sz="2800" dirty="0" smtClean="0"/>
              <a:t>Exotics: Record limits on exotic particles (MM), exotic physics (LVI), WIMP DM</a:t>
            </a:r>
          </a:p>
          <a:p>
            <a:r>
              <a:rPr lang="de-DE" sz="2800" dirty="0" smtClean="0"/>
              <a:t>Cosmic rays: Best measurement spectrum, anisotropies</a:t>
            </a:r>
          </a:p>
          <a:p>
            <a:r>
              <a:rPr lang="de-DE" sz="2800" dirty="0" smtClean="0"/>
              <a:t>Atmospheric neutrinos: 	</a:t>
            </a:r>
            <a:r>
              <a:rPr lang="de-DE" sz="2400" dirty="0" smtClean="0"/>
              <a:t>- entered the field of oscillation physics</a:t>
            </a:r>
          </a:p>
          <a:p>
            <a:pPr marL="0" indent="0">
              <a:buNone/>
            </a:pPr>
            <a:r>
              <a:rPr lang="de-DE" sz="2400" dirty="0" smtClean="0"/>
              <a:t>				     	- PINGU may be able to determine mass hierarchy</a:t>
            </a:r>
          </a:p>
          <a:p>
            <a:r>
              <a:rPr lang="de-DE" dirty="0" smtClean="0"/>
              <a:t>Astrophysical Neutrinos: Factor of 1000 improvement over last 12 years</a:t>
            </a:r>
          </a:p>
          <a:p>
            <a:r>
              <a:rPr lang="de-DE" dirty="0" smtClean="0"/>
              <a:t>No indications of point sources yet</a:t>
            </a:r>
          </a:p>
          <a:p>
            <a:pPr lvl="1"/>
            <a:r>
              <a:rPr lang="de-DE" sz="2400" dirty="0" smtClean="0"/>
              <a:t>  Further factor 3 in sensitivity will bring us to the level of optimistic   predictions for some SNR</a:t>
            </a:r>
          </a:p>
          <a:p>
            <a:pPr lvl="1"/>
            <a:r>
              <a:rPr lang="de-DE" sz="2400" dirty="0" smtClean="0"/>
              <a:t>  KM3NeT and GVD look to central part of the Galaxy and could eventually find point sources</a:t>
            </a:r>
          </a:p>
          <a:p>
            <a:pPr lvl="1"/>
            <a:r>
              <a:rPr lang="de-DE" sz="3200" dirty="0" smtClean="0"/>
              <a:t>  </a:t>
            </a:r>
            <a:r>
              <a:rPr lang="de-DE" sz="2400" dirty="0" smtClean="0"/>
              <a:t>Another (better!) option: DecaCube</a:t>
            </a:r>
          </a:p>
          <a:p>
            <a:pPr lvl="1"/>
            <a:r>
              <a:rPr lang="de-DE" sz="2400" dirty="0"/>
              <a:t> </a:t>
            </a:r>
            <a:r>
              <a:rPr lang="de-DE" sz="2400" dirty="0" smtClean="0"/>
              <a:t> </a:t>
            </a:r>
            <a:r>
              <a:rPr lang="de-DE" dirty="0" smtClean="0"/>
              <a:t>IceCube constrains models for GRB</a:t>
            </a:r>
          </a:p>
          <a:p>
            <a:r>
              <a:rPr lang="de-DE" sz="3600" dirty="0" smtClean="0"/>
              <a:t>IceCube finds first strong indications for a diffuse flux of extraterrestrial high-energy neutrinos</a:t>
            </a:r>
          </a:p>
          <a:p>
            <a:pPr marL="0" indent="0">
              <a:buNone/>
            </a:pPr>
            <a:r>
              <a:rPr lang="de-DE" sz="4000" dirty="0">
                <a:solidFill>
                  <a:srgbClr val="FF0000"/>
                </a:solidFill>
              </a:rPr>
              <a:t> </a:t>
            </a:r>
            <a:r>
              <a:rPr lang="de-DE" sz="4000" dirty="0" smtClean="0">
                <a:solidFill>
                  <a:srgbClr val="FF0000"/>
                </a:solidFill>
              </a:rPr>
              <a:t>       </a:t>
            </a:r>
            <a:endParaRPr lang="en-US" sz="5400" dirty="0"/>
          </a:p>
        </p:txBody>
      </p:sp>
      <p:sp>
        <p:nvSpPr>
          <p:cNvPr id="4" name="Rectangle 4"/>
          <p:cNvSpPr>
            <a:spLocks/>
          </p:cNvSpPr>
          <p:nvPr/>
        </p:nvSpPr>
        <p:spPr bwMode="auto">
          <a:xfrm>
            <a:off x="155334" y="258011"/>
            <a:ext cx="127127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6000" b="1" dirty="0" smtClean="0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Summary</a:t>
            </a:r>
            <a:endParaRPr lang="en-US" sz="6000" b="1" dirty="0">
              <a:solidFill>
                <a:srgbClr val="F28E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01800" y="8799492"/>
            <a:ext cx="100074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After 40 years: we are entering a new era</a:t>
            </a:r>
            <a:r>
              <a:rPr lang="de-DE" sz="44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!</a:t>
            </a:r>
            <a:endParaRPr lang="de-DE" sz="44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17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-736600" y="-762000"/>
            <a:ext cx="14401800" cy="115062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4" name="Picture 6" descr="Window_cle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072" y="15766"/>
            <a:ext cx="9746456" cy="97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 descr="Aya_even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13958" y="2971800"/>
            <a:ext cx="4797334" cy="5012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714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sentation 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6EB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0F3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 title">
      <a:majorFont>
        <a:latin typeface="Arial Bold"/>
        <a:ea typeface="ヒラギノ角ゴ ProN W6"/>
        <a:cs typeface="ヒラギノ角ゴ ProN W6"/>
      </a:majorFont>
      <a:minorFont>
        <a:latin typeface="Aria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resentation 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only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6EB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0F3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only">
      <a:majorFont>
        <a:latin typeface="Arial Bold"/>
        <a:ea typeface="ヒラギノ角ゴ ProN W6"/>
        <a:cs typeface="ヒラギノ角ゴ ProN W6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onl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el, Picture &amp; Tex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6EB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0F3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, Picture &amp; Text">
      <a:majorFont>
        <a:latin typeface="Arial Bold"/>
        <a:ea typeface="ヒラギノ角ゴ ProN W6"/>
        <a:cs typeface="ヒラギノ角ゴ ProN W6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, Picture &amp; Tex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, Text &amp; Tabl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A6EB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0F3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Text &amp; Table">
      <a:majorFont>
        <a:latin typeface="Arial Bold"/>
        <a:ea typeface="ヒラギノ角ゴ ProN W6"/>
        <a:cs typeface="ヒラギノ角ゴ ProN W6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Text &amp; Tab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Pages>0</Pages>
  <Words>1956</Words>
  <Characters>0</Characters>
  <Application>Microsoft Office PowerPoint</Application>
  <PresentationFormat>Custom</PresentationFormat>
  <Lines>0</Lines>
  <Paragraphs>554</Paragraphs>
  <Slides>101</Slides>
  <Notes>1</Notes>
  <HiddenSlides>2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6" baseType="lpstr">
      <vt:lpstr>Presentation title</vt:lpstr>
      <vt:lpstr>Title only</vt:lpstr>
      <vt:lpstr>Titel, Picture &amp; Text</vt:lpstr>
      <vt:lpstr>Title, Text &amp; Table</vt:lpstr>
      <vt:lpstr>Acrobat Document</vt:lpstr>
      <vt:lpstr>                                                     High-Energy Neutrino Astrophysics       Entering the promised land</vt:lpstr>
      <vt:lpstr>Marching since fourty years ... </vt:lpstr>
      <vt:lpstr>Physics Goals</vt:lpstr>
      <vt:lpstr>Physics with neutrino telescopes</vt:lpstr>
      <vt:lpstr>Physics with neutrino telescopes</vt:lpstr>
      <vt:lpstr>PowerPoint Presentation</vt:lpstr>
      <vt:lpstr>Detection principle</vt:lpstr>
      <vt:lpstr>Signal and Background</vt:lpstr>
      <vt:lpstr>Detection Modes</vt:lpstr>
      <vt:lpstr>Detection Modes</vt:lpstr>
      <vt:lpstr> Present Devices</vt:lpstr>
      <vt:lpstr>Baikal – Antares - IceCube</vt:lpstr>
      <vt:lpstr>PowerPoint Presentation</vt:lpstr>
      <vt:lpstr>PowerPoint Presentation</vt:lpstr>
      <vt:lpstr>IceCube Neutrino Observatory</vt:lpstr>
      <vt:lpstr>PowerPoint Presentation</vt:lpstr>
      <vt:lpstr>The South Pole Station</vt:lpstr>
      <vt:lpstr>The South Pole Station</vt:lpstr>
      <vt:lpstr>The DOM with the 10´´ Hamamatsu PMT</vt:lpstr>
      <vt:lpstr>The Drill Camp</vt:lpstr>
      <vt:lpstr>PowerPoint Presentation</vt:lpstr>
      <vt:lpstr>Completed December 18, 2010</vt:lpstr>
      <vt:lpstr>PowerPoint Presentation</vt:lpstr>
      <vt:lpstr>IceCube Laboratory and Data Center</vt:lpstr>
      <vt:lpstr>Winter is coming</vt:lpstr>
      <vt:lpstr>PowerPoint Presentation</vt:lpstr>
      <vt:lpstr>Study of atmospheric neutrinos</vt:lpstr>
      <vt:lpstr>PowerPoint Presentation</vt:lpstr>
      <vt:lpstr>Atmospheric neutrinos in IceCube</vt:lpstr>
      <vt:lpstr>Atmospheric neutrinos in IceCube ...</vt:lpstr>
      <vt:lpstr>Oscillations of atmospheric neutrinos</vt:lpstr>
      <vt:lpstr>Oscillations of atmospheric neutrinos</vt:lpstr>
      <vt:lpstr>Oscillations of atmospheric neutrinos</vt:lpstr>
      <vt:lpstr>Search for   extra-terrestrial neutrinos</vt:lpstr>
      <vt:lpstr>Point Source IceCube 4 years    IC40/59/79/86</vt:lpstr>
      <vt:lpstr>Limits for steady point sources</vt:lpstr>
      <vt:lpstr>IceCube 3 years:  upper limits and predictions</vt:lpstr>
      <vt:lpstr>Transient Sources</vt:lpstr>
      <vt:lpstr>Transient Sources</vt:lpstr>
      <vt:lpstr>GRB Coincidence Search: IceCube</vt:lpstr>
      <vt:lpstr>GRB Coincidence Search: ... and ANTARES</vt:lpstr>
      <vt:lpstr>Diffuse extraterrestrial  neutrino fluxes</vt:lpstr>
      <vt:lpstr>Diffuse extraterrestrial  neutrino fluxes</vt:lpstr>
      <vt:lpstr>PowerPoint Presentation</vt:lpstr>
      <vt:lpstr>IceCube-59:   upward muons</vt:lpstr>
      <vt:lpstr>IceCube contained cascades</vt:lpstr>
      <vt:lpstr>Special Search for cosmogenic      (Berezinsky Zatsepin)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Follow-up Analysis: HESE               published in SCIENCE</vt:lpstr>
      <vt:lpstr>HESE Results:  Ernie &amp; Bert + 26 additional events</vt:lpstr>
      <vt:lpstr>Cover Pictures:</vt:lpstr>
      <vt:lpstr>PowerPoint Presentation</vt:lpstr>
      <vt:lpstr>HESE Skyplot:    Nothing significant  (yet?)</vt:lpstr>
      <vt:lpstr>HESE Skyplot:    Nothing significant  (yet?)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Looking Ahead:  The future has started !</vt:lpstr>
      <vt:lpstr>Future projects </vt:lpstr>
      <vt:lpstr>GVD – KM3NeT – PINGU/DecaCube </vt:lpstr>
      <vt:lpstr>GNO:  The Global Neutrino Network </vt:lpstr>
      <vt:lpstr>PowerPoint Presentation</vt:lpstr>
      <vt:lpstr>KM3NeT</vt:lpstr>
      <vt:lpstr>Gigaton Volume Detector, Lake Baikal</vt:lpstr>
      <vt:lpstr>South Pole infrastructure for neutrino (astro-)physics</vt:lpstr>
      <vt:lpstr>PowerPoint Presentation</vt:lpstr>
      <vt:lpstr>DecaCube  Version with 240 m spacing </vt:lpstr>
      <vt:lpstr>A surface veto           (also studied: several small Cherenkov telescopes)</vt:lpstr>
      <vt:lpstr>ARA   Askaryan Radio Array</vt:lpstr>
      <vt:lpstr>PowerPoint Presentation</vt:lpstr>
      <vt:lpstr>PowerPoint Presentation</vt:lpstr>
      <vt:lpstr>PowerPoint Presentation</vt:lpstr>
      <vt:lpstr>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Spiering, Christian</dc:creator>
  <cp:lastModifiedBy>Spiering, Christian</cp:lastModifiedBy>
  <cp:revision>303</cp:revision>
  <dcterms:modified xsi:type="dcterms:W3CDTF">2013-12-27T13:56:15Z</dcterms:modified>
</cp:coreProperties>
</file>