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6"/>
  </p:notesMasterIdLst>
  <p:handoutMasterIdLst>
    <p:handoutMasterId r:id="rId107"/>
  </p:handoutMasterIdLst>
  <p:sldIdLst>
    <p:sldId id="1034" r:id="rId2"/>
    <p:sldId id="982" r:id="rId3"/>
    <p:sldId id="985" r:id="rId4"/>
    <p:sldId id="853" r:id="rId5"/>
    <p:sldId id="854" r:id="rId6"/>
    <p:sldId id="984" r:id="rId7"/>
    <p:sldId id="983" r:id="rId8"/>
    <p:sldId id="986" r:id="rId9"/>
    <p:sldId id="987" r:id="rId10"/>
    <p:sldId id="988" r:id="rId11"/>
    <p:sldId id="991" r:id="rId12"/>
    <p:sldId id="1011" r:id="rId13"/>
    <p:sldId id="989" r:id="rId14"/>
    <p:sldId id="992" r:id="rId15"/>
    <p:sldId id="1013" r:id="rId16"/>
    <p:sldId id="1002" r:id="rId17"/>
    <p:sldId id="1041" r:id="rId18"/>
    <p:sldId id="993" r:id="rId19"/>
    <p:sldId id="1012" r:id="rId20"/>
    <p:sldId id="994" r:id="rId21"/>
    <p:sldId id="1042" r:id="rId22"/>
    <p:sldId id="1028" r:id="rId23"/>
    <p:sldId id="995" r:id="rId24"/>
    <p:sldId id="996" r:id="rId25"/>
    <p:sldId id="997" r:id="rId26"/>
    <p:sldId id="998" r:id="rId27"/>
    <p:sldId id="1009" r:id="rId28"/>
    <p:sldId id="1003" r:id="rId29"/>
    <p:sldId id="1038" r:id="rId30"/>
    <p:sldId id="1039" r:id="rId31"/>
    <p:sldId id="1037" r:id="rId32"/>
    <p:sldId id="999" r:id="rId33"/>
    <p:sldId id="1029" r:id="rId34"/>
    <p:sldId id="1030" r:id="rId35"/>
    <p:sldId id="1031" r:id="rId36"/>
    <p:sldId id="1032" r:id="rId37"/>
    <p:sldId id="1035" r:id="rId38"/>
    <p:sldId id="1000" r:id="rId39"/>
    <p:sldId id="1043" r:id="rId40"/>
    <p:sldId id="1007" r:id="rId41"/>
    <p:sldId id="1008" r:id="rId42"/>
    <p:sldId id="1001" r:id="rId43"/>
    <p:sldId id="1004" r:id="rId44"/>
    <p:sldId id="1005" r:id="rId45"/>
    <p:sldId id="1006" r:id="rId46"/>
    <p:sldId id="1010" r:id="rId47"/>
    <p:sldId id="1044" r:id="rId48"/>
    <p:sldId id="855" r:id="rId49"/>
    <p:sldId id="858" r:id="rId50"/>
    <p:sldId id="862" r:id="rId51"/>
    <p:sldId id="863" r:id="rId52"/>
    <p:sldId id="977" r:id="rId53"/>
    <p:sldId id="864" r:id="rId54"/>
    <p:sldId id="871" r:id="rId55"/>
    <p:sldId id="957" r:id="rId56"/>
    <p:sldId id="873" r:id="rId57"/>
    <p:sldId id="874" r:id="rId58"/>
    <p:sldId id="1016" r:id="rId59"/>
    <p:sldId id="875" r:id="rId60"/>
    <p:sldId id="876" r:id="rId61"/>
    <p:sldId id="877" r:id="rId62"/>
    <p:sldId id="878" r:id="rId63"/>
    <p:sldId id="1018" r:id="rId64"/>
    <p:sldId id="879" r:id="rId65"/>
    <p:sldId id="958" r:id="rId66"/>
    <p:sldId id="1017" r:id="rId67"/>
    <p:sldId id="1015" r:id="rId68"/>
    <p:sldId id="880" r:id="rId69"/>
    <p:sldId id="881" r:id="rId70"/>
    <p:sldId id="946" r:id="rId71"/>
    <p:sldId id="959" r:id="rId72"/>
    <p:sldId id="953" r:id="rId73"/>
    <p:sldId id="1019" r:id="rId74"/>
    <p:sldId id="1055" r:id="rId75"/>
    <p:sldId id="1057" r:id="rId76"/>
    <p:sldId id="1056" r:id="rId77"/>
    <p:sldId id="891" r:id="rId78"/>
    <p:sldId id="892" r:id="rId79"/>
    <p:sldId id="893" r:id="rId80"/>
    <p:sldId id="894" r:id="rId81"/>
    <p:sldId id="1020" r:id="rId82"/>
    <p:sldId id="1021" r:id="rId83"/>
    <p:sldId id="1022" r:id="rId84"/>
    <p:sldId id="1023" r:id="rId85"/>
    <p:sldId id="1024" r:id="rId86"/>
    <p:sldId id="1025" r:id="rId87"/>
    <p:sldId id="1027" r:id="rId88"/>
    <p:sldId id="1026" r:id="rId89"/>
    <p:sldId id="903" r:id="rId90"/>
    <p:sldId id="847" r:id="rId91"/>
    <p:sldId id="975" r:id="rId92"/>
    <p:sldId id="1045" r:id="rId93"/>
    <p:sldId id="1047" r:id="rId94"/>
    <p:sldId id="1046" r:id="rId95"/>
    <p:sldId id="1048" r:id="rId96"/>
    <p:sldId id="1052" r:id="rId97"/>
    <p:sldId id="1054" r:id="rId98"/>
    <p:sldId id="1053" r:id="rId99"/>
    <p:sldId id="860" r:id="rId100"/>
    <p:sldId id="861" r:id="rId101"/>
    <p:sldId id="867" r:id="rId102"/>
    <p:sldId id="869" r:id="rId103"/>
    <p:sldId id="933" r:id="rId104"/>
    <p:sldId id="902" r:id="rId105"/>
  </p:sldIdLst>
  <p:sldSz cx="9144000" cy="6858000" type="screen4x3"/>
  <p:notesSz cx="6781800" cy="9906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CC"/>
    <a:srgbClr val="990000"/>
    <a:srgbClr val="DDDDDD"/>
    <a:srgbClr val="FFCC66"/>
    <a:srgbClr val="FFFFFF"/>
    <a:srgbClr val="080808"/>
    <a:srgbClr val="008000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66" autoAdjust="0"/>
    <p:restoredTop sz="94676" autoAdjust="0"/>
  </p:normalViewPr>
  <p:slideViewPr>
    <p:cSldViewPr>
      <p:cViewPr>
        <p:scale>
          <a:sx n="64" d="100"/>
          <a:sy n="64" d="100"/>
        </p:scale>
        <p:origin x="-918" y="-258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5" d="100"/>
        <a:sy n="35" d="100"/>
      </p:scale>
      <p:origin x="0" y="22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handoutMaster" Target="handoutMasters/handout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3338" y="0"/>
            <a:ext cx="293846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1628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70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1628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3338" y="9410700"/>
            <a:ext cx="293846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986CB71-39B6-41E9-8CF5-6DFF55141661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21010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3338" y="0"/>
            <a:ext cx="293846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705350"/>
            <a:ext cx="497205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1070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3338" y="9410700"/>
            <a:ext cx="293846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41FDB3C-30D0-46C2-96A4-7242219DE522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16925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4941A5-C3DD-40F8-AE4E-459CB2AEABFA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6731995"/>
      </p:ext>
    </p:extLst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94F496-518D-4149-BFF0-ED1D464BC7E4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9188351"/>
      </p:ext>
    </p:extLst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1463" y="0"/>
            <a:ext cx="2051050" cy="60213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0"/>
            <a:ext cx="6000750" cy="60213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76B99-BC9C-4516-B179-10BA68C5E238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1110110"/>
      </p:ext>
    </p:extLst>
  </p:cSld>
  <p:clrMapOvr>
    <a:masterClrMapping/>
  </p:clrMapOvr>
  <p:transition spd="med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04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8313" y="1484313"/>
            <a:ext cx="4025900" cy="453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484313"/>
            <a:ext cx="4025900" cy="453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8851E19-1EF7-4EA6-A9B7-4C993FD8FD3C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4702250"/>
      </p:ext>
    </p:extLst>
  </p:cSld>
  <p:clrMapOvr>
    <a:masterClrMapping/>
  </p:clrMapOvr>
  <p:transition spd="med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04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8313" y="1484313"/>
            <a:ext cx="4025900" cy="453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1484313"/>
            <a:ext cx="4025900" cy="2192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3" y="3829050"/>
            <a:ext cx="4025900" cy="2192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227609D-E1D7-41C2-9C7D-678CF5643876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4889188"/>
      </p:ext>
    </p:extLst>
  </p:cSld>
  <p:clrMapOvr>
    <a:masterClrMapping/>
  </p:clrMapOvr>
  <p:transition spd="med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04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484313"/>
            <a:ext cx="4025900" cy="453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1484313"/>
            <a:ext cx="4025900" cy="2192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3" y="3829050"/>
            <a:ext cx="4025900" cy="2192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E552E2F-0644-4395-B15D-610FB0CC08C2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9677852"/>
      </p:ext>
    </p:extLst>
  </p:cSld>
  <p:clrMapOvr>
    <a:masterClrMapping/>
  </p:clrMapOvr>
  <p:transition spd="med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68313" y="0"/>
            <a:ext cx="8204200" cy="60213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466E34E-4E77-421D-AFAE-8B43C6C6F9A5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38142"/>
      </p:ext>
    </p:extLst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255605-32B0-4F84-BF98-55249DBEB713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1419325"/>
      </p:ext>
    </p:extLst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F3A0D4-A9C2-45F2-9CC1-BDC1334FC116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2829212"/>
      </p:ext>
    </p:extLst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484313"/>
            <a:ext cx="4025900" cy="4537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484313"/>
            <a:ext cx="4025900" cy="4537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56FEAB-6B6A-4B90-97E4-B2A2C47A475B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4196536"/>
      </p:ext>
    </p:extLst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87C6ED-CC7A-4F05-B37D-BC00C65F66E9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3909515"/>
      </p:ext>
    </p:extLst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C8EF82-23CA-41B5-AE6E-C5BEF7C908AC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2244486"/>
      </p:ext>
    </p:extLst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D9DB62-4D3A-4ED0-84EA-DA743507FEE4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0723554"/>
      </p:ext>
    </p:extLst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CC855E-4529-45F2-BE93-CB010ED34A46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8932862"/>
      </p:ext>
    </p:extLst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C141C9-5F59-4A4B-A5EE-897E7A198E10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2429379"/>
      </p:ext>
    </p:extLst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8204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484313"/>
            <a:ext cx="8204200" cy="453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6762CD5-A503-4774-A4D1-5D80395CBE9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1258888" y="1125538"/>
            <a:ext cx="7416800" cy="14446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006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>
    <p:wipe dir="r"/>
  </p:transition>
  <p:txStyles>
    <p:titleStyle>
      <a:lvl1pPr algn="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Calibri" pitchFamily="34" charset="0"/>
        </a:defRPr>
      </a:lvl2pPr>
      <a:lvl3pPr algn="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Calibri" pitchFamily="34" charset="0"/>
        </a:defRPr>
      </a:lvl3pPr>
      <a:lvl4pPr algn="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Calibri" pitchFamily="34" charset="0"/>
        </a:defRPr>
      </a:lvl4pPr>
      <a:lvl5pPr algn="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Calibri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Calibri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Calibri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Calibri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F0000"/>
        </a:buClr>
        <a:buSzPct val="130000"/>
        <a:buFont typeface="Wingdings" pitchFamily="2" charset="2"/>
        <a:buChar char="§"/>
        <a:defRPr sz="3200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2800">
          <a:solidFill>
            <a:srgbClr val="000066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wmf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wmf"/><Relationship Id="rId2" Type="http://schemas.openxmlformats.org/officeDocument/2006/relationships/image" Target="../media/image139.w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4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4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4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34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34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6.wmf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image" Target="../media/image8.wmf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3.png"/><Relationship Id="rId4" Type="http://schemas.openxmlformats.org/officeDocument/2006/relationships/image" Target="../media/image12.w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6.w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w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5.jpeg"/><Relationship Id="rId4" Type="http://schemas.openxmlformats.org/officeDocument/2006/relationships/image" Target="../media/image14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1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6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88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1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03.w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1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gi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5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gif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wmf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w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gi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29.em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gif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gi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gif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gif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5410" name="Picture 2" descr="muhs_neutrino_on_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5411" name="Picture 3" descr="Desylogo_cyan_trans_kle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981075"/>
            <a:ext cx="1657350" cy="165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5413" name="Rectangle 5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8713788" cy="6335712"/>
          </a:xfrm>
        </p:spPr>
        <p:txBody>
          <a:bodyPr/>
          <a:lstStyle/>
          <a:p>
            <a:pPr algn="ctr"/>
            <a:r>
              <a:rPr lang="de-DE" sz="6600" dirty="0" smtClean="0">
                <a:solidFill>
                  <a:schemeClr val="bg1"/>
                </a:solidFill>
              </a:rPr>
              <a:t>A walk through history</a:t>
            </a:r>
            <a:r>
              <a:rPr lang="de-DE" sz="6600" dirty="0">
                <a:solidFill>
                  <a:schemeClr val="bg1"/>
                </a:solidFill>
              </a:rPr>
              <a:t/>
            </a:r>
            <a:br>
              <a:rPr lang="de-DE" sz="6600" dirty="0">
                <a:solidFill>
                  <a:schemeClr val="bg1"/>
                </a:solidFill>
              </a:rPr>
            </a:br>
            <a:r>
              <a:rPr lang="de-DE" sz="8800" dirty="0"/>
              <a:t/>
            </a:r>
            <a:br>
              <a:rPr lang="de-DE" sz="8800" dirty="0"/>
            </a:br>
            <a:r>
              <a:rPr lang="de-DE" sz="5400" b="0" dirty="0"/>
              <a:t/>
            </a:r>
            <a:br>
              <a:rPr lang="de-DE" sz="5400" b="0" dirty="0"/>
            </a:br>
            <a:r>
              <a:rPr lang="de-DE" sz="4000" b="0" dirty="0"/>
              <a:t/>
            </a:r>
            <a:br>
              <a:rPr lang="de-DE" sz="4000" b="0" dirty="0"/>
            </a:br>
            <a:r>
              <a:rPr lang="de-DE" sz="4000" b="0" dirty="0"/>
              <a:t/>
            </a:r>
            <a:br>
              <a:rPr lang="de-DE" sz="4000" b="0" dirty="0"/>
            </a:br>
            <a:r>
              <a:rPr lang="de-DE" sz="4000" dirty="0"/>
              <a:t>F</a:t>
            </a:r>
            <a:r>
              <a:rPr lang="de-DE" sz="4000" dirty="0" smtClean="0"/>
              <a:t>rom the first neutrino underground    to the first neutrino underwater</a:t>
            </a:r>
            <a:endParaRPr lang="en-US" sz="4000" dirty="0">
              <a:solidFill>
                <a:srgbClr val="000099"/>
              </a:solidFill>
            </a:endParaRPr>
          </a:p>
        </p:txBody>
      </p:sp>
      <p:sp>
        <p:nvSpPr>
          <p:cNvPr id="785412" name="WordArt 4"/>
          <p:cNvSpPr>
            <a:spLocks noChangeArrowheads="1" noChangeShapeType="1" noTextEdit="1"/>
          </p:cNvSpPr>
          <p:nvPr/>
        </p:nvSpPr>
        <p:spPr bwMode="auto">
          <a:xfrm>
            <a:off x="5940425" y="2420938"/>
            <a:ext cx="1008063" cy="50323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Calibri"/>
                <a:cs typeface="Calibri"/>
              </a:rPr>
              <a:t>Christian Spiering</a:t>
            </a:r>
          </a:p>
        </p:txBody>
      </p:sp>
    </p:spTree>
    <p:extLst>
      <p:ext uri="{BB962C8B-B14F-4D97-AF65-F5344CB8AC3E}">
        <p14:creationId xmlns:p14="http://schemas.microsoft.com/office/powerpoint/2010/main" val="269593948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01" y="1412776"/>
            <a:ext cx="3288035" cy="512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/>
              <a:t>In the East Rand Proprietary Mine/South Africa</a:t>
            </a:r>
            <a:endParaRPr lang="en-US" sz="3200" dirty="0"/>
          </a:p>
        </p:txBody>
      </p:sp>
      <p:pic>
        <p:nvPicPr>
          <p:cNvPr id="6" name="Content Placeholder 5" descr="reinesgus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0152" y="2361350"/>
            <a:ext cx="2941407" cy="4176640"/>
          </a:xfrm>
          <a:prstGeom prst="rect">
            <a:avLst/>
          </a:prstGeom>
          <a:noFill/>
          <a:ln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2" descr="C:\Documents and Settings\nb166\Desktop\Reines-Plaquet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425" y="1556792"/>
            <a:ext cx="3354287" cy="2211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946311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Which physics?</a:t>
            </a:r>
            <a:endParaRPr lang="en-GB"/>
          </a:p>
        </p:txBody>
      </p:sp>
      <p:sp>
        <p:nvSpPr>
          <p:cNvPr id="8386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295400"/>
            <a:ext cx="8099425" cy="5302250"/>
          </a:xfrm>
        </p:spPr>
        <p:txBody>
          <a:bodyPr/>
          <a:lstStyle/>
          <a:p>
            <a:r>
              <a:rPr lang="de-DE" sz="2400"/>
              <a:t>UNDINE: UNderwater Detection of Interstellar Neutrino Emission</a:t>
            </a:r>
          </a:p>
          <a:p>
            <a:pPr lvl="1"/>
            <a:r>
              <a:rPr lang="de-DE" sz="1600"/>
              <a:t>i.e. Supernova </a:t>
            </a:r>
            <a:r>
              <a:rPr lang="de-DE" sz="1600">
                <a:sym typeface="Wingdings" pitchFamily="2" charset="2"/>
              </a:rPr>
              <a:t> too rarely to optimize an ocean detector for it ( IMB)</a:t>
            </a:r>
          </a:p>
          <a:p>
            <a:pPr lvl="1"/>
            <a:endParaRPr lang="de-DE" sz="1400"/>
          </a:p>
          <a:p>
            <a:r>
              <a:rPr lang="de-DE" sz="2400"/>
              <a:t>ATHENE: ATmospheric High-Energy Neutrino Experiment</a:t>
            </a:r>
          </a:p>
          <a:p>
            <a:pPr lvl="1"/>
            <a:r>
              <a:rPr lang="de-DE" sz="1600">
                <a:sym typeface="Wingdings" pitchFamily="2" charset="2"/>
              </a:rPr>
              <a:t>Better with </a:t>
            </a:r>
            <a:r>
              <a:rPr lang="de-DE" sz="1600"/>
              <a:t>underground experiments</a:t>
            </a:r>
          </a:p>
          <a:p>
            <a:pPr lvl="1"/>
            <a:endParaRPr lang="de-DE" sz="1200"/>
          </a:p>
          <a:p>
            <a:pPr lvl="1"/>
            <a:endParaRPr lang="de-DE" sz="1200"/>
          </a:p>
          <a:p>
            <a:pPr lvl="1"/>
            <a:endParaRPr lang="de-DE" sz="1200"/>
          </a:p>
          <a:p>
            <a:pPr lvl="1"/>
            <a:endParaRPr lang="de-DE" sz="1200"/>
          </a:p>
          <a:p>
            <a:pPr lvl="1"/>
            <a:endParaRPr lang="de-DE" sz="1200"/>
          </a:p>
          <a:p>
            <a:pPr lvl="1"/>
            <a:endParaRPr lang="de-DE" sz="1200"/>
          </a:p>
          <a:p>
            <a:pPr lvl="1"/>
            <a:endParaRPr lang="de-DE" sz="1200"/>
          </a:p>
          <a:p>
            <a:pPr lvl="1"/>
            <a:endParaRPr lang="de-DE" sz="1200"/>
          </a:p>
          <a:p>
            <a:r>
              <a:rPr lang="de-DE" sz="2400"/>
              <a:t>UNICORN: UNderwater Interstellar COsmic Ray Neutrinos</a:t>
            </a:r>
          </a:p>
          <a:p>
            <a:pPr lvl="1"/>
            <a:r>
              <a:rPr lang="de-DE" sz="1600"/>
              <a:t>The high energy option   </a:t>
            </a:r>
          </a:p>
          <a:p>
            <a:pPr lvl="1"/>
            <a:r>
              <a:rPr lang="de-DE" sz="1600">
                <a:sym typeface="Wingdings" pitchFamily="2" charset="2"/>
              </a:rPr>
              <a:t>preferred option, but: how large are the fluxes ?</a:t>
            </a:r>
          </a:p>
          <a:p>
            <a:pPr lvl="1"/>
            <a:r>
              <a:rPr lang="de-DE" sz="1600">
                <a:sym typeface="Wingdings" pitchFamily="2" charset="2"/>
              </a:rPr>
              <a:t> think as big as possible !</a:t>
            </a:r>
            <a:endParaRPr lang="en-GB" sz="1600"/>
          </a:p>
        </p:txBody>
      </p:sp>
      <p:pic>
        <p:nvPicPr>
          <p:cNvPr id="838661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7263" y="3500438"/>
            <a:ext cx="5173662" cy="1277937"/>
          </a:xfrm>
          <a:noFill/>
          <a:ln/>
        </p:spPr>
      </p:pic>
      <p:sp>
        <p:nvSpPr>
          <p:cNvPr id="838662" name="Rectangle 6"/>
          <p:cNvSpPr>
            <a:spLocks noChangeArrowheads="1"/>
          </p:cNvSpPr>
          <p:nvPr/>
        </p:nvSpPr>
        <p:spPr bwMode="auto">
          <a:xfrm>
            <a:off x="3419475" y="3500438"/>
            <a:ext cx="547688" cy="2571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663" name="Rectangle 7"/>
          <p:cNvSpPr>
            <a:spLocks noChangeArrowheads="1"/>
          </p:cNvSpPr>
          <p:nvPr/>
        </p:nvSpPr>
        <p:spPr bwMode="auto">
          <a:xfrm>
            <a:off x="6122988" y="4764088"/>
            <a:ext cx="3021012" cy="3444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664" name="Text Box 8"/>
          <p:cNvSpPr txBox="1">
            <a:spLocks noChangeArrowheads="1"/>
          </p:cNvSpPr>
          <p:nvPr/>
        </p:nvSpPr>
        <p:spPr bwMode="auto">
          <a:xfrm>
            <a:off x="1963738" y="3636963"/>
            <a:ext cx="153828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>
            <a:spAutoFit/>
          </a:bodyPr>
          <a:lstStyle>
            <a:lvl1pPr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1275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2550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36663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49413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1066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638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0210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782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2200">
                <a:latin typeface="Arial" charset="0"/>
              </a:rPr>
              <a:t>A. Roberts:</a:t>
            </a:r>
            <a:endParaRPr lang="en-GB" sz="2200">
              <a:latin typeface="Arial" charset="0"/>
            </a:endParaRPr>
          </a:p>
        </p:txBody>
      </p:sp>
      <p:sp>
        <p:nvSpPr>
          <p:cNvPr id="838665" name="AutoShape 9"/>
          <p:cNvSpPr>
            <a:spLocks noChangeArrowheads="1"/>
          </p:cNvSpPr>
          <p:nvPr/>
        </p:nvSpPr>
        <p:spPr bwMode="auto">
          <a:xfrm rot="-10800000">
            <a:off x="8004175" y="4806950"/>
            <a:ext cx="733425" cy="782638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666" name="Rectangle 10"/>
          <p:cNvSpPr>
            <a:spLocks noChangeArrowheads="1"/>
          </p:cNvSpPr>
          <p:nvPr/>
        </p:nvSpPr>
        <p:spPr bwMode="auto">
          <a:xfrm>
            <a:off x="5795963" y="4508500"/>
            <a:ext cx="2663825" cy="2889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89975" cy="1089025"/>
          </a:xfrm>
        </p:spPr>
        <p:txBody>
          <a:bodyPr/>
          <a:lstStyle/>
          <a:p>
            <a:r>
              <a:rPr lang="de-DE" sz="3600"/>
              <a:t>Point sources, DUMAND-II (0.002 km³)                                                        expectations in the eighties</a:t>
            </a:r>
            <a:endParaRPr lang="en-GB" sz="3600"/>
          </a:p>
        </p:txBody>
      </p:sp>
      <p:pic>
        <p:nvPicPr>
          <p:cNvPr id="84480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39888"/>
            <a:ext cx="9144000" cy="3881437"/>
          </a:xfrm>
          <a:noFill/>
          <a:ln/>
        </p:spPr>
      </p:pic>
      <p:sp>
        <p:nvSpPr>
          <p:cNvPr id="844804" name="Oval 4"/>
          <p:cNvSpPr>
            <a:spLocks noChangeArrowheads="1"/>
          </p:cNvSpPr>
          <p:nvPr/>
        </p:nvSpPr>
        <p:spPr bwMode="auto">
          <a:xfrm>
            <a:off x="7935913" y="2351088"/>
            <a:ext cx="892175" cy="206375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4805" name="Line 5"/>
          <p:cNvSpPr>
            <a:spLocks noChangeShapeType="1"/>
          </p:cNvSpPr>
          <p:nvPr/>
        </p:nvSpPr>
        <p:spPr bwMode="auto">
          <a:xfrm>
            <a:off x="8316913" y="1557338"/>
            <a:ext cx="168275" cy="79375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4806" name="Text Box 6"/>
          <p:cNvSpPr txBox="1">
            <a:spLocks noChangeArrowheads="1"/>
          </p:cNvSpPr>
          <p:nvPr/>
        </p:nvSpPr>
        <p:spPr bwMode="auto">
          <a:xfrm>
            <a:off x="8101013" y="1196975"/>
            <a:ext cx="398462" cy="41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>
            <a:spAutoFit/>
          </a:bodyPr>
          <a:lstStyle>
            <a:lvl1pPr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1275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2550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36663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49413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1066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638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0210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782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2200">
                <a:solidFill>
                  <a:srgbClr val="FF3300"/>
                </a:solidFill>
                <a:latin typeface="Arial" charset="0"/>
              </a:rPr>
              <a:t>!!!</a:t>
            </a:r>
            <a:endParaRPr lang="en-GB" sz="22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844807" name="Text Box 7"/>
          <p:cNvSpPr txBox="1">
            <a:spLocks noChangeArrowheads="1"/>
          </p:cNvSpPr>
          <p:nvPr/>
        </p:nvSpPr>
        <p:spPr bwMode="auto">
          <a:xfrm>
            <a:off x="179388" y="5510213"/>
            <a:ext cx="8964612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479" tIns="41239" rIns="82479" bIns="41239">
            <a:spAutoFit/>
          </a:bodyPr>
          <a:lstStyle>
            <a:lvl1pPr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1275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2550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36663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49413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1066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638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0210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782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2200">
                <a:latin typeface="Arial" charset="0"/>
              </a:rPr>
              <a:t>Note: in 1989, the only proven TeV </a:t>
            </a:r>
            <a:r>
              <a:rPr lang="de-DE" sz="2200">
                <a:latin typeface="Arial" charset="0"/>
                <a:sym typeface="Symbol" pitchFamily="18" charset="2"/>
              </a:rPr>
              <a:t></a:t>
            </a:r>
            <a:r>
              <a:rPr lang="de-DE" sz="2200">
                <a:latin typeface="Arial" charset="0"/>
              </a:rPr>
              <a:t> source was the Crab SNR!</a:t>
            </a:r>
          </a:p>
          <a:p>
            <a:endParaRPr lang="de-DE" sz="900">
              <a:latin typeface="Arial" charset="0"/>
            </a:endParaRPr>
          </a:p>
          <a:p>
            <a:r>
              <a:rPr lang="de-DE" sz="1800">
                <a:latin typeface="Arial" charset="0"/>
              </a:rPr>
              <a:t>With these assumptions, a km³ detector would have discovered 5-50 (worst scenario) </a:t>
            </a:r>
          </a:p>
          <a:p>
            <a:r>
              <a:rPr lang="de-DE" sz="1800">
                <a:latin typeface="Arial" charset="0"/>
              </a:rPr>
              <a:t>up to several ten thousand events (best scenario) per source</a:t>
            </a:r>
            <a:r>
              <a:rPr lang="de-DE" sz="2200">
                <a:latin typeface="Arial" charset="0"/>
              </a:rPr>
              <a:t> </a:t>
            </a:r>
            <a:endParaRPr lang="en-GB" sz="2200">
              <a:latin typeface="Arial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Technology boosts</a:t>
            </a:r>
            <a:endParaRPr lang="en-GB"/>
          </a:p>
        </p:txBody>
      </p:sp>
      <p:sp>
        <p:nvSpPr>
          <p:cNvPr id="8468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74638" y="1412875"/>
            <a:ext cx="4365625" cy="4495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de-DE" sz="2400"/>
              <a:t>Optical fibers with &lt; 12 db attenuation over 40-km length and data rates of hundreds of MBaud (Nobel prize 2009!)</a:t>
            </a:r>
          </a:p>
          <a:p>
            <a:pPr>
              <a:lnSpc>
                <a:spcPct val="90000"/>
              </a:lnSpc>
            </a:pPr>
            <a:endParaRPr lang="de-DE" sz="2400"/>
          </a:p>
          <a:p>
            <a:pPr>
              <a:lnSpc>
                <a:spcPct val="90000"/>
              </a:lnSpc>
            </a:pPr>
            <a:endParaRPr lang="de-DE" sz="2400"/>
          </a:p>
          <a:p>
            <a:pPr>
              <a:lnSpc>
                <a:spcPct val="90000"/>
              </a:lnSpc>
            </a:pPr>
            <a:r>
              <a:rPr lang="de-DE" sz="2400"/>
              <a:t>Appearance of                                                                                                 16“ Hamamatsu PMT</a:t>
            </a:r>
          </a:p>
          <a:p>
            <a:pPr>
              <a:lnSpc>
                <a:spcPct val="90000"/>
              </a:lnSpc>
            </a:pPr>
            <a:endParaRPr lang="de-DE" sz="2400"/>
          </a:p>
          <a:p>
            <a:pPr>
              <a:lnSpc>
                <a:spcPct val="90000"/>
              </a:lnSpc>
            </a:pPr>
            <a:endParaRPr lang="de-DE" sz="2400"/>
          </a:p>
          <a:p>
            <a:pPr>
              <a:lnSpc>
                <a:spcPct val="90000"/>
              </a:lnSpc>
            </a:pPr>
            <a:endParaRPr lang="de-DE" sz="2400"/>
          </a:p>
          <a:p>
            <a:pPr>
              <a:lnSpc>
                <a:spcPct val="90000"/>
              </a:lnSpc>
            </a:pPr>
            <a:r>
              <a:rPr lang="de-DE" sz="2400"/>
              <a:t>Appearance of                                                                                                14“ „smart“ Philips PMT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GB" sz="2400">
              <a:solidFill>
                <a:srgbClr val="FFFFFF"/>
              </a:solidFill>
            </a:endParaRPr>
          </a:p>
        </p:txBody>
      </p:sp>
      <p:pic>
        <p:nvPicPr>
          <p:cNvPr id="846852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3"/>
          <a:stretch>
            <a:fillRect/>
          </a:stretch>
        </p:blipFill>
        <p:spPr>
          <a:xfrm>
            <a:off x="4356100" y="1989138"/>
            <a:ext cx="4160838" cy="2616200"/>
          </a:xfrm>
          <a:noFill/>
          <a:ln/>
        </p:spPr>
      </p:pic>
      <p:pic>
        <p:nvPicPr>
          <p:cNvPr id="846853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0425" y="4387850"/>
            <a:ext cx="3203575" cy="2470150"/>
          </a:xfrm>
          <a:noFill/>
          <a:ln/>
        </p:spPr>
      </p:pic>
      <p:sp>
        <p:nvSpPr>
          <p:cNvPr id="846854" name="Text Box 6"/>
          <p:cNvSpPr txBox="1">
            <a:spLocks noChangeArrowheads="1"/>
          </p:cNvSpPr>
          <p:nvPr/>
        </p:nvSpPr>
        <p:spPr bwMode="auto">
          <a:xfrm>
            <a:off x="3563938" y="4076700"/>
            <a:ext cx="2165350" cy="63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>
            <a:spAutoFit/>
          </a:bodyPr>
          <a:lstStyle>
            <a:lvl1pPr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1275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2550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36663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49413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1066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638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0210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782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2200">
                <a:latin typeface="Arial" charset="0"/>
              </a:rPr>
              <a:t>JOM</a:t>
            </a:r>
          </a:p>
          <a:p>
            <a:r>
              <a:rPr lang="de-DE" sz="1400">
                <a:latin typeface="Arial" charset="0"/>
              </a:rPr>
              <a:t>Japanese Optical Module</a:t>
            </a:r>
            <a:endParaRPr lang="en-GB" sz="1400">
              <a:latin typeface="Arial" charset="0"/>
            </a:endParaRPr>
          </a:p>
        </p:txBody>
      </p:sp>
      <p:sp>
        <p:nvSpPr>
          <p:cNvPr id="846855" name="Text Box 7"/>
          <p:cNvSpPr txBox="1">
            <a:spLocks noChangeArrowheads="1"/>
          </p:cNvSpPr>
          <p:nvPr/>
        </p:nvSpPr>
        <p:spPr bwMode="auto">
          <a:xfrm>
            <a:off x="4211638" y="5373688"/>
            <a:ext cx="2165350" cy="63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>
            <a:spAutoFit/>
          </a:bodyPr>
          <a:lstStyle>
            <a:lvl1pPr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1275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2550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36663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49413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1066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638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0210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782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2200">
                <a:latin typeface="Arial" charset="0"/>
              </a:rPr>
              <a:t>EOM</a:t>
            </a:r>
          </a:p>
          <a:p>
            <a:r>
              <a:rPr lang="de-DE" sz="1400">
                <a:latin typeface="Arial" charset="0"/>
              </a:rPr>
              <a:t>European Optical Module</a:t>
            </a:r>
            <a:endParaRPr lang="en-GB" sz="1400">
              <a:latin typeface="Arial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303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38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90000">
              <a:alpha val="28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12387" name="Picture 3" descr="OMdum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04138" cy="688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grpSp>
        <p:nvGrpSpPr>
          <p:cNvPr id="912393" name="Group 9"/>
          <p:cNvGrpSpPr>
            <a:grpSpLocks/>
          </p:cNvGrpSpPr>
          <p:nvPr/>
        </p:nvGrpSpPr>
        <p:grpSpPr bwMode="auto">
          <a:xfrm>
            <a:off x="5867400" y="260350"/>
            <a:ext cx="3076575" cy="1555750"/>
            <a:chOff x="3696" y="164"/>
            <a:chExt cx="1938" cy="980"/>
          </a:xfrm>
        </p:grpSpPr>
        <p:sp>
          <p:nvSpPr>
            <p:cNvPr id="912388" name="Text Box 4"/>
            <p:cNvSpPr txBox="1">
              <a:spLocks noChangeArrowheads="1"/>
            </p:cNvSpPr>
            <p:nvPr/>
          </p:nvSpPr>
          <p:spPr bwMode="auto">
            <a:xfrm>
              <a:off x="3923" y="164"/>
              <a:ext cx="1711" cy="9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de-DE" sz="2000" b="1">
                  <a:solidFill>
                    <a:srgbClr val="FFCC66"/>
                  </a:solidFill>
                  <a:latin typeface="Calibri" pitchFamily="34" charset="0"/>
                </a:rPr>
                <a:t>One legacy of </a:t>
              </a:r>
            </a:p>
            <a:p>
              <a:pPr algn="r"/>
              <a:r>
                <a:rPr lang="de-DE" sz="2000" b="1">
                  <a:solidFill>
                    <a:srgbClr val="FFCC66"/>
                  </a:solidFill>
                  <a:latin typeface="Calibri" pitchFamily="34" charset="0"/>
                </a:rPr>
                <a:t>DUMAND for AMANDA:</a:t>
              </a:r>
            </a:p>
            <a:p>
              <a:pPr algn="r"/>
              <a:r>
                <a:rPr lang="de-DE" sz="2800" b="1">
                  <a:solidFill>
                    <a:srgbClr val="FFCC66"/>
                  </a:solidFill>
                  <a:latin typeface="Calibri" pitchFamily="34" charset="0"/>
                </a:rPr>
                <a:t>The optical </a:t>
              </a:r>
            </a:p>
            <a:p>
              <a:pPr algn="r"/>
              <a:r>
                <a:rPr lang="de-DE" sz="2800" b="1">
                  <a:solidFill>
                    <a:srgbClr val="FFCC66"/>
                  </a:solidFill>
                  <a:latin typeface="Calibri" pitchFamily="34" charset="0"/>
                </a:rPr>
                <a:t>feed-through</a:t>
              </a:r>
              <a:endParaRPr lang="en-US" sz="2800" b="1">
                <a:solidFill>
                  <a:srgbClr val="FFCC66"/>
                </a:solidFill>
                <a:latin typeface="Calibri" pitchFamily="34" charset="0"/>
              </a:endParaRPr>
            </a:p>
          </p:txBody>
        </p:sp>
        <p:sp>
          <p:nvSpPr>
            <p:cNvPr id="912389" name="Line 5"/>
            <p:cNvSpPr>
              <a:spLocks noChangeShapeType="1"/>
            </p:cNvSpPr>
            <p:nvPr/>
          </p:nvSpPr>
          <p:spPr bwMode="auto">
            <a:xfrm flipH="1" flipV="1">
              <a:off x="3696" y="527"/>
              <a:ext cx="636" cy="227"/>
            </a:xfrm>
            <a:prstGeom prst="line">
              <a:avLst/>
            </a:prstGeom>
            <a:noFill/>
            <a:ln w="38100">
              <a:solidFill>
                <a:srgbClr val="FFCC66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12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2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12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60350"/>
            <a:ext cx="4259263" cy="5400675"/>
          </a:xfrm>
          <a:noFill/>
          <a:ln/>
        </p:spPr>
      </p:pic>
      <p:pic>
        <p:nvPicPr>
          <p:cNvPr id="8806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563" y="1458913"/>
            <a:ext cx="4400550" cy="5399087"/>
          </a:xfrm>
          <a:noFill/>
          <a:ln/>
        </p:spPr>
      </p:pic>
      <p:sp>
        <p:nvSpPr>
          <p:cNvPr id="880644" name="Text Box 4"/>
          <p:cNvSpPr txBox="1">
            <a:spLocks noChangeArrowheads="1"/>
          </p:cNvSpPr>
          <p:nvPr/>
        </p:nvSpPr>
        <p:spPr bwMode="auto">
          <a:xfrm>
            <a:off x="900113" y="5805488"/>
            <a:ext cx="25368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>
            <a:spAutoFit/>
          </a:bodyPr>
          <a:lstStyle/>
          <a:p>
            <a:r>
              <a:rPr lang="de-DE" sz="3600">
                <a:solidFill>
                  <a:srgbClr val="FF0000"/>
                </a:solidFill>
                <a:latin typeface="Impact" pitchFamily="34" charset="0"/>
              </a:rPr>
              <a:t>NATURE 2001</a:t>
            </a:r>
            <a:endParaRPr lang="en-GB" sz="3600">
              <a:solidFill>
                <a:srgbClr val="FF0000"/>
              </a:solidFill>
              <a:latin typeface="Impact" pitchFamily="34" charset="0"/>
            </a:endParaRPr>
          </a:p>
        </p:txBody>
      </p:sp>
      <p:sp>
        <p:nvSpPr>
          <p:cNvPr id="880645" name="Text Box 5"/>
          <p:cNvSpPr txBox="1">
            <a:spLocks noChangeArrowheads="1"/>
          </p:cNvSpPr>
          <p:nvPr/>
        </p:nvSpPr>
        <p:spPr bwMode="auto">
          <a:xfrm>
            <a:off x="4355977" y="0"/>
            <a:ext cx="4464174" cy="1138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r" eaLnBrk="0" hangingPunct="0"/>
            <a:r>
              <a:rPr lang="en-US" sz="3200" b="1" dirty="0">
                <a:solidFill>
                  <a:srgbClr val="000066"/>
                </a:solidFill>
                <a:latin typeface="Calibri" pitchFamily="34" charset="0"/>
              </a:rPr>
              <a:t>AMANDA </a:t>
            </a: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</a:rPr>
              <a:t>10string </a:t>
            </a:r>
            <a:r>
              <a:rPr lang="en-US" b="1" dirty="0">
                <a:solidFill>
                  <a:srgbClr val="000066"/>
                </a:solidFill>
                <a:latin typeface="Calibri" pitchFamily="34" charset="0"/>
              </a:rPr>
              <a:t>(1996/97)</a:t>
            </a:r>
            <a:r>
              <a:rPr lang="en-US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b="1" dirty="0">
                <a:solidFill>
                  <a:srgbClr val="000066"/>
                </a:solidFill>
                <a:latin typeface="Calibri" pitchFamily="34" charset="0"/>
              </a:rPr>
              <a:t>IceCube will work !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1312187"/>
              </p:ext>
            </p:extLst>
          </p:nvPr>
        </p:nvGraphicFramePr>
        <p:xfrm>
          <a:off x="3995936" y="1988840"/>
          <a:ext cx="4869160" cy="38884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777" name="Acrobat Document" r:id="rId3" imgW="6858000" imgH="5143500" progId="AcroExch.Document.7">
                  <p:embed/>
                </p:oleObj>
              </mc:Choice>
              <mc:Fallback>
                <p:oleObj name="Acrobat Document" r:id="rId3" imgW="6858000" imgH="51435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95936" y="1988840"/>
                        <a:ext cx="4869160" cy="38884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first neutrino skymap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484313"/>
            <a:ext cx="3887663" cy="5113039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The </a:t>
            </a:r>
            <a:r>
              <a:rPr lang="en-US" sz="2400" dirty="0"/>
              <a:t>first neutrino sky map with the celestial coordinates of 18 </a:t>
            </a:r>
            <a:r>
              <a:rPr lang="en-US" sz="2400" dirty="0" smtClean="0"/>
              <a:t>KGF </a:t>
            </a:r>
            <a:r>
              <a:rPr lang="en-US" sz="2400" dirty="0"/>
              <a:t>neutrino events </a:t>
            </a:r>
            <a:endParaRPr lang="en-US" sz="2400" dirty="0" smtClean="0"/>
          </a:p>
          <a:p>
            <a:pPr marL="0" indent="0">
              <a:buNone/>
            </a:pPr>
            <a:r>
              <a:rPr lang="en-US" sz="1800" dirty="0" smtClean="0"/>
              <a:t>(</a:t>
            </a:r>
            <a:r>
              <a:rPr lang="en-US" sz="1800" dirty="0" err="1" smtClean="0"/>
              <a:t>Krishnaswamy</a:t>
            </a:r>
            <a:r>
              <a:rPr lang="en-US" sz="1800" dirty="0" smtClean="0"/>
              <a:t> et al. 1971) </a:t>
            </a:r>
          </a:p>
          <a:p>
            <a:pPr marL="0" indent="0">
              <a:buNone/>
            </a:pPr>
            <a:endParaRPr lang="de-DE" sz="2000" dirty="0" smtClean="0"/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1800" dirty="0" smtClean="0"/>
              <a:t>Due </a:t>
            </a:r>
            <a:r>
              <a:rPr lang="en-US" sz="1800" dirty="0"/>
              <a:t>to uncertainties in the azimuth, the coordinates for some events </a:t>
            </a:r>
            <a:r>
              <a:rPr lang="en-US" sz="1800" dirty="0" smtClean="0"/>
              <a:t>are arcs </a:t>
            </a:r>
            <a:r>
              <a:rPr lang="en-US" sz="1800" dirty="0"/>
              <a:t>rather than points. The labels reflect the numbers and registration </a:t>
            </a:r>
            <a:r>
              <a:rPr lang="en-US" sz="1800" dirty="0" smtClean="0"/>
              <a:t>mode of </a:t>
            </a:r>
            <a:r>
              <a:rPr lang="en-US" sz="1800" dirty="0"/>
              <a:t>the events (e.g. "S" for spectrograph). Only for the ringed </a:t>
            </a:r>
            <a:r>
              <a:rPr lang="en-US" sz="1800" dirty="0" smtClean="0"/>
              <a:t>events the </a:t>
            </a:r>
            <a:r>
              <a:rPr lang="en-US" sz="1800" dirty="0"/>
              <a:t>sense of the direction of the registered muon is known.</a:t>
            </a:r>
          </a:p>
        </p:txBody>
      </p:sp>
    </p:spTree>
    <p:extLst>
      <p:ext uri="{BB962C8B-B14F-4D97-AF65-F5344CB8AC3E}">
        <p14:creationId xmlns:p14="http://schemas.microsoft.com/office/powerpoint/2010/main" val="157954237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3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32134" cy="1032788"/>
          </a:xfrm>
        </p:spPr>
        <p:txBody>
          <a:bodyPr/>
          <a:lstStyle/>
          <a:p>
            <a:r>
              <a:rPr lang="de-DE" sz="3200"/>
              <a:t> Central interest: cross sections, W-mass</a:t>
            </a:r>
            <a:endParaRPr lang="en-GB" sz="3200"/>
          </a:p>
        </p:txBody>
      </p:sp>
      <p:pic>
        <p:nvPicPr>
          <p:cNvPr id="8909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564904"/>
            <a:ext cx="9144000" cy="4418038"/>
          </a:xfrm>
          <a:noFill/>
          <a:ln/>
        </p:spPr>
      </p:pic>
      <p:sp>
        <p:nvSpPr>
          <p:cNvPr id="89095" name="Text Box 7"/>
          <p:cNvSpPr txBox="1">
            <a:spLocks noChangeArrowheads="1"/>
          </p:cNvSpPr>
          <p:nvPr/>
        </p:nvSpPr>
        <p:spPr bwMode="auto">
          <a:xfrm>
            <a:off x="333536" y="1312170"/>
            <a:ext cx="8680651" cy="1468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479" tIns="41239" rIns="82479" bIns="41239">
            <a:spAutoFit/>
          </a:bodyPr>
          <a:lstStyle/>
          <a:p>
            <a:r>
              <a:rPr lang="de-DE" dirty="0">
                <a:latin typeface="+mj-lt"/>
              </a:rPr>
              <a:t>… one of the main motivations for </a:t>
            </a:r>
            <a:r>
              <a:rPr lang="de-DE" b="1" dirty="0">
                <a:latin typeface="+mj-lt"/>
              </a:rPr>
              <a:t>Reines‘ South Africa detector</a:t>
            </a:r>
            <a:r>
              <a:rPr lang="de-DE" dirty="0">
                <a:latin typeface="+mj-lt"/>
              </a:rPr>
              <a:t>, the </a:t>
            </a:r>
            <a:r>
              <a:rPr lang="de-DE" b="1" dirty="0">
                <a:latin typeface="+mj-lt"/>
              </a:rPr>
              <a:t>Kolar Gold Field </a:t>
            </a:r>
            <a:r>
              <a:rPr lang="de-DE" b="1" dirty="0" smtClean="0">
                <a:latin typeface="+mj-lt"/>
              </a:rPr>
              <a:t>Detector</a:t>
            </a:r>
            <a:r>
              <a:rPr lang="de-DE" dirty="0" smtClean="0">
                <a:latin typeface="+mj-lt"/>
              </a:rPr>
              <a:t> </a:t>
            </a:r>
            <a:r>
              <a:rPr lang="de-DE" dirty="0">
                <a:latin typeface="+mj-lt"/>
              </a:rPr>
              <a:t>and the </a:t>
            </a:r>
            <a:r>
              <a:rPr lang="de-DE" b="1" dirty="0">
                <a:latin typeface="+mj-lt"/>
              </a:rPr>
              <a:t>Baksan scintillation detector</a:t>
            </a:r>
            <a:r>
              <a:rPr lang="de-DE" dirty="0">
                <a:latin typeface="+mj-lt"/>
              </a:rPr>
              <a:t>. </a:t>
            </a:r>
            <a:r>
              <a:rPr lang="de-DE" dirty="0" smtClean="0">
                <a:latin typeface="+mj-lt"/>
              </a:rPr>
              <a:t>Early </a:t>
            </a:r>
            <a:r>
              <a:rPr lang="de-DE" dirty="0">
                <a:latin typeface="+mj-lt"/>
              </a:rPr>
              <a:t>sixties: does the neutrino cross section saturate beyond 1 GeV (i.e. one would never measure atm. neutrinos with energies higher than a few GeV). The question was </a:t>
            </a:r>
            <a:r>
              <a:rPr lang="de-DE" dirty="0" smtClean="0">
                <a:latin typeface="+mj-lt"/>
              </a:rPr>
              <a:t>closed </a:t>
            </a:r>
            <a:r>
              <a:rPr lang="de-DE" dirty="0">
                <a:latin typeface="+mj-lt"/>
              </a:rPr>
              <a:t>in the mid </a:t>
            </a:r>
            <a:r>
              <a:rPr lang="de-DE" dirty="0" smtClean="0">
                <a:latin typeface="+mj-lt"/>
              </a:rPr>
              <a:t>seventies by KGF and Utah:</a:t>
            </a:r>
          </a:p>
          <a:p>
            <a:r>
              <a:rPr lang="de-DE" dirty="0" smtClean="0">
                <a:latin typeface="+mj-lt"/>
              </a:rPr>
              <a:t>The mass of W must be  &gt; 10 GeV.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4333094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 smtClean="0"/>
              <a:t>Number 3: Detector in Utah Salt mines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484313"/>
            <a:ext cx="8217371" cy="5113039"/>
          </a:xfrm>
        </p:spPr>
        <p:txBody>
          <a:bodyPr/>
          <a:lstStyle/>
          <a:p>
            <a:r>
              <a:rPr lang="de-DE" sz="2400" dirty="0" smtClean="0"/>
              <a:t>Utah detector                                                                                           plus KGF:                                                                                                      W-mass must be                                                                                          &gt;&gt; a few GeV</a:t>
            </a:r>
          </a:p>
          <a:p>
            <a:endParaRPr lang="de-DE" sz="2400" dirty="0" smtClean="0"/>
          </a:p>
          <a:p>
            <a:endParaRPr lang="de-DE" sz="2400" dirty="0"/>
          </a:p>
          <a:p>
            <a:endParaRPr lang="de-DE" sz="2400" dirty="0" smtClean="0"/>
          </a:p>
          <a:p>
            <a:endParaRPr lang="de-DE" sz="2400" dirty="0"/>
          </a:p>
          <a:p>
            <a:endParaRPr lang="de-DE" sz="2400" dirty="0" smtClean="0"/>
          </a:p>
          <a:p>
            <a:endParaRPr lang="de-DE" sz="2400" dirty="0"/>
          </a:p>
          <a:p>
            <a:r>
              <a:rPr lang="de-DE" sz="2400" dirty="0" smtClean="0"/>
              <a:t>Utah: downgoing muon flux behaves strange                                 („Keuffel effect“)  </a:t>
            </a:r>
            <a:r>
              <a:rPr lang="de-DE" sz="2400" dirty="0" smtClean="0">
                <a:sym typeface="Symbol"/>
              </a:rPr>
              <a:t> one of the motivations for DUMAND</a:t>
            </a:r>
            <a:endParaRPr lang="en-US" sz="2400" dirty="0"/>
          </a:p>
        </p:txBody>
      </p:sp>
      <p:pic>
        <p:nvPicPr>
          <p:cNvPr id="926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628800"/>
            <a:ext cx="5049788" cy="3882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650609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Number 4: The Baksan Laboratory</a:t>
            </a:r>
            <a:endParaRPr lang="en-US" dirty="0"/>
          </a:p>
        </p:txBody>
      </p:sp>
      <p:pic>
        <p:nvPicPr>
          <p:cNvPr id="932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288145"/>
            <a:ext cx="5408897" cy="3941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2866" name="Picture 2" descr="C:\Documents and Settings\nb166\My Documents\My Pictures\Baksantunn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99950"/>
            <a:ext cx="3914627" cy="250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36825" y="1484783"/>
            <a:ext cx="1636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+mj-lt"/>
              </a:rPr>
              <a:t>See the  talk of</a:t>
            </a:r>
          </a:p>
          <a:p>
            <a:r>
              <a:rPr lang="de-DE" dirty="0" smtClean="0">
                <a:latin typeface="+mj-lt"/>
              </a:rPr>
              <a:t>Vladimir Gavrin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165687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3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435" y="1279512"/>
            <a:ext cx="6829691" cy="511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1560" y="0"/>
            <a:ext cx="8204200" cy="1143000"/>
          </a:xfrm>
        </p:spPr>
        <p:txBody>
          <a:bodyPr/>
          <a:lstStyle/>
          <a:p>
            <a:r>
              <a:rPr lang="de-DE" dirty="0" smtClean="0"/>
              <a:t>BUST  </a:t>
            </a:r>
            <a:r>
              <a:rPr lang="de-DE" sz="2400" dirty="0" smtClean="0"/>
              <a:t>(Baksan Scintillation Underground Telescope)</a:t>
            </a:r>
            <a:endParaRPr lang="en-US" sz="24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51521" y="1556792"/>
            <a:ext cx="4032448" cy="4537075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30000"/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800">
                <a:solidFill>
                  <a:srgbClr val="000066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dirty="0" smtClean="0">
                <a:sym typeface="Symbol"/>
              </a:rPr>
              <a:t> area: 250 m²</a:t>
            </a:r>
            <a:endParaRPr lang="de-DE" dirty="0" smtClean="0"/>
          </a:p>
          <a:p>
            <a:r>
              <a:rPr lang="de-DE" dirty="0" smtClean="0"/>
              <a:t>3000 tanks with    330 tons liquid scintillator </a:t>
            </a:r>
          </a:p>
          <a:p>
            <a:r>
              <a:rPr lang="de-DE" dirty="0" smtClean="0"/>
              <a:t>Completed                        1979</a:t>
            </a:r>
          </a:p>
          <a:p>
            <a:pPr marL="0" indent="0">
              <a:buNone/>
            </a:pPr>
            <a:endParaRPr lang="de-DE" dirty="0"/>
          </a:p>
          <a:p>
            <a:endParaRPr lang="de-DE" sz="1800" dirty="0" smtClean="0"/>
          </a:p>
          <a:p>
            <a:r>
              <a:rPr lang="de-DE" sz="2400" dirty="0" smtClean="0"/>
              <a:t>Threshold for upward moving muons 2 GeV</a:t>
            </a:r>
          </a:p>
        </p:txBody>
      </p:sp>
    </p:spTree>
    <p:extLst>
      <p:ext uri="{BB962C8B-B14F-4D97-AF65-F5344CB8AC3E}">
        <p14:creationId xmlns:p14="http://schemas.microsoft.com/office/powerpoint/2010/main" val="153543767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0"/>
            <a:ext cx="8204200" cy="1143000"/>
          </a:xfrm>
        </p:spPr>
        <p:txBody>
          <a:bodyPr/>
          <a:lstStyle/>
          <a:p>
            <a:r>
              <a:rPr lang="de-DE" dirty="0" smtClean="0"/>
              <a:t>BUST  </a:t>
            </a:r>
            <a:r>
              <a:rPr lang="de-DE" sz="2400" dirty="0" smtClean="0"/>
              <a:t>(Baksan Scintillation Underground Telescope)</a:t>
            </a:r>
            <a:endParaRPr lang="en-US" sz="2400" dirty="0"/>
          </a:p>
        </p:txBody>
      </p:sp>
      <p:pic>
        <p:nvPicPr>
          <p:cNvPr id="933891" name="Picture 3" descr="C:\Documents and Settings\nb166\My Documents\My Pictures\Baksan-obn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49152"/>
            <a:ext cx="6191250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3893" name="Picture 5" descr="C:\Documents and Settings\nb166\My Documents\My Pictures\Baksan-m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770" y="1575684"/>
            <a:ext cx="2176198" cy="307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3892" name="Picture 4" descr="C:\Documents and Settings\nb166\My Documents\My Pictures\Baksan-Sei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754" y="4653136"/>
            <a:ext cx="2957008" cy="1942527"/>
          </a:xfrm>
          <a:prstGeom prst="rect">
            <a:avLst/>
          </a:prstGeom>
          <a:noFill/>
          <a:ln w="57150">
            <a:solidFill>
              <a:srgbClr val="99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59270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9010" name="Picture 2" descr="C:\Documents and Settings\nb166\My Documents\My Pictures\Feu-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3879" y="0"/>
            <a:ext cx="103667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65021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dirty="0" smtClean="0"/>
              <a:t>Baksan: early results on oscillations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916832"/>
            <a:ext cx="8496175" cy="4537075"/>
          </a:xfrm>
        </p:spPr>
        <p:txBody>
          <a:bodyPr/>
          <a:lstStyle/>
          <a:p>
            <a:r>
              <a:rPr lang="de-DE" sz="4000" dirty="0" smtClean="0"/>
              <a:t>1981: 19 upward moving events                               </a:t>
            </a:r>
            <a:r>
              <a:rPr lang="de-DE" dirty="0" smtClean="0"/>
              <a:t>(</a:t>
            </a:r>
            <a:r>
              <a:rPr lang="de-DE" dirty="0" smtClean="0">
                <a:sym typeface="Symbol"/>
              </a:rPr>
              <a:t>50° around opposite zenith)             </a:t>
            </a:r>
          </a:p>
          <a:p>
            <a:endParaRPr lang="de-DE" sz="2000" dirty="0">
              <a:sym typeface="Symbol"/>
            </a:endParaRPr>
          </a:p>
          <a:p>
            <a:r>
              <a:rPr lang="de-DE" sz="4000" dirty="0" smtClean="0">
                <a:sym typeface="Symbol"/>
              </a:rPr>
              <a:t>upper limit on m² &lt; 610</a:t>
            </a:r>
            <a:r>
              <a:rPr lang="de-DE" sz="4000" baseline="30000" dirty="0" smtClean="0">
                <a:sym typeface="Symbol"/>
              </a:rPr>
              <a:t>-3</a:t>
            </a:r>
            <a:r>
              <a:rPr lang="de-DE" sz="4000" dirty="0" smtClean="0">
                <a:sym typeface="Symbol"/>
              </a:rPr>
              <a:t> eV²                          </a:t>
            </a:r>
            <a:r>
              <a:rPr lang="de-DE" dirty="0" smtClean="0">
                <a:sym typeface="Symbol"/>
              </a:rPr>
              <a:t>(2-neutrino mixing scheme, maximum mixing)</a:t>
            </a:r>
          </a:p>
          <a:p>
            <a:endParaRPr lang="de-DE" sz="2000" dirty="0">
              <a:sym typeface="Symbol"/>
            </a:endParaRPr>
          </a:p>
          <a:p>
            <a:pPr marL="0" indent="0">
              <a:buNone/>
            </a:pPr>
            <a:r>
              <a:rPr lang="de-DE" sz="2400" dirty="0" smtClean="0">
                <a:sym typeface="Symbol"/>
              </a:rPr>
              <a:t>This was in slight conflict with the region some years later suggested by Kamiokande, but well compatible with the present value of about 210</a:t>
            </a:r>
            <a:r>
              <a:rPr lang="de-DE" sz="2400" baseline="30000" dirty="0" smtClean="0">
                <a:sym typeface="Symbol"/>
              </a:rPr>
              <a:t>-3</a:t>
            </a:r>
            <a:r>
              <a:rPr lang="de-DE" sz="2400" dirty="0" smtClean="0">
                <a:sym typeface="Symbol"/>
              </a:rPr>
              <a:t> eV².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5370757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2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872"/>
            <a:ext cx="9144000" cy="4798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04200" cy="1143000"/>
          </a:xfrm>
        </p:spPr>
        <p:txBody>
          <a:bodyPr/>
          <a:lstStyle/>
          <a:p>
            <a:r>
              <a:rPr lang="de-DE" sz="4000" dirty="0" smtClean="0"/>
              <a:t>Baksan: latest results on indirect dark matter detection</a:t>
            </a:r>
            <a:endParaRPr lang="en-US" sz="4000" dirty="0"/>
          </a:p>
        </p:txBody>
      </p:sp>
      <p:pic>
        <p:nvPicPr>
          <p:cNvPr id="932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47" y="1340768"/>
            <a:ext cx="3971029" cy="1063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72934" y="1650511"/>
            <a:ext cx="287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arXiv, 7 January 2013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3296743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96336" y="404664"/>
            <a:ext cx="1944216" cy="1456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27685" name="Picture 5" descr="flux_neutrino_ener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87330"/>
            <a:ext cx="7673867" cy="5645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7686" name="Group 6"/>
          <p:cNvGrpSpPr>
            <a:grpSpLocks/>
          </p:cNvGrpSpPr>
          <p:nvPr/>
        </p:nvGrpSpPr>
        <p:grpSpPr bwMode="auto">
          <a:xfrm>
            <a:off x="4468515" y="784871"/>
            <a:ext cx="1304243" cy="4859842"/>
            <a:chOff x="2880" y="731"/>
            <a:chExt cx="862" cy="3153"/>
          </a:xfrm>
        </p:grpSpPr>
        <p:sp>
          <p:nvSpPr>
            <p:cNvPr id="327687" name="Rectangle 7"/>
            <p:cNvSpPr>
              <a:spLocks noChangeArrowheads="1"/>
            </p:cNvSpPr>
            <p:nvPr/>
          </p:nvSpPr>
          <p:spPr bwMode="auto">
            <a:xfrm>
              <a:off x="2880" y="731"/>
              <a:ext cx="862" cy="3153"/>
            </a:xfrm>
            <a:prstGeom prst="rect">
              <a:avLst/>
            </a:prstGeom>
            <a:solidFill>
              <a:srgbClr val="66CCFF">
                <a:alpha val="52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4000" b="1">
                <a:latin typeface="+mj-lt"/>
              </a:endParaRPr>
            </a:p>
          </p:txBody>
        </p:sp>
        <p:sp>
          <p:nvSpPr>
            <p:cNvPr id="327688" name="Text Box 8"/>
            <p:cNvSpPr txBox="1">
              <a:spLocks noChangeArrowheads="1"/>
            </p:cNvSpPr>
            <p:nvPr/>
          </p:nvSpPr>
          <p:spPr bwMode="auto">
            <a:xfrm>
              <a:off x="2971" y="890"/>
              <a:ext cx="541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sz="1600" b="1">
                  <a:latin typeface="+mj-lt"/>
                </a:rPr>
                <a:t>under-</a:t>
              </a:r>
            </a:p>
            <a:p>
              <a:pPr eaLnBrk="0" hangingPunct="0"/>
              <a:r>
                <a:rPr lang="de-DE" sz="1600" b="1">
                  <a:latin typeface="+mj-lt"/>
                </a:rPr>
                <a:t>ground</a:t>
              </a:r>
              <a:endParaRPr lang="en-GB" sz="1600" b="1">
                <a:latin typeface="+mj-lt"/>
              </a:endParaRPr>
            </a:p>
          </p:txBody>
        </p:sp>
      </p:grpSp>
      <p:grpSp>
        <p:nvGrpSpPr>
          <p:cNvPr id="327689" name="Group 9"/>
          <p:cNvGrpSpPr>
            <a:grpSpLocks/>
          </p:cNvGrpSpPr>
          <p:nvPr/>
        </p:nvGrpSpPr>
        <p:grpSpPr bwMode="auto">
          <a:xfrm>
            <a:off x="5635469" y="784872"/>
            <a:ext cx="1617432" cy="4891399"/>
            <a:chOff x="3651" y="709"/>
            <a:chExt cx="916" cy="3175"/>
          </a:xfrm>
        </p:grpSpPr>
        <p:sp>
          <p:nvSpPr>
            <p:cNvPr id="327690" name="Rectangle 10"/>
            <p:cNvSpPr>
              <a:spLocks noChangeArrowheads="1"/>
            </p:cNvSpPr>
            <p:nvPr/>
          </p:nvSpPr>
          <p:spPr bwMode="auto">
            <a:xfrm>
              <a:off x="3651" y="709"/>
              <a:ext cx="907" cy="3175"/>
            </a:xfrm>
            <a:prstGeom prst="rect">
              <a:avLst/>
            </a:prstGeom>
            <a:solidFill>
              <a:srgbClr val="FF6699">
                <a:alpha val="52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27691" name="Text Box 11"/>
            <p:cNvSpPr txBox="1">
              <a:spLocks noChangeArrowheads="1"/>
            </p:cNvSpPr>
            <p:nvPr/>
          </p:nvSpPr>
          <p:spPr bwMode="auto">
            <a:xfrm>
              <a:off x="3651" y="890"/>
              <a:ext cx="916" cy="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de-DE" sz="1600" b="1">
                  <a:latin typeface="+mj-lt"/>
                </a:rPr>
                <a:t>optical:</a:t>
              </a:r>
            </a:p>
            <a:p>
              <a:pPr eaLnBrk="0" hangingPunct="0"/>
              <a:r>
                <a:rPr lang="de-DE" sz="1600" b="1">
                  <a:latin typeface="+mj-lt"/>
                </a:rPr>
                <a:t>- deep water</a:t>
              </a:r>
            </a:p>
            <a:p>
              <a:pPr eaLnBrk="0" hangingPunct="0"/>
              <a:r>
                <a:rPr lang="de-DE" sz="1600" b="1">
                  <a:latin typeface="+mj-lt"/>
                </a:rPr>
                <a:t>- deep ice</a:t>
              </a:r>
              <a:endParaRPr lang="en-GB" sz="1600" b="1">
                <a:latin typeface="+mj-lt"/>
              </a:endParaRPr>
            </a:p>
          </p:txBody>
        </p:sp>
      </p:grpSp>
      <p:grpSp>
        <p:nvGrpSpPr>
          <p:cNvPr id="327692" name="Group 12"/>
          <p:cNvGrpSpPr>
            <a:grpSpLocks/>
          </p:cNvGrpSpPr>
          <p:nvPr/>
        </p:nvGrpSpPr>
        <p:grpSpPr bwMode="auto">
          <a:xfrm>
            <a:off x="7077001" y="784871"/>
            <a:ext cx="1660335" cy="4859842"/>
            <a:chOff x="4481" y="731"/>
            <a:chExt cx="982" cy="3153"/>
          </a:xfrm>
        </p:grpSpPr>
        <p:sp>
          <p:nvSpPr>
            <p:cNvPr id="327693" name="Rectangle 13"/>
            <p:cNvSpPr>
              <a:spLocks noChangeArrowheads="1"/>
            </p:cNvSpPr>
            <p:nvPr/>
          </p:nvSpPr>
          <p:spPr bwMode="auto">
            <a:xfrm>
              <a:off x="4481" y="731"/>
              <a:ext cx="982" cy="3153"/>
            </a:xfrm>
            <a:prstGeom prst="rect">
              <a:avLst/>
            </a:prstGeom>
            <a:solidFill>
              <a:srgbClr val="66FF33">
                <a:alpha val="52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27694" name="Text Box 14"/>
            <p:cNvSpPr txBox="1">
              <a:spLocks noChangeArrowheads="1"/>
            </p:cNvSpPr>
            <p:nvPr/>
          </p:nvSpPr>
          <p:spPr bwMode="auto">
            <a:xfrm>
              <a:off x="4549" y="890"/>
              <a:ext cx="775" cy="5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buFontTx/>
                <a:buChar char="-"/>
              </a:pPr>
              <a:r>
                <a:rPr lang="de-DE" sz="1600" b="1">
                  <a:latin typeface="+mj-lt"/>
                </a:rPr>
                <a:t> air showers</a:t>
              </a:r>
            </a:p>
            <a:p>
              <a:pPr eaLnBrk="0" hangingPunct="0">
                <a:buFontTx/>
                <a:buChar char="-"/>
              </a:pPr>
              <a:r>
                <a:rPr lang="de-DE" sz="1600" b="1">
                  <a:latin typeface="+mj-lt"/>
                </a:rPr>
                <a:t> radio</a:t>
              </a:r>
            </a:p>
            <a:p>
              <a:pPr eaLnBrk="0" hangingPunct="0">
                <a:buFontTx/>
                <a:buChar char="-"/>
              </a:pPr>
              <a:r>
                <a:rPr lang="de-DE" sz="1600" b="1">
                  <a:latin typeface="+mj-lt"/>
                </a:rPr>
                <a:t> acoustics</a:t>
              </a:r>
              <a:endParaRPr lang="en-GB" sz="1600" b="1">
                <a:latin typeface="+mj-lt"/>
              </a:endParaRPr>
            </a:p>
          </p:txBody>
        </p:sp>
      </p:grpSp>
      <p:sp>
        <p:nvSpPr>
          <p:cNvPr id="3" name="Oval 2"/>
          <p:cNvSpPr/>
          <p:nvPr/>
        </p:nvSpPr>
        <p:spPr>
          <a:xfrm>
            <a:off x="5120636" y="2780928"/>
            <a:ext cx="1179557" cy="2088232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786929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76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27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7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76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7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27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7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76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7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27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7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Water Cherenkov Detectors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360019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Water Cherenkov Detectors</a:t>
            </a:r>
            <a:endParaRPr lang="en-GB" dirty="0"/>
          </a:p>
        </p:txBody>
      </p:sp>
      <p:grpSp>
        <p:nvGrpSpPr>
          <p:cNvPr id="220217" name="Group 57"/>
          <p:cNvGrpSpPr>
            <a:grpSpLocks/>
          </p:cNvGrpSpPr>
          <p:nvPr/>
        </p:nvGrpSpPr>
        <p:grpSpPr bwMode="auto">
          <a:xfrm>
            <a:off x="5004048" y="2774156"/>
            <a:ext cx="3581400" cy="1614488"/>
            <a:chOff x="3120" y="1680"/>
            <a:chExt cx="2544" cy="1017"/>
          </a:xfrm>
        </p:grpSpPr>
        <p:graphicFrame>
          <p:nvGraphicFramePr>
            <p:cNvPr id="220218" name="Object 58"/>
            <p:cNvGraphicFramePr>
              <a:graphicFrameLocks noChangeAspect="1"/>
            </p:cNvGraphicFramePr>
            <p:nvPr/>
          </p:nvGraphicFramePr>
          <p:xfrm>
            <a:off x="3120" y="1680"/>
            <a:ext cx="2544" cy="10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40045" name="Equation" r:id="rId3" imgW="1143000" imgH="457200" progId="Equation.3">
                    <p:embed/>
                  </p:oleObj>
                </mc:Choice>
                <mc:Fallback>
                  <p:oleObj name="Equation" r:id="rId3" imgW="1143000" imgH="457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0" y="1680"/>
                          <a:ext cx="2544" cy="101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0219" name="Freeform 59"/>
            <p:cNvSpPr>
              <a:spLocks/>
            </p:cNvSpPr>
            <p:nvPr/>
          </p:nvSpPr>
          <p:spPr bwMode="auto">
            <a:xfrm>
              <a:off x="4524" y="2160"/>
              <a:ext cx="1" cy="318"/>
            </a:xfrm>
            <a:custGeom>
              <a:avLst/>
              <a:gdLst>
                <a:gd name="T0" fmla="*/ 0 w 1"/>
                <a:gd name="T1" fmla="*/ 0 h 318"/>
                <a:gd name="T2" fmla="*/ 0 w 1"/>
                <a:gd name="T3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318">
                  <a:moveTo>
                    <a:pt x="0" y="0"/>
                  </a:moveTo>
                  <a:lnTo>
                    <a:pt x="0" y="318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860032" y="1628800"/>
            <a:ext cx="4283968" cy="1584176"/>
          </a:xfrm>
        </p:spPr>
        <p:txBody>
          <a:bodyPr/>
          <a:lstStyle/>
          <a:p>
            <a:r>
              <a:rPr lang="de-DE" dirty="0" smtClean="0"/>
              <a:t>Primary mission: proton decay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84206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Water Cherenkov Detectors</a:t>
            </a:r>
            <a:endParaRPr lang="en-GB" dirty="0"/>
          </a:p>
        </p:txBody>
      </p:sp>
      <p:sp>
        <p:nvSpPr>
          <p:cNvPr id="220163" name="Oval 3"/>
          <p:cNvSpPr>
            <a:spLocks noChangeArrowheads="1"/>
          </p:cNvSpPr>
          <p:nvPr/>
        </p:nvSpPr>
        <p:spPr bwMode="auto">
          <a:xfrm>
            <a:off x="609600" y="1752600"/>
            <a:ext cx="4114800" cy="18288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64" name="Rectangle 4"/>
          <p:cNvSpPr>
            <a:spLocks noChangeArrowheads="1"/>
          </p:cNvSpPr>
          <p:nvPr/>
        </p:nvSpPr>
        <p:spPr bwMode="auto">
          <a:xfrm>
            <a:off x="609600" y="2743200"/>
            <a:ext cx="4114800" cy="38862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rgbClr val="6699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65" name="Line 5"/>
          <p:cNvSpPr>
            <a:spLocks noChangeShapeType="1"/>
          </p:cNvSpPr>
          <p:nvPr/>
        </p:nvSpPr>
        <p:spPr bwMode="auto">
          <a:xfrm>
            <a:off x="609600" y="6629400"/>
            <a:ext cx="411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66" name="Line 6"/>
          <p:cNvSpPr>
            <a:spLocks noChangeShapeType="1"/>
          </p:cNvSpPr>
          <p:nvPr/>
        </p:nvSpPr>
        <p:spPr bwMode="auto">
          <a:xfrm flipH="1">
            <a:off x="4724400" y="2667000"/>
            <a:ext cx="0" cy="396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68" name="Line 8"/>
          <p:cNvSpPr>
            <a:spLocks noChangeShapeType="1"/>
          </p:cNvSpPr>
          <p:nvPr/>
        </p:nvSpPr>
        <p:spPr bwMode="auto">
          <a:xfrm>
            <a:off x="609600" y="2743200"/>
            <a:ext cx="0" cy="388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20217" name="Group 57"/>
          <p:cNvGrpSpPr>
            <a:grpSpLocks/>
          </p:cNvGrpSpPr>
          <p:nvPr/>
        </p:nvGrpSpPr>
        <p:grpSpPr bwMode="auto">
          <a:xfrm>
            <a:off x="5004048" y="2774156"/>
            <a:ext cx="3581400" cy="1614488"/>
            <a:chOff x="3120" y="1680"/>
            <a:chExt cx="2544" cy="1017"/>
          </a:xfrm>
        </p:grpSpPr>
        <p:graphicFrame>
          <p:nvGraphicFramePr>
            <p:cNvPr id="220218" name="Object 58"/>
            <p:cNvGraphicFramePr>
              <a:graphicFrameLocks noChangeAspect="1"/>
            </p:cNvGraphicFramePr>
            <p:nvPr/>
          </p:nvGraphicFramePr>
          <p:xfrm>
            <a:off x="3120" y="1680"/>
            <a:ext cx="2544" cy="10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6979" name="Equation" r:id="rId3" imgW="1143000" imgH="457200" progId="Equation.3">
                    <p:embed/>
                  </p:oleObj>
                </mc:Choice>
                <mc:Fallback>
                  <p:oleObj name="Equation" r:id="rId3" imgW="1143000" imgH="457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0" y="1680"/>
                          <a:ext cx="2544" cy="101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0219" name="Freeform 59"/>
            <p:cNvSpPr>
              <a:spLocks/>
            </p:cNvSpPr>
            <p:nvPr/>
          </p:nvSpPr>
          <p:spPr bwMode="auto">
            <a:xfrm>
              <a:off x="4524" y="2160"/>
              <a:ext cx="1" cy="318"/>
            </a:xfrm>
            <a:custGeom>
              <a:avLst/>
              <a:gdLst>
                <a:gd name="T0" fmla="*/ 0 w 1"/>
                <a:gd name="T1" fmla="*/ 0 h 318"/>
                <a:gd name="T2" fmla="*/ 0 w 1"/>
                <a:gd name="T3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318">
                  <a:moveTo>
                    <a:pt x="0" y="0"/>
                  </a:moveTo>
                  <a:lnTo>
                    <a:pt x="0" y="318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860032" y="1628800"/>
            <a:ext cx="4283968" cy="1584176"/>
          </a:xfrm>
        </p:spPr>
        <p:txBody>
          <a:bodyPr/>
          <a:lstStyle/>
          <a:p>
            <a:r>
              <a:rPr lang="de-DE" dirty="0" smtClean="0"/>
              <a:t>Primary mission: proton decay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024487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7" name="Oval 3"/>
          <p:cNvSpPr>
            <a:spLocks noChangeArrowheads="1"/>
          </p:cNvSpPr>
          <p:nvPr/>
        </p:nvSpPr>
        <p:spPr bwMode="auto">
          <a:xfrm>
            <a:off x="609600" y="1752600"/>
            <a:ext cx="4114800" cy="18288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188" name="Rectangle 4"/>
          <p:cNvSpPr>
            <a:spLocks noChangeArrowheads="1"/>
          </p:cNvSpPr>
          <p:nvPr/>
        </p:nvSpPr>
        <p:spPr bwMode="auto">
          <a:xfrm>
            <a:off x="609600" y="2743200"/>
            <a:ext cx="4114800" cy="38862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rgbClr val="6699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21189" name="Line 5"/>
          <p:cNvSpPr>
            <a:spLocks noChangeShapeType="1"/>
          </p:cNvSpPr>
          <p:nvPr/>
        </p:nvSpPr>
        <p:spPr bwMode="auto">
          <a:xfrm>
            <a:off x="609600" y="6629400"/>
            <a:ext cx="411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90" name="Line 6"/>
          <p:cNvSpPr>
            <a:spLocks noChangeShapeType="1"/>
          </p:cNvSpPr>
          <p:nvPr/>
        </p:nvSpPr>
        <p:spPr bwMode="auto">
          <a:xfrm flipH="1">
            <a:off x="4724400" y="2667000"/>
            <a:ext cx="0" cy="396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21191" name="Group 7"/>
          <p:cNvGrpSpPr>
            <a:grpSpLocks/>
          </p:cNvGrpSpPr>
          <p:nvPr/>
        </p:nvGrpSpPr>
        <p:grpSpPr bwMode="auto">
          <a:xfrm>
            <a:off x="609600" y="2743200"/>
            <a:ext cx="152400" cy="3886200"/>
            <a:chOff x="720" y="1728"/>
            <a:chExt cx="96" cy="2448"/>
          </a:xfrm>
        </p:grpSpPr>
        <p:sp>
          <p:nvSpPr>
            <p:cNvPr id="221192" name="Line 8"/>
            <p:cNvSpPr>
              <a:spLocks noChangeShapeType="1"/>
            </p:cNvSpPr>
            <p:nvPr/>
          </p:nvSpPr>
          <p:spPr bwMode="auto">
            <a:xfrm>
              <a:off x="720" y="1728"/>
              <a:ext cx="0" cy="24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193" name="AutoShape 9"/>
            <p:cNvSpPr>
              <a:spLocks noChangeArrowheads="1"/>
            </p:cNvSpPr>
            <p:nvPr/>
          </p:nvSpPr>
          <p:spPr bwMode="auto">
            <a:xfrm>
              <a:off x="720" y="182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194" name="AutoShape 10"/>
            <p:cNvSpPr>
              <a:spLocks noChangeArrowheads="1"/>
            </p:cNvSpPr>
            <p:nvPr/>
          </p:nvSpPr>
          <p:spPr bwMode="auto">
            <a:xfrm>
              <a:off x="720" y="206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195" name="AutoShape 11"/>
            <p:cNvSpPr>
              <a:spLocks noChangeArrowheads="1"/>
            </p:cNvSpPr>
            <p:nvPr/>
          </p:nvSpPr>
          <p:spPr bwMode="auto">
            <a:xfrm>
              <a:off x="720" y="230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196" name="AutoShape 12"/>
            <p:cNvSpPr>
              <a:spLocks noChangeArrowheads="1"/>
            </p:cNvSpPr>
            <p:nvPr/>
          </p:nvSpPr>
          <p:spPr bwMode="auto">
            <a:xfrm>
              <a:off x="720" y="254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197" name="AutoShape 13"/>
            <p:cNvSpPr>
              <a:spLocks noChangeArrowheads="1"/>
            </p:cNvSpPr>
            <p:nvPr/>
          </p:nvSpPr>
          <p:spPr bwMode="auto">
            <a:xfrm>
              <a:off x="720" y="278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198" name="AutoShape 14"/>
            <p:cNvSpPr>
              <a:spLocks noChangeArrowheads="1"/>
            </p:cNvSpPr>
            <p:nvPr/>
          </p:nvSpPr>
          <p:spPr bwMode="auto">
            <a:xfrm>
              <a:off x="720" y="302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199" name="AutoShape 15"/>
            <p:cNvSpPr>
              <a:spLocks noChangeArrowheads="1"/>
            </p:cNvSpPr>
            <p:nvPr/>
          </p:nvSpPr>
          <p:spPr bwMode="auto">
            <a:xfrm>
              <a:off x="720" y="326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00" name="AutoShape 16"/>
            <p:cNvSpPr>
              <a:spLocks noChangeArrowheads="1"/>
            </p:cNvSpPr>
            <p:nvPr/>
          </p:nvSpPr>
          <p:spPr bwMode="auto">
            <a:xfrm>
              <a:off x="720" y="398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01" name="AutoShape 17"/>
            <p:cNvSpPr>
              <a:spLocks noChangeArrowheads="1"/>
            </p:cNvSpPr>
            <p:nvPr/>
          </p:nvSpPr>
          <p:spPr bwMode="auto">
            <a:xfrm>
              <a:off x="720" y="374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02" name="AutoShape 18"/>
            <p:cNvSpPr>
              <a:spLocks noChangeArrowheads="1"/>
            </p:cNvSpPr>
            <p:nvPr/>
          </p:nvSpPr>
          <p:spPr bwMode="auto">
            <a:xfrm>
              <a:off x="720" y="350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1203" name="Group 19"/>
          <p:cNvGrpSpPr>
            <a:grpSpLocks/>
          </p:cNvGrpSpPr>
          <p:nvPr/>
        </p:nvGrpSpPr>
        <p:grpSpPr bwMode="auto">
          <a:xfrm flipH="1">
            <a:off x="4572000" y="2895600"/>
            <a:ext cx="152400" cy="3657600"/>
            <a:chOff x="720" y="1824"/>
            <a:chExt cx="96" cy="2304"/>
          </a:xfrm>
        </p:grpSpPr>
        <p:sp>
          <p:nvSpPr>
            <p:cNvPr id="221204" name="AutoShape 20"/>
            <p:cNvSpPr>
              <a:spLocks noChangeArrowheads="1"/>
            </p:cNvSpPr>
            <p:nvPr/>
          </p:nvSpPr>
          <p:spPr bwMode="auto">
            <a:xfrm>
              <a:off x="720" y="182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05" name="AutoShape 21"/>
            <p:cNvSpPr>
              <a:spLocks noChangeArrowheads="1"/>
            </p:cNvSpPr>
            <p:nvPr/>
          </p:nvSpPr>
          <p:spPr bwMode="auto">
            <a:xfrm>
              <a:off x="720" y="206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06" name="AutoShape 22"/>
            <p:cNvSpPr>
              <a:spLocks noChangeArrowheads="1"/>
            </p:cNvSpPr>
            <p:nvPr/>
          </p:nvSpPr>
          <p:spPr bwMode="auto">
            <a:xfrm>
              <a:off x="720" y="230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07" name="AutoShape 23"/>
            <p:cNvSpPr>
              <a:spLocks noChangeArrowheads="1"/>
            </p:cNvSpPr>
            <p:nvPr/>
          </p:nvSpPr>
          <p:spPr bwMode="auto">
            <a:xfrm>
              <a:off x="720" y="254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08" name="AutoShape 24"/>
            <p:cNvSpPr>
              <a:spLocks noChangeArrowheads="1"/>
            </p:cNvSpPr>
            <p:nvPr/>
          </p:nvSpPr>
          <p:spPr bwMode="auto">
            <a:xfrm>
              <a:off x="720" y="278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09" name="AutoShape 25"/>
            <p:cNvSpPr>
              <a:spLocks noChangeArrowheads="1"/>
            </p:cNvSpPr>
            <p:nvPr/>
          </p:nvSpPr>
          <p:spPr bwMode="auto">
            <a:xfrm>
              <a:off x="720" y="302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10" name="AutoShape 26"/>
            <p:cNvSpPr>
              <a:spLocks noChangeArrowheads="1"/>
            </p:cNvSpPr>
            <p:nvPr/>
          </p:nvSpPr>
          <p:spPr bwMode="auto">
            <a:xfrm>
              <a:off x="720" y="326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11" name="AutoShape 27"/>
            <p:cNvSpPr>
              <a:spLocks noChangeArrowheads="1"/>
            </p:cNvSpPr>
            <p:nvPr/>
          </p:nvSpPr>
          <p:spPr bwMode="auto">
            <a:xfrm>
              <a:off x="720" y="398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12" name="AutoShape 28"/>
            <p:cNvSpPr>
              <a:spLocks noChangeArrowheads="1"/>
            </p:cNvSpPr>
            <p:nvPr/>
          </p:nvSpPr>
          <p:spPr bwMode="auto">
            <a:xfrm>
              <a:off x="720" y="374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13" name="AutoShape 29"/>
            <p:cNvSpPr>
              <a:spLocks noChangeArrowheads="1"/>
            </p:cNvSpPr>
            <p:nvPr/>
          </p:nvSpPr>
          <p:spPr bwMode="auto">
            <a:xfrm>
              <a:off x="720" y="350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1214" name="Group 30"/>
          <p:cNvGrpSpPr>
            <a:grpSpLocks/>
          </p:cNvGrpSpPr>
          <p:nvPr/>
        </p:nvGrpSpPr>
        <p:grpSpPr bwMode="auto">
          <a:xfrm rot="-5400000">
            <a:off x="2590800" y="4724400"/>
            <a:ext cx="152400" cy="3657600"/>
            <a:chOff x="720" y="1824"/>
            <a:chExt cx="96" cy="2304"/>
          </a:xfrm>
        </p:grpSpPr>
        <p:sp>
          <p:nvSpPr>
            <p:cNvPr id="221215" name="AutoShape 31"/>
            <p:cNvSpPr>
              <a:spLocks noChangeArrowheads="1"/>
            </p:cNvSpPr>
            <p:nvPr/>
          </p:nvSpPr>
          <p:spPr bwMode="auto">
            <a:xfrm>
              <a:off x="720" y="182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16" name="AutoShape 32"/>
            <p:cNvSpPr>
              <a:spLocks noChangeArrowheads="1"/>
            </p:cNvSpPr>
            <p:nvPr/>
          </p:nvSpPr>
          <p:spPr bwMode="auto">
            <a:xfrm>
              <a:off x="720" y="206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17" name="AutoShape 33"/>
            <p:cNvSpPr>
              <a:spLocks noChangeArrowheads="1"/>
            </p:cNvSpPr>
            <p:nvPr/>
          </p:nvSpPr>
          <p:spPr bwMode="auto">
            <a:xfrm>
              <a:off x="720" y="230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18" name="AutoShape 34"/>
            <p:cNvSpPr>
              <a:spLocks noChangeArrowheads="1"/>
            </p:cNvSpPr>
            <p:nvPr/>
          </p:nvSpPr>
          <p:spPr bwMode="auto">
            <a:xfrm>
              <a:off x="720" y="254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19" name="AutoShape 35"/>
            <p:cNvSpPr>
              <a:spLocks noChangeArrowheads="1"/>
            </p:cNvSpPr>
            <p:nvPr/>
          </p:nvSpPr>
          <p:spPr bwMode="auto">
            <a:xfrm>
              <a:off x="720" y="278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20" name="AutoShape 36"/>
            <p:cNvSpPr>
              <a:spLocks noChangeArrowheads="1"/>
            </p:cNvSpPr>
            <p:nvPr/>
          </p:nvSpPr>
          <p:spPr bwMode="auto">
            <a:xfrm>
              <a:off x="720" y="302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21" name="AutoShape 37"/>
            <p:cNvSpPr>
              <a:spLocks noChangeArrowheads="1"/>
            </p:cNvSpPr>
            <p:nvPr/>
          </p:nvSpPr>
          <p:spPr bwMode="auto">
            <a:xfrm>
              <a:off x="720" y="326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22" name="AutoShape 38"/>
            <p:cNvSpPr>
              <a:spLocks noChangeArrowheads="1"/>
            </p:cNvSpPr>
            <p:nvPr/>
          </p:nvSpPr>
          <p:spPr bwMode="auto">
            <a:xfrm>
              <a:off x="720" y="398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23" name="AutoShape 39"/>
            <p:cNvSpPr>
              <a:spLocks noChangeArrowheads="1"/>
            </p:cNvSpPr>
            <p:nvPr/>
          </p:nvSpPr>
          <p:spPr bwMode="auto">
            <a:xfrm>
              <a:off x="720" y="374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24" name="AutoShape 40"/>
            <p:cNvSpPr>
              <a:spLocks noChangeArrowheads="1"/>
            </p:cNvSpPr>
            <p:nvPr/>
          </p:nvSpPr>
          <p:spPr bwMode="auto">
            <a:xfrm>
              <a:off x="720" y="350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1225" name="AutoShape 41"/>
          <p:cNvSpPr>
            <a:spLocks noChangeArrowheads="1"/>
          </p:cNvSpPr>
          <p:nvPr/>
        </p:nvSpPr>
        <p:spPr bwMode="auto">
          <a:xfrm rot="7515066">
            <a:off x="4305300" y="2171700"/>
            <a:ext cx="152400" cy="228600"/>
          </a:xfrm>
          <a:prstGeom prst="flowChartDelay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26" name="AutoShape 42"/>
          <p:cNvSpPr>
            <a:spLocks noChangeArrowheads="1"/>
          </p:cNvSpPr>
          <p:nvPr/>
        </p:nvSpPr>
        <p:spPr bwMode="auto">
          <a:xfrm rot="6534850">
            <a:off x="3924300" y="1943100"/>
            <a:ext cx="152400" cy="228600"/>
          </a:xfrm>
          <a:prstGeom prst="flowChartDelay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27" name="AutoShape 43"/>
          <p:cNvSpPr>
            <a:spLocks noChangeArrowheads="1"/>
          </p:cNvSpPr>
          <p:nvPr/>
        </p:nvSpPr>
        <p:spPr bwMode="auto">
          <a:xfrm rot="5877059">
            <a:off x="3314700" y="1790700"/>
            <a:ext cx="152400" cy="228600"/>
          </a:xfrm>
          <a:prstGeom prst="flowChartDelay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28" name="AutoShape 44"/>
          <p:cNvSpPr>
            <a:spLocks noChangeArrowheads="1"/>
          </p:cNvSpPr>
          <p:nvPr/>
        </p:nvSpPr>
        <p:spPr bwMode="auto">
          <a:xfrm rot="5400000">
            <a:off x="2781300" y="1714500"/>
            <a:ext cx="152400" cy="228600"/>
          </a:xfrm>
          <a:prstGeom prst="flowChartDelay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29" name="AutoShape 45"/>
          <p:cNvSpPr>
            <a:spLocks noChangeArrowheads="1"/>
          </p:cNvSpPr>
          <p:nvPr/>
        </p:nvSpPr>
        <p:spPr bwMode="auto">
          <a:xfrm rot="5400000">
            <a:off x="2400300" y="1714500"/>
            <a:ext cx="152400" cy="228600"/>
          </a:xfrm>
          <a:prstGeom prst="flowChartDelay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30" name="AutoShape 46"/>
          <p:cNvSpPr>
            <a:spLocks noChangeArrowheads="1"/>
          </p:cNvSpPr>
          <p:nvPr/>
        </p:nvSpPr>
        <p:spPr bwMode="auto">
          <a:xfrm rot="4859711">
            <a:off x="1866900" y="1790700"/>
            <a:ext cx="152400" cy="228600"/>
          </a:xfrm>
          <a:prstGeom prst="flowChartDelay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31" name="AutoShape 47"/>
          <p:cNvSpPr>
            <a:spLocks noChangeArrowheads="1"/>
          </p:cNvSpPr>
          <p:nvPr/>
        </p:nvSpPr>
        <p:spPr bwMode="auto">
          <a:xfrm rot="2908011">
            <a:off x="838200" y="2209800"/>
            <a:ext cx="152400" cy="228600"/>
          </a:xfrm>
          <a:prstGeom prst="flowChartDelay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32" name="AutoShape 48"/>
          <p:cNvSpPr>
            <a:spLocks noChangeArrowheads="1"/>
          </p:cNvSpPr>
          <p:nvPr/>
        </p:nvSpPr>
        <p:spPr bwMode="auto">
          <a:xfrm rot="3885782">
            <a:off x="1257300" y="1943100"/>
            <a:ext cx="152400" cy="228600"/>
          </a:xfrm>
          <a:prstGeom prst="flowChartDelay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Line 6"/>
          <p:cNvSpPr>
            <a:spLocks noChangeShapeType="1"/>
          </p:cNvSpPr>
          <p:nvPr/>
        </p:nvSpPr>
        <p:spPr bwMode="auto">
          <a:xfrm flipH="1">
            <a:off x="4724400" y="2667000"/>
            <a:ext cx="0" cy="396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4" name="Group 57"/>
          <p:cNvGrpSpPr>
            <a:grpSpLocks/>
          </p:cNvGrpSpPr>
          <p:nvPr/>
        </p:nvGrpSpPr>
        <p:grpSpPr bwMode="auto">
          <a:xfrm>
            <a:off x="5004048" y="2774156"/>
            <a:ext cx="3581400" cy="1614488"/>
            <a:chOff x="3120" y="1680"/>
            <a:chExt cx="2544" cy="1017"/>
          </a:xfrm>
        </p:grpSpPr>
        <p:graphicFrame>
          <p:nvGraphicFramePr>
            <p:cNvPr id="55" name="Object 58"/>
            <p:cNvGraphicFramePr>
              <a:graphicFrameLocks noChangeAspect="1"/>
            </p:cNvGraphicFramePr>
            <p:nvPr/>
          </p:nvGraphicFramePr>
          <p:xfrm>
            <a:off x="3120" y="1680"/>
            <a:ext cx="2544" cy="10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9824" name="Equation" r:id="rId3" imgW="1143000" imgH="457200" progId="Equation.3">
                    <p:embed/>
                  </p:oleObj>
                </mc:Choice>
                <mc:Fallback>
                  <p:oleObj name="Equation" r:id="rId3" imgW="1143000" imgH="457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0" y="1680"/>
                          <a:ext cx="2544" cy="101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6" name="Freeform 59"/>
            <p:cNvSpPr>
              <a:spLocks/>
            </p:cNvSpPr>
            <p:nvPr/>
          </p:nvSpPr>
          <p:spPr bwMode="auto">
            <a:xfrm>
              <a:off x="4524" y="2160"/>
              <a:ext cx="1" cy="318"/>
            </a:xfrm>
            <a:custGeom>
              <a:avLst/>
              <a:gdLst>
                <a:gd name="T0" fmla="*/ 0 w 1"/>
                <a:gd name="T1" fmla="*/ 0 h 318"/>
                <a:gd name="T2" fmla="*/ 0 w 1"/>
                <a:gd name="T3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318">
                  <a:moveTo>
                    <a:pt x="0" y="0"/>
                  </a:moveTo>
                  <a:lnTo>
                    <a:pt x="0" y="318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4860032" y="1628800"/>
            <a:ext cx="4283968" cy="1584176"/>
          </a:xfrm>
        </p:spPr>
        <p:txBody>
          <a:bodyPr/>
          <a:lstStyle/>
          <a:p>
            <a:r>
              <a:rPr lang="de-DE" dirty="0" smtClean="0"/>
              <a:t>Primary mission: proton decay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9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04200" cy="1143000"/>
          </a:xfrm>
        </p:spPr>
        <p:txBody>
          <a:bodyPr/>
          <a:lstStyle/>
          <a:p>
            <a:r>
              <a:rPr lang="de-DE" dirty="0" smtClean="0"/>
              <a:t>Water Cherenkov Detectors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940856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9" name="Oval 3"/>
          <p:cNvSpPr>
            <a:spLocks noChangeArrowheads="1"/>
          </p:cNvSpPr>
          <p:nvPr/>
        </p:nvSpPr>
        <p:spPr bwMode="auto">
          <a:xfrm>
            <a:off x="609600" y="1752600"/>
            <a:ext cx="4114800" cy="18288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260" name="Rectangle 4"/>
          <p:cNvSpPr>
            <a:spLocks noChangeArrowheads="1"/>
          </p:cNvSpPr>
          <p:nvPr/>
        </p:nvSpPr>
        <p:spPr bwMode="auto">
          <a:xfrm>
            <a:off x="609600" y="2743200"/>
            <a:ext cx="4114800" cy="38862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rgbClr val="6699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24261" name="Line 5"/>
          <p:cNvSpPr>
            <a:spLocks noChangeShapeType="1"/>
          </p:cNvSpPr>
          <p:nvPr/>
        </p:nvSpPr>
        <p:spPr bwMode="auto">
          <a:xfrm>
            <a:off x="609600" y="6629400"/>
            <a:ext cx="411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24263" name="Group 7"/>
          <p:cNvGrpSpPr>
            <a:grpSpLocks/>
          </p:cNvGrpSpPr>
          <p:nvPr/>
        </p:nvGrpSpPr>
        <p:grpSpPr bwMode="auto">
          <a:xfrm>
            <a:off x="609600" y="2743200"/>
            <a:ext cx="152400" cy="3886200"/>
            <a:chOff x="720" y="1728"/>
            <a:chExt cx="96" cy="2448"/>
          </a:xfrm>
        </p:grpSpPr>
        <p:sp>
          <p:nvSpPr>
            <p:cNvPr id="224264" name="Line 8"/>
            <p:cNvSpPr>
              <a:spLocks noChangeShapeType="1"/>
            </p:cNvSpPr>
            <p:nvPr/>
          </p:nvSpPr>
          <p:spPr bwMode="auto">
            <a:xfrm>
              <a:off x="720" y="1728"/>
              <a:ext cx="0" cy="24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4265" name="AutoShape 9"/>
            <p:cNvSpPr>
              <a:spLocks noChangeArrowheads="1"/>
            </p:cNvSpPr>
            <p:nvPr/>
          </p:nvSpPr>
          <p:spPr bwMode="auto">
            <a:xfrm>
              <a:off x="720" y="182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266" name="AutoShape 10"/>
            <p:cNvSpPr>
              <a:spLocks noChangeArrowheads="1"/>
            </p:cNvSpPr>
            <p:nvPr/>
          </p:nvSpPr>
          <p:spPr bwMode="auto">
            <a:xfrm>
              <a:off x="720" y="206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267" name="AutoShape 11"/>
            <p:cNvSpPr>
              <a:spLocks noChangeArrowheads="1"/>
            </p:cNvSpPr>
            <p:nvPr/>
          </p:nvSpPr>
          <p:spPr bwMode="auto">
            <a:xfrm>
              <a:off x="720" y="230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268" name="AutoShape 12"/>
            <p:cNvSpPr>
              <a:spLocks noChangeArrowheads="1"/>
            </p:cNvSpPr>
            <p:nvPr/>
          </p:nvSpPr>
          <p:spPr bwMode="auto">
            <a:xfrm>
              <a:off x="720" y="254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269" name="AutoShape 13"/>
            <p:cNvSpPr>
              <a:spLocks noChangeArrowheads="1"/>
            </p:cNvSpPr>
            <p:nvPr/>
          </p:nvSpPr>
          <p:spPr bwMode="auto">
            <a:xfrm>
              <a:off x="720" y="278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270" name="AutoShape 14"/>
            <p:cNvSpPr>
              <a:spLocks noChangeArrowheads="1"/>
            </p:cNvSpPr>
            <p:nvPr/>
          </p:nvSpPr>
          <p:spPr bwMode="auto">
            <a:xfrm>
              <a:off x="720" y="302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271" name="AutoShape 15"/>
            <p:cNvSpPr>
              <a:spLocks noChangeArrowheads="1"/>
            </p:cNvSpPr>
            <p:nvPr/>
          </p:nvSpPr>
          <p:spPr bwMode="auto">
            <a:xfrm>
              <a:off x="720" y="326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272" name="AutoShape 16"/>
            <p:cNvSpPr>
              <a:spLocks noChangeArrowheads="1"/>
            </p:cNvSpPr>
            <p:nvPr/>
          </p:nvSpPr>
          <p:spPr bwMode="auto">
            <a:xfrm>
              <a:off x="720" y="398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273" name="AutoShape 17"/>
            <p:cNvSpPr>
              <a:spLocks noChangeArrowheads="1"/>
            </p:cNvSpPr>
            <p:nvPr/>
          </p:nvSpPr>
          <p:spPr bwMode="auto">
            <a:xfrm>
              <a:off x="720" y="374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274" name="AutoShape 18"/>
            <p:cNvSpPr>
              <a:spLocks noChangeArrowheads="1"/>
            </p:cNvSpPr>
            <p:nvPr/>
          </p:nvSpPr>
          <p:spPr bwMode="auto">
            <a:xfrm>
              <a:off x="720" y="350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4286" name="Group 30"/>
          <p:cNvGrpSpPr>
            <a:grpSpLocks/>
          </p:cNvGrpSpPr>
          <p:nvPr/>
        </p:nvGrpSpPr>
        <p:grpSpPr bwMode="auto">
          <a:xfrm rot="-5400000">
            <a:off x="2590800" y="4724400"/>
            <a:ext cx="152400" cy="3657600"/>
            <a:chOff x="720" y="1824"/>
            <a:chExt cx="96" cy="2304"/>
          </a:xfrm>
        </p:grpSpPr>
        <p:sp>
          <p:nvSpPr>
            <p:cNvPr id="224287" name="AutoShape 31"/>
            <p:cNvSpPr>
              <a:spLocks noChangeArrowheads="1"/>
            </p:cNvSpPr>
            <p:nvPr/>
          </p:nvSpPr>
          <p:spPr bwMode="auto">
            <a:xfrm>
              <a:off x="720" y="182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288" name="AutoShape 32"/>
            <p:cNvSpPr>
              <a:spLocks noChangeArrowheads="1"/>
            </p:cNvSpPr>
            <p:nvPr/>
          </p:nvSpPr>
          <p:spPr bwMode="auto">
            <a:xfrm>
              <a:off x="720" y="206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289" name="AutoShape 33"/>
            <p:cNvSpPr>
              <a:spLocks noChangeArrowheads="1"/>
            </p:cNvSpPr>
            <p:nvPr/>
          </p:nvSpPr>
          <p:spPr bwMode="auto">
            <a:xfrm>
              <a:off x="720" y="230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290" name="AutoShape 34"/>
            <p:cNvSpPr>
              <a:spLocks noChangeArrowheads="1"/>
            </p:cNvSpPr>
            <p:nvPr/>
          </p:nvSpPr>
          <p:spPr bwMode="auto">
            <a:xfrm>
              <a:off x="720" y="254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291" name="AutoShape 35"/>
            <p:cNvSpPr>
              <a:spLocks noChangeArrowheads="1"/>
            </p:cNvSpPr>
            <p:nvPr/>
          </p:nvSpPr>
          <p:spPr bwMode="auto">
            <a:xfrm>
              <a:off x="720" y="278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292" name="AutoShape 36"/>
            <p:cNvSpPr>
              <a:spLocks noChangeArrowheads="1"/>
            </p:cNvSpPr>
            <p:nvPr/>
          </p:nvSpPr>
          <p:spPr bwMode="auto">
            <a:xfrm>
              <a:off x="720" y="302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293" name="AutoShape 37"/>
            <p:cNvSpPr>
              <a:spLocks noChangeArrowheads="1"/>
            </p:cNvSpPr>
            <p:nvPr/>
          </p:nvSpPr>
          <p:spPr bwMode="auto">
            <a:xfrm>
              <a:off x="720" y="326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294" name="AutoShape 38"/>
            <p:cNvSpPr>
              <a:spLocks noChangeArrowheads="1"/>
            </p:cNvSpPr>
            <p:nvPr/>
          </p:nvSpPr>
          <p:spPr bwMode="auto">
            <a:xfrm>
              <a:off x="720" y="398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295" name="AutoShape 39"/>
            <p:cNvSpPr>
              <a:spLocks noChangeArrowheads="1"/>
            </p:cNvSpPr>
            <p:nvPr/>
          </p:nvSpPr>
          <p:spPr bwMode="auto">
            <a:xfrm>
              <a:off x="720" y="374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296" name="AutoShape 40"/>
            <p:cNvSpPr>
              <a:spLocks noChangeArrowheads="1"/>
            </p:cNvSpPr>
            <p:nvPr/>
          </p:nvSpPr>
          <p:spPr bwMode="auto">
            <a:xfrm>
              <a:off x="720" y="350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4298" name="AutoShape 42"/>
          <p:cNvSpPr>
            <a:spLocks noChangeArrowheads="1"/>
          </p:cNvSpPr>
          <p:nvPr/>
        </p:nvSpPr>
        <p:spPr bwMode="auto">
          <a:xfrm rot="6534850">
            <a:off x="3924300" y="1943100"/>
            <a:ext cx="152400" cy="228600"/>
          </a:xfrm>
          <a:prstGeom prst="flowChartDelay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299" name="AutoShape 43"/>
          <p:cNvSpPr>
            <a:spLocks noChangeArrowheads="1"/>
          </p:cNvSpPr>
          <p:nvPr/>
        </p:nvSpPr>
        <p:spPr bwMode="auto">
          <a:xfrm rot="5877059">
            <a:off x="3314700" y="1790700"/>
            <a:ext cx="152400" cy="228600"/>
          </a:xfrm>
          <a:prstGeom prst="flowChartDelay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300" name="AutoShape 44"/>
          <p:cNvSpPr>
            <a:spLocks noChangeArrowheads="1"/>
          </p:cNvSpPr>
          <p:nvPr/>
        </p:nvSpPr>
        <p:spPr bwMode="auto">
          <a:xfrm rot="5400000">
            <a:off x="2781300" y="1714500"/>
            <a:ext cx="152400" cy="228600"/>
          </a:xfrm>
          <a:prstGeom prst="flowChartDelay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301" name="AutoShape 45"/>
          <p:cNvSpPr>
            <a:spLocks noChangeArrowheads="1"/>
          </p:cNvSpPr>
          <p:nvPr/>
        </p:nvSpPr>
        <p:spPr bwMode="auto">
          <a:xfrm rot="5400000">
            <a:off x="2400300" y="1714500"/>
            <a:ext cx="152400" cy="228600"/>
          </a:xfrm>
          <a:prstGeom prst="flowChartDelay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302" name="AutoShape 46"/>
          <p:cNvSpPr>
            <a:spLocks noChangeArrowheads="1"/>
          </p:cNvSpPr>
          <p:nvPr/>
        </p:nvSpPr>
        <p:spPr bwMode="auto">
          <a:xfrm rot="4859711">
            <a:off x="1866900" y="1790700"/>
            <a:ext cx="152400" cy="228600"/>
          </a:xfrm>
          <a:prstGeom prst="flowChartDelay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303" name="AutoShape 47"/>
          <p:cNvSpPr>
            <a:spLocks noChangeArrowheads="1"/>
          </p:cNvSpPr>
          <p:nvPr/>
        </p:nvSpPr>
        <p:spPr bwMode="auto">
          <a:xfrm rot="2908011">
            <a:off x="838200" y="2209800"/>
            <a:ext cx="152400" cy="228600"/>
          </a:xfrm>
          <a:prstGeom prst="flowChartDelay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304" name="AutoShape 48"/>
          <p:cNvSpPr>
            <a:spLocks noChangeArrowheads="1"/>
          </p:cNvSpPr>
          <p:nvPr/>
        </p:nvSpPr>
        <p:spPr bwMode="auto">
          <a:xfrm rot="3885782">
            <a:off x="1257300" y="1943100"/>
            <a:ext cx="152400" cy="228600"/>
          </a:xfrm>
          <a:prstGeom prst="flowChartDelay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24309" name="Group 53"/>
          <p:cNvGrpSpPr>
            <a:grpSpLocks/>
          </p:cNvGrpSpPr>
          <p:nvPr/>
        </p:nvGrpSpPr>
        <p:grpSpPr bwMode="auto">
          <a:xfrm rot="1026763">
            <a:off x="2590800" y="4038600"/>
            <a:ext cx="1752600" cy="1524000"/>
            <a:chOff x="1776" y="2160"/>
            <a:chExt cx="1104" cy="960"/>
          </a:xfrm>
        </p:grpSpPr>
        <p:sp>
          <p:nvSpPr>
            <p:cNvPr id="224310" name="AutoShape 54"/>
            <p:cNvSpPr>
              <a:spLocks noChangeArrowheads="1"/>
            </p:cNvSpPr>
            <p:nvPr/>
          </p:nvSpPr>
          <p:spPr bwMode="auto">
            <a:xfrm rot="-5400000">
              <a:off x="1800" y="2136"/>
              <a:ext cx="960" cy="1008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alpha val="57001"/>
                  </a:schemeClr>
                </a:gs>
                <a:gs pos="100000">
                  <a:schemeClr val="accent1">
                    <a:gamma/>
                    <a:shade val="46275"/>
                    <a:invGamma/>
                    <a:alpha val="55000"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311" name="Oval 55"/>
            <p:cNvSpPr>
              <a:spLocks noChangeArrowheads="1"/>
            </p:cNvSpPr>
            <p:nvPr/>
          </p:nvSpPr>
          <p:spPr bwMode="auto">
            <a:xfrm>
              <a:off x="2688" y="2160"/>
              <a:ext cx="192" cy="9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4312" name="Group 56"/>
          <p:cNvGrpSpPr>
            <a:grpSpLocks/>
          </p:cNvGrpSpPr>
          <p:nvPr/>
        </p:nvGrpSpPr>
        <p:grpSpPr bwMode="auto">
          <a:xfrm rot="10800000">
            <a:off x="914400" y="3810000"/>
            <a:ext cx="1752600" cy="1524000"/>
            <a:chOff x="1776" y="2160"/>
            <a:chExt cx="1104" cy="960"/>
          </a:xfrm>
        </p:grpSpPr>
        <p:sp>
          <p:nvSpPr>
            <p:cNvPr id="224313" name="AutoShape 57"/>
            <p:cNvSpPr>
              <a:spLocks noChangeArrowheads="1"/>
            </p:cNvSpPr>
            <p:nvPr/>
          </p:nvSpPr>
          <p:spPr bwMode="auto">
            <a:xfrm rot="-5400000">
              <a:off x="1800" y="2136"/>
              <a:ext cx="960" cy="1008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alpha val="57001"/>
                  </a:schemeClr>
                </a:gs>
                <a:gs pos="100000">
                  <a:schemeClr val="accent1">
                    <a:gamma/>
                    <a:shade val="46275"/>
                    <a:invGamma/>
                    <a:alpha val="55000"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314" name="Oval 58"/>
            <p:cNvSpPr>
              <a:spLocks noChangeArrowheads="1"/>
            </p:cNvSpPr>
            <p:nvPr/>
          </p:nvSpPr>
          <p:spPr bwMode="auto">
            <a:xfrm>
              <a:off x="2688" y="2160"/>
              <a:ext cx="192" cy="9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4315" name="Group 59"/>
          <p:cNvGrpSpPr>
            <a:grpSpLocks/>
          </p:cNvGrpSpPr>
          <p:nvPr/>
        </p:nvGrpSpPr>
        <p:grpSpPr bwMode="auto">
          <a:xfrm rot="13236512">
            <a:off x="1143000" y="3200400"/>
            <a:ext cx="1752600" cy="1524000"/>
            <a:chOff x="1776" y="2160"/>
            <a:chExt cx="1104" cy="960"/>
          </a:xfrm>
        </p:grpSpPr>
        <p:sp>
          <p:nvSpPr>
            <p:cNvPr id="224316" name="AutoShape 60"/>
            <p:cNvSpPr>
              <a:spLocks noChangeArrowheads="1"/>
            </p:cNvSpPr>
            <p:nvPr/>
          </p:nvSpPr>
          <p:spPr bwMode="auto">
            <a:xfrm rot="-5400000">
              <a:off x="1800" y="2136"/>
              <a:ext cx="960" cy="1008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alpha val="57001"/>
                  </a:schemeClr>
                </a:gs>
                <a:gs pos="100000">
                  <a:schemeClr val="accent1">
                    <a:gamma/>
                    <a:shade val="46275"/>
                    <a:invGamma/>
                    <a:alpha val="55000"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317" name="Oval 61"/>
            <p:cNvSpPr>
              <a:spLocks noChangeArrowheads="1"/>
            </p:cNvSpPr>
            <p:nvPr/>
          </p:nvSpPr>
          <p:spPr bwMode="auto">
            <a:xfrm>
              <a:off x="2688" y="2160"/>
              <a:ext cx="192" cy="9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4318" name="Text Box 62"/>
          <p:cNvSpPr txBox="1">
            <a:spLocks noChangeArrowheads="1"/>
          </p:cNvSpPr>
          <p:nvPr/>
        </p:nvSpPr>
        <p:spPr bwMode="auto">
          <a:xfrm>
            <a:off x="1828800" y="3429000"/>
            <a:ext cx="393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4000" b="1">
                <a:sym typeface="Symbol" pitchFamily="18" charset="2"/>
              </a:rPr>
              <a:t></a:t>
            </a:r>
          </a:p>
        </p:txBody>
      </p:sp>
      <p:sp>
        <p:nvSpPr>
          <p:cNvPr id="224319" name="Text Box 63"/>
          <p:cNvSpPr txBox="1">
            <a:spLocks noChangeArrowheads="1"/>
          </p:cNvSpPr>
          <p:nvPr/>
        </p:nvSpPr>
        <p:spPr bwMode="auto">
          <a:xfrm>
            <a:off x="1371600" y="4267200"/>
            <a:ext cx="393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4000" b="1">
                <a:sym typeface="Symbol" pitchFamily="18" charset="2"/>
              </a:rPr>
              <a:t></a:t>
            </a:r>
          </a:p>
        </p:txBody>
      </p:sp>
      <p:sp>
        <p:nvSpPr>
          <p:cNvPr id="224320" name="Text Box 64"/>
          <p:cNvSpPr txBox="1">
            <a:spLocks noChangeArrowheads="1"/>
          </p:cNvSpPr>
          <p:nvPr/>
        </p:nvSpPr>
        <p:spPr bwMode="auto">
          <a:xfrm>
            <a:off x="3352800" y="4495800"/>
            <a:ext cx="6048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4000" b="1" i="1">
                <a:latin typeface="Times New Roman" pitchFamily="18" charset="0"/>
              </a:rPr>
              <a:t>e</a:t>
            </a:r>
            <a:r>
              <a:rPr lang="de-DE" sz="4000" b="1" i="1" baseline="30000">
                <a:latin typeface="Times New Roman" pitchFamily="18" charset="0"/>
              </a:rPr>
              <a:t>+</a:t>
            </a:r>
            <a:endParaRPr lang="en-GB" sz="4000" b="1" i="1" baseline="30000">
              <a:latin typeface="Times New Roman" pitchFamily="18" charset="0"/>
            </a:endParaRPr>
          </a:p>
        </p:txBody>
      </p:sp>
      <p:sp>
        <p:nvSpPr>
          <p:cNvPr id="65" name="Line 6"/>
          <p:cNvSpPr>
            <a:spLocks noChangeShapeType="1"/>
          </p:cNvSpPr>
          <p:nvPr/>
        </p:nvSpPr>
        <p:spPr bwMode="auto">
          <a:xfrm flipH="1">
            <a:off x="4724400" y="2667000"/>
            <a:ext cx="0" cy="396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6" name="Group 57"/>
          <p:cNvGrpSpPr>
            <a:grpSpLocks/>
          </p:cNvGrpSpPr>
          <p:nvPr/>
        </p:nvGrpSpPr>
        <p:grpSpPr bwMode="auto">
          <a:xfrm>
            <a:off x="5004048" y="2774156"/>
            <a:ext cx="3581400" cy="1614488"/>
            <a:chOff x="3120" y="1680"/>
            <a:chExt cx="2544" cy="1017"/>
          </a:xfrm>
        </p:grpSpPr>
        <p:graphicFrame>
          <p:nvGraphicFramePr>
            <p:cNvPr id="67" name="Object 58"/>
            <p:cNvGraphicFramePr>
              <a:graphicFrameLocks noChangeAspect="1"/>
            </p:cNvGraphicFramePr>
            <p:nvPr/>
          </p:nvGraphicFramePr>
          <p:xfrm>
            <a:off x="3120" y="1680"/>
            <a:ext cx="2544" cy="10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0848" name="Equation" r:id="rId3" imgW="1143000" imgH="457200" progId="Equation.3">
                    <p:embed/>
                  </p:oleObj>
                </mc:Choice>
                <mc:Fallback>
                  <p:oleObj name="Equation" r:id="rId3" imgW="1143000" imgH="457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0" y="1680"/>
                          <a:ext cx="2544" cy="101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8" name="Freeform 59"/>
            <p:cNvSpPr>
              <a:spLocks/>
            </p:cNvSpPr>
            <p:nvPr/>
          </p:nvSpPr>
          <p:spPr bwMode="auto">
            <a:xfrm>
              <a:off x="4524" y="2160"/>
              <a:ext cx="1" cy="318"/>
            </a:xfrm>
            <a:custGeom>
              <a:avLst/>
              <a:gdLst>
                <a:gd name="T0" fmla="*/ 0 w 1"/>
                <a:gd name="T1" fmla="*/ 0 h 318"/>
                <a:gd name="T2" fmla="*/ 0 w 1"/>
                <a:gd name="T3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318">
                  <a:moveTo>
                    <a:pt x="0" y="0"/>
                  </a:moveTo>
                  <a:lnTo>
                    <a:pt x="0" y="318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9" name="Content Placeholder 2"/>
          <p:cNvSpPr>
            <a:spLocks noGrp="1"/>
          </p:cNvSpPr>
          <p:nvPr>
            <p:ph idx="1"/>
          </p:nvPr>
        </p:nvSpPr>
        <p:spPr>
          <a:xfrm>
            <a:off x="4860032" y="1628800"/>
            <a:ext cx="4283968" cy="1584176"/>
          </a:xfrm>
        </p:spPr>
        <p:txBody>
          <a:bodyPr/>
          <a:lstStyle/>
          <a:p>
            <a:r>
              <a:rPr lang="de-DE" dirty="0" smtClean="0"/>
              <a:t>Primary mission: proton decay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71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04200" cy="1143000"/>
          </a:xfrm>
        </p:spPr>
        <p:txBody>
          <a:bodyPr/>
          <a:lstStyle/>
          <a:p>
            <a:r>
              <a:rPr lang="de-DE" dirty="0" smtClean="0"/>
              <a:t>Water Cherenkov Detectors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494633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5" name="Oval 3"/>
          <p:cNvSpPr>
            <a:spLocks noChangeArrowheads="1"/>
          </p:cNvSpPr>
          <p:nvPr/>
        </p:nvSpPr>
        <p:spPr bwMode="auto">
          <a:xfrm>
            <a:off x="609600" y="1752600"/>
            <a:ext cx="4114800" cy="18288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236" name="Rectangle 4"/>
          <p:cNvSpPr>
            <a:spLocks noChangeArrowheads="1"/>
          </p:cNvSpPr>
          <p:nvPr/>
        </p:nvSpPr>
        <p:spPr bwMode="auto">
          <a:xfrm>
            <a:off x="609600" y="2743200"/>
            <a:ext cx="4114800" cy="38862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rgbClr val="6699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23237" name="Line 5"/>
          <p:cNvSpPr>
            <a:spLocks noChangeShapeType="1"/>
          </p:cNvSpPr>
          <p:nvPr/>
        </p:nvSpPr>
        <p:spPr bwMode="auto">
          <a:xfrm>
            <a:off x="609600" y="6629400"/>
            <a:ext cx="411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3238" name="Line 6"/>
          <p:cNvSpPr>
            <a:spLocks noChangeShapeType="1"/>
          </p:cNvSpPr>
          <p:nvPr/>
        </p:nvSpPr>
        <p:spPr bwMode="auto">
          <a:xfrm flipH="1">
            <a:off x="4724400" y="2667000"/>
            <a:ext cx="0" cy="396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23239" name="Group 7"/>
          <p:cNvGrpSpPr>
            <a:grpSpLocks/>
          </p:cNvGrpSpPr>
          <p:nvPr/>
        </p:nvGrpSpPr>
        <p:grpSpPr bwMode="auto">
          <a:xfrm>
            <a:off x="609600" y="2743200"/>
            <a:ext cx="152400" cy="3886200"/>
            <a:chOff x="720" y="1728"/>
            <a:chExt cx="96" cy="2448"/>
          </a:xfrm>
        </p:grpSpPr>
        <p:sp>
          <p:nvSpPr>
            <p:cNvPr id="223240" name="Line 8"/>
            <p:cNvSpPr>
              <a:spLocks noChangeShapeType="1"/>
            </p:cNvSpPr>
            <p:nvPr/>
          </p:nvSpPr>
          <p:spPr bwMode="auto">
            <a:xfrm>
              <a:off x="720" y="1728"/>
              <a:ext cx="0" cy="24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3241" name="AutoShape 9"/>
            <p:cNvSpPr>
              <a:spLocks noChangeArrowheads="1"/>
            </p:cNvSpPr>
            <p:nvPr/>
          </p:nvSpPr>
          <p:spPr bwMode="auto">
            <a:xfrm>
              <a:off x="720" y="182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42" name="AutoShape 10"/>
            <p:cNvSpPr>
              <a:spLocks noChangeArrowheads="1"/>
            </p:cNvSpPr>
            <p:nvPr/>
          </p:nvSpPr>
          <p:spPr bwMode="auto">
            <a:xfrm>
              <a:off x="720" y="206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43" name="AutoShape 11"/>
            <p:cNvSpPr>
              <a:spLocks noChangeArrowheads="1"/>
            </p:cNvSpPr>
            <p:nvPr/>
          </p:nvSpPr>
          <p:spPr bwMode="auto">
            <a:xfrm>
              <a:off x="720" y="230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44" name="AutoShape 12"/>
            <p:cNvSpPr>
              <a:spLocks noChangeArrowheads="1"/>
            </p:cNvSpPr>
            <p:nvPr/>
          </p:nvSpPr>
          <p:spPr bwMode="auto">
            <a:xfrm>
              <a:off x="720" y="254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45" name="AutoShape 13"/>
            <p:cNvSpPr>
              <a:spLocks noChangeArrowheads="1"/>
            </p:cNvSpPr>
            <p:nvPr/>
          </p:nvSpPr>
          <p:spPr bwMode="auto">
            <a:xfrm>
              <a:off x="720" y="278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46" name="AutoShape 14"/>
            <p:cNvSpPr>
              <a:spLocks noChangeArrowheads="1"/>
            </p:cNvSpPr>
            <p:nvPr/>
          </p:nvSpPr>
          <p:spPr bwMode="auto">
            <a:xfrm>
              <a:off x="720" y="302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47" name="AutoShape 15"/>
            <p:cNvSpPr>
              <a:spLocks noChangeArrowheads="1"/>
            </p:cNvSpPr>
            <p:nvPr/>
          </p:nvSpPr>
          <p:spPr bwMode="auto">
            <a:xfrm>
              <a:off x="720" y="326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48" name="AutoShape 16"/>
            <p:cNvSpPr>
              <a:spLocks noChangeArrowheads="1"/>
            </p:cNvSpPr>
            <p:nvPr/>
          </p:nvSpPr>
          <p:spPr bwMode="auto">
            <a:xfrm>
              <a:off x="720" y="398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49" name="AutoShape 17"/>
            <p:cNvSpPr>
              <a:spLocks noChangeArrowheads="1"/>
            </p:cNvSpPr>
            <p:nvPr/>
          </p:nvSpPr>
          <p:spPr bwMode="auto">
            <a:xfrm>
              <a:off x="720" y="374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50" name="AutoShape 18"/>
            <p:cNvSpPr>
              <a:spLocks noChangeArrowheads="1"/>
            </p:cNvSpPr>
            <p:nvPr/>
          </p:nvSpPr>
          <p:spPr bwMode="auto">
            <a:xfrm>
              <a:off x="720" y="350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3251" name="Group 19"/>
          <p:cNvGrpSpPr>
            <a:grpSpLocks/>
          </p:cNvGrpSpPr>
          <p:nvPr/>
        </p:nvGrpSpPr>
        <p:grpSpPr bwMode="auto">
          <a:xfrm flipH="1">
            <a:off x="4572000" y="2895600"/>
            <a:ext cx="152400" cy="3657600"/>
            <a:chOff x="720" y="1824"/>
            <a:chExt cx="96" cy="2304"/>
          </a:xfrm>
        </p:grpSpPr>
        <p:sp>
          <p:nvSpPr>
            <p:cNvPr id="223252" name="AutoShape 20"/>
            <p:cNvSpPr>
              <a:spLocks noChangeArrowheads="1"/>
            </p:cNvSpPr>
            <p:nvPr/>
          </p:nvSpPr>
          <p:spPr bwMode="auto">
            <a:xfrm>
              <a:off x="720" y="182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53" name="AutoShape 21"/>
            <p:cNvSpPr>
              <a:spLocks noChangeArrowheads="1"/>
            </p:cNvSpPr>
            <p:nvPr/>
          </p:nvSpPr>
          <p:spPr bwMode="auto">
            <a:xfrm>
              <a:off x="720" y="206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54" name="AutoShape 22"/>
            <p:cNvSpPr>
              <a:spLocks noChangeArrowheads="1"/>
            </p:cNvSpPr>
            <p:nvPr/>
          </p:nvSpPr>
          <p:spPr bwMode="auto">
            <a:xfrm>
              <a:off x="720" y="230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55" name="AutoShape 23"/>
            <p:cNvSpPr>
              <a:spLocks noChangeArrowheads="1"/>
            </p:cNvSpPr>
            <p:nvPr/>
          </p:nvSpPr>
          <p:spPr bwMode="auto">
            <a:xfrm>
              <a:off x="720" y="254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56" name="AutoShape 24"/>
            <p:cNvSpPr>
              <a:spLocks noChangeArrowheads="1"/>
            </p:cNvSpPr>
            <p:nvPr/>
          </p:nvSpPr>
          <p:spPr bwMode="auto">
            <a:xfrm>
              <a:off x="720" y="278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57" name="AutoShape 25"/>
            <p:cNvSpPr>
              <a:spLocks noChangeArrowheads="1"/>
            </p:cNvSpPr>
            <p:nvPr/>
          </p:nvSpPr>
          <p:spPr bwMode="auto">
            <a:xfrm>
              <a:off x="720" y="302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58" name="AutoShape 26"/>
            <p:cNvSpPr>
              <a:spLocks noChangeArrowheads="1"/>
            </p:cNvSpPr>
            <p:nvPr/>
          </p:nvSpPr>
          <p:spPr bwMode="auto">
            <a:xfrm>
              <a:off x="720" y="326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59" name="AutoShape 27"/>
            <p:cNvSpPr>
              <a:spLocks noChangeArrowheads="1"/>
            </p:cNvSpPr>
            <p:nvPr/>
          </p:nvSpPr>
          <p:spPr bwMode="auto">
            <a:xfrm>
              <a:off x="720" y="398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60" name="AutoShape 28"/>
            <p:cNvSpPr>
              <a:spLocks noChangeArrowheads="1"/>
            </p:cNvSpPr>
            <p:nvPr/>
          </p:nvSpPr>
          <p:spPr bwMode="auto">
            <a:xfrm>
              <a:off x="720" y="374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61" name="AutoShape 29"/>
            <p:cNvSpPr>
              <a:spLocks noChangeArrowheads="1"/>
            </p:cNvSpPr>
            <p:nvPr/>
          </p:nvSpPr>
          <p:spPr bwMode="auto">
            <a:xfrm>
              <a:off x="720" y="350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3262" name="Group 30"/>
          <p:cNvGrpSpPr>
            <a:grpSpLocks/>
          </p:cNvGrpSpPr>
          <p:nvPr/>
        </p:nvGrpSpPr>
        <p:grpSpPr bwMode="auto">
          <a:xfrm rot="-5400000">
            <a:off x="2590800" y="4724400"/>
            <a:ext cx="152400" cy="3657600"/>
            <a:chOff x="720" y="1824"/>
            <a:chExt cx="96" cy="2304"/>
          </a:xfrm>
        </p:grpSpPr>
        <p:sp>
          <p:nvSpPr>
            <p:cNvPr id="223263" name="AutoShape 31"/>
            <p:cNvSpPr>
              <a:spLocks noChangeArrowheads="1"/>
            </p:cNvSpPr>
            <p:nvPr/>
          </p:nvSpPr>
          <p:spPr bwMode="auto">
            <a:xfrm>
              <a:off x="720" y="182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64" name="AutoShape 32"/>
            <p:cNvSpPr>
              <a:spLocks noChangeArrowheads="1"/>
            </p:cNvSpPr>
            <p:nvPr/>
          </p:nvSpPr>
          <p:spPr bwMode="auto">
            <a:xfrm>
              <a:off x="720" y="206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65" name="AutoShape 33"/>
            <p:cNvSpPr>
              <a:spLocks noChangeArrowheads="1"/>
            </p:cNvSpPr>
            <p:nvPr/>
          </p:nvSpPr>
          <p:spPr bwMode="auto">
            <a:xfrm>
              <a:off x="720" y="230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66" name="AutoShape 34"/>
            <p:cNvSpPr>
              <a:spLocks noChangeArrowheads="1"/>
            </p:cNvSpPr>
            <p:nvPr/>
          </p:nvSpPr>
          <p:spPr bwMode="auto">
            <a:xfrm>
              <a:off x="720" y="254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67" name="AutoShape 35"/>
            <p:cNvSpPr>
              <a:spLocks noChangeArrowheads="1"/>
            </p:cNvSpPr>
            <p:nvPr/>
          </p:nvSpPr>
          <p:spPr bwMode="auto">
            <a:xfrm>
              <a:off x="720" y="278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68" name="AutoShape 36"/>
            <p:cNvSpPr>
              <a:spLocks noChangeArrowheads="1"/>
            </p:cNvSpPr>
            <p:nvPr/>
          </p:nvSpPr>
          <p:spPr bwMode="auto">
            <a:xfrm>
              <a:off x="720" y="302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69" name="AutoShape 37"/>
            <p:cNvSpPr>
              <a:spLocks noChangeArrowheads="1"/>
            </p:cNvSpPr>
            <p:nvPr/>
          </p:nvSpPr>
          <p:spPr bwMode="auto">
            <a:xfrm>
              <a:off x="720" y="326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70" name="AutoShape 38"/>
            <p:cNvSpPr>
              <a:spLocks noChangeArrowheads="1"/>
            </p:cNvSpPr>
            <p:nvPr/>
          </p:nvSpPr>
          <p:spPr bwMode="auto">
            <a:xfrm>
              <a:off x="720" y="398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71" name="AutoShape 39"/>
            <p:cNvSpPr>
              <a:spLocks noChangeArrowheads="1"/>
            </p:cNvSpPr>
            <p:nvPr/>
          </p:nvSpPr>
          <p:spPr bwMode="auto">
            <a:xfrm>
              <a:off x="720" y="374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72" name="AutoShape 40"/>
            <p:cNvSpPr>
              <a:spLocks noChangeArrowheads="1"/>
            </p:cNvSpPr>
            <p:nvPr/>
          </p:nvSpPr>
          <p:spPr bwMode="auto">
            <a:xfrm>
              <a:off x="720" y="350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3273" name="AutoShape 41"/>
          <p:cNvSpPr>
            <a:spLocks noChangeArrowheads="1"/>
          </p:cNvSpPr>
          <p:nvPr/>
        </p:nvSpPr>
        <p:spPr bwMode="auto">
          <a:xfrm rot="7515066">
            <a:off x="4305300" y="2171700"/>
            <a:ext cx="152400" cy="228600"/>
          </a:xfrm>
          <a:prstGeom prst="flowChartDelay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274" name="AutoShape 42"/>
          <p:cNvSpPr>
            <a:spLocks noChangeArrowheads="1"/>
          </p:cNvSpPr>
          <p:nvPr/>
        </p:nvSpPr>
        <p:spPr bwMode="auto">
          <a:xfrm rot="6534850">
            <a:off x="3924300" y="1943100"/>
            <a:ext cx="152400" cy="228600"/>
          </a:xfrm>
          <a:prstGeom prst="flowChartDelay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275" name="AutoShape 43"/>
          <p:cNvSpPr>
            <a:spLocks noChangeArrowheads="1"/>
          </p:cNvSpPr>
          <p:nvPr/>
        </p:nvSpPr>
        <p:spPr bwMode="auto">
          <a:xfrm rot="5877059">
            <a:off x="3314700" y="1790700"/>
            <a:ext cx="152400" cy="228600"/>
          </a:xfrm>
          <a:prstGeom prst="flowChartDelay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276" name="AutoShape 44"/>
          <p:cNvSpPr>
            <a:spLocks noChangeArrowheads="1"/>
          </p:cNvSpPr>
          <p:nvPr/>
        </p:nvSpPr>
        <p:spPr bwMode="auto">
          <a:xfrm rot="5400000">
            <a:off x="2781300" y="1714500"/>
            <a:ext cx="152400" cy="228600"/>
          </a:xfrm>
          <a:prstGeom prst="flowChartDelay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277" name="AutoShape 45"/>
          <p:cNvSpPr>
            <a:spLocks noChangeArrowheads="1"/>
          </p:cNvSpPr>
          <p:nvPr/>
        </p:nvSpPr>
        <p:spPr bwMode="auto">
          <a:xfrm rot="5400000">
            <a:off x="2400300" y="1714500"/>
            <a:ext cx="152400" cy="228600"/>
          </a:xfrm>
          <a:prstGeom prst="flowChartDelay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278" name="AutoShape 46"/>
          <p:cNvSpPr>
            <a:spLocks noChangeArrowheads="1"/>
          </p:cNvSpPr>
          <p:nvPr/>
        </p:nvSpPr>
        <p:spPr bwMode="auto">
          <a:xfrm rot="4859711">
            <a:off x="1866900" y="1790700"/>
            <a:ext cx="152400" cy="228600"/>
          </a:xfrm>
          <a:prstGeom prst="flowChartDelay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279" name="AutoShape 47"/>
          <p:cNvSpPr>
            <a:spLocks noChangeArrowheads="1"/>
          </p:cNvSpPr>
          <p:nvPr/>
        </p:nvSpPr>
        <p:spPr bwMode="auto">
          <a:xfrm rot="2908011">
            <a:off x="838200" y="2209800"/>
            <a:ext cx="152400" cy="228600"/>
          </a:xfrm>
          <a:prstGeom prst="flowChartDelay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280" name="AutoShape 48"/>
          <p:cNvSpPr>
            <a:spLocks noChangeArrowheads="1"/>
          </p:cNvSpPr>
          <p:nvPr/>
        </p:nvSpPr>
        <p:spPr bwMode="auto">
          <a:xfrm rot="3885782">
            <a:off x="1257300" y="1943100"/>
            <a:ext cx="152400" cy="228600"/>
          </a:xfrm>
          <a:prstGeom prst="flowChartDelay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285" name="Text Box 53"/>
          <p:cNvSpPr txBox="1">
            <a:spLocks noChangeArrowheads="1"/>
          </p:cNvSpPr>
          <p:nvPr/>
        </p:nvSpPr>
        <p:spPr bwMode="auto">
          <a:xfrm>
            <a:off x="1067950" y="3179763"/>
            <a:ext cx="3485442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sz="3200" b="1" dirty="0"/>
              <a:t>KAMIOKANDE</a:t>
            </a:r>
          </a:p>
          <a:p>
            <a:pPr algn="ctr"/>
            <a:r>
              <a:rPr lang="de-DE" sz="3200" b="1" dirty="0"/>
              <a:t> </a:t>
            </a:r>
          </a:p>
          <a:p>
            <a:pPr algn="ctr"/>
            <a:r>
              <a:rPr lang="de-DE" sz="2000" b="1" dirty="0"/>
              <a:t>3</a:t>
            </a:r>
            <a:r>
              <a:rPr lang="de-DE" sz="2000" b="1" dirty="0" smtClean="0"/>
              <a:t> / 1 kton water</a:t>
            </a:r>
          </a:p>
          <a:p>
            <a:pPr algn="ctr"/>
            <a:r>
              <a:rPr lang="de-DE" sz="2000" b="1" dirty="0" smtClean="0"/>
              <a:t>(total/fiducial vol. </a:t>
            </a:r>
            <a:r>
              <a:rPr lang="de-DE" sz="2000" b="1" dirty="0"/>
              <a:t>f</a:t>
            </a:r>
            <a:r>
              <a:rPr lang="de-DE" sz="2000" b="1" dirty="0" smtClean="0"/>
              <a:t>or p decay)</a:t>
            </a:r>
            <a:endParaRPr lang="de-DE" sz="2000" b="1" dirty="0"/>
          </a:p>
          <a:p>
            <a:pPr algn="ctr"/>
            <a:r>
              <a:rPr lang="de-DE" sz="2000" b="1" dirty="0"/>
              <a:t>Kamioka  </a:t>
            </a:r>
            <a:r>
              <a:rPr lang="de-DE" sz="2000" b="1" dirty="0" smtClean="0"/>
              <a:t>Mine </a:t>
            </a:r>
            <a:r>
              <a:rPr lang="de-DE" sz="2000" b="1" dirty="0"/>
              <a:t>(Japan)</a:t>
            </a:r>
            <a:endParaRPr lang="en-GB" sz="2000" b="1" dirty="0"/>
          </a:p>
        </p:txBody>
      </p:sp>
      <p:sp>
        <p:nvSpPr>
          <p:cNvPr id="54" name="Line 6"/>
          <p:cNvSpPr>
            <a:spLocks noChangeShapeType="1"/>
          </p:cNvSpPr>
          <p:nvPr/>
        </p:nvSpPr>
        <p:spPr bwMode="auto">
          <a:xfrm flipH="1">
            <a:off x="4724400" y="2667000"/>
            <a:ext cx="0" cy="396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5" name="Group 57"/>
          <p:cNvGrpSpPr>
            <a:grpSpLocks/>
          </p:cNvGrpSpPr>
          <p:nvPr/>
        </p:nvGrpSpPr>
        <p:grpSpPr bwMode="auto">
          <a:xfrm>
            <a:off x="5004048" y="2774156"/>
            <a:ext cx="3581400" cy="1614488"/>
            <a:chOff x="3120" y="1680"/>
            <a:chExt cx="2544" cy="1017"/>
          </a:xfrm>
        </p:grpSpPr>
        <p:graphicFrame>
          <p:nvGraphicFramePr>
            <p:cNvPr id="56" name="Object 58"/>
            <p:cNvGraphicFramePr>
              <a:graphicFrameLocks noChangeAspect="1"/>
            </p:cNvGraphicFramePr>
            <p:nvPr/>
          </p:nvGraphicFramePr>
          <p:xfrm>
            <a:off x="3120" y="1680"/>
            <a:ext cx="2544" cy="10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1874" name="Equation" r:id="rId3" imgW="1143000" imgH="457200" progId="Equation.3">
                    <p:embed/>
                  </p:oleObj>
                </mc:Choice>
                <mc:Fallback>
                  <p:oleObj name="Equation" r:id="rId3" imgW="1143000" imgH="457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0" y="1680"/>
                          <a:ext cx="2544" cy="101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7" name="Freeform 59"/>
            <p:cNvSpPr>
              <a:spLocks/>
            </p:cNvSpPr>
            <p:nvPr/>
          </p:nvSpPr>
          <p:spPr bwMode="auto">
            <a:xfrm>
              <a:off x="4524" y="2160"/>
              <a:ext cx="1" cy="318"/>
            </a:xfrm>
            <a:custGeom>
              <a:avLst/>
              <a:gdLst>
                <a:gd name="T0" fmla="*/ 0 w 1"/>
                <a:gd name="T1" fmla="*/ 0 h 318"/>
                <a:gd name="T2" fmla="*/ 0 w 1"/>
                <a:gd name="T3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318">
                  <a:moveTo>
                    <a:pt x="0" y="0"/>
                  </a:moveTo>
                  <a:lnTo>
                    <a:pt x="0" y="318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8" name="Content Placeholder 2"/>
          <p:cNvSpPr>
            <a:spLocks noGrp="1"/>
          </p:cNvSpPr>
          <p:nvPr>
            <p:ph idx="1"/>
          </p:nvPr>
        </p:nvSpPr>
        <p:spPr>
          <a:xfrm>
            <a:off x="4860032" y="1628800"/>
            <a:ext cx="4283968" cy="1584176"/>
          </a:xfrm>
        </p:spPr>
        <p:txBody>
          <a:bodyPr/>
          <a:lstStyle/>
          <a:p>
            <a:r>
              <a:rPr lang="de-DE" dirty="0" smtClean="0"/>
              <a:t>Primary mission: proton decay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r>
              <a:rPr lang="de-DE" dirty="0" smtClean="0"/>
              <a:t>Plus:</a:t>
            </a:r>
          </a:p>
          <a:p>
            <a:pPr lvl="1"/>
            <a:r>
              <a:rPr lang="de-DE" dirty="0" smtClean="0"/>
              <a:t>Supernova neutrinos</a:t>
            </a:r>
          </a:p>
          <a:p>
            <a:pPr lvl="1"/>
            <a:r>
              <a:rPr lang="de-DE" dirty="0" smtClean="0"/>
              <a:t>Atmospheric neutrinos</a:t>
            </a:r>
          </a:p>
          <a:p>
            <a:pPr lvl="1"/>
            <a:r>
              <a:rPr lang="de-DE" dirty="0" smtClean="0"/>
              <a:t>Solar neutrinos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6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04200" cy="1143000"/>
          </a:xfrm>
        </p:spPr>
        <p:txBody>
          <a:bodyPr/>
          <a:lstStyle/>
          <a:p>
            <a:r>
              <a:rPr lang="de-DE" dirty="0" smtClean="0"/>
              <a:t>Water Cherenkov Detectors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297487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2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419899"/>
            <a:ext cx="5387387" cy="4463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04200" cy="1143000"/>
          </a:xfrm>
        </p:spPr>
        <p:txBody>
          <a:bodyPr/>
          <a:lstStyle/>
          <a:p>
            <a:r>
              <a:rPr lang="de-DE" dirty="0" smtClean="0"/>
              <a:t>Water Cherenkov Detectors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590983" y="1628800"/>
            <a:ext cx="766049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KAMIOKA				IMB</a:t>
            </a:r>
          </a:p>
          <a:p>
            <a:r>
              <a:rPr lang="de-DE" sz="28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Japan, 3 kt					      Ohio, 8 kt</a:t>
            </a:r>
            <a:endParaRPr lang="de-DE" sz="4000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endParaRPr lang="en-US" sz="4000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934914" name="Picture 2" descr="C:\Documents and Settings\nb166\My Documents\My Pictures\K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82" y="2867446"/>
            <a:ext cx="3235101" cy="214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5231803"/>
            <a:ext cx="37248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mbol"/>
              <a:buChar char="m"/>
            </a:pPr>
            <a:r>
              <a:rPr lang="en-US" sz="2400" dirty="0">
                <a:latin typeface="+mn-lt"/>
                <a:sym typeface="Symbol"/>
              </a:rPr>
              <a:t>a</a:t>
            </a:r>
            <a:r>
              <a:rPr lang="en-US" sz="2400" dirty="0" smtClean="0">
                <a:latin typeface="+mn-lt"/>
                <a:sym typeface="Symbol"/>
              </a:rPr>
              <a:t>rea = 120 m²</a:t>
            </a:r>
          </a:p>
          <a:p>
            <a:pPr marL="285750" indent="-285750">
              <a:buFont typeface="Symbol"/>
              <a:buChar char="m"/>
            </a:pPr>
            <a:endParaRPr lang="de-DE" sz="2400" dirty="0">
              <a:latin typeface="+mn-lt"/>
              <a:sym typeface="Symbol"/>
            </a:endParaRPr>
          </a:p>
          <a:p>
            <a:pPr marL="1657350" lvl="3" indent="-285750">
              <a:buFont typeface="Symbol"/>
              <a:buChar char="m"/>
            </a:pPr>
            <a:r>
              <a:rPr lang="de-DE" sz="2400" dirty="0" smtClean="0">
                <a:latin typeface="+mn-lt"/>
                <a:sym typeface="Symbol"/>
              </a:rPr>
              <a:t>area = 400 m²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525724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2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419899"/>
            <a:ext cx="5387387" cy="4463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04200" cy="1143000"/>
          </a:xfrm>
        </p:spPr>
        <p:txBody>
          <a:bodyPr/>
          <a:lstStyle/>
          <a:p>
            <a:r>
              <a:rPr lang="de-DE" dirty="0" smtClean="0"/>
              <a:t>Water Cherenkov Detectors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590983" y="1628800"/>
            <a:ext cx="766049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 smtClean="0">
                <a:solidFill>
                  <a:schemeClr val="bg1"/>
                </a:solidFill>
                <a:latin typeface="+mj-lt"/>
              </a:rPr>
              <a:t>KAMIOKA</a:t>
            </a:r>
            <a:r>
              <a:rPr lang="de-DE" sz="40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				IMB</a:t>
            </a:r>
          </a:p>
          <a:p>
            <a:r>
              <a:rPr lang="de-DE" sz="2800" b="1" dirty="0" smtClean="0">
                <a:solidFill>
                  <a:schemeClr val="bg1"/>
                </a:solidFill>
                <a:latin typeface="+mj-lt"/>
              </a:rPr>
              <a:t>Japan, 3 kt</a:t>
            </a:r>
            <a:r>
              <a:rPr lang="de-DE" sz="28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					      Ohio, 8 kt</a:t>
            </a:r>
            <a:endParaRPr lang="de-DE" sz="4000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endParaRPr lang="en-US" sz="4000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936962" name="Picture 2" descr="C:\Documents and Settings\nb166\My Documents\My Pictures\IMB%20Detect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50" y="1482010"/>
            <a:ext cx="3673710" cy="204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0034" name="Picture 2" descr="C:\Documents and Settings\nb166\My Documents\My Pictures\muon-im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50" y="3831929"/>
            <a:ext cx="3673710" cy="268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11922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2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419899"/>
            <a:ext cx="5387387" cy="4463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04200" cy="1143000"/>
          </a:xfrm>
        </p:spPr>
        <p:txBody>
          <a:bodyPr/>
          <a:lstStyle/>
          <a:p>
            <a:r>
              <a:rPr lang="de-DE" dirty="0" smtClean="0"/>
              <a:t>Water Cherenkov Detectors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590983" y="1628800"/>
            <a:ext cx="766049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 smtClean="0">
                <a:solidFill>
                  <a:schemeClr val="bg1"/>
                </a:solidFill>
                <a:latin typeface="+mj-lt"/>
              </a:rPr>
              <a:t>KAMIOKA</a:t>
            </a:r>
            <a:r>
              <a:rPr lang="de-DE" sz="40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				IMB</a:t>
            </a:r>
          </a:p>
          <a:p>
            <a:r>
              <a:rPr lang="de-DE" sz="2800" b="1" dirty="0" smtClean="0">
                <a:solidFill>
                  <a:schemeClr val="bg1"/>
                </a:solidFill>
                <a:latin typeface="+mj-lt"/>
              </a:rPr>
              <a:t>Japan, 3 kt</a:t>
            </a:r>
            <a:r>
              <a:rPr lang="de-DE" sz="28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					      Ohio, 8 kt</a:t>
            </a:r>
            <a:endParaRPr lang="de-DE" sz="4000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endParaRPr lang="en-US" sz="4000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936962" name="Picture 2" descr="C:\Documents and Settings\nb166\My Documents\My Pictures\IMB%20Detect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50" y="1482010"/>
            <a:ext cx="3673710" cy="204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6963" name="Picture 3" descr="C:\Documents and Settings\nb166\My Documents\My Pictures\upgoing muon-IM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51" y="3789040"/>
            <a:ext cx="3673710" cy="272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25455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C. Spiering</a:t>
            </a:r>
          </a:p>
          <a:p>
            <a:r>
              <a:rPr lang="de-DE"/>
              <a:t>Bautzen 2009</a:t>
            </a:r>
            <a:endParaRPr lang="en-GB"/>
          </a:p>
        </p:txBody>
      </p:sp>
      <p:pic>
        <p:nvPicPr>
          <p:cNvPr id="286722" name="Picture 2" descr="sn1987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23" name="Text Box 3"/>
          <p:cNvSpPr txBox="1">
            <a:spLocks noChangeArrowheads="1"/>
          </p:cNvSpPr>
          <p:nvPr/>
        </p:nvSpPr>
        <p:spPr bwMode="auto">
          <a:xfrm>
            <a:off x="2060593" y="228600"/>
            <a:ext cx="6859570" cy="120032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de-DE" sz="3600" dirty="0" smtClean="0">
                <a:solidFill>
                  <a:srgbClr val="000099"/>
                </a:solidFill>
                <a:latin typeface="Impact" pitchFamily="34" charset="0"/>
              </a:rPr>
              <a:t>These 3 detectors have detected</a:t>
            </a:r>
            <a:endParaRPr lang="de-DE" sz="3600" dirty="0">
              <a:solidFill>
                <a:srgbClr val="000099"/>
              </a:solidFill>
              <a:latin typeface="Impact" pitchFamily="34" charset="0"/>
            </a:endParaRPr>
          </a:p>
          <a:p>
            <a:pPr algn="r"/>
            <a:r>
              <a:rPr lang="de-DE" sz="3600" dirty="0" smtClean="0">
                <a:solidFill>
                  <a:srgbClr val="000099"/>
                </a:solidFill>
                <a:latin typeface="Impact" pitchFamily="34" charset="0"/>
              </a:rPr>
              <a:t> coinciding neutrinos from SN1987A</a:t>
            </a:r>
            <a:endParaRPr lang="en-US" sz="3600" dirty="0">
              <a:solidFill>
                <a:srgbClr val="000099"/>
              </a:solidFill>
              <a:latin typeface="Impact" pitchFamily="34" charset="0"/>
            </a:endParaRPr>
          </a:p>
        </p:txBody>
      </p:sp>
      <p:sp>
        <p:nvSpPr>
          <p:cNvPr id="286724" name="Text Box 4"/>
          <p:cNvSpPr txBox="1">
            <a:spLocks noChangeArrowheads="1"/>
          </p:cNvSpPr>
          <p:nvPr/>
        </p:nvSpPr>
        <p:spPr bwMode="auto">
          <a:xfrm rot="-498607">
            <a:off x="6300788" y="6216650"/>
            <a:ext cx="2216150" cy="6413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3600">
                <a:solidFill>
                  <a:schemeClr val="tx2"/>
                </a:solidFill>
                <a:latin typeface="Arial" charset="0"/>
              </a:rPr>
              <a:t>23.2.1987</a:t>
            </a:r>
            <a:endParaRPr lang="en-US" sz="3600">
              <a:solidFill>
                <a:schemeClr val="tx2"/>
              </a:solidFill>
              <a:latin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819333" y="2060848"/>
            <a:ext cx="2893484" cy="3999017"/>
            <a:chOff x="4819333" y="2060848"/>
            <a:chExt cx="2893484" cy="3999017"/>
          </a:xfrm>
        </p:grpSpPr>
        <p:sp>
          <p:nvSpPr>
            <p:cNvPr id="2" name="TextBox 1"/>
            <p:cNvSpPr txBox="1"/>
            <p:nvPr/>
          </p:nvSpPr>
          <p:spPr>
            <a:xfrm>
              <a:off x="4819333" y="2060848"/>
              <a:ext cx="2893484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4400" b="1" dirty="0" smtClean="0">
                  <a:solidFill>
                    <a:schemeClr val="bg1"/>
                  </a:solidFill>
                  <a:latin typeface="+mj-lt"/>
                </a:rPr>
                <a:t>Remember </a:t>
              </a:r>
            </a:p>
            <a:p>
              <a:r>
                <a:rPr lang="de-DE" sz="4400" b="1" dirty="0" smtClean="0">
                  <a:solidFill>
                    <a:schemeClr val="bg1"/>
                  </a:solidFill>
                  <a:latin typeface="+mj-lt"/>
                </a:rPr>
                <a:t>the date?</a:t>
              </a:r>
              <a:endParaRPr lang="en-US" sz="4400" b="1" dirty="0">
                <a:solidFill>
                  <a:schemeClr val="bg1"/>
                </a:solidFill>
                <a:latin typeface="+mj-lt"/>
              </a:endParaRPr>
            </a:p>
          </p:txBody>
        </p:sp>
        <p:cxnSp>
          <p:nvCxnSpPr>
            <p:cNvPr id="4" name="Straight Arrow Connector 3"/>
            <p:cNvCxnSpPr/>
            <p:nvPr/>
          </p:nvCxnSpPr>
          <p:spPr>
            <a:xfrm>
              <a:off x="6012160" y="3507398"/>
              <a:ext cx="864096" cy="255246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2195736" y="6381328"/>
            <a:ext cx="2623597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80584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8493001" cy="1143000"/>
          </a:xfrm>
        </p:spPr>
        <p:txBody>
          <a:bodyPr/>
          <a:lstStyle/>
          <a:p>
            <a:r>
              <a:rPr lang="de-DE" sz="3600" dirty="0" smtClean="0"/>
              <a:t>Heisenberg 1936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8204200" cy="4537075"/>
          </a:xfrm>
        </p:spPr>
        <p:txBody>
          <a:bodyPr/>
          <a:lstStyle/>
          <a:p>
            <a:pPr marL="0" indent="0" algn="just">
              <a:buNone/>
            </a:pPr>
            <a:r>
              <a:rPr lang="en-US" sz="2400" dirty="0"/>
              <a:t>Instead (of protons and neutrons, C.S.) Pauli's hypothetical 'neutrinos' </a:t>
            </a:r>
            <a:r>
              <a:rPr lang="en-US" sz="2400" dirty="0" smtClean="0"/>
              <a:t>should contribute </a:t>
            </a:r>
            <a:r>
              <a:rPr lang="en-US" sz="2400" dirty="0"/>
              <a:t>substantially to the penetrating radiation. This is because </a:t>
            </a:r>
            <a:r>
              <a:rPr lang="en-US" sz="2400" dirty="0" smtClean="0"/>
              <a:t>in each </a:t>
            </a:r>
            <a:r>
              <a:rPr lang="en-US" sz="2400" dirty="0"/>
              <a:t>shower ... neutrinos should be generated which </a:t>
            </a:r>
            <a:r>
              <a:rPr lang="en-US" sz="2400" dirty="0" smtClean="0"/>
              <a:t>then would </a:t>
            </a:r>
            <a:r>
              <a:rPr lang="en-US" sz="2400" dirty="0"/>
              <a:t>lead to the generation of small secondary showers. The cross </a:t>
            </a:r>
            <a:r>
              <a:rPr lang="en-US" sz="2400" dirty="0" smtClean="0"/>
              <a:t>section for </a:t>
            </a:r>
            <a:r>
              <a:rPr lang="en-US" sz="2400" dirty="0"/>
              <a:t>the generation of these secondary showers would likely not be much </a:t>
            </a:r>
            <a:r>
              <a:rPr lang="en-US" sz="2400" dirty="0" smtClean="0"/>
              <a:t>smaller than 10</a:t>
            </a:r>
            <a:r>
              <a:rPr lang="en-US" sz="2400" baseline="30000" dirty="0" smtClean="0"/>
              <a:t>-26</a:t>
            </a:r>
            <a:r>
              <a:rPr lang="en-US" sz="2400" dirty="0" smtClean="0"/>
              <a:t> cm². Contrary </a:t>
            </a:r>
            <a:r>
              <a:rPr lang="en-US" sz="2400" dirty="0"/>
              <a:t>to the </a:t>
            </a:r>
            <a:r>
              <a:rPr lang="en-US" sz="2400" dirty="0" smtClean="0"/>
              <a:t>low-energy neutrinos </a:t>
            </a:r>
            <a:r>
              <a:rPr lang="en-US" sz="2400" dirty="0"/>
              <a:t>from </a:t>
            </a:r>
            <a:r>
              <a:rPr lang="en-US" sz="2400" dirty="0" smtClean="0">
                <a:sym typeface="Symbol"/>
              </a:rPr>
              <a:t></a:t>
            </a:r>
            <a:r>
              <a:rPr lang="en-US" sz="2400" dirty="0">
                <a:sym typeface="Symbol"/>
              </a:rPr>
              <a:t> </a:t>
            </a:r>
            <a:r>
              <a:rPr lang="en-US" sz="2400" dirty="0" smtClean="0"/>
              <a:t>decay </a:t>
            </a:r>
            <a:r>
              <a:rPr lang="en-US" sz="2400" dirty="0"/>
              <a:t>one should be able to detect the energetic </a:t>
            </a:r>
            <a:r>
              <a:rPr lang="en-US" sz="2400" dirty="0" smtClean="0"/>
              <a:t>neutrinos from </a:t>
            </a:r>
            <a:r>
              <a:rPr lang="en-US" sz="2400" dirty="0"/>
              <a:t>cosmic rays via their interactions</a:t>
            </a:r>
            <a:r>
              <a:rPr lang="en-US" sz="2400" dirty="0" smtClean="0"/>
              <a:t>.</a:t>
            </a:r>
          </a:p>
          <a:p>
            <a:pPr marL="0" indent="0">
              <a:buNone/>
            </a:pPr>
            <a:endParaRPr lang="de-DE" sz="2400" dirty="0"/>
          </a:p>
          <a:p>
            <a:pPr marL="0" indent="0" algn="r">
              <a:buNone/>
            </a:pPr>
            <a:r>
              <a:rPr lang="de-DE" sz="2000" dirty="0" smtClean="0"/>
              <a:t>Werner Heisenberg </a:t>
            </a:r>
          </a:p>
          <a:p>
            <a:pPr marL="0" indent="0" algn="r">
              <a:buNone/>
            </a:pPr>
            <a:r>
              <a:rPr lang="de-DE" sz="2000" i="1" dirty="0" smtClean="0"/>
              <a:t>Zur </a:t>
            </a:r>
            <a:r>
              <a:rPr lang="de-DE" sz="2000" i="1" dirty="0"/>
              <a:t>Theorie der Schauerbildung in der </a:t>
            </a:r>
            <a:r>
              <a:rPr lang="de-DE" sz="2000" i="1" dirty="0" smtClean="0"/>
              <a:t>Höhenstrahlung </a:t>
            </a:r>
          </a:p>
          <a:p>
            <a:pPr marL="0" indent="0" algn="r">
              <a:buNone/>
            </a:pPr>
            <a:r>
              <a:rPr lang="de-DE" sz="2000" dirty="0" smtClean="0"/>
              <a:t>Zeitschr</a:t>
            </a:r>
            <a:r>
              <a:rPr lang="de-DE" sz="2000" dirty="0"/>
              <a:t>. f. Physik </a:t>
            </a:r>
            <a:r>
              <a:rPr lang="de-DE" sz="2000" dirty="0" smtClean="0"/>
              <a:t>101 (1936) 533</a:t>
            </a:r>
            <a:endParaRPr lang="en-US" sz="2000" dirty="0"/>
          </a:p>
        </p:txBody>
      </p:sp>
      <p:pic>
        <p:nvPicPr>
          <p:cNvPr id="941058" name="Picture 2" descr="C:\Documents and Settings\nb166\My Documents\My Pictures\Heisenber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941168"/>
            <a:ext cx="1493862" cy="1760881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53577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C. Spiering</a:t>
            </a:r>
          </a:p>
          <a:p>
            <a:r>
              <a:rPr lang="de-DE"/>
              <a:t>Bautzen 2009</a:t>
            </a:r>
            <a:endParaRPr lang="en-GB"/>
          </a:p>
        </p:txBody>
      </p:sp>
      <p:pic>
        <p:nvPicPr>
          <p:cNvPr id="286722" name="Picture 2" descr="sn1987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23" name="Text Box 3"/>
          <p:cNvSpPr txBox="1">
            <a:spLocks noChangeArrowheads="1"/>
          </p:cNvSpPr>
          <p:nvPr/>
        </p:nvSpPr>
        <p:spPr bwMode="auto">
          <a:xfrm>
            <a:off x="2060593" y="228600"/>
            <a:ext cx="6859570" cy="120032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de-DE" sz="3600" dirty="0" smtClean="0">
                <a:solidFill>
                  <a:srgbClr val="000099"/>
                </a:solidFill>
                <a:latin typeface="Impact" pitchFamily="34" charset="0"/>
              </a:rPr>
              <a:t>These 3 detectors have detected</a:t>
            </a:r>
            <a:endParaRPr lang="de-DE" sz="3600" dirty="0">
              <a:solidFill>
                <a:srgbClr val="000099"/>
              </a:solidFill>
              <a:latin typeface="Impact" pitchFamily="34" charset="0"/>
            </a:endParaRPr>
          </a:p>
          <a:p>
            <a:pPr algn="r"/>
            <a:r>
              <a:rPr lang="de-DE" sz="3600" dirty="0" smtClean="0">
                <a:solidFill>
                  <a:srgbClr val="000099"/>
                </a:solidFill>
                <a:latin typeface="Impact" pitchFamily="34" charset="0"/>
              </a:rPr>
              <a:t> coinciding neutrinos from SN1987A</a:t>
            </a:r>
            <a:endParaRPr lang="en-US" sz="3600" dirty="0">
              <a:solidFill>
                <a:srgbClr val="000099"/>
              </a:solidFill>
              <a:latin typeface="Impact" pitchFamily="34" charset="0"/>
            </a:endParaRPr>
          </a:p>
        </p:txBody>
      </p:sp>
      <p:sp>
        <p:nvSpPr>
          <p:cNvPr id="286724" name="Text Box 4"/>
          <p:cNvSpPr txBox="1">
            <a:spLocks noChangeArrowheads="1"/>
          </p:cNvSpPr>
          <p:nvPr/>
        </p:nvSpPr>
        <p:spPr bwMode="auto">
          <a:xfrm rot="-498607">
            <a:off x="6300788" y="6216650"/>
            <a:ext cx="2216150" cy="6413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3600">
                <a:solidFill>
                  <a:schemeClr val="tx2"/>
                </a:solidFill>
                <a:latin typeface="Arial" charset="0"/>
              </a:rPr>
              <a:t>23.2.1987</a:t>
            </a:r>
            <a:endParaRPr lang="en-US" sz="360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562" y="1556792"/>
            <a:ext cx="4701453" cy="53012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2" descr="http://emind-hiv.ru/wp-content/uploads/2011/02/День-советской-арми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39" y="1709644"/>
            <a:ext cx="3594097" cy="481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17482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282" name="Group 2"/>
          <p:cNvGrpSpPr>
            <a:grpSpLocks/>
          </p:cNvGrpSpPr>
          <p:nvPr/>
        </p:nvGrpSpPr>
        <p:grpSpPr bwMode="auto">
          <a:xfrm>
            <a:off x="323850" y="-90488"/>
            <a:ext cx="4213225" cy="6649309"/>
            <a:chOff x="96" y="480"/>
            <a:chExt cx="2688" cy="4100"/>
          </a:xfrm>
        </p:grpSpPr>
        <p:grpSp>
          <p:nvGrpSpPr>
            <p:cNvPr id="353283" name="Group 3"/>
            <p:cNvGrpSpPr>
              <a:grpSpLocks/>
            </p:cNvGrpSpPr>
            <p:nvPr/>
          </p:nvGrpSpPr>
          <p:grpSpPr bwMode="auto">
            <a:xfrm>
              <a:off x="96" y="480"/>
              <a:ext cx="2688" cy="3936"/>
              <a:chOff x="192" y="2400"/>
              <a:chExt cx="576" cy="576"/>
            </a:xfrm>
          </p:grpSpPr>
          <p:sp>
            <p:nvSpPr>
              <p:cNvPr id="353285" name="Rectangle 5"/>
              <p:cNvSpPr>
                <a:spLocks noChangeArrowheads="1"/>
              </p:cNvSpPr>
              <p:nvPr/>
            </p:nvSpPr>
            <p:spPr bwMode="auto">
              <a:xfrm>
                <a:off x="240" y="2448"/>
                <a:ext cx="528" cy="528"/>
              </a:xfrm>
              <a:prstGeom prst="rect">
                <a:avLst/>
              </a:prstGeom>
              <a:solidFill>
                <a:srgbClr val="404040"/>
              </a:solidFill>
              <a:ln w="36068">
                <a:solidFill>
                  <a:srgbClr val="40404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85194" dir="3806097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3286" name="Line 6"/>
              <p:cNvSpPr>
                <a:spLocks noChangeShapeType="1"/>
              </p:cNvSpPr>
              <p:nvPr/>
            </p:nvSpPr>
            <p:spPr bwMode="auto">
              <a:xfrm>
                <a:off x="768" y="2400"/>
                <a:ext cx="0" cy="576"/>
              </a:xfrm>
              <a:prstGeom prst="line">
                <a:avLst/>
              </a:prstGeom>
              <a:noFill/>
              <a:ln w="36068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2700" dir="16200000" algn="ctr" rotWithShape="0">
                        <a:srgbClr val="404040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53287" name="Line 7"/>
              <p:cNvSpPr>
                <a:spLocks noChangeShapeType="1"/>
              </p:cNvSpPr>
              <p:nvPr/>
            </p:nvSpPr>
            <p:spPr bwMode="auto">
              <a:xfrm>
                <a:off x="192" y="2976"/>
                <a:ext cx="576" cy="0"/>
              </a:xfrm>
              <a:prstGeom prst="line">
                <a:avLst/>
              </a:prstGeom>
              <a:noFill/>
              <a:ln w="36068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2700" dir="10800000" algn="ctr" rotWithShape="0">
                        <a:srgbClr val="404040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53289" name="Line 9"/>
              <p:cNvSpPr>
                <a:spLocks noChangeShapeType="1"/>
              </p:cNvSpPr>
              <p:nvPr/>
            </p:nvSpPr>
            <p:spPr bwMode="auto">
              <a:xfrm>
                <a:off x="192" y="2976"/>
                <a:ext cx="576" cy="0"/>
              </a:xfrm>
              <a:prstGeom prst="line">
                <a:avLst/>
              </a:prstGeom>
              <a:noFill/>
              <a:ln w="22098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254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53290" name="Line 10"/>
              <p:cNvSpPr>
                <a:spLocks noChangeShapeType="1"/>
              </p:cNvSpPr>
              <p:nvPr/>
            </p:nvSpPr>
            <p:spPr bwMode="auto">
              <a:xfrm>
                <a:off x="768" y="2400"/>
                <a:ext cx="0" cy="575"/>
              </a:xfrm>
              <a:prstGeom prst="line">
                <a:avLst/>
              </a:prstGeom>
              <a:noFill/>
              <a:ln w="22098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254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53291" name="Rectangle 11"/>
              <p:cNvSpPr>
                <a:spLocks noChangeArrowheads="1"/>
              </p:cNvSpPr>
              <p:nvPr/>
            </p:nvSpPr>
            <p:spPr bwMode="auto">
              <a:xfrm>
                <a:off x="240" y="2448"/>
                <a:ext cx="528" cy="528"/>
              </a:xfrm>
              <a:prstGeom prst="rect">
                <a:avLst/>
              </a:prstGeom>
              <a:solidFill>
                <a:schemeClr val="bg2"/>
              </a:solidFill>
              <a:ln w="22098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254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aphicFrame>
          <p:nvGraphicFramePr>
            <p:cNvPr id="353292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18182296"/>
                </p:ext>
              </p:extLst>
            </p:nvPr>
          </p:nvGraphicFramePr>
          <p:xfrm>
            <a:off x="101" y="644"/>
            <a:ext cx="2683" cy="39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8000" name="CorelPhotoPaint.Image.9" r:id="rId3" imgW="2965710" imgH="4349136" progId="CorelPhotoPaint.Image.9">
                    <p:embed/>
                  </p:oleObj>
                </mc:Choice>
                <mc:Fallback>
                  <p:oleObj name="CorelPhotoPaint.Image.9" r:id="rId3" imgW="2965710" imgH="4349136" progId="CorelPhotoPaint.Image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1" y="644"/>
                          <a:ext cx="2683" cy="39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EAEAEA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796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53293" name="Group 13"/>
          <p:cNvGrpSpPr>
            <a:grpSpLocks/>
          </p:cNvGrpSpPr>
          <p:nvPr/>
        </p:nvGrpSpPr>
        <p:grpSpPr bwMode="auto">
          <a:xfrm>
            <a:off x="4787900" y="5876925"/>
            <a:ext cx="4105275" cy="714375"/>
            <a:chOff x="2880" y="3936"/>
            <a:chExt cx="3072" cy="480"/>
          </a:xfrm>
        </p:grpSpPr>
        <p:grpSp>
          <p:nvGrpSpPr>
            <p:cNvPr id="353294" name="Group 14"/>
            <p:cNvGrpSpPr>
              <a:grpSpLocks/>
            </p:cNvGrpSpPr>
            <p:nvPr/>
          </p:nvGrpSpPr>
          <p:grpSpPr bwMode="auto">
            <a:xfrm>
              <a:off x="2880" y="3936"/>
              <a:ext cx="3072" cy="480"/>
              <a:chOff x="192" y="2400"/>
              <a:chExt cx="576" cy="576"/>
            </a:xfrm>
          </p:grpSpPr>
          <p:sp>
            <p:nvSpPr>
              <p:cNvPr id="353295" name="Rectangle 15"/>
              <p:cNvSpPr>
                <a:spLocks noChangeArrowheads="1"/>
              </p:cNvSpPr>
              <p:nvPr/>
            </p:nvSpPr>
            <p:spPr bwMode="auto">
              <a:xfrm>
                <a:off x="192" y="2400"/>
                <a:ext cx="576" cy="576"/>
              </a:xfrm>
              <a:prstGeom prst="rect">
                <a:avLst/>
              </a:prstGeom>
              <a:solidFill>
                <a:srgbClr val="FFFF00"/>
              </a:solidFill>
              <a:ln w="36068">
                <a:solidFill>
                  <a:srgbClr val="D4D0C8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85194" dir="3806097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3296" name="Rectangle 16"/>
              <p:cNvSpPr>
                <a:spLocks noChangeArrowheads="1"/>
              </p:cNvSpPr>
              <p:nvPr/>
            </p:nvSpPr>
            <p:spPr bwMode="auto">
              <a:xfrm>
                <a:off x="240" y="2448"/>
                <a:ext cx="528" cy="528"/>
              </a:xfrm>
              <a:prstGeom prst="rect">
                <a:avLst/>
              </a:prstGeom>
              <a:solidFill>
                <a:srgbClr val="FFFF00"/>
              </a:solidFill>
              <a:ln w="36068">
                <a:solidFill>
                  <a:srgbClr val="40404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85194" dir="3806097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3297" name="Line 17"/>
              <p:cNvSpPr>
                <a:spLocks noChangeShapeType="1"/>
              </p:cNvSpPr>
              <p:nvPr/>
            </p:nvSpPr>
            <p:spPr bwMode="auto">
              <a:xfrm>
                <a:off x="768" y="2400"/>
                <a:ext cx="0" cy="576"/>
              </a:xfrm>
              <a:prstGeom prst="line">
                <a:avLst/>
              </a:prstGeom>
              <a:noFill/>
              <a:ln w="36068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2700" dir="16200000" algn="ctr" rotWithShape="0">
                        <a:srgbClr val="404040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53298" name="Line 18"/>
              <p:cNvSpPr>
                <a:spLocks noChangeShapeType="1"/>
              </p:cNvSpPr>
              <p:nvPr/>
            </p:nvSpPr>
            <p:spPr bwMode="auto">
              <a:xfrm>
                <a:off x="192" y="2976"/>
                <a:ext cx="576" cy="0"/>
              </a:xfrm>
              <a:prstGeom prst="line">
                <a:avLst/>
              </a:prstGeom>
              <a:noFill/>
              <a:ln w="36068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2700" dir="10800000" algn="ctr" rotWithShape="0">
                        <a:srgbClr val="404040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53299" name="Rectangle 19"/>
              <p:cNvSpPr>
                <a:spLocks noChangeArrowheads="1"/>
              </p:cNvSpPr>
              <p:nvPr/>
            </p:nvSpPr>
            <p:spPr bwMode="auto">
              <a:xfrm>
                <a:off x="192" y="2400"/>
                <a:ext cx="576" cy="576"/>
              </a:xfrm>
              <a:prstGeom prst="rect">
                <a:avLst/>
              </a:prstGeom>
              <a:solidFill>
                <a:srgbClr val="FFFF00"/>
              </a:solidFill>
              <a:ln w="22098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254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3300" name="Line 20"/>
              <p:cNvSpPr>
                <a:spLocks noChangeShapeType="1"/>
              </p:cNvSpPr>
              <p:nvPr/>
            </p:nvSpPr>
            <p:spPr bwMode="auto">
              <a:xfrm>
                <a:off x="192" y="2976"/>
                <a:ext cx="576" cy="0"/>
              </a:xfrm>
              <a:prstGeom prst="line">
                <a:avLst/>
              </a:prstGeom>
              <a:noFill/>
              <a:ln w="22098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254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53301" name="Line 21"/>
              <p:cNvSpPr>
                <a:spLocks noChangeShapeType="1"/>
              </p:cNvSpPr>
              <p:nvPr/>
            </p:nvSpPr>
            <p:spPr bwMode="auto">
              <a:xfrm>
                <a:off x="768" y="2400"/>
                <a:ext cx="0" cy="575"/>
              </a:xfrm>
              <a:prstGeom prst="line">
                <a:avLst/>
              </a:prstGeom>
              <a:noFill/>
              <a:ln w="22098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254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53302" name="Rectangle 22"/>
              <p:cNvSpPr>
                <a:spLocks noChangeArrowheads="1"/>
              </p:cNvSpPr>
              <p:nvPr/>
            </p:nvSpPr>
            <p:spPr bwMode="auto">
              <a:xfrm>
                <a:off x="240" y="2448"/>
                <a:ext cx="528" cy="528"/>
              </a:xfrm>
              <a:prstGeom prst="rect">
                <a:avLst/>
              </a:prstGeom>
              <a:solidFill>
                <a:srgbClr val="FFFF00"/>
              </a:solidFill>
              <a:ln w="22098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254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53303" name="Rectangle 23"/>
            <p:cNvSpPr>
              <a:spLocks noChangeArrowheads="1"/>
            </p:cNvSpPr>
            <p:nvPr/>
          </p:nvSpPr>
          <p:spPr bwMode="auto">
            <a:xfrm>
              <a:off x="2880" y="3936"/>
              <a:ext cx="3072" cy="4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4" tIns="45717" rIns="91434" bIns="45717" anchor="ctr"/>
            <a:lstStyle/>
            <a:p>
              <a:pPr algn="ctr"/>
              <a:r>
                <a:rPr lang="en-US" sz="1600" b="1" dirty="0" smtClean="0">
                  <a:solidFill>
                    <a:srgbClr val="000099"/>
                  </a:solidFill>
                  <a:latin typeface="Arial" charset="0"/>
                </a:rPr>
                <a:t>A signal ~4 hours earlier was reported</a:t>
              </a:r>
              <a:endParaRPr lang="en-US" sz="1600" b="1" dirty="0">
                <a:solidFill>
                  <a:srgbClr val="000099"/>
                </a:solidFill>
                <a:latin typeface="Arial" charset="0"/>
              </a:endParaRPr>
            </a:p>
            <a:p>
              <a:pPr algn="ctr"/>
              <a:r>
                <a:rPr lang="de-DE" sz="1600" b="1" dirty="0" smtClean="0">
                  <a:solidFill>
                    <a:srgbClr val="000099"/>
                  </a:solidFill>
                  <a:latin typeface="Arial" charset="0"/>
                </a:rPr>
                <a:t>by the LSD detector (Mont Blanc)</a:t>
              </a:r>
              <a:endParaRPr lang="en-US" sz="1600" b="1" dirty="0">
                <a:solidFill>
                  <a:srgbClr val="000099"/>
                </a:solidFill>
                <a:latin typeface="Arial" charset="0"/>
              </a:endParaRPr>
            </a:p>
          </p:txBody>
        </p:sp>
      </p:grpSp>
      <p:sp>
        <p:nvSpPr>
          <p:cNvPr id="353304" name="AutoShape 24"/>
          <p:cNvSpPr>
            <a:spLocks noChangeArrowheads="1"/>
          </p:cNvSpPr>
          <p:nvPr/>
        </p:nvSpPr>
        <p:spPr bwMode="auto">
          <a:xfrm flipH="1">
            <a:off x="4716463" y="692150"/>
            <a:ext cx="3814762" cy="1071563"/>
          </a:xfrm>
          <a:prstGeom prst="homePlate">
            <a:avLst>
              <a:gd name="adj" fmla="val 40676"/>
            </a:avLst>
          </a:prstGeom>
          <a:solidFill>
            <a:srgbClr val="404040"/>
          </a:solidFill>
          <a:ln w="9525">
            <a:solidFill>
              <a:srgbClr val="000099"/>
            </a:solidFill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 wrap="none" lIns="91434" tIns="45717" rIns="91434" bIns="45717" anchor="ctr"/>
          <a:lstStyle/>
          <a:p>
            <a:r>
              <a:rPr lang="en-US" sz="2000" b="1" dirty="0">
                <a:solidFill>
                  <a:schemeClr val="accent2"/>
                </a:solidFill>
                <a:latin typeface="Arial" charset="0"/>
              </a:rPr>
              <a:t>   </a:t>
            </a:r>
          </a:p>
          <a:p>
            <a:r>
              <a:rPr lang="en-US" sz="1900" b="1" dirty="0">
                <a:solidFill>
                  <a:schemeClr val="bg1"/>
                </a:solidFill>
                <a:latin typeface="Arial" charset="0"/>
              </a:rPr>
              <a:t>  Kamiokande (Japan)</a:t>
            </a:r>
          </a:p>
          <a:p>
            <a:r>
              <a:rPr lang="en-US" sz="1900" b="1" dirty="0">
                <a:solidFill>
                  <a:schemeClr val="bg1"/>
                </a:solidFill>
                <a:latin typeface="Arial" charset="0"/>
              </a:rPr>
              <a:t>  </a:t>
            </a:r>
          </a:p>
        </p:txBody>
      </p:sp>
      <p:sp>
        <p:nvSpPr>
          <p:cNvPr id="353305" name="AutoShape 25"/>
          <p:cNvSpPr>
            <a:spLocks noChangeArrowheads="1"/>
          </p:cNvSpPr>
          <p:nvPr/>
        </p:nvSpPr>
        <p:spPr bwMode="auto">
          <a:xfrm flipH="1">
            <a:off x="4716463" y="2565400"/>
            <a:ext cx="3814762" cy="1071563"/>
          </a:xfrm>
          <a:prstGeom prst="homePlate">
            <a:avLst>
              <a:gd name="adj" fmla="val 41962"/>
            </a:avLst>
          </a:prstGeom>
          <a:solidFill>
            <a:srgbClr val="404040"/>
          </a:solidFill>
          <a:ln w="9525">
            <a:solidFill>
              <a:srgbClr val="000099"/>
            </a:solidFill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 wrap="none" lIns="91434" tIns="45717" rIns="91434" bIns="45717" anchor="ctr"/>
          <a:lstStyle/>
          <a:p>
            <a:r>
              <a:rPr lang="en-US" sz="2000" b="1" dirty="0">
                <a:solidFill>
                  <a:schemeClr val="accent2"/>
                </a:solidFill>
                <a:latin typeface="Arial" charset="0"/>
              </a:rPr>
              <a:t>  </a:t>
            </a:r>
            <a:r>
              <a:rPr lang="en-US" sz="1900" b="1" dirty="0">
                <a:solidFill>
                  <a:schemeClr val="bg1"/>
                </a:solidFill>
                <a:latin typeface="Arial" charset="0"/>
              </a:rPr>
              <a:t>Irvine-Michigan-Brookhaven</a:t>
            </a:r>
          </a:p>
          <a:p>
            <a:r>
              <a:rPr lang="en-US" sz="1900" b="1" dirty="0">
                <a:solidFill>
                  <a:schemeClr val="bg1"/>
                </a:solidFill>
                <a:latin typeface="Arial" charset="0"/>
              </a:rPr>
              <a:t>  </a:t>
            </a:r>
            <a:r>
              <a:rPr lang="en-US" sz="1900" b="1" dirty="0" smtClean="0">
                <a:solidFill>
                  <a:schemeClr val="bg1"/>
                </a:solidFill>
                <a:latin typeface="Arial" charset="0"/>
              </a:rPr>
              <a:t>(USA)</a:t>
            </a:r>
            <a:endParaRPr lang="en-US" sz="19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53306" name="AutoShape 26"/>
          <p:cNvSpPr>
            <a:spLocks noChangeArrowheads="1"/>
          </p:cNvSpPr>
          <p:nvPr/>
        </p:nvSpPr>
        <p:spPr bwMode="auto">
          <a:xfrm flipH="1">
            <a:off x="4716463" y="4365625"/>
            <a:ext cx="3814762" cy="1071563"/>
          </a:xfrm>
          <a:prstGeom prst="homePlate">
            <a:avLst>
              <a:gd name="adj" fmla="val 41731"/>
            </a:avLst>
          </a:prstGeom>
          <a:solidFill>
            <a:srgbClr val="404040"/>
          </a:solidFill>
          <a:ln w="9525">
            <a:solidFill>
              <a:srgbClr val="000099"/>
            </a:solidFill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 wrap="none" lIns="91434" tIns="45717" rIns="91434" bIns="45717" anchor="ctr"/>
          <a:lstStyle/>
          <a:p>
            <a:r>
              <a:rPr lang="en-US" sz="2000" b="1">
                <a:solidFill>
                  <a:schemeClr val="accent2"/>
                </a:solidFill>
                <a:latin typeface="Arial" charset="0"/>
              </a:rPr>
              <a:t>  </a:t>
            </a:r>
          </a:p>
          <a:p>
            <a:r>
              <a:rPr lang="en-US" sz="1900" b="1">
                <a:solidFill>
                  <a:schemeClr val="bg1"/>
                </a:solidFill>
                <a:latin typeface="Arial" charset="0"/>
              </a:rPr>
              <a:t> Baksan Scintillator Telescope</a:t>
            </a:r>
          </a:p>
          <a:p>
            <a:r>
              <a:rPr lang="en-US" sz="1900" b="1">
                <a:solidFill>
                  <a:schemeClr val="bg1"/>
                </a:solidFill>
                <a:latin typeface="Arial" charset="0"/>
              </a:rPr>
              <a:t> (Soviet Union)</a:t>
            </a:r>
          </a:p>
          <a:p>
            <a:r>
              <a:rPr lang="en-US" sz="1900" b="1">
                <a:solidFill>
                  <a:schemeClr val="bg1"/>
                </a:solidFill>
                <a:latin typeface="Arial" charset="0"/>
              </a:rPr>
              <a:t>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70511" y="6513463"/>
            <a:ext cx="1966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latin typeface="+mj-lt"/>
              </a:rPr>
              <a:t>Compilation G.Raffelt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9284692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04200" cy="1143000"/>
          </a:xfrm>
        </p:spPr>
        <p:txBody>
          <a:bodyPr/>
          <a:lstStyle/>
          <a:p>
            <a:r>
              <a:rPr lang="de-DE" dirty="0" smtClean="0"/>
              <a:t>Iron-Sandwich detectors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79512" y="1340768"/>
            <a:ext cx="899380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     Fréjus               NUSEX          Soudan-I/II</a:t>
            </a:r>
          </a:p>
          <a:p>
            <a:r>
              <a:rPr lang="de-DE" sz="20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     (France 1984-88)                        (France 1982-88)                   (USA 1981-90-2001)</a:t>
            </a:r>
          </a:p>
          <a:p>
            <a:r>
              <a:rPr lang="de-DE" sz="20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700t Fe/flash chambers          130t Fe/streamer tubes              770t Fe/drift tubes</a:t>
            </a:r>
          </a:p>
          <a:p>
            <a:r>
              <a:rPr lang="de-DE" sz="20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                 90 m²			       10m²		       10/100 m²</a:t>
            </a:r>
          </a:p>
        </p:txBody>
      </p:sp>
      <p:pic>
        <p:nvPicPr>
          <p:cNvPr id="935938" name="Picture 2" descr="C:\Documents and Settings\nb166\My Documents\My Pictures\A0340039-Frejus_proton_decay_detector-SP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90450"/>
            <a:ext cx="2030958" cy="313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5939" name="Picture 3" descr="C:\Documents and Settings\nb166\My Documents\My Pictures\Soud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969997"/>
            <a:ext cx="2016224" cy="309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5940" name="Picture 4" descr="C:\Documents and Settings\nb166\My Documents\My Pictures\NUSE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120" y="2990449"/>
            <a:ext cx="2091772" cy="307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9819" y="6407804"/>
            <a:ext cx="3794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Masses are fiducial masses for p-decay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5272" y="6407804"/>
            <a:ext cx="2215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latin typeface="+mj-lt"/>
              </a:rPr>
              <a:t>Plus new KGF (20 m²)</a:t>
            </a: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3869528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9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24612" y="-1262607"/>
            <a:ext cx="5829179" cy="9170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03648" y="2626330"/>
            <a:ext cx="32143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spc="200" dirty="0" err="1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Fréjus</a:t>
            </a:r>
            <a:r>
              <a:rPr lang="en-US" sz="40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 event</a:t>
            </a:r>
            <a:endParaRPr lang="en-US" sz="4000" b="1" cap="none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363561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0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03557" y="-1051613"/>
            <a:ext cx="5845322" cy="9020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716016" y="4725144"/>
            <a:ext cx="32143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spc="200" dirty="0" err="1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Fréjus</a:t>
            </a:r>
            <a:r>
              <a:rPr lang="en-US" sz="40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 event</a:t>
            </a:r>
            <a:endParaRPr lang="en-US" sz="4000" b="1" cap="none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548459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7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1" y="-743396"/>
            <a:ext cx="6858000" cy="8344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07704" y="4509120"/>
            <a:ext cx="32143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spc="200" dirty="0" err="1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Fréjus</a:t>
            </a:r>
            <a:r>
              <a:rPr lang="en-US" sz="40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 event</a:t>
            </a:r>
            <a:endParaRPr lang="en-US" sz="4000" b="1" cap="none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884115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1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63686" y="-1211472"/>
            <a:ext cx="5616622" cy="928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971600" y="1982743"/>
            <a:ext cx="32143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spc="200" dirty="0" err="1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Fréjus</a:t>
            </a:r>
            <a:r>
              <a:rPr lang="en-US" sz="40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 event</a:t>
            </a:r>
            <a:endParaRPr lang="en-US" sz="4000" b="1" cap="none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892985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22421"/>
            <a:ext cx="7091109" cy="6723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51919" y="3271704"/>
            <a:ext cx="112883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00B050"/>
                </a:solidFill>
                <a:latin typeface="Arial Narrow" pitchFamily="34" charset="0"/>
              </a:rPr>
              <a:t>IceCube</a:t>
            </a:r>
            <a:endParaRPr lang="en-US" sz="2400" dirty="0">
              <a:solidFill>
                <a:srgbClr val="00B050"/>
              </a:solidFill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5733256"/>
            <a:ext cx="20254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latin typeface="+mj-lt"/>
              </a:rPr>
              <a:t>Fréjus appearance</a:t>
            </a:r>
          </a:p>
          <a:p>
            <a:r>
              <a:rPr lang="de-DE" b="1" dirty="0">
                <a:latin typeface="+mj-lt"/>
              </a:rPr>
              <a:t>o</a:t>
            </a:r>
            <a:r>
              <a:rPr lang="de-DE" b="1" dirty="0" smtClean="0">
                <a:latin typeface="+mj-lt"/>
              </a:rPr>
              <a:t>n plots with latest</a:t>
            </a:r>
          </a:p>
          <a:p>
            <a:r>
              <a:rPr lang="de-DE" b="1" dirty="0" smtClean="0">
                <a:latin typeface="+mj-lt"/>
              </a:rPr>
              <a:t>IceCube results</a:t>
            </a: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780794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8568952" cy="1143000"/>
          </a:xfrm>
        </p:spPr>
        <p:txBody>
          <a:bodyPr/>
          <a:lstStyle/>
          <a:p>
            <a:r>
              <a:rPr lang="de-DE" sz="4000" dirty="0" smtClean="0">
                <a:sym typeface="Symbol"/>
              </a:rPr>
              <a:t></a:t>
            </a:r>
            <a:r>
              <a:rPr lang="de-DE" sz="4000" baseline="-25000" dirty="0" smtClean="0">
                <a:sym typeface="Symbol"/>
              </a:rPr>
              <a:t></a:t>
            </a:r>
            <a:r>
              <a:rPr lang="de-DE" sz="4000" dirty="0" smtClean="0">
                <a:sym typeface="Symbol"/>
              </a:rPr>
              <a:t> </a:t>
            </a:r>
            <a:r>
              <a:rPr lang="de-DE" sz="4000" dirty="0" smtClean="0"/>
              <a:t>Deficit seen in water but not in iron?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68760"/>
            <a:ext cx="8496944" cy="1224607"/>
          </a:xfrm>
        </p:spPr>
        <p:txBody>
          <a:bodyPr/>
          <a:lstStyle/>
          <a:p>
            <a:r>
              <a:rPr lang="de-DE" dirty="0" smtClean="0"/>
              <a:t>Excerpt from a 1986 IMB publication</a:t>
            </a:r>
            <a:endParaRPr lang="en-US" dirty="0"/>
          </a:p>
        </p:txBody>
      </p:sp>
      <p:pic>
        <p:nvPicPr>
          <p:cNvPr id="933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57683"/>
            <a:ext cx="7349877" cy="4884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152190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636912"/>
            <a:ext cx="8064896" cy="1362075"/>
          </a:xfrm>
        </p:spPr>
        <p:txBody>
          <a:bodyPr/>
          <a:lstStyle/>
          <a:p>
            <a:r>
              <a:rPr lang="de-DE" sz="3600" dirty="0" smtClean="0"/>
              <a:t>The two behemots of the nineties: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6600" dirty="0" smtClean="0"/>
              <a:t>MACRO and Super-K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48596281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0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78"/>
          <a:stretch>
            <a:fillRect/>
          </a:stretch>
        </p:blipFill>
        <p:spPr bwMode="auto">
          <a:xfrm>
            <a:off x="2771775" y="-171450"/>
            <a:ext cx="6372225" cy="129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0467" name="Text Box 3"/>
          <p:cNvSpPr txBox="1">
            <a:spLocks noChangeArrowheads="1"/>
          </p:cNvSpPr>
          <p:nvPr/>
        </p:nvSpPr>
        <p:spPr bwMode="auto">
          <a:xfrm>
            <a:off x="323850" y="260350"/>
            <a:ext cx="21463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>
            <a:spAutoFit/>
          </a:bodyPr>
          <a:lstStyle/>
          <a:p>
            <a:r>
              <a:rPr lang="de-DE" sz="2200">
                <a:latin typeface="Calibri" pitchFamily="34" charset="0"/>
              </a:rPr>
              <a:t>Ann.Rev.Nucl.Sci </a:t>
            </a:r>
          </a:p>
          <a:p>
            <a:r>
              <a:rPr lang="de-DE" sz="2200">
                <a:latin typeface="Calibri" pitchFamily="34" charset="0"/>
              </a:rPr>
              <a:t>10 (1960) 63</a:t>
            </a:r>
          </a:p>
        </p:txBody>
      </p:sp>
      <p:pic>
        <p:nvPicPr>
          <p:cNvPr id="8304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7" b="754"/>
          <a:stretch>
            <a:fillRect/>
          </a:stretch>
        </p:blipFill>
        <p:spPr bwMode="auto">
          <a:xfrm>
            <a:off x="179388" y="1433513"/>
            <a:ext cx="7308850" cy="208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04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6"/>
          <a:stretch>
            <a:fillRect/>
          </a:stretch>
        </p:blipFill>
        <p:spPr bwMode="auto">
          <a:xfrm>
            <a:off x="1895475" y="3636962"/>
            <a:ext cx="7240587" cy="202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04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05488"/>
            <a:ext cx="7456488" cy="92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0471" name="Line 7"/>
          <p:cNvSpPr>
            <a:spLocks noChangeShapeType="1"/>
          </p:cNvSpPr>
          <p:nvPr/>
        </p:nvSpPr>
        <p:spPr bwMode="auto">
          <a:xfrm>
            <a:off x="1414463" y="1914525"/>
            <a:ext cx="5834062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0472" name="Line 8"/>
          <p:cNvSpPr>
            <a:spLocks noChangeShapeType="1"/>
          </p:cNvSpPr>
          <p:nvPr/>
        </p:nvSpPr>
        <p:spPr bwMode="auto">
          <a:xfrm>
            <a:off x="1690687" y="3498849"/>
            <a:ext cx="343217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0473" name="Line 9"/>
          <p:cNvSpPr>
            <a:spLocks noChangeShapeType="1"/>
          </p:cNvSpPr>
          <p:nvPr/>
        </p:nvSpPr>
        <p:spPr bwMode="auto">
          <a:xfrm>
            <a:off x="2789237" y="4600574"/>
            <a:ext cx="480377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0474" name="Line 10"/>
          <p:cNvSpPr>
            <a:spLocks noChangeShapeType="1"/>
          </p:cNvSpPr>
          <p:nvPr/>
        </p:nvSpPr>
        <p:spPr bwMode="auto">
          <a:xfrm>
            <a:off x="4573587" y="3843337"/>
            <a:ext cx="377507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0475" name="Rectangle 11"/>
          <p:cNvSpPr>
            <a:spLocks noChangeArrowheads="1"/>
          </p:cNvSpPr>
          <p:nvPr/>
        </p:nvSpPr>
        <p:spPr bwMode="auto">
          <a:xfrm>
            <a:off x="315913" y="5702300"/>
            <a:ext cx="7413625" cy="963613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5550374"/>
              </p:ext>
            </p:extLst>
          </p:nvPr>
        </p:nvGraphicFramePr>
        <p:xfrm>
          <a:off x="477018" y="3636962"/>
          <a:ext cx="1429569" cy="19060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512" name="Acrobat Document" r:id="rId7" imgW="5143500" imgH="6858000" progId="AcroExch.Document.7">
                  <p:embed/>
                </p:oleObj>
              </mc:Choice>
              <mc:Fallback>
                <p:oleObj name="Acrobat Document" r:id="rId7" imgW="5143500" imgH="68580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7018" y="3636962"/>
                        <a:ext cx="1429569" cy="1906092"/>
                      </a:xfrm>
                      <a:prstGeom prst="rect">
                        <a:avLst/>
                      </a:prstGeom>
                      <a:ln w="3810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0"/>
            <a:ext cx="8640960" cy="1143000"/>
          </a:xfrm>
        </p:spPr>
        <p:txBody>
          <a:bodyPr/>
          <a:lstStyle/>
          <a:p>
            <a:r>
              <a:rPr lang="de-DE" dirty="0" smtClean="0"/>
              <a:t>MACRO in the Gran Sasso Lab. </a:t>
            </a:r>
            <a:r>
              <a:rPr lang="de-DE" sz="2400" dirty="0" smtClean="0"/>
              <a:t>~1100 m²</a:t>
            </a:r>
            <a:endParaRPr lang="en-US" sz="2400" dirty="0"/>
          </a:p>
        </p:txBody>
      </p:sp>
      <p:pic>
        <p:nvPicPr>
          <p:cNvPr id="939011" name="Picture 3" descr="C:\Documents and Settings\nb166\My Documents\My Pictures\Macro--schema-col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043" y="1387462"/>
            <a:ext cx="5542590" cy="535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9010" name="Picture 2" descr="C:\Documents and Settings\nb166\My Documents\My Pictures\MACR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72" y="1628800"/>
            <a:ext cx="3096344" cy="2270652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9013" name="Picture 5" descr="C:\Documents and Settings\nb166\My Documents\My Pictures\A1140011-MACRO_experiment,_Gran_Sasso_Laboratory-SP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72" y="4149080"/>
            <a:ext cx="3096344" cy="2159536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95926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skam_icrr_b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0750"/>
            <a:ext cx="8756471" cy="6567353"/>
          </a:xfrm>
          <a:prstGeom prst="rect">
            <a:avLst/>
          </a:prstGeom>
          <a:noFill/>
          <a:ln w="76200"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24544" y="260648"/>
            <a:ext cx="8640960" cy="1143000"/>
          </a:xfrm>
        </p:spPr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Super-Kamiokande, Japan </a:t>
            </a:r>
            <a:r>
              <a:rPr lang="de-DE" sz="2400" dirty="0" smtClean="0">
                <a:solidFill>
                  <a:schemeClr val="bg1"/>
                </a:solidFill>
              </a:rPr>
              <a:t>~1000 m²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73256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MACRO and Super-K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84784"/>
            <a:ext cx="8208912" cy="4537075"/>
          </a:xfrm>
        </p:spPr>
        <p:txBody>
          <a:bodyPr/>
          <a:lstStyle/>
          <a:p>
            <a:r>
              <a:rPr lang="de-DE" dirty="0" smtClean="0"/>
              <a:t>1990s: Deficit in muon neutrinos seen consistently in Super-K and MACRO</a:t>
            </a:r>
          </a:p>
          <a:p>
            <a:pPr marL="0" indent="0">
              <a:buNone/>
            </a:pPr>
            <a:endParaRPr lang="de-DE" dirty="0" smtClean="0"/>
          </a:p>
          <a:p>
            <a:r>
              <a:rPr lang="de-DE" dirty="0" smtClean="0"/>
              <a:t>1998:                                                                               Super-Kamiokande                                                    announces detection                                                                   of atmospheric                                                             neutrino oscillations                                                            in a press release.</a:t>
            </a:r>
            <a:endParaRPr lang="en-US" dirty="0"/>
          </a:p>
        </p:txBody>
      </p:sp>
      <p:pic>
        <p:nvPicPr>
          <p:cNvPr id="937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492896"/>
            <a:ext cx="3384376" cy="4200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85963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ym typeface="Symbol"/>
              </a:rPr>
              <a:t>m²: 15 years ago and today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" b="25025"/>
          <a:stretch/>
        </p:blipFill>
        <p:spPr bwMode="auto">
          <a:xfrm>
            <a:off x="11251" y="1700808"/>
            <a:ext cx="4636419" cy="4120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https://wiki.icecube.wisc.edu/images/4/42/Final_IC79_oscillation_compariso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4"/>
          <a:stretch/>
        </p:blipFill>
        <p:spPr bwMode="auto">
          <a:xfrm>
            <a:off x="4509715" y="1689361"/>
            <a:ext cx="4529562" cy="414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68316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Symbol"/>
              </a:rPr>
              <a:t>m²: 15 years ago and today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" b="25025"/>
          <a:stretch/>
        </p:blipFill>
        <p:spPr bwMode="auto">
          <a:xfrm>
            <a:off x="-108520" y="1349828"/>
            <a:ext cx="5760640" cy="5119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 descr="https://wiki.icecube.wisc.edu/images/4/42/Final_IC79_oscillation_compariso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4"/>
          <a:stretch/>
        </p:blipFill>
        <p:spPr bwMode="auto">
          <a:xfrm>
            <a:off x="5200334" y="3861049"/>
            <a:ext cx="3207827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91862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Symbol"/>
              </a:rPr>
              <a:t>m²: 15 years ago and today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" b="25025"/>
          <a:stretch/>
        </p:blipFill>
        <p:spPr bwMode="auto">
          <a:xfrm>
            <a:off x="-108520" y="1349828"/>
            <a:ext cx="5760640" cy="5119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 descr="https://wiki.icecube.wisc.edu/images/4/42/Final_IC79_oscillation_compariso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4"/>
          <a:stretch/>
        </p:blipFill>
        <p:spPr bwMode="auto">
          <a:xfrm>
            <a:off x="5200334" y="3861049"/>
            <a:ext cx="3207827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10"/>
          <p:cNvSpPr/>
          <p:nvPr/>
        </p:nvSpPr>
        <p:spPr>
          <a:xfrm>
            <a:off x="4474217" y="4000500"/>
            <a:ext cx="707383" cy="1143000"/>
          </a:xfrm>
          <a:custGeom>
            <a:avLst/>
            <a:gdLst>
              <a:gd name="connsiteX0" fmla="*/ 707383 w 707383"/>
              <a:gd name="connsiteY0" fmla="*/ 0 h 1143000"/>
              <a:gd name="connsiteX1" fmla="*/ 450208 w 707383"/>
              <a:gd name="connsiteY1" fmla="*/ 19050 h 1143000"/>
              <a:gd name="connsiteX2" fmla="*/ 316858 w 707383"/>
              <a:gd name="connsiteY2" fmla="*/ 57150 h 1143000"/>
              <a:gd name="connsiteX3" fmla="*/ 269233 w 707383"/>
              <a:gd name="connsiteY3" fmla="*/ 180975 h 1143000"/>
              <a:gd name="connsiteX4" fmla="*/ 164458 w 707383"/>
              <a:gd name="connsiteY4" fmla="*/ 228600 h 1143000"/>
              <a:gd name="connsiteX5" fmla="*/ 88258 w 707383"/>
              <a:gd name="connsiteY5" fmla="*/ 323850 h 1143000"/>
              <a:gd name="connsiteX6" fmla="*/ 2533 w 707383"/>
              <a:gd name="connsiteY6" fmla="*/ 381000 h 1143000"/>
              <a:gd name="connsiteX7" fmla="*/ 31108 w 707383"/>
              <a:gd name="connsiteY7" fmla="*/ 514350 h 1143000"/>
              <a:gd name="connsiteX8" fmla="*/ 116833 w 707383"/>
              <a:gd name="connsiteY8" fmla="*/ 561975 h 1143000"/>
              <a:gd name="connsiteX9" fmla="*/ 173983 w 707383"/>
              <a:gd name="connsiteY9" fmla="*/ 638175 h 1143000"/>
              <a:gd name="connsiteX10" fmla="*/ 193033 w 707383"/>
              <a:gd name="connsiteY10" fmla="*/ 790575 h 1143000"/>
              <a:gd name="connsiteX11" fmla="*/ 278758 w 707383"/>
              <a:gd name="connsiteY11" fmla="*/ 857250 h 1143000"/>
              <a:gd name="connsiteX12" fmla="*/ 288283 w 707383"/>
              <a:gd name="connsiteY12" fmla="*/ 962025 h 1143000"/>
              <a:gd name="connsiteX13" fmla="*/ 354958 w 707383"/>
              <a:gd name="connsiteY13" fmla="*/ 1076325 h 1143000"/>
              <a:gd name="connsiteX14" fmla="*/ 593083 w 707383"/>
              <a:gd name="connsiteY14" fmla="*/ 1123950 h 1143000"/>
              <a:gd name="connsiteX15" fmla="*/ 669283 w 707383"/>
              <a:gd name="connsiteY15" fmla="*/ 1143000 h 1143000"/>
              <a:gd name="connsiteX0" fmla="*/ 707383 w 707383"/>
              <a:gd name="connsiteY0" fmla="*/ 0 h 1143000"/>
              <a:gd name="connsiteX1" fmla="*/ 450208 w 707383"/>
              <a:gd name="connsiteY1" fmla="*/ 19050 h 1143000"/>
              <a:gd name="connsiteX2" fmla="*/ 316858 w 707383"/>
              <a:gd name="connsiteY2" fmla="*/ 57150 h 1143000"/>
              <a:gd name="connsiteX3" fmla="*/ 269233 w 707383"/>
              <a:gd name="connsiteY3" fmla="*/ 180975 h 1143000"/>
              <a:gd name="connsiteX4" fmla="*/ 164458 w 707383"/>
              <a:gd name="connsiteY4" fmla="*/ 228600 h 1143000"/>
              <a:gd name="connsiteX5" fmla="*/ 88258 w 707383"/>
              <a:gd name="connsiteY5" fmla="*/ 323850 h 1143000"/>
              <a:gd name="connsiteX6" fmla="*/ 2533 w 707383"/>
              <a:gd name="connsiteY6" fmla="*/ 381000 h 1143000"/>
              <a:gd name="connsiteX7" fmla="*/ 31108 w 707383"/>
              <a:gd name="connsiteY7" fmla="*/ 514350 h 1143000"/>
              <a:gd name="connsiteX8" fmla="*/ 116833 w 707383"/>
              <a:gd name="connsiteY8" fmla="*/ 561975 h 1143000"/>
              <a:gd name="connsiteX9" fmla="*/ 173983 w 707383"/>
              <a:gd name="connsiteY9" fmla="*/ 638175 h 1143000"/>
              <a:gd name="connsiteX10" fmla="*/ 145408 w 707383"/>
              <a:gd name="connsiteY10" fmla="*/ 676275 h 1143000"/>
              <a:gd name="connsiteX11" fmla="*/ 193033 w 707383"/>
              <a:gd name="connsiteY11" fmla="*/ 790575 h 1143000"/>
              <a:gd name="connsiteX12" fmla="*/ 278758 w 707383"/>
              <a:gd name="connsiteY12" fmla="*/ 857250 h 1143000"/>
              <a:gd name="connsiteX13" fmla="*/ 288283 w 707383"/>
              <a:gd name="connsiteY13" fmla="*/ 962025 h 1143000"/>
              <a:gd name="connsiteX14" fmla="*/ 354958 w 707383"/>
              <a:gd name="connsiteY14" fmla="*/ 1076325 h 1143000"/>
              <a:gd name="connsiteX15" fmla="*/ 593083 w 707383"/>
              <a:gd name="connsiteY15" fmla="*/ 1123950 h 1143000"/>
              <a:gd name="connsiteX16" fmla="*/ 669283 w 707383"/>
              <a:gd name="connsiteY16" fmla="*/ 1143000 h 1143000"/>
              <a:gd name="connsiteX0" fmla="*/ 707383 w 707383"/>
              <a:gd name="connsiteY0" fmla="*/ 0 h 1143000"/>
              <a:gd name="connsiteX1" fmla="*/ 450208 w 707383"/>
              <a:gd name="connsiteY1" fmla="*/ 19050 h 1143000"/>
              <a:gd name="connsiteX2" fmla="*/ 316858 w 707383"/>
              <a:gd name="connsiteY2" fmla="*/ 57150 h 1143000"/>
              <a:gd name="connsiteX3" fmla="*/ 269233 w 707383"/>
              <a:gd name="connsiteY3" fmla="*/ 180975 h 1143000"/>
              <a:gd name="connsiteX4" fmla="*/ 164458 w 707383"/>
              <a:gd name="connsiteY4" fmla="*/ 228600 h 1143000"/>
              <a:gd name="connsiteX5" fmla="*/ 88258 w 707383"/>
              <a:gd name="connsiteY5" fmla="*/ 323850 h 1143000"/>
              <a:gd name="connsiteX6" fmla="*/ 2533 w 707383"/>
              <a:gd name="connsiteY6" fmla="*/ 381000 h 1143000"/>
              <a:gd name="connsiteX7" fmla="*/ 31108 w 707383"/>
              <a:gd name="connsiteY7" fmla="*/ 514350 h 1143000"/>
              <a:gd name="connsiteX8" fmla="*/ 116833 w 707383"/>
              <a:gd name="connsiteY8" fmla="*/ 561975 h 1143000"/>
              <a:gd name="connsiteX9" fmla="*/ 173983 w 707383"/>
              <a:gd name="connsiteY9" fmla="*/ 638175 h 1143000"/>
              <a:gd name="connsiteX10" fmla="*/ 145408 w 707383"/>
              <a:gd name="connsiteY10" fmla="*/ 676275 h 1143000"/>
              <a:gd name="connsiteX11" fmla="*/ 193033 w 707383"/>
              <a:gd name="connsiteY11" fmla="*/ 790575 h 1143000"/>
              <a:gd name="connsiteX12" fmla="*/ 278758 w 707383"/>
              <a:gd name="connsiteY12" fmla="*/ 857250 h 1143000"/>
              <a:gd name="connsiteX13" fmla="*/ 231133 w 707383"/>
              <a:gd name="connsiteY13" fmla="*/ 1028700 h 1143000"/>
              <a:gd name="connsiteX14" fmla="*/ 354958 w 707383"/>
              <a:gd name="connsiteY14" fmla="*/ 1076325 h 1143000"/>
              <a:gd name="connsiteX15" fmla="*/ 593083 w 707383"/>
              <a:gd name="connsiteY15" fmla="*/ 1123950 h 1143000"/>
              <a:gd name="connsiteX16" fmla="*/ 669283 w 707383"/>
              <a:gd name="connsiteY16" fmla="*/ 1143000 h 1143000"/>
              <a:gd name="connsiteX0" fmla="*/ 707383 w 707383"/>
              <a:gd name="connsiteY0" fmla="*/ 0 h 1143000"/>
              <a:gd name="connsiteX1" fmla="*/ 450208 w 707383"/>
              <a:gd name="connsiteY1" fmla="*/ 19050 h 1143000"/>
              <a:gd name="connsiteX2" fmla="*/ 316858 w 707383"/>
              <a:gd name="connsiteY2" fmla="*/ 57150 h 1143000"/>
              <a:gd name="connsiteX3" fmla="*/ 269233 w 707383"/>
              <a:gd name="connsiteY3" fmla="*/ 180975 h 1143000"/>
              <a:gd name="connsiteX4" fmla="*/ 164458 w 707383"/>
              <a:gd name="connsiteY4" fmla="*/ 228600 h 1143000"/>
              <a:gd name="connsiteX5" fmla="*/ 88258 w 707383"/>
              <a:gd name="connsiteY5" fmla="*/ 323850 h 1143000"/>
              <a:gd name="connsiteX6" fmla="*/ 2533 w 707383"/>
              <a:gd name="connsiteY6" fmla="*/ 381000 h 1143000"/>
              <a:gd name="connsiteX7" fmla="*/ 31108 w 707383"/>
              <a:gd name="connsiteY7" fmla="*/ 514350 h 1143000"/>
              <a:gd name="connsiteX8" fmla="*/ 116833 w 707383"/>
              <a:gd name="connsiteY8" fmla="*/ 561975 h 1143000"/>
              <a:gd name="connsiteX9" fmla="*/ 173983 w 707383"/>
              <a:gd name="connsiteY9" fmla="*/ 638175 h 1143000"/>
              <a:gd name="connsiteX10" fmla="*/ 145408 w 707383"/>
              <a:gd name="connsiteY10" fmla="*/ 676275 h 1143000"/>
              <a:gd name="connsiteX11" fmla="*/ 193033 w 707383"/>
              <a:gd name="connsiteY11" fmla="*/ 790575 h 1143000"/>
              <a:gd name="connsiteX12" fmla="*/ 374008 w 707383"/>
              <a:gd name="connsiteY12" fmla="*/ 904875 h 1143000"/>
              <a:gd name="connsiteX13" fmla="*/ 231133 w 707383"/>
              <a:gd name="connsiteY13" fmla="*/ 1028700 h 1143000"/>
              <a:gd name="connsiteX14" fmla="*/ 354958 w 707383"/>
              <a:gd name="connsiteY14" fmla="*/ 1076325 h 1143000"/>
              <a:gd name="connsiteX15" fmla="*/ 593083 w 707383"/>
              <a:gd name="connsiteY15" fmla="*/ 1123950 h 1143000"/>
              <a:gd name="connsiteX16" fmla="*/ 669283 w 707383"/>
              <a:gd name="connsiteY16" fmla="*/ 11430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07383" h="1143000">
                <a:moveTo>
                  <a:pt x="707383" y="0"/>
                </a:moveTo>
                <a:cubicBezTo>
                  <a:pt x="611339" y="4762"/>
                  <a:pt x="515295" y="9525"/>
                  <a:pt x="450208" y="19050"/>
                </a:cubicBezTo>
                <a:cubicBezTo>
                  <a:pt x="385121" y="28575"/>
                  <a:pt x="347020" y="30163"/>
                  <a:pt x="316858" y="57150"/>
                </a:cubicBezTo>
                <a:cubicBezTo>
                  <a:pt x="286695" y="84138"/>
                  <a:pt x="294633" y="152400"/>
                  <a:pt x="269233" y="180975"/>
                </a:cubicBezTo>
                <a:cubicBezTo>
                  <a:pt x="243833" y="209550"/>
                  <a:pt x="194620" y="204788"/>
                  <a:pt x="164458" y="228600"/>
                </a:cubicBezTo>
                <a:cubicBezTo>
                  <a:pt x="134296" y="252412"/>
                  <a:pt x="115245" y="298450"/>
                  <a:pt x="88258" y="323850"/>
                </a:cubicBezTo>
                <a:cubicBezTo>
                  <a:pt x="61270" y="349250"/>
                  <a:pt x="12058" y="349250"/>
                  <a:pt x="2533" y="381000"/>
                </a:cubicBezTo>
                <a:cubicBezTo>
                  <a:pt x="-6992" y="412750"/>
                  <a:pt x="12058" y="484188"/>
                  <a:pt x="31108" y="514350"/>
                </a:cubicBezTo>
                <a:cubicBezTo>
                  <a:pt x="50158" y="544513"/>
                  <a:pt x="93021" y="541338"/>
                  <a:pt x="116833" y="561975"/>
                </a:cubicBezTo>
                <a:cubicBezTo>
                  <a:pt x="140645" y="582612"/>
                  <a:pt x="169221" y="619125"/>
                  <a:pt x="173983" y="638175"/>
                </a:cubicBezTo>
                <a:cubicBezTo>
                  <a:pt x="178745" y="657225"/>
                  <a:pt x="142233" y="650875"/>
                  <a:pt x="145408" y="676275"/>
                </a:cubicBezTo>
                <a:cubicBezTo>
                  <a:pt x="148583" y="701675"/>
                  <a:pt x="154933" y="752475"/>
                  <a:pt x="193033" y="790575"/>
                </a:cubicBezTo>
                <a:cubicBezTo>
                  <a:pt x="231133" y="828675"/>
                  <a:pt x="367658" y="865188"/>
                  <a:pt x="374008" y="904875"/>
                </a:cubicBezTo>
                <a:cubicBezTo>
                  <a:pt x="380358" y="944562"/>
                  <a:pt x="234308" y="1000125"/>
                  <a:pt x="231133" y="1028700"/>
                </a:cubicBezTo>
                <a:cubicBezTo>
                  <a:pt x="227958" y="1057275"/>
                  <a:pt x="294633" y="1060450"/>
                  <a:pt x="354958" y="1076325"/>
                </a:cubicBezTo>
                <a:cubicBezTo>
                  <a:pt x="415283" y="1092200"/>
                  <a:pt x="540696" y="1112838"/>
                  <a:pt x="593083" y="1123950"/>
                </a:cubicBezTo>
                <a:cubicBezTo>
                  <a:pt x="645470" y="1135062"/>
                  <a:pt x="657376" y="1139031"/>
                  <a:pt x="669283" y="1143000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619672" y="4077072"/>
            <a:ext cx="2448272" cy="4798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3986612" y="4235380"/>
            <a:ext cx="1213722" cy="321547"/>
          </a:xfrm>
          <a:custGeom>
            <a:avLst/>
            <a:gdLst>
              <a:gd name="connsiteX0" fmla="*/ 1208698 w 1213722"/>
              <a:gd name="connsiteY0" fmla="*/ 0 h 321547"/>
              <a:gd name="connsiteX1" fmla="*/ 831884 w 1213722"/>
              <a:gd name="connsiteY1" fmla="*/ 5024 h 321547"/>
              <a:gd name="connsiteX2" fmla="*/ 505313 w 1213722"/>
              <a:gd name="connsiteY2" fmla="*/ 30145 h 321547"/>
              <a:gd name="connsiteX3" fmla="*/ 249080 w 1213722"/>
              <a:gd name="connsiteY3" fmla="*/ 65315 h 321547"/>
              <a:gd name="connsiteX4" fmla="*/ 88306 w 1213722"/>
              <a:gd name="connsiteY4" fmla="*/ 105508 h 321547"/>
              <a:gd name="connsiteX5" fmla="*/ 2895 w 1213722"/>
              <a:gd name="connsiteY5" fmla="*/ 160774 h 321547"/>
              <a:gd name="connsiteX6" fmla="*/ 38065 w 1213722"/>
              <a:gd name="connsiteY6" fmla="*/ 200967 h 321547"/>
              <a:gd name="connsiteX7" fmla="*/ 208887 w 1213722"/>
              <a:gd name="connsiteY7" fmla="*/ 246185 h 321547"/>
              <a:gd name="connsiteX8" fmla="*/ 475168 w 1213722"/>
              <a:gd name="connsiteY8" fmla="*/ 266282 h 321547"/>
              <a:gd name="connsiteX9" fmla="*/ 716328 w 1213722"/>
              <a:gd name="connsiteY9" fmla="*/ 291402 h 321547"/>
              <a:gd name="connsiteX10" fmla="*/ 977585 w 1213722"/>
              <a:gd name="connsiteY10" fmla="*/ 306475 h 321547"/>
              <a:gd name="connsiteX11" fmla="*/ 1213722 w 1213722"/>
              <a:gd name="connsiteY11" fmla="*/ 321547 h 321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3722" h="321547">
                <a:moveTo>
                  <a:pt x="1208698" y="0"/>
                </a:moveTo>
                <a:cubicBezTo>
                  <a:pt x="1078906" y="0"/>
                  <a:pt x="949115" y="0"/>
                  <a:pt x="831884" y="5024"/>
                </a:cubicBezTo>
                <a:cubicBezTo>
                  <a:pt x="714653" y="10048"/>
                  <a:pt x="602447" y="20097"/>
                  <a:pt x="505313" y="30145"/>
                </a:cubicBezTo>
                <a:cubicBezTo>
                  <a:pt x="408179" y="40194"/>
                  <a:pt x="318581" y="52755"/>
                  <a:pt x="249080" y="65315"/>
                </a:cubicBezTo>
                <a:cubicBezTo>
                  <a:pt x="179579" y="77875"/>
                  <a:pt x="129337" y="89598"/>
                  <a:pt x="88306" y="105508"/>
                </a:cubicBezTo>
                <a:cubicBezTo>
                  <a:pt x="47275" y="121418"/>
                  <a:pt x="11268" y="144864"/>
                  <a:pt x="2895" y="160774"/>
                </a:cubicBezTo>
                <a:cubicBezTo>
                  <a:pt x="-5478" y="176684"/>
                  <a:pt x="3733" y="186732"/>
                  <a:pt x="38065" y="200967"/>
                </a:cubicBezTo>
                <a:cubicBezTo>
                  <a:pt x="72397" y="215202"/>
                  <a:pt x="136036" y="235299"/>
                  <a:pt x="208887" y="246185"/>
                </a:cubicBezTo>
                <a:cubicBezTo>
                  <a:pt x="281737" y="257071"/>
                  <a:pt x="390594" y="258746"/>
                  <a:pt x="475168" y="266282"/>
                </a:cubicBezTo>
                <a:cubicBezTo>
                  <a:pt x="559741" y="273818"/>
                  <a:pt x="632592" y="284703"/>
                  <a:pt x="716328" y="291402"/>
                </a:cubicBezTo>
                <a:cubicBezTo>
                  <a:pt x="800064" y="298101"/>
                  <a:pt x="977585" y="306475"/>
                  <a:pt x="977585" y="306475"/>
                </a:cubicBezTo>
                <a:lnTo>
                  <a:pt x="1213722" y="321547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35696" y="2996952"/>
            <a:ext cx="1872208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84608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0"/>
            <a:ext cx="8424936" cy="1143000"/>
          </a:xfrm>
        </p:spPr>
        <p:txBody>
          <a:bodyPr/>
          <a:lstStyle/>
          <a:p>
            <a:r>
              <a:rPr lang="de-DE" sz="3200" dirty="0" smtClean="0"/>
              <a:t>MACRO 2002:  </a:t>
            </a:r>
            <a:r>
              <a:rPr lang="de-DE" sz="2800" dirty="0" smtClean="0"/>
              <a:t>largest-statistics skymap underground</a:t>
            </a:r>
            <a:endParaRPr lang="en-US" sz="2800" dirty="0"/>
          </a:p>
        </p:txBody>
      </p:sp>
      <p:pic>
        <p:nvPicPr>
          <p:cNvPr id="4" name="Picture 11" descr="mondome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83962"/>
            <a:ext cx="7726459" cy="506937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84168" y="6222502"/>
            <a:ext cx="2814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latin typeface="+mj-lt"/>
              </a:rPr>
              <a:t>1356 upgoing events</a:t>
            </a:r>
            <a:endParaRPr 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0554398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2708920"/>
            <a:ext cx="7772400" cy="1362075"/>
          </a:xfrm>
        </p:spPr>
        <p:txBody>
          <a:bodyPr/>
          <a:lstStyle/>
          <a:p>
            <a:pPr algn="ctr"/>
            <a:r>
              <a:rPr lang="de-DE" dirty="0" smtClean="0"/>
              <a:t>Need for bigger detectors:</a:t>
            </a:r>
            <a:br>
              <a:rPr lang="de-DE" dirty="0" smtClean="0"/>
            </a:br>
            <a:r>
              <a:rPr lang="de-DE" sz="6000" dirty="0" smtClean="0"/>
              <a:t>go to open water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08759042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514" name="Rectangle 2"/>
          <p:cNvSpPr>
            <a:spLocks noChangeArrowheads="1"/>
          </p:cNvSpPr>
          <p:nvPr/>
        </p:nvSpPr>
        <p:spPr bwMode="auto">
          <a:xfrm>
            <a:off x="8621713" y="0"/>
            <a:ext cx="522287" cy="68580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2515" name="Rectangle 3"/>
          <p:cNvSpPr>
            <a:spLocks noChangeArrowheads="1"/>
          </p:cNvSpPr>
          <p:nvPr/>
        </p:nvSpPr>
        <p:spPr bwMode="auto">
          <a:xfrm>
            <a:off x="0" y="0"/>
            <a:ext cx="522288" cy="6858000"/>
          </a:xfrm>
          <a:prstGeom prst="rect">
            <a:avLst/>
          </a:prstGeom>
          <a:solidFill>
            <a:srgbClr val="1C1C1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32516" name="Picture 4" descr="markov+ponte-kle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0"/>
            <a:ext cx="8316912" cy="691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2517" name="Text Box 5"/>
          <p:cNvSpPr txBox="1">
            <a:spLocks noChangeArrowheads="1"/>
          </p:cNvSpPr>
          <p:nvPr/>
        </p:nvSpPr>
        <p:spPr bwMode="auto">
          <a:xfrm>
            <a:off x="179388" y="404813"/>
            <a:ext cx="24812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>
            <a:spAutoFit/>
          </a:bodyPr>
          <a:lstStyle/>
          <a:p>
            <a:r>
              <a:rPr lang="de-DE" sz="2800">
                <a:solidFill>
                  <a:schemeClr val="bg1"/>
                </a:solidFill>
                <a:latin typeface="Arial" charset="0"/>
              </a:rPr>
              <a:t>Moisej Markov</a:t>
            </a:r>
            <a:endParaRPr lang="en-US" sz="2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32518" name="Text Box 6"/>
          <p:cNvSpPr txBox="1">
            <a:spLocks noChangeArrowheads="1"/>
          </p:cNvSpPr>
          <p:nvPr/>
        </p:nvSpPr>
        <p:spPr bwMode="auto">
          <a:xfrm>
            <a:off x="5651500" y="404813"/>
            <a:ext cx="30353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>
            <a:spAutoFit/>
          </a:bodyPr>
          <a:lstStyle/>
          <a:p>
            <a:r>
              <a:rPr lang="de-DE" sz="2800">
                <a:solidFill>
                  <a:schemeClr val="bg1"/>
                </a:solidFill>
                <a:latin typeface="Arial" charset="0"/>
              </a:rPr>
              <a:t>Bruno Pontecorvo</a:t>
            </a:r>
            <a:endParaRPr lang="en-US" sz="2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32519" name="Text Box 7"/>
          <p:cNvSpPr txBox="1">
            <a:spLocks noChangeArrowheads="1"/>
          </p:cNvSpPr>
          <p:nvPr/>
        </p:nvSpPr>
        <p:spPr bwMode="auto">
          <a:xfrm>
            <a:off x="323850" y="4256088"/>
            <a:ext cx="7540625" cy="1655762"/>
          </a:xfrm>
          <a:prstGeom prst="rect">
            <a:avLst/>
          </a:prstGeom>
          <a:solidFill>
            <a:schemeClr val="bg1"/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>
            <a:spAutoFit/>
          </a:bodyPr>
          <a:lstStyle/>
          <a:p>
            <a:r>
              <a:rPr lang="de-DE" sz="2000">
                <a:solidFill>
                  <a:srgbClr val="000099"/>
                </a:solidFill>
                <a:latin typeface="Calibri" pitchFamily="34" charset="0"/>
              </a:rPr>
              <a:t>M.Markov,</a:t>
            </a:r>
            <a:r>
              <a:rPr lang="de-DE" sz="3600" b="1">
                <a:solidFill>
                  <a:srgbClr val="CC0000"/>
                </a:solidFill>
                <a:latin typeface="Calibri" pitchFamily="34" charset="0"/>
              </a:rPr>
              <a:t>1960</a:t>
            </a:r>
            <a:r>
              <a:rPr lang="de-DE" sz="2000">
                <a:solidFill>
                  <a:srgbClr val="000099"/>
                </a:solidFill>
                <a:latin typeface="Calibri" pitchFamily="34" charset="0"/>
              </a:rPr>
              <a:t>: </a:t>
            </a:r>
          </a:p>
          <a:p>
            <a:r>
              <a:rPr lang="de-DE" sz="2200">
                <a:solidFill>
                  <a:srgbClr val="000066"/>
                </a:solidFill>
                <a:latin typeface="Calibri" pitchFamily="34" charset="0"/>
              </a:rPr>
              <a:t>„We propose to install detectors deep in a lake or in the sea and </a:t>
            </a:r>
          </a:p>
          <a:p>
            <a:r>
              <a:rPr lang="de-DE" sz="2200">
                <a:solidFill>
                  <a:srgbClr val="000066"/>
                </a:solidFill>
                <a:latin typeface="Calibri" pitchFamily="34" charset="0"/>
              </a:rPr>
              <a:t>to determine the direction of  charged particles with the help </a:t>
            </a:r>
          </a:p>
          <a:p>
            <a:r>
              <a:rPr lang="de-DE" sz="2200">
                <a:solidFill>
                  <a:srgbClr val="000066"/>
                </a:solidFill>
                <a:latin typeface="Calibri" pitchFamily="34" charset="0"/>
              </a:rPr>
              <a:t>of Cherenkov radiation“ Proc. 1960 ICHEP, Rochester, p. 578.</a:t>
            </a:r>
            <a:endParaRPr lang="en-US" sz="2200">
              <a:solidFill>
                <a:srgbClr val="000066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DUMAND</a:t>
            </a:r>
            <a:endParaRPr lang="en-GB"/>
          </a:p>
        </p:txBody>
      </p:sp>
      <p:sp>
        <p:nvSpPr>
          <p:cNvPr id="8355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412875"/>
            <a:ext cx="8553450" cy="4187825"/>
          </a:xfrm>
        </p:spPr>
        <p:txBody>
          <a:bodyPr/>
          <a:lstStyle/>
          <a:p>
            <a:r>
              <a:rPr lang="de-DE" sz="2400" dirty="0"/>
              <a:t>1973 ICRC, Reines, Learned, Shapiro, Zatsepin, Miyake:                 a deep water detector to clarify puzzles in muon depth-intensity </a:t>
            </a:r>
            <a:r>
              <a:rPr lang="de-DE" sz="2400" dirty="0" smtClean="0"/>
              <a:t>curves („Keuffel effect“ from Utah detector)</a:t>
            </a:r>
            <a:endParaRPr lang="de-DE" sz="2400" dirty="0"/>
          </a:p>
          <a:p>
            <a:r>
              <a:rPr lang="de-DE" sz="2400" dirty="0"/>
              <a:t>Puzzles faded away, but there remained the awareness that such a detector could also work as neutrino detector</a:t>
            </a:r>
          </a:p>
          <a:p>
            <a:r>
              <a:rPr lang="de-DE" sz="2400" dirty="0"/>
              <a:t>The name: DUMAND (Deep Underwater Muon And Neutrino Detector), proposed by Fred Reines</a:t>
            </a:r>
          </a:p>
          <a:p>
            <a:r>
              <a:rPr lang="de-DE" sz="2400" dirty="0"/>
              <a:t>1975: First DUMAND Workshop in Washington State College</a:t>
            </a:r>
          </a:p>
          <a:p>
            <a:r>
              <a:rPr lang="de-DE" sz="2400" dirty="0"/>
              <a:t>DUMAND Steering Committee, chaired by F.Reines, J. Learned,   .                                            A.Roberts </a:t>
            </a:r>
            <a:endParaRPr lang="en-GB" sz="2400" dirty="0"/>
          </a:p>
        </p:txBody>
      </p:sp>
      <p:pic>
        <p:nvPicPr>
          <p:cNvPr id="835588" name="Picture 4" descr="reine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76925" y="5081588"/>
            <a:ext cx="1117600" cy="1584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35589" name="Picture 5" descr="Learne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48525" y="5081588"/>
            <a:ext cx="1319213" cy="1516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35590" name="Picture 6" descr="dumand_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5260975"/>
            <a:ext cx="1539875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5591" name="Text Box 7"/>
          <p:cNvSpPr txBox="1">
            <a:spLocks noChangeArrowheads="1"/>
          </p:cNvSpPr>
          <p:nvPr/>
        </p:nvSpPr>
        <p:spPr bwMode="auto">
          <a:xfrm>
            <a:off x="323850" y="196850"/>
            <a:ext cx="4814888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>
            <a:spAutoFit/>
          </a:bodyPr>
          <a:lstStyle>
            <a:lvl1pPr marL="412750" indent="-41275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25500" indent="-41275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36663" indent="-411163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49413" indent="-41275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62163" indent="-41275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9363" indent="-412750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6563" indent="-412750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33763" indent="-412750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90963" indent="-412750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1600" b="1" dirty="0">
                <a:solidFill>
                  <a:srgbClr val="000066"/>
                </a:solidFill>
                <a:latin typeface="Calibri" pitchFamily="34" charset="0"/>
              </a:rPr>
              <a:t>See also: A.Roberts: The birth of high-energy neutrino </a:t>
            </a:r>
          </a:p>
          <a:p>
            <a:r>
              <a:rPr lang="de-DE" sz="1600" b="1" dirty="0">
                <a:solidFill>
                  <a:srgbClr val="000066"/>
                </a:solidFill>
                <a:latin typeface="Calibri" pitchFamily="34" charset="0"/>
              </a:rPr>
              <a:t>astronomy: a personal history of the DUMAND project,</a:t>
            </a:r>
          </a:p>
          <a:p>
            <a:r>
              <a:rPr lang="de-DE" sz="1600" b="1" dirty="0">
                <a:solidFill>
                  <a:srgbClr val="000066"/>
                </a:solidFill>
                <a:latin typeface="Calibri" pitchFamily="34" charset="0"/>
              </a:rPr>
              <a:t>Rev. Mod. Phys. 64 (1992) 259.</a:t>
            </a:r>
            <a:endParaRPr lang="en-GB" sz="1600" b="1" dirty="0">
              <a:solidFill>
                <a:srgbClr val="000066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07"/>
          <a:stretch>
            <a:fillRect/>
          </a:stretch>
        </p:blipFill>
        <p:spPr bwMode="auto">
          <a:xfrm>
            <a:off x="2843213" y="-171450"/>
            <a:ext cx="630078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31503" name="Group 15"/>
          <p:cNvGrpSpPr>
            <a:grpSpLocks/>
          </p:cNvGrpSpPr>
          <p:nvPr/>
        </p:nvGrpSpPr>
        <p:grpSpPr bwMode="auto">
          <a:xfrm>
            <a:off x="1849246" y="1343068"/>
            <a:ext cx="7216775" cy="5322887"/>
            <a:chOff x="197" y="962"/>
            <a:chExt cx="4455" cy="3263"/>
          </a:xfrm>
        </p:grpSpPr>
        <p:pic>
          <p:nvPicPr>
            <p:cNvPr id="83149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" y="962"/>
              <a:ext cx="4446" cy="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31492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" y="1597"/>
              <a:ext cx="4410" cy="26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31494" name="Line 6"/>
            <p:cNvSpPr>
              <a:spLocks noChangeShapeType="1"/>
            </p:cNvSpPr>
            <p:nvPr/>
          </p:nvSpPr>
          <p:spPr bwMode="auto">
            <a:xfrm>
              <a:off x="2231" y="2204"/>
              <a:ext cx="1989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495" name="Line 7"/>
            <p:cNvSpPr>
              <a:spLocks noChangeShapeType="1"/>
            </p:cNvSpPr>
            <p:nvPr/>
          </p:nvSpPr>
          <p:spPr bwMode="auto">
            <a:xfrm>
              <a:off x="2794" y="2507"/>
              <a:ext cx="1729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496" name="Line 8"/>
            <p:cNvSpPr>
              <a:spLocks noChangeShapeType="1"/>
            </p:cNvSpPr>
            <p:nvPr/>
          </p:nvSpPr>
          <p:spPr bwMode="auto">
            <a:xfrm>
              <a:off x="372" y="2681"/>
              <a:ext cx="4108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497" name="Line 9"/>
            <p:cNvSpPr>
              <a:spLocks noChangeShapeType="1"/>
            </p:cNvSpPr>
            <p:nvPr/>
          </p:nvSpPr>
          <p:spPr bwMode="auto">
            <a:xfrm>
              <a:off x="372" y="2811"/>
              <a:ext cx="4108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498" name="Line 10"/>
            <p:cNvSpPr>
              <a:spLocks noChangeShapeType="1"/>
            </p:cNvSpPr>
            <p:nvPr/>
          </p:nvSpPr>
          <p:spPr bwMode="auto">
            <a:xfrm>
              <a:off x="372" y="2985"/>
              <a:ext cx="2767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499" name="Line 11"/>
            <p:cNvSpPr>
              <a:spLocks noChangeShapeType="1"/>
            </p:cNvSpPr>
            <p:nvPr/>
          </p:nvSpPr>
          <p:spPr bwMode="auto">
            <a:xfrm>
              <a:off x="934" y="3592"/>
              <a:ext cx="3157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500" name="Line 12"/>
            <p:cNvSpPr>
              <a:spLocks noChangeShapeType="1"/>
            </p:cNvSpPr>
            <p:nvPr/>
          </p:nvSpPr>
          <p:spPr bwMode="auto">
            <a:xfrm>
              <a:off x="588" y="4025"/>
              <a:ext cx="3892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501" name="Line 13"/>
            <p:cNvSpPr>
              <a:spLocks noChangeShapeType="1"/>
            </p:cNvSpPr>
            <p:nvPr/>
          </p:nvSpPr>
          <p:spPr bwMode="auto">
            <a:xfrm>
              <a:off x="415" y="4199"/>
              <a:ext cx="3416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31502" name="Text Box 14"/>
          <p:cNvSpPr txBox="1">
            <a:spLocks noChangeArrowheads="1"/>
          </p:cNvSpPr>
          <p:nvPr/>
        </p:nvSpPr>
        <p:spPr bwMode="auto">
          <a:xfrm>
            <a:off x="323850" y="260350"/>
            <a:ext cx="21463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>
            <a:spAutoFit/>
          </a:bodyPr>
          <a:lstStyle/>
          <a:p>
            <a:r>
              <a:rPr lang="de-DE" sz="2200">
                <a:latin typeface="Calibri" pitchFamily="34" charset="0"/>
              </a:rPr>
              <a:t>Ann.Rev.Nucl.Sci </a:t>
            </a:r>
          </a:p>
          <a:p>
            <a:r>
              <a:rPr lang="de-DE" sz="2200">
                <a:latin typeface="Calibri" pitchFamily="34" charset="0"/>
              </a:rPr>
              <a:t>10 (1960) 1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9400156"/>
              </p:ext>
            </p:extLst>
          </p:nvPr>
        </p:nvGraphicFramePr>
        <p:xfrm>
          <a:off x="236374" y="1383267"/>
          <a:ext cx="1728406" cy="23045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540" name="Acrobat Document" r:id="rId6" imgW="5143500" imgH="6858000" progId="AcroExch.Document.7">
                  <p:embed/>
                </p:oleObj>
              </mc:Choice>
              <mc:Fallback>
                <p:oleObj name="Acrobat Document" r:id="rId6" imgW="5143500" imgH="68580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36374" y="1383267"/>
                        <a:ext cx="1728406" cy="2304541"/>
                      </a:xfrm>
                      <a:prstGeom prst="rect">
                        <a:avLst/>
                      </a:prstGeom>
                      <a:ln w="3810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8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213" y="0"/>
            <a:ext cx="6207125" cy="6597650"/>
          </a:xfrm>
          <a:noFill/>
          <a:ln/>
        </p:spPr>
      </p:pic>
      <p:sp>
        <p:nvSpPr>
          <p:cNvPr id="839694" name="Text Box 14"/>
          <p:cNvSpPr txBox="1">
            <a:spLocks noChangeArrowheads="1"/>
          </p:cNvSpPr>
          <p:nvPr/>
        </p:nvSpPr>
        <p:spPr bwMode="auto">
          <a:xfrm>
            <a:off x="179388" y="193675"/>
            <a:ext cx="2306637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>
            <a:spAutoFit/>
          </a:bodyPr>
          <a:lstStyle>
            <a:lvl1pPr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1275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2550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36663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49413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1066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638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0210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782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2500">
                <a:latin typeface="Arial" charset="0"/>
              </a:rPr>
              <a:t>1978: 1.26 km³</a:t>
            </a:r>
          </a:p>
          <a:p>
            <a:r>
              <a:rPr lang="de-DE" sz="2200" i="1">
                <a:latin typeface="Arial" charset="0"/>
              </a:rPr>
              <a:t>22,698 OMs</a:t>
            </a:r>
            <a:endParaRPr lang="en-GB" sz="2200" i="1">
              <a:latin typeface="Arial" charset="0"/>
            </a:endParaRPr>
          </a:p>
        </p:txBody>
      </p:sp>
      <p:sp>
        <p:nvSpPr>
          <p:cNvPr id="839698" name="Line 18"/>
          <p:cNvSpPr>
            <a:spLocks noChangeShapeType="1"/>
          </p:cNvSpPr>
          <p:nvPr/>
        </p:nvSpPr>
        <p:spPr bwMode="auto">
          <a:xfrm>
            <a:off x="1276350" y="1157288"/>
            <a:ext cx="412750" cy="482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05" name="Rectangle 25"/>
          <p:cNvSpPr>
            <a:spLocks noChangeArrowheads="1"/>
          </p:cNvSpPr>
          <p:nvPr/>
        </p:nvSpPr>
        <p:spPr bwMode="auto">
          <a:xfrm>
            <a:off x="6156325" y="765175"/>
            <a:ext cx="2592388" cy="9350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/>
              <a:t>Financial  and technological reality!</a:t>
            </a:r>
            <a:endParaRPr lang="en-GB" sz="4000"/>
          </a:p>
        </p:txBody>
      </p:sp>
      <p:pic>
        <p:nvPicPr>
          <p:cNvPr id="84070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8813" y="1289050"/>
            <a:ext cx="7894637" cy="5359400"/>
          </a:xfrm>
          <a:noFill/>
          <a:ln/>
        </p:spPr>
      </p:pic>
      <p:sp>
        <p:nvSpPr>
          <p:cNvPr id="840708" name="Line 4"/>
          <p:cNvSpPr>
            <a:spLocks noChangeShapeType="1"/>
          </p:cNvSpPr>
          <p:nvPr/>
        </p:nvSpPr>
        <p:spPr bwMode="auto">
          <a:xfrm>
            <a:off x="5257800" y="446246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709" name="Line 5"/>
          <p:cNvSpPr>
            <a:spLocks noChangeShapeType="1"/>
          </p:cNvSpPr>
          <p:nvPr/>
        </p:nvSpPr>
        <p:spPr bwMode="auto">
          <a:xfrm>
            <a:off x="728663" y="4462463"/>
            <a:ext cx="7618412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710" name="Line 6"/>
          <p:cNvSpPr>
            <a:spLocks noChangeShapeType="1"/>
          </p:cNvSpPr>
          <p:nvPr/>
        </p:nvSpPr>
        <p:spPr bwMode="auto">
          <a:xfrm>
            <a:off x="865188" y="5151438"/>
            <a:ext cx="7620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711" name="Line 7"/>
          <p:cNvSpPr>
            <a:spLocks noChangeShapeType="1"/>
          </p:cNvSpPr>
          <p:nvPr/>
        </p:nvSpPr>
        <p:spPr bwMode="auto">
          <a:xfrm>
            <a:off x="796925" y="4806950"/>
            <a:ext cx="7618413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712" name="Line 8"/>
          <p:cNvSpPr>
            <a:spLocks noChangeShapeType="1"/>
          </p:cNvSpPr>
          <p:nvPr/>
        </p:nvSpPr>
        <p:spPr bwMode="auto">
          <a:xfrm>
            <a:off x="865188" y="5495925"/>
            <a:ext cx="7620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713" name="Line 9"/>
          <p:cNvSpPr>
            <a:spLocks noChangeShapeType="1"/>
          </p:cNvSpPr>
          <p:nvPr/>
        </p:nvSpPr>
        <p:spPr bwMode="auto">
          <a:xfrm>
            <a:off x="796925" y="5838825"/>
            <a:ext cx="7618413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714" name="Line 10"/>
          <p:cNvSpPr>
            <a:spLocks noChangeShapeType="1"/>
          </p:cNvSpPr>
          <p:nvPr/>
        </p:nvSpPr>
        <p:spPr bwMode="auto">
          <a:xfrm>
            <a:off x="796925" y="6183313"/>
            <a:ext cx="7618413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715" name="Line 11"/>
          <p:cNvSpPr>
            <a:spLocks noChangeShapeType="1"/>
          </p:cNvSpPr>
          <p:nvPr/>
        </p:nvSpPr>
        <p:spPr bwMode="auto">
          <a:xfrm>
            <a:off x="865188" y="6597650"/>
            <a:ext cx="7345362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610" name="Rectangle 2"/>
          <p:cNvSpPr>
            <a:spLocks noChangeArrowheads="1"/>
          </p:cNvSpPr>
          <p:nvPr/>
        </p:nvSpPr>
        <p:spPr bwMode="auto">
          <a:xfrm>
            <a:off x="6081713" y="0"/>
            <a:ext cx="3062287" cy="21907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6461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213" y="0"/>
            <a:ext cx="6207125" cy="6597650"/>
          </a:xfrm>
          <a:noFill/>
          <a:ln/>
        </p:spPr>
      </p:pic>
      <p:pic>
        <p:nvPicPr>
          <p:cNvPr id="964612" name="Picture 4" descr="duman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62725" y="3292475"/>
            <a:ext cx="2085975" cy="3167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sp>
        <p:nvSpPr>
          <p:cNvPr id="964613" name="Rectangle 5"/>
          <p:cNvSpPr>
            <a:spLocks noChangeArrowheads="1"/>
          </p:cNvSpPr>
          <p:nvPr/>
        </p:nvSpPr>
        <p:spPr bwMode="auto">
          <a:xfrm>
            <a:off x="3954463" y="4668838"/>
            <a:ext cx="136525" cy="276225"/>
          </a:xfrm>
          <a:prstGeom prst="rect">
            <a:avLst/>
          </a:prstGeom>
          <a:solidFill>
            <a:srgbClr val="FFFFFF">
              <a:alpha val="35001"/>
            </a:srgbClr>
          </a:solidFill>
          <a:ln w="3810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4614" name="Line 6"/>
          <p:cNvSpPr>
            <a:spLocks noChangeShapeType="1"/>
          </p:cNvSpPr>
          <p:nvPr/>
        </p:nvSpPr>
        <p:spPr bwMode="auto">
          <a:xfrm flipV="1">
            <a:off x="4090988" y="3911600"/>
            <a:ext cx="2882900" cy="7572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4615" name="Line 7"/>
          <p:cNvSpPr>
            <a:spLocks noChangeShapeType="1"/>
          </p:cNvSpPr>
          <p:nvPr/>
        </p:nvSpPr>
        <p:spPr bwMode="auto">
          <a:xfrm>
            <a:off x="4090988" y="4945063"/>
            <a:ext cx="2746375" cy="2063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4616" name="Oval 8"/>
          <p:cNvSpPr>
            <a:spLocks noChangeArrowheads="1"/>
          </p:cNvSpPr>
          <p:nvPr/>
        </p:nvSpPr>
        <p:spPr bwMode="auto">
          <a:xfrm rot="-216231">
            <a:off x="7248525" y="3567113"/>
            <a:ext cx="757238" cy="547687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64617" name="Picture 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07075" y="676275"/>
            <a:ext cx="2882900" cy="2495550"/>
          </a:xfrm>
          <a:noFill/>
          <a:ln/>
        </p:spPr>
      </p:pic>
      <p:sp>
        <p:nvSpPr>
          <p:cNvPr id="964618" name="Oval 10"/>
          <p:cNvSpPr>
            <a:spLocks noChangeArrowheads="1"/>
          </p:cNvSpPr>
          <p:nvPr/>
        </p:nvSpPr>
        <p:spPr bwMode="auto">
          <a:xfrm rot="-216231">
            <a:off x="7248525" y="4806950"/>
            <a:ext cx="757238" cy="54768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4619" name="AutoShape 11"/>
          <p:cNvSpPr>
            <a:spLocks noChangeArrowheads="1"/>
          </p:cNvSpPr>
          <p:nvPr/>
        </p:nvSpPr>
        <p:spPr bwMode="auto">
          <a:xfrm>
            <a:off x="4160838" y="3843338"/>
            <a:ext cx="406400" cy="412750"/>
          </a:xfrm>
          <a:prstGeom prst="cube">
            <a:avLst>
              <a:gd name="adj" fmla="val 25000"/>
            </a:avLst>
          </a:prstGeom>
          <a:solidFill>
            <a:srgbClr val="FFFFFF">
              <a:alpha val="20000"/>
            </a:srgbClr>
          </a:solidFill>
          <a:ln w="3810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4620" name="Line 12"/>
          <p:cNvSpPr>
            <a:spLocks noChangeShapeType="1"/>
          </p:cNvSpPr>
          <p:nvPr/>
        </p:nvSpPr>
        <p:spPr bwMode="auto">
          <a:xfrm flipV="1">
            <a:off x="4297363" y="1157288"/>
            <a:ext cx="1990725" cy="2616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4621" name="Line 13"/>
          <p:cNvSpPr>
            <a:spLocks noChangeShapeType="1"/>
          </p:cNvSpPr>
          <p:nvPr/>
        </p:nvSpPr>
        <p:spPr bwMode="auto">
          <a:xfrm flipV="1">
            <a:off x="4572000" y="3086100"/>
            <a:ext cx="2127250" cy="10318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4622" name="Text Box 14"/>
          <p:cNvSpPr txBox="1">
            <a:spLocks noChangeArrowheads="1"/>
          </p:cNvSpPr>
          <p:nvPr/>
        </p:nvSpPr>
        <p:spPr bwMode="auto">
          <a:xfrm>
            <a:off x="179388" y="193675"/>
            <a:ext cx="2306637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>
            <a:spAutoFit/>
          </a:bodyPr>
          <a:lstStyle>
            <a:lvl1pPr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1275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2550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36663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49413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1066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638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0210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782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2500">
                <a:latin typeface="Arial" charset="0"/>
              </a:rPr>
              <a:t>1978: 1.26 km³</a:t>
            </a:r>
          </a:p>
          <a:p>
            <a:r>
              <a:rPr lang="de-DE" sz="2200" i="1">
                <a:latin typeface="Arial" charset="0"/>
              </a:rPr>
              <a:t>22,698 OMs</a:t>
            </a:r>
            <a:endParaRPr lang="en-GB" sz="2200" i="1">
              <a:latin typeface="Arial" charset="0"/>
            </a:endParaRPr>
          </a:p>
        </p:txBody>
      </p:sp>
      <p:sp>
        <p:nvSpPr>
          <p:cNvPr id="964623" name="Text Box 15"/>
          <p:cNvSpPr txBox="1">
            <a:spLocks noChangeArrowheads="1"/>
          </p:cNvSpPr>
          <p:nvPr/>
        </p:nvSpPr>
        <p:spPr bwMode="auto">
          <a:xfrm>
            <a:off x="3541713" y="193675"/>
            <a:ext cx="1998662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>
            <a:spAutoFit/>
          </a:bodyPr>
          <a:lstStyle>
            <a:lvl1pPr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1275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2550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36663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49413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1066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638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0210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782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2200">
                <a:latin typeface="Arial" charset="0"/>
              </a:rPr>
              <a:t>1980: 0.60 km³</a:t>
            </a:r>
          </a:p>
          <a:p>
            <a:r>
              <a:rPr lang="de-DE" sz="2200" i="1">
                <a:latin typeface="Arial" charset="0"/>
              </a:rPr>
              <a:t>6,615 OMs</a:t>
            </a:r>
            <a:endParaRPr lang="en-GB" sz="2200" i="1">
              <a:latin typeface="Arial" charset="0"/>
            </a:endParaRPr>
          </a:p>
        </p:txBody>
      </p:sp>
      <p:sp>
        <p:nvSpPr>
          <p:cNvPr id="964624" name="Text Box 16"/>
          <p:cNvSpPr txBox="1">
            <a:spLocks noChangeArrowheads="1"/>
          </p:cNvSpPr>
          <p:nvPr/>
        </p:nvSpPr>
        <p:spPr bwMode="auto">
          <a:xfrm>
            <a:off x="6699250" y="193675"/>
            <a:ext cx="2151063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>
            <a:spAutoFit/>
          </a:bodyPr>
          <a:lstStyle>
            <a:lvl1pPr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1275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2550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36663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49413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1066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638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0210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782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2200">
                <a:latin typeface="Arial" charset="0"/>
              </a:rPr>
              <a:t>1982: 0.015 km³</a:t>
            </a:r>
          </a:p>
          <a:p>
            <a:r>
              <a:rPr lang="de-DE" sz="2200" i="1">
                <a:latin typeface="Arial" charset="0"/>
              </a:rPr>
              <a:t>          756 OMs</a:t>
            </a:r>
            <a:endParaRPr lang="en-GB" sz="2200" i="1">
              <a:latin typeface="Arial" charset="0"/>
            </a:endParaRPr>
          </a:p>
        </p:txBody>
      </p:sp>
      <p:sp>
        <p:nvSpPr>
          <p:cNvPr id="964625" name="Text Box 17"/>
          <p:cNvSpPr txBox="1">
            <a:spLocks noChangeArrowheads="1"/>
          </p:cNvSpPr>
          <p:nvPr/>
        </p:nvSpPr>
        <p:spPr bwMode="auto">
          <a:xfrm>
            <a:off x="5532438" y="4324350"/>
            <a:ext cx="1387475" cy="134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>
            <a:spAutoFit/>
          </a:bodyPr>
          <a:lstStyle>
            <a:lvl1pPr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1275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2550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36663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49413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1066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638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0210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782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2200">
                <a:latin typeface="Arial" charset="0"/>
              </a:rPr>
              <a:t>1988: </a:t>
            </a:r>
          </a:p>
          <a:p>
            <a:r>
              <a:rPr lang="de-DE" sz="2200">
                <a:latin typeface="Arial" charset="0"/>
              </a:rPr>
              <a:t>0.002 km³</a:t>
            </a:r>
          </a:p>
          <a:p>
            <a:endParaRPr lang="de-DE" sz="2200">
              <a:latin typeface="Arial" charset="0"/>
            </a:endParaRPr>
          </a:p>
          <a:p>
            <a:r>
              <a:rPr lang="de-DE" sz="1800" i="1">
                <a:latin typeface="Arial" charset="0"/>
              </a:rPr>
              <a:t>216 OMs</a:t>
            </a:r>
            <a:endParaRPr lang="en-GB" sz="1800" i="1">
              <a:latin typeface="Arial" charset="0"/>
            </a:endParaRPr>
          </a:p>
        </p:txBody>
      </p:sp>
      <p:sp>
        <p:nvSpPr>
          <p:cNvPr id="964626" name="Line 18"/>
          <p:cNvSpPr>
            <a:spLocks noChangeShapeType="1"/>
          </p:cNvSpPr>
          <p:nvPr/>
        </p:nvSpPr>
        <p:spPr bwMode="auto">
          <a:xfrm>
            <a:off x="1276350" y="1157288"/>
            <a:ext cx="412750" cy="482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4627" name="AutoShape 19"/>
          <p:cNvSpPr>
            <a:spLocks noChangeArrowheads="1"/>
          </p:cNvSpPr>
          <p:nvPr/>
        </p:nvSpPr>
        <p:spPr bwMode="auto">
          <a:xfrm>
            <a:off x="2787650" y="331788"/>
            <a:ext cx="617538" cy="206375"/>
          </a:xfrm>
          <a:prstGeom prst="rightArrow">
            <a:avLst>
              <a:gd name="adj1" fmla="val 50000"/>
              <a:gd name="adj2" fmla="val 74808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4628" name="AutoShape 20"/>
          <p:cNvSpPr>
            <a:spLocks noChangeArrowheads="1"/>
          </p:cNvSpPr>
          <p:nvPr/>
        </p:nvSpPr>
        <p:spPr bwMode="auto">
          <a:xfrm>
            <a:off x="5602288" y="331788"/>
            <a:ext cx="617537" cy="206375"/>
          </a:xfrm>
          <a:prstGeom prst="rightArrow">
            <a:avLst>
              <a:gd name="adj1" fmla="val 50000"/>
              <a:gd name="adj2" fmla="val 74808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4629" name="AutoShape 21"/>
          <p:cNvSpPr>
            <a:spLocks noChangeArrowheads="1"/>
          </p:cNvSpPr>
          <p:nvPr/>
        </p:nvSpPr>
        <p:spPr bwMode="auto">
          <a:xfrm rot="5400000">
            <a:off x="7797800" y="2947988"/>
            <a:ext cx="619125" cy="206375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4630" name="Text Box 22"/>
          <p:cNvSpPr txBox="1">
            <a:spLocks noChangeArrowheads="1"/>
          </p:cNvSpPr>
          <p:nvPr/>
        </p:nvSpPr>
        <p:spPr bwMode="auto">
          <a:xfrm>
            <a:off x="6699250" y="6115050"/>
            <a:ext cx="1768475" cy="4127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>
            <a:spAutoFit/>
          </a:bodyPr>
          <a:lstStyle>
            <a:lvl1pPr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1275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2550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36663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49413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1066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638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0210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782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2200" i="1">
                <a:solidFill>
                  <a:srgbClr val="1C1C1C"/>
                </a:solidFill>
                <a:latin typeface="Arial" charset="0"/>
              </a:rPr>
              <a:t>  DUMAND-II</a:t>
            </a:r>
            <a:endParaRPr lang="en-GB" sz="2200" i="1">
              <a:solidFill>
                <a:srgbClr val="1C1C1C"/>
              </a:solidFill>
              <a:latin typeface="Arial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1730" name="Picture 2" descr="DUMAND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44750" y="1157288"/>
            <a:ext cx="6545263" cy="5399087"/>
          </a:xfrm>
          <a:solidFill>
            <a:srgbClr val="CC00CC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sp>
        <p:nvSpPr>
          <p:cNvPr id="8417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DUMAND-II (The Octagon)</a:t>
            </a:r>
            <a:endParaRPr lang="en-GB"/>
          </a:p>
        </p:txBody>
      </p:sp>
      <p:sp>
        <p:nvSpPr>
          <p:cNvPr id="84173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47650" y="4668838"/>
            <a:ext cx="4365625" cy="194151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de-DE" sz="2400"/>
              <a:t>9 strings </a:t>
            </a:r>
          </a:p>
          <a:p>
            <a:pPr>
              <a:lnSpc>
                <a:spcPct val="80000"/>
              </a:lnSpc>
            </a:pPr>
            <a:r>
              <a:rPr lang="de-DE" sz="2400"/>
              <a:t>216 OMs</a:t>
            </a:r>
          </a:p>
          <a:p>
            <a:pPr>
              <a:lnSpc>
                <a:spcPct val="80000"/>
              </a:lnSpc>
            </a:pPr>
            <a:r>
              <a:rPr lang="de-DE" sz="2400"/>
              <a:t>100 diameter, 240 m height</a:t>
            </a:r>
          </a:p>
          <a:p>
            <a:pPr>
              <a:lnSpc>
                <a:spcPct val="80000"/>
              </a:lnSpc>
            </a:pPr>
            <a:r>
              <a:rPr lang="de-DE" sz="2400"/>
              <a:t>Depth of bottom: 4.8 km</a:t>
            </a:r>
          </a:p>
          <a:p>
            <a:pPr>
              <a:lnSpc>
                <a:spcPct val="80000"/>
              </a:lnSpc>
            </a:pPr>
            <a:r>
              <a:rPr lang="de-DE" sz="2400"/>
              <a:t>Lowest OM 100 m above bottom</a:t>
            </a:r>
          </a:p>
          <a:p>
            <a:pPr>
              <a:lnSpc>
                <a:spcPct val="80000"/>
              </a:lnSpc>
            </a:pPr>
            <a:endParaRPr lang="en-GB" sz="240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421688" cy="1700213"/>
          </a:xfrm>
        </p:spPr>
        <p:txBody>
          <a:bodyPr/>
          <a:lstStyle/>
          <a:p>
            <a:r>
              <a:rPr lang="de-DE"/>
              <a:t>1987: The SPS</a:t>
            </a:r>
            <a:br>
              <a:rPr lang="de-DE"/>
            </a:br>
            <a:endParaRPr lang="en-GB"/>
          </a:p>
        </p:txBody>
      </p:sp>
      <p:pic>
        <p:nvPicPr>
          <p:cNvPr id="84889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1" r="5531"/>
          <a:stretch>
            <a:fillRect/>
          </a:stretch>
        </p:blipFill>
        <p:spPr>
          <a:xfrm>
            <a:off x="0" y="1639888"/>
            <a:ext cx="4256088" cy="4957762"/>
          </a:xfrm>
          <a:noFill/>
          <a:ln/>
        </p:spPr>
      </p:pic>
      <p:pic>
        <p:nvPicPr>
          <p:cNvPr id="848900" name="Picture 4" descr="fig1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86588" y="1412875"/>
            <a:ext cx="1684337" cy="2879725"/>
          </a:xfrm>
          <a:noFill/>
          <a:ln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48901" name="Rectangle 5"/>
          <p:cNvSpPr>
            <a:spLocks noChangeArrowheads="1"/>
          </p:cNvSpPr>
          <p:nvPr/>
        </p:nvSpPr>
        <p:spPr bwMode="auto">
          <a:xfrm>
            <a:off x="3348038" y="3933825"/>
            <a:ext cx="5795962" cy="377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 marL="342900" indent="-342900">
              <a:spcBef>
                <a:spcPct val="20000"/>
              </a:spcBef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r>
              <a:rPr lang="de-DE" sz="3200">
                <a:solidFill>
                  <a:srgbClr val="000066"/>
                </a:solidFill>
                <a:latin typeface="Calibri" pitchFamily="34" charset="0"/>
              </a:rPr>
              <a:t>1982-87:                                        </a:t>
            </a:r>
            <a:r>
              <a:rPr lang="de-DE" sz="2400">
                <a:solidFill>
                  <a:srgbClr val="000066"/>
                </a:solidFill>
                <a:latin typeface="Calibri" pitchFamily="34" charset="0"/>
              </a:rPr>
              <a:t>a series of 14 cruises, with two lost strings</a:t>
            </a: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r>
              <a:rPr lang="de-DE" sz="3200">
                <a:solidFill>
                  <a:srgbClr val="000066"/>
                </a:solidFill>
                <a:latin typeface="Calibri" pitchFamily="34" charset="0"/>
              </a:rPr>
              <a:t>1987: success !</a:t>
            </a:r>
          </a:p>
          <a:p>
            <a:pPr marL="742950" lvl="1" indent="-28575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de-DE" sz="2400" i="1">
                <a:solidFill>
                  <a:srgbClr val="000066"/>
                </a:solidFill>
                <a:latin typeface="Calibri" pitchFamily="34" charset="0"/>
              </a:rPr>
              <a:t>depth-intensity curve</a:t>
            </a:r>
          </a:p>
          <a:p>
            <a:pPr marL="742950" lvl="1" indent="-28575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de-DE" sz="2400" i="1">
                <a:solidFill>
                  <a:srgbClr val="000066"/>
                </a:solidFill>
                <a:latin typeface="Calibri" pitchFamily="34" charset="0"/>
              </a:rPr>
              <a:t>angular distributions</a:t>
            </a:r>
          </a:p>
          <a:p>
            <a:pPr marL="742950" lvl="1" indent="-28575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de-DE" sz="2400" i="1">
                <a:solidFill>
                  <a:srgbClr val="000066"/>
                </a:solidFill>
                <a:latin typeface="Calibri" pitchFamily="34" charset="0"/>
              </a:rPr>
              <a:t>attenuation length (47</a:t>
            </a:r>
            <a:r>
              <a:rPr lang="de-DE" sz="2400" i="1">
                <a:solidFill>
                  <a:srgbClr val="000066"/>
                </a:solidFill>
                <a:latin typeface="Calibri" pitchFamily="34" charset="0"/>
                <a:sym typeface="Symbol" pitchFamily="18" charset="2"/>
              </a:rPr>
              <a:t>22 m)</a:t>
            </a:r>
            <a:endParaRPr lang="en-GB" sz="2800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848902" name="Text Box 6"/>
          <p:cNvSpPr txBox="1">
            <a:spLocks noChangeArrowheads="1"/>
          </p:cNvSpPr>
          <p:nvPr/>
        </p:nvSpPr>
        <p:spPr bwMode="auto">
          <a:xfrm>
            <a:off x="2339975" y="908050"/>
            <a:ext cx="4537075" cy="96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>
            <a:spAutoFit/>
          </a:bodyPr>
          <a:lstStyle>
            <a:lvl1pPr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1275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2550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36663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49413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1066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638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0210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782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sz="2900">
              <a:solidFill>
                <a:srgbClr val="000066"/>
              </a:solidFill>
              <a:latin typeface="Arial" charset="0"/>
            </a:endParaRPr>
          </a:p>
          <a:p>
            <a:r>
              <a:rPr lang="de-DE" sz="2900">
                <a:solidFill>
                  <a:srgbClr val="000066"/>
                </a:solidFill>
                <a:latin typeface="Arial" charset="0"/>
              </a:rPr>
              <a:t>    „Short Prototype String“ </a:t>
            </a:r>
            <a:endParaRPr lang="en-GB" sz="2900">
              <a:solidFill>
                <a:srgbClr val="000066"/>
              </a:solidFill>
              <a:latin typeface="Arial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solidFill>
                  <a:schemeClr val="bg1"/>
                </a:solidFill>
              </a:rPr>
              <a:t>DUMAND after the SPS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937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84313"/>
            <a:ext cx="7785100" cy="4537075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</a:rPr>
              <a:t>1989: HEPAP supports DUMAND-II</a:t>
            </a:r>
          </a:p>
          <a:p>
            <a:r>
              <a:rPr lang="de-DE">
                <a:solidFill>
                  <a:schemeClr val="bg1"/>
                </a:solidFill>
              </a:rPr>
              <a:t>1990: DOE allocates funds for DUMAND-II</a:t>
            </a:r>
          </a:p>
          <a:p>
            <a:r>
              <a:rPr lang="de-DE">
                <a:solidFill>
                  <a:schemeClr val="bg1"/>
                </a:solidFill>
              </a:rPr>
              <a:t>Further financial cuts </a:t>
            </a:r>
            <a:r>
              <a:rPr lang="de-DE">
                <a:solidFill>
                  <a:schemeClr val="bg1"/>
                </a:solidFill>
                <a:sym typeface="Wingdings" pitchFamily="2" charset="2"/>
              </a:rPr>
              <a:t> TRIAD (3 strings)</a:t>
            </a:r>
          </a:p>
          <a:p>
            <a:r>
              <a:rPr lang="de-DE">
                <a:solidFill>
                  <a:schemeClr val="bg1"/>
                </a:solidFill>
                <a:sym typeface="Wingdings" pitchFamily="2" charset="2"/>
              </a:rPr>
              <a:t>1993: shore cable laid</a:t>
            </a:r>
          </a:p>
          <a:p>
            <a:r>
              <a:rPr lang="de-DE">
                <a:solidFill>
                  <a:schemeClr val="bg1"/>
                </a:solidFill>
                <a:sym typeface="Wingdings" pitchFamily="2" charset="2"/>
              </a:rPr>
              <a:t>December 1993: deployment of first string and connection to junction box. Failure after several hours</a:t>
            </a:r>
          </a:p>
          <a:p>
            <a:r>
              <a:rPr lang="de-DE">
                <a:solidFill>
                  <a:schemeClr val="bg1"/>
                </a:solidFill>
                <a:sym typeface="Wingdings" pitchFamily="2" charset="2"/>
              </a:rPr>
              <a:t>1995: DUMAND project is terminated</a:t>
            </a:r>
            <a:endParaRPr lang="en-GB">
              <a:solidFill>
                <a:schemeClr val="bg1"/>
              </a:solidFill>
            </a:endParaRPr>
          </a:p>
        </p:txBody>
      </p:sp>
      <p:pic>
        <p:nvPicPr>
          <p:cNvPr id="937988" name="Picture 4" descr="cross_shimmer_hc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213" y="4868863"/>
            <a:ext cx="1982787" cy="198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37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6000"/>
              <a:t>Russia</a:t>
            </a:r>
            <a:endParaRPr lang="en-GB" sz="6000"/>
          </a:p>
        </p:txBody>
      </p:sp>
      <p:pic>
        <p:nvPicPr>
          <p:cNvPr id="850948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2852738"/>
            <a:ext cx="4716462" cy="1382712"/>
          </a:xfrm>
          <a:noFill/>
          <a:ln/>
        </p:spPr>
      </p:pic>
      <p:pic>
        <p:nvPicPr>
          <p:cNvPr id="850949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924175"/>
            <a:ext cx="4427538" cy="839788"/>
          </a:xfrm>
          <a:noFill/>
          <a:ln/>
        </p:spPr>
      </p:pic>
      <p:sp>
        <p:nvSpPr>
          <p:cNvPr id="850950" name="Rectangle 6"/>
          <p:cNvSpPr>
            <a:spLocks noChangeArrowheads="1"/>
          </p:cNvSpPr>
          <p:nvPr/>
        </p:nvSpPr>
        <p:spPr bwMode="auto">
          <a:xfrm>
            <a:off x="0" y="2597150"/>
            <a:ext cx="2306638" cy="2063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951" name="Rectangle 7"/>
          <p:cNvSpPr>
            <a:spLocks noChangeArrowheads="1"/>
          </p:cNvSpPr>
          <p:nvPr/>
        </p:nvSpPr>
        <p:spPr bwMode="auto">
          <a:xfrm>
            <a:off x="0" y="2781300"/>
            <a:ext cx="2292350" cy="3444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9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47650" y="1363663"/>
            <a:ext cx="8167688" cy="588168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de-DE" sz="2400" dirty="0"/>
              <a:t>Very active during early DUMAND workshops</a:t>
            </a:r>
          </a:p>
          <a:p>
            <a:pPr>
              <a:lnSpc>
                <a:spcPct val="80000"/>
              </a:lnSpc>
            </a:pPr>
            <a:endParaRPr lang="de-DE" sz="1000" dirty="0"/>
          </a:p>
          <a:p>
            <a:pPr>
              <a:lnSpc>
                <a:spcPct val="80000"/>
              </a:lnSpc>
            </a:pPr>
            <a:endParaRPr lang="de-DE" sz="800" dirty="0"/>
          </a:p>
          <a:p>
            <a:pPr>
              <a:lnSpc>
                <a:spcPct val="80000"/>
              </a:lnSpc>
            </a:pPr>
            <a:r>
              <a:rPr lang="de-DE" sz="2400" dirty="0"/>
              <a:t>Kicked out of DUMAND after Russian Afghanistan invasion                  </a:t>
            </a:r>
          </a:p>
          <a:p>
            <a:pPr>
              <a:lnSpc>
                <a:spcPct val="80000"/>
              </a:lnSpc>
            </a:pPr>
            <a:endParaRPr lang="de-DE" sz="10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de-DE" sz="2000" i="1" dirty="0"/>
              <a:t>      A. Roberts: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de-DE" sz="2000" i="1" dirty="0"/>
          </a:p>
          <a:p>
            <a:pPr>
              <a:lnSpc>
                <a:spcPct val="80000"/>
              </a:lnSpc>
            </a:pPr>
            <a:endParaRPr lang="de-DE" sz="2000" i="1" dirty="0"/>
          </a:p>
          <a:p>
            <a:pPr>
              <a:lnSpc>
                <a:spcPct val="80000"/>
              </a:lnSpc>
            </a:pPr>
            <a:endParaRPr lang="de-DE" sz="2400" dirty="0"/>
          </a:p>
          <a:p>
            <a:pPr>
              <a:lnSpc>
                <a:spcPct val="80000"/>
              </a:lnSpc>
            </a:pPr>
            <a:endParaRPr lang="de-DE" sz="2400" dirty="0"/>
          </a:p>
          <a:p>
            <a:pPr>
              <a:lnSpc>
                <a:spcPct val="80000"/>
              </a:lnSpc>
            </a:pPr>
            <a:r>
              <a:rPr lang="de-DE" sz="2400" dirty="0"/>
              <a:t>1980: Chudakov proposes exploration of Lake Baikal </a:t>
            </a:r>
            <a:r>
              <a:rPr lang="de-DE" sz="2400" dirty="0" smtClean="0"/>
              <a:t>                        as </a:t>
            </a:r>
            <a:r>
              <a:rPr lang="de-DE" sz="2400" dirty="0"/>
              <a:t>possible site for a neutrino telescope</a:t>
            </a:r>
          </a:p>
          <a:p>
            <a:pPr>
              <a:lnSpc>
                <a:spcPct val="80000"/>
              </a:lnSpc>
            </a:pPr>
            <a:endParaRPr lang="de-DE" sz="800" dirty="0"/>
          </a:p>
          <a:p>
            <a:pPr>
              <a:lnSpc>
                <a:spcPct val="80000"/>
              </a:lnSpc>
            </a:pPr>
            <a:r>
              <a:rPr lang="de-DE" sz="2400" dirty="0"/>
              <a:t>1981: start of site investigations at </a:t>
            </a:r>
            <a:r>
              <a:rPr lang="de-DE" sz="2400" dirty="0" smtClean="0"/>
              <a:t>                                                           Lake </a:t>
            </a:r>
            <a:r>
              <a:rPr lang="de-DE" sz="2400" dirty="0"/>
              <a:t>Baikal </a:t>
            </a:r>
            <a:r>
              <a:rPr lang="de-DE" sz="2400" dirty="0" smtClean="0"/>
              <a:t>(</a:t>
            </a:r>
            <a:r>
              <a:rPr lang="de-DE" sz="2400" dirty="0"/>
              <a:t>Domogatksy, Bezrukov)</a:t>
            </a:r>
          </a:p>
          <a:p>
            <a:pPr>
              <a:lnSpc>
                <a:spcPct val="80000"/>
              </a:lnSpc>
            </a:pPr>
            <a:endParaRPr lang="de-DE" sz="800" dirty="0"/>
          </a:p>
          <a:p>
            <a:pPr>
              <a:lnSpc>
                <a:spcPct val="80000"/>
              </a:lnSpc>
            </a:pPr>
            <a:r>
              <a:rPr lang="de-DE" sz="2400" dirty="0"/>
              <a:t>Exploration of Atlantic, Black Sea, Indian Ocean, Pacific </a:t>
            </a:r>
            <a:r>
              <a:rPr lang="de-DE" sz="2400" dirty="0" smtClean="0"/>
              <a:t>                      and </a:t>
            </a:r>
            <a:r>
              <a:rPr lang="de-DE" sz="2400" dirty="0"/>
              <a:t>Mediterranean sites (Zheleznyk, Petrukhin)</a:t>
            </a:r>
            <a:endParaRPr lang="de-DE" sz="2000" i="1" dirty="0"/>
          </a:p>
          <a:p>
            <a:pPr>
              <a:lnSpc>
                <a:spcPct val="80000"/>
              </a:lnSpc>
            </a:pPr>
            <a:endParaRPr lang="de-DE" sz="2000" i="1" dirty="0"/>
          </a:p>
          <a:p>
            <a:pPr>
              <a:lnSpc>
                <a:spcPct val="80000"/>
              </a:lnSpc>
            </a:pPr>
            <a:endParaRPr lang="en-GB" sz="2400" dirty="0"/>
          </a:p>
        </p:txBody>
      </p:sp>
      <p:sp>
        <p:nvSpPr>
          <p:cNvPr id="850952" name="Rectangle 8"/>
          <p:cNvSpPr>
            <a:spLocks noChangeArrowheads="1"/>
          </p:cNvSpPr>
          <p:nvPr/>
        </p:nvSpPr>
        <p:spPr bwMode="auto">
          <a:xfrm>
            <a:off x="611188" y="3573463"/>
            <a:ext cx="3816350" cy="2873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2" descr="X:\achudako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260298"/>
            <a:ext cx="1023888" cy="1231866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1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1846263"/>
            <a:ext cx="3346450" cy="461327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1971" name="Text Box 3"/>
          <p:cNvSpPr txBox="1">
            <a:spLocks noChangeArrowheads="1"/>
          </p:cNvSpPr>
          <p:nvPr/>
        </p:nvSpPr>
        <p:spPr bwMode="auto">
          <a:xfrm>
            <a:off x="1619250" y="260350"/>
            <a:ext cx="72517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r"/>
            <a:r>
              <a:rPr lang="de-DE" sz="3600" b="1">
                <a:latin typeface="Arial" charset="0"/>
              </a:rPr>
              <a:t> </a:t>
            </a:r>
            <a:r>
              <a:rPr lang="de-DE" sz="4400" b="1">
                <a:latin typeface="Calibri" pitchFamily="34" charset="0"/>
              </a:rPr>
              <a:t>The Lake BAIKAL experiment</a:t>
            </a:r>
            <a:endParaRPr lang="en-US" sz="4400" b="1">
              <a:latin typeface="Calibri" pitchFamily="34" charset="0"/>
            </a:endParaRPr>
          </a:p>
        </p:txBody>
      </p:sp>
      <p:sp>
        <p:nvSpPr>
          <p:cNvPr id="851973" name="Rectangle 5"/>
          <p:cNvSpPr>
            <a:spLocks noChangeArrowheads="1"/>
          </p:cNvSpPr>
          <p:nvPr/>
        </p:nvSpPr>
        <p:spPr bwMode="auto">
          <a:xfrm>
            <a:off x="3707904" y="4546554"/>
            <a:ext cx="5253546" cy="461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>
            <a:spAutoFit/>
          </a:bodyPr>
          <a:lstStyle/>
          <a:p>
            <a:r>
              <a:rPr lang="de-DE" sz="2400" dirty="0" smtClean="0">
                <a:latin typeface="Calibri" pitchFamily="34" charset="0"/>
              </a:rPr>
              <a:t>Leonid Bezrukov      Grigorij </a:t>
            </a:r>
            <a:r>
              <a:rPr lang="de-DE" sz="2400" dirty="0">
                <a:latin typeface="Calibri" pitchFamily="34" charset="0"/>
              </a:rPr>
              <a:t>Domogatsky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851974" name="Rectangle 6"/>
          <p:cNvSpPr>
            <a:spLocks noChangeArrowheads="1"/>
          </p:cNvSpPr>
          <p:nvPr/>
        </p:nvSpPr>
        <p:spPr bwMode="auto">
          <a:xfrm>
            <a:off x="3995738" y="1268413"/>
            <a:ext cx="7070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r>
              <a:rPr lang="de-DE" sz="2400" i="1">
                <a:latin typeface="Calibri" pitchFamily="34" charset="0"/>
              </a:rPr>
              <a:t> </a:t>
            </a:r>
            <a:r>
              <a:rPr lang="de-DE" sz="2000" i="1">
                <a:latin typeface="Calibri" pitchFamily="34" charset="0"/>
              </a:rPr>
              <a:t>Bezrukov, Domogatsky, Berezinsky, Zatsepin</a:t>
            </a:r>
            <a:endParaRPr lang="en-US" sz="2000" i="1">
              <a:latin typeface="Calibri" pitchFamily="34" charset="0"/>
            </a:endParaRPr>
          </a:p>
        </p:txBody>
      </p:sp>
      <p:sp>
        <p:nvSpPr>
          <p:cNvPr id="851975" name="Line 7"/>
          <p:cNvSpPr>
            <a:spLocks noChangeShapeType="1"/>
          </p:cNvSpPr>
          <p:nvPr/>
        </p:nvSpPr>
        <p:spPr bwMode="auto">
          <a:xfrm flipH="1" flipV="1">
            <a:off x="2484438" y="6165850"/>
            <a:ext cx="1655762" cy="28733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51976" name="Picture 8" descr="b_logo_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1187450" cy="118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1977" name="Rectangle 9"/>
          <p:cNvSpPr>
            <a:spLocks noChangeArrowheads="1"/>
          </p:cNvSpPr>
          <p:nvPr/>
        </p:nvSpPr>
        <p:spPr bwMode="auto">
          <a:xfrm>
            <a:off x="3508484" y="5064125"/>
            <a:ext cx="5651500" cy="220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 marL="342900" indent="-342900">
              <a:spcBef>
                <a:spcPct val="20000"/>
              </a:spcBef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r>
              <a:rPr lang="de-DE" sz="2200" dirty="0">
                <a:solidFill>
                  <a:srgbClr val="000066"/>
                </a:solidFill>
                <a:latin typeface="Calibri" pitchFamily="34" charset="0"/>
              </a:rPr>
              <a:t>Largest fresh water reservoir in the world</a:t>
            </a: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r>
              <a:rPr lang="de-DE" sz="2200" dirty="0">
                <a:solidFill>
                  <a:srgbClr val="000066"/>
                </a:solidFill>
                <a:latin typeface="Calibri" pitchFamily="34" charset="0"/>
              </a:rPr>
              <a:t>Deepest Lake (1.7 km)</a:t>
            </a: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r>
              <a:rPr lang="de-DE" sz="2200" dirty="0">
                <a:solidFill>
                  <a:srgbClr val="000066"/>
                </a:solidFill>
                <a:latin typeface="Calibri" pitchFamily="34" charset="0"/>
              </a:rPr>
              <a:t>Choosen site 3.6 km from shore, 1.3 km depth</a:t>
            </a:r>
            <a:endParaRPr lang="en-GB" sz="2200" dirty="0">
              <a:solidFill>
                <a:srgbClr val="000066"/>
              </a:solidFill>
              <a:latin typeface="Calibri" pitchFamily="34" charset="0"/>
            </a:endParaRPr>
          </a:p>
        </p:txBody>
      </p:sp>
      <p:pic>
        <p:nvPicPr>
          <p:cNvPr id="851978" name="Picture 10" descr="Domo-mit Papyrossi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9"/>
          <a:stretch/>
        </p:blipFill>
        <p:spPr bwMode="auto">
          <a:xfrm>
            <a:off x="6156325" y="1846262"/>
            <a:ext cx="2508250" cy="266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2866" name="Picture 2" descr="X:\Baikal1.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5" t="15825" r="19597" b="43898"/>
          <a:stretch/>
        </p:blipFill>
        <p:spPr bwMode="auto">
          <a:xfrm>
            <a:off x="3599208" y="1845127"/>
            <a:ext cx="2500602" cy="2675301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1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1846263"/>
            <a:ext cx="3346450" cy="461327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1971" name="Text Box 3"/>
          <p:cNvSpPr txBox="1">
            <a:spLocks noChangeArrowheads="1"/>
          </p:cNvSpPr>
          <p:nvPr/>
        </p:nvSpPr>
        <p:spPr bwMode="auto">
          <a:xfrm>
            <a:off x="1619250" y="260350"/>
            <a:ext cx="72517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r"/>
            <a:r>
              <a:rPr lang="de-DE" sz="3600" b="1">
                <a:latin typeface="Arial" charset="0"/>
              </a:rPr>
              <a:t> </a:t>
            </a:r>
            <a:r>
              <a:rPr lang="de-DE" sz="4400" b="1">
                <a:latin typeface="Calibri" pitchFamily="34" charset="0"/>
              </a:rPr>
              <a:t>The Lake BAIKAL experiment</a:t>
            </a:r>
            <a:endParaRPr lang="en-US" sz="4400" b="1">
              <a:latin typeface="Calibri" pitchFamily="34" charset="0"/>
            </a:endParaRPr>
          </a:p>
        </p:txBody>
      </p:sp>
      <p:sp>
        <p:nvSpPr>
          <p:cNvPr id="851975" name="Line 7"/>
          <p:cNvSpPr>
            <a:spLocks noChangeShapeType="1"/>
          </p:cNvSpPr>
          <p:nvPr/>
        </p:nvSpPr>
        <p:spPr bwMode="auto">
          <a:xfrm flipH="1" flipV="1">
            <a:off x="2484438" y="6165850"/>
            <a:ext cx="1655762" cy="28733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51976" name="Picture 8" descr="b_logo_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1187450" cy="118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7" descr="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31358"/>
            <a:ext cx="3384376" cy="5021830"/>
          </a:xfrm>
          <a:prstGeom prst="rect">
            <a:avLst/>
          </a:prstGeom>
          <a:noFill/>
          <a:ln w="127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99992" y="1445278"/>
            <a:ext cx="3394455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latin typeface="+mj-lt"/>
              </a:rPr>
              <a:t>1988</a:t>
            </a:r>
          </a:p>
          <a:p>
            <a:r>
              <a:rPr lang="de-DE" dirty="0" smtClean="0">
                <a:latin typeface="+mj-lt"/>
              </a:rPr>
              <a:t>Wolfgang Lange (Zeuthen)</a:t>
            </a:r>
          </a:p>
          <a:p>
            <a:r>
              <a:rPr lang="de-DE" dirty="0" smtClean="0">
                <a:latin typeface="+mj-lt"/>
              </a:rPr>
              <a:t>             Leonid Bezrukov (Moscow)</a:t>
            </a:r>
          </a:p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388129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2994" name="Picture 2" descr="04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908050"/>
            <a:ext cx="8570913" cy="5624513"/>
          </a:xfrm>
          <a:noFill/>
          <a:ln w="190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sp>
        <p:nvSpPr>
          <p:cNvPr id="852995" name="Rectangle 3"/>
          <p:cNvSpPr>
            <a:spLocks noGrp="1" noChangeArrowheads="1"/>
          </p:cNvSpPr>
          <p:nvPr>
            <p:ph type="title"/>
          </p:nvPr>
        </p:nvSpPr>
        <p:spPr>
          <a:xfrm>
            <a:off x="755650" y="0"/>
            <a:ext cx="8204200" cy="981075"/>
          </a:xfrm>
        </p:spPr>
        <p:txBody>
          <a:bodyPr/>
          <a:lstStyle/>
          <a:p>
            <a:r>
              <a:rPr lang="de-DE" sz="4000"/>
              <a:t>Ice as a natural deployment platform</a:t>
            </a:r>
            <a:endParaRPr lang="en-GB" sz="400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8493001" cy="1143000"/>
          </a:xfrm>
        </p:spPr>
        <p:txBody>
          <a:bodyPr/>
          <a:lstStyle/>
          <a:p>
            <a:r>
              <a:rPr lang="de-DE" sz="3600" dirty="0" smtClean="0"/>
              <a:t>Estimates of the atmospheric neutrino flux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8424936" cy="4537075"/>
          </a:xfrm>
        </p:spPr>
        <p:txBody>
          <a:bodyPr/>
          <a:lstStyle/>
          <a:p>
            <a:r>
              <a:rPr lang="de-DE" dirty="0" smtClean="0"/>
              <a:t>Zhelesnykh 1958</a:t>
            </a:r>
          </a:p>
          <a:p>
            <a:r>
              <a:rPr lang="de-DE" dirty="0" smtClean="0"/>
              <a:t>Markov                                and Zhelesnykh 1961</a:t>
            </a:r>
          </a:p>
          <a:p>
            <a:pPr marL="0" indent="0">
              <a:buNone/>
            </a:pPr>
            <a:r>
              <a:rPr lang="de-DE" dirty="0" smtClean="0"/>
              <a:t>   </a:t>
            </a:r>
          </a:p>
          <a:p>
            <a:r>
              <a:rPr lang="de-DE" dirty="0" smtClean="0"/>
              <a:t>Zatsepin               &amp; Kuzmin 1961</a:t>
            </a:r>
          </a:p>
          <a:p>
            <a:pPr marL="1371600" lvl="3" indent="0">
              <a:buNone/>
            </a:pPr>
            <a:endParaRPr lang="en-US" dirty="0" smtClean="0"/>
          </a:p>
          <a:p>
            <a:pPr marL="1371600" lvl="3" indent="0">
              <a:buNone/>
            </a:pPr>
            <a:r>
              <a:rPr lang="en-US" dirty="0" smtClean="0"/>
              <a:t>“We </a:t>
            </a:r>
            <a:r>
              <a:rPr lang="en-US" dirty="0"/>
              <a:t>have been kindly informed by Professor G. </a:t>
            </a:r>
            <a:r>
              <a:rPr lang="en-US" dirty="0" err="1"/>
              <a:t>Zatsepin</a:t>
            </a:r>
            <a:r>
              <a:rPr lang="en-US" dirty="0"/>
              <a:t> that the </a:t>
            </a:r>
            <a:r>
              <a:rPr lang="en-US" dirty="0" smtClean="0"/>
              <a:t>contribution of </a:t>
            </a:r>
            <a:r>
              <a:rPr lang="en-US" dirty="0"/>
              <a:t>neutrinos originating in µ</a:t>
            </a:r>
            <a:r>
              <a:rPr lang="en-US" dirty="0" smtClean="0"/>
              <a:t>-decay </a:t>
            </a:r>
            <a:r>
              <a:rPr lang="en-US" dirty="0"/>
              <a:t>may be essential </a:t>
            </a:r>
            <a:r>
              <a:rPr lang="en-US" dirty="0" smtClean="0"/>
              <a:t>for neutrinos </a:t>
            </a:r>
            <a:r>
              <a:rPr lang="en-US" dirty="0"/>
              <a:t>of the order of several </a:t>
            </a:r>
            <a:r>
              <a:rPr lang="en-US" dirty="0" smtClean="0"/>
              <a:t>GeV.”</a:t>
            </a:r>
            <a:endParaRPr lang="de-DE" dirty="0" smtClean="0"/>
          </a:p>
          <a:p>
            <a:r>
              <a:rPr lang="de-DE" dirty="0" smtClean="0"/>
              <a:t>Coswik 1963</a:t>
            </a:r>
          </a:p>
          <a:p>
            <a:r>
              <a:rPr lang="de-DE" dirty="0" smtClean="0"/>
              <a:t>Osborne 1965</a:t>
            </a:r>
          </a:p>
          <a:p>
            <a:r>
              <a:rPr lang="de-DE" dirty="0" smtClean="0"/>
              <a:t>Volkova &amp; Zatsepin 1965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4124148"/>
              </p:ext>
            </p:extLst>
          </p:nvPr>
        </p:nvGraphicFramePr>
        <p:xfrm>
          <a:off x="4067944" y="1772816"/>
          <a:ext cx="863743" cy="1151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683" name="Acrobat Document" r:id="rId3" imgW="5143500" imgH="6858000" progId="AcroExch.Document.7">
                  <p:embed/>
                </p:oleObj>
              </mc:Choice>
              <mc:Fallback>
                <p:oleObj name="Acrobat Document" r:id="rId3" imgW="5143500" imgH="68580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67944" y="1772816"/>
                        <a:ext cx="863743" cy="1151657"/>
                      </a:xfrm>
                      <a:prstGeom prst="rect">
                        <a:avLst/>
                      </a:prstGeom>
                      <a:ln w="7620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3656" name="Picture 8" descr="C:\Documents and Settings\nb166\My Documents\My Pictures\Zatsepi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636912"/>
            <a:ext cx="885825" cy="1190625"/>
          </a:xfrm>
          <a:prstGeom prst="rect">
            <a:avLst/>
          </a:prstGeom>
          <a:noFill/>
          <a:ln w="76200">
            <a:solidFill>
              <a:schemeClr val="accent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2339752" y="2204864"/>
            <a:ext cx="1512168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316381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424862" cy="1143000"/>
          </a:xfrm>
        </p:spPr>
        <p:txBody>
          <a:bodyPr/>
          <a:lstStyle/>
          <a:p>
            <a:r>
              <a:rPr lang="de-DE" sz="3600"/>
              <a:t>  … and its mis-interpretation:</a:t>
            </a:r>
            <a:endParaRPr lang="en-GB" sz="3600"/>
          </a:p>
        </p:txBody>
      </p:sp>
      <p:pic>
        <p:nvPicPr>
          <p:cNvPr id="854019" name="Picture 3" descr="04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5913" y="882650"/>
            <a:ext cx="8580437" cy="5646738"/>
          </a:xfrm>
          <a:noFill/>
          <a:ln w="190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854020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74900" y="1157288"/>
            <a:ext cx="6315075" cy="2967037"/>
          </a:xfrm>
          <a:noFill/>
          <a:ln/>
        </p:spPr>
      </p:pic>
      <p:sp>
        <p:nvSpPr>
          <p:cNvPr id="854021" name="Text Box 5"/>
          <p:cNvSpPr txBox="1">
            <a:spLocks noChangeArrowheads="1"/>
          </p:cNvSpPr>
          <p:nvPr/>
        </p:nvSpPr>
        <p:spPr bwMode="auto">
          <a:xfrm>
            <a:off x="454025" y="1089025"/>
            <a:ext cx="1673225" cy="41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>
            <a:spAutoFit/>
          </a:bodyPr>
          <a:lstStyle>
            <a:lvl1pPr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1275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2550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36663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49413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1066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638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0210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782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2200" b="1">
                <a:solidFill>
                  <a:schemeClr val="bg1"/>
                </a:solidFill>
                <a:latin typeface="Arial" charset="0"/>
              </a:rPr>
              <a:t>A. Roberts:</a:t>
            </a:r>
            <a:endParaRPr lang="en-GB" sz="2200" b="1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854022" name="Picture 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84"/>
          <a:stretch>
            <a:fillRect/>
          </a:stretch>
        </p:blipFill>
        <p:spPr>
          <a:xfrm>
            <a:off x="2460625" y="4284663"/>
            <a:ext cx="6224588" cy="533400"/>
          </a:xfrm>
          <a:noFill/>
          <a:ln/>
        </p:spPr>
      </p:pic>
      <p:sp>
        <p:nvSpPr>
          <p:cNvPr id="854023" name="Rectangle 7"/>
          <p:cNvSpPr>
            <a:spLocks noChangeArrowheads="1"/>
          </p:cNvSpPr>
          <p:nvPr/>
        </p:nvSpPr>
        <p:spPr bwMode="auto">
          <a:xfrm>
            <a:off x="2484438" y="4292600"/>
            <a:ext cx="4967287" cy="2159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4024" name="Rectangle 8"/>
          <p:cNvSpPr>
            <a:spLocks noChangeArrowheads="1"/>
          </p:cNvSpPr>
          <p:nvPr/>
        </p:nvSpPr>
        <p:spPr bwMode="auto">
          <a:xfrm>
            <a:off x="7092950" y="4581525"/>
            <a:ext cx="1168400" cy="20637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4025" name="Rectangle 9"/>
          <p:cNvSpPr>
            <a:spLocks noChangeArrowheads="1"/>
          </p:cNvSpPr>
          <p:nvPr/>
        </p:nvSpPr>
        <p:spPr bwMode="auto">
          <a:xfrm>
            <a:off x="2411413" y="4292600"/>
            <a:ext cx="6264275" cy="550863"/>
          </a:xfrm>
          <a:prstGeom prst="rect">
            <a:avLst/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4026" name="Line 10"/>
          <p:cNvSpPr>
            <a:spLocks noChangeShapeType="1"/>
          </p:cNvSpPr>
          <p:nvPr/>
        </p:nvSpPr>
        <p:spPr bwMode="auto">
          <a:xfrm>
            <a:off x="3130550" y="1914525"/>
            <a:ext cx="5354638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4027" name="Line 11"/>
          <p:cNvSpPr>
            <a:spLocks noChangeShapeType="1"/>
          </p:cNvSpPr>
          <p:nvPr/>
        </p:nvSpPr>
        <p:spPr bwMode="auto">
          <a:xfrm>
            <a:off x="2719388" y="2190750"/>
            <a:ext cx="569595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4028" name="Line 12"/>
          <p:cNvSpPr>
            <a:spLocks noChangeShapeType="1"/>
          </p:cNvSpPr>
          <p:nvPr/>
        </p:nvSpPr>
        <p:spPr bwMode="auto">
          <a:xfrm>
            <a:off x="2719388" y="2465388"/>
            <a:ext cx="754062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4029" name="Line 13"/>
          <p:cNvSpPr>
            <a:spLocks noChangeShapeType="1"/>
          </p:cNvSpPr>
          <p:nvPr/>
        </p:nvSpPr>
        <p:spPr bwMode="auto">
          <a:xfrm>
            <a:off x="2700338" y="3789363"/>
            <a:ext cx="569595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4030" name="Line 14"/>
          <p:cNvSpPr>
            <a:spLocks noChangeShapeType="1"/>
          </p:cNvSpPr>
          <p:nvPr/>
        </p:nvSpPr>
        <p:spPr bwMode="auto">
          <a:xfrm>
            <a:off x="7454900" y="3498850"/>
            <a:ext cx="960438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4031" name="Line 15"/>
          <p:cNvSpPr>
            <a:spLocks noChangeShapeType="1"/>
          </p:cNvSpPr>
          <p:nvPr/>
        </p:nvSpPr>
        <p:spPr bwMode="auto">
          <a:xfrm>
            <a:off x="2700338" y="4005263"/>
            <a:ext cx="1577975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b="0"/>
              <a:t>Lake Baikal: the eighties</a:t>
            </a:r>
            <a:endParaRPr lang="en-GB" b="0"/>
          </a:p>
        </p:txBody>
      </p:sp>
      <p:sp>
        <p:nvSpPr>
          <p:cNvPr id="8550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47650" y="1501775"/>
            <a:ext cx="5326063" cy="4681538"/>
          </a:xfrm>
        </p:spPr>
        <p:txBody>
          <a:bodyPr/>
          <a:lstStyle/>
          <a:p>
            <a:r>
              <a:rPr lang="de-DE" sz="2800"/>
              <a:t>1984: first stationary string</a:t>
            </a:r>
          </a:p>
          <a:p>
            <a:pPr lvl="1"/>
            <a:r>
              <a:rPr lang="de-DE" sz="2400"/>
              <a:t>Muon flux measurement</a:t>
            </a:r>
          </a:p>
          <a:p>
            <a:pPr lvl="1"/>
            <a:endParaRPr lang="de-DE" sz="1200"/>
          </a:p>
          <a:p>
            <a:r>
              <a:rPr lang="de-DE" sz="2800"/>
              <a:t>1986: second stationary string                                   (Girlyanda 86)</a:t>
            </a:r>
          </a:p>
          <a:p>
            <a:pPr lvl="1"/>
            <a:r>
              <a:rPr lang="de-DE" sz="2400"/>
              <a:t>Limits on GUT                                                               magnetic monopoles</a:t>
            </a:r>
          </a:p>
          <a:p>
            <a:r>
              <a:rPr lang="de-DE" sz="2800"/>
              <a:t>All that with 15-cm                                                                    flat-window PMT FEU-49</a:t>
            </a:r>
          </a:p>
          <a:p>
            <a:endParaRPr lang="de-DE" sz="1400"/>
          </a:p>
          <a:p>
            <a:r>
              <a:rPr lang="de-DE" sz="2800"/>
              <a:t>Development of a Russian                                                    smart phototube (Quasar)</a:t>
            </a:r>
            <a:endParaRPr lang="en-GB" sz="2800"/>
          </a:p>
        </p:txBody>
      </p:sp>
      <p:pic>
        <p:nvPicPr>
          <p:cNvPr id="855044" name="Picture 4" descr="quasa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76925" y="4187825"/>
            <a:ext cx="2317750" cy="24780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55045" name="Picture 5" descr="A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07075" y="1433513"/>
            <a:ext cx="2446338" cy="27543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55046" name="Line 6"/>
          <p:cNvSpPr>
            <a:spLocks noChangeShapeType="1"/>
          </p:cNvSpPr>
          <p:nvPr/>
        </p:nvSpPr>
        <p:spPr bwMode="auto">
          <a:xfrm>
            <a:off x="4983163" y="1984375"/>
            <a:ext cx="619125" cy="206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5047" name="Line 7"/>
          <p:cNvSpPr>
            <a:spLocks noChangeShapeType="1"/>
          </p:cNvSpPr>
          <p:nvPr/>
        </p:nvSpPr>
        <p:spPr bwMode="auto">
          <a:xfrm flipV="1">
            <a:off x="4846638" y="5702300"/>
            <a:ext cx="755650" cy="206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6066" name="Picture 2" descr="3heroe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06675" y="1196752"/>
            <a:ext cx="6537325" cy="4830762"/>
          </a:xfrm>
          <a:noFill/>
          <a:ln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56067" name="Picture 3" descr="1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650" y="3498850"/>
            <a:ext cx="2239963" cy="3167063"/>
          </a:xfrm>
          <a:noFill/>
          <a:ln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56068" name="Picture 4" descr="1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650" y="193675"/>
            <a:ext cx="2224088" cy="3167063"/>
          </a:xfrm>
          <a:noFill/>
          <a:ln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386" name="Picture 2" descr="20110106102821804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6" t="62019" r="15366" b="8864"/>
          <a:stretch>
            <a:fillRect/>
          </a:stretch>
        </p:blipFill>
        <p:spPr bwMode="auto">
          <a:xfrm>
            <a:off x="-919548" y="0"/>
            <a:ext cx="10433943" cy="689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58185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solidFill>
                  <a:schemeClr val="bg1"/>
                </a:solidFill>
              </a:rPr>
              <a:t>Towards NT-200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857091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250825" y="1412875"/>
            <a:ext cx="4708525" cy="5630863"/>
          </a:xfrm>
          <a:noFill/>
          <a:ln/>
        </p:spPr>
        <p:txBody>
          <a:bodyPr lIns="91436" tIns="45718" rIns="91436" bIns="45718"/>
          <a:lstStyle>
            <a:lvl1pPr marL="457200" indent="-457200" defTabSz="1014413"/>
            <a:lvl2pPr marL="914400" indent="-407988" defTabSz="1014413"/>
            <a:lvl3pPr marL="1371600" indent="-357188" defTabSz="1014413"/>
            <a:lvl4pPr marL="1828800" indent="-307975" defTabSz="1014413"/>
            <a:lvl5pPr marL="2286000" indent="-258763" defTabSz="1014413"/>
            <a:lvl6pPr marL="2743200" indent="-258763" defTabSz="1014413"/>
            <a:lvl7pPr marL="3200400" indent="-258763" defTabSz="1014413"/>
            <a:lvl8pPr marL="3657600" indent="-258763" defTabSz="1014413"/>
            <a:lvl9pPr marL="4114800" indent="-258763" defTabSz="1014413"/>
          </a:lstStyle>
          <a:p>
            <a:pPr>
              <a:lnSpc>
                <a:spcPct val="80000"/>
              </a:lnSpc>
            </a:pPr>
            <a:r>
              <a:rPr lang="de-DE" sz="2000" dirty="0">
                <a:solidFill>
                  <a:schemeClr val="bg1"/>
                </a:solidFill>
              </a:rPr>
              <a:t>1988: Germany joins</a:t>
            </a:r>
          </a:p>
          <a:p>
            <a:pPr>
              <a:lnSpc>
                <a:spcPct val="80000"/>
              </a:lnSpc>
            </a:pPr>
            <a:endParaRPr lang="de-DE" sz="20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de-DE" sz="2000" dirty="0">
                <a:solidFill>
                  <a:schemeClr val="bg1"/>
                </a:solidFill>
              </a:rPr>
              <a:t>1989/90: design of NT-200</a:t>
            </a:r>
          </a:p>
          <a:p>
            <a:pPr>
              <a:lnSpc>
                <a:spcPct val="80000"/>
              </a:lnSpc>
            </a:pPr>
            <a:endParaRPr lang="de-DE" sz="20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de-DE" sz="2000" dirty="0">
                <a:solidFill>
                  <a:schemeClr val="bg1"/>
                </a:solidFill>
              </a:rPr>
              <a:t>1993 + 1994:  NT-36  </a:t>
            </a:r>
          </a:p>
          <a:p>
            <a:pPr lvl="1">
              <a:lnSpc>
                <a:spcPct val="80000"/>
              </a:lnSpc>
              <a:buClr>
                <a:srgbClr val="000066"/>
              </a:buClr>
              <a:buFont typeface="Wingdings" pitchFamily="2" charset="2"/>
              <a:buNone/>
            </a:pPr>
            <a:r>
              <a:rPr lang="de-DE" sz="1800" dirty="0">
                <a:solidFill>
                  <a:schemeClr val="bg1"/>
                </a:solidFill>
              </a:rPr>
              <a:t>-	18 channels at 3 strings</a:t>
            </a:r>
          </a:p>
          <a:p>
            <a:pPr lvl="1">
              <a:lnSpc>
                <a:spcPct val="80000"/>
              </a:lnSpc>
              <a:buClr>
                <a:srgbClr val="000066"/>
              </a:buClr>
              <a:buFont typeface="Wingdings" pitchFamily="2" charset="2"/>
              <a:buNone/>
            </a:pPr>
            <a:r>
              <a:rPr lang="de-DE" sz="1800" dirty="0">
                <a:solidFill>
                  <a:schemeClr val="bg1"/>
                </a:solidFill>
                <a:sym typeface="Wingdings" pitchFamily="2" charset="2"/>
              </a:rPr>
              <a:t>-	first underwater array </a:t>
            </a:r>
          </a:p>
          <a:p>
            <a:pPr lvl="1">
              <a:lnSpc>
                <a:spcPct val="80000"/>
              </a:lnSpc>
              <a:buClr>
                <a:srgbClr val="000066"/>
              </a:buClr>
              <a:buFont typeface="Wingdings" pitchFamily="2" charset="2"/>
              <a:buNone/>
            </a:pPr>
            <a:r>
              <a:rPr lang="de-DE" sz="1800" dirty="0">
                <a:solidFill>
                  <a:schemeClr val="bg1"/>
                </a:solidFill>
                <a:sym typeface="Wingdings" pitchFamily="2" charset="2"/>
              </a:rPr>
              <a:t>-	</a:t>
            </a:r>
            <a:r>
              <a:rPr lang="de-DE" sz="1800" dirty="0" smtClean="0">
                <a:solidFill>
                  <a:schemeClr val="bg1"/>
                </a:solidFill>
                <a:sym typeface="Wingdings" pitchFamily="2" charset="2"/>
              </a:rPr>
              <a:t>first 2 neutrino candidates</a:t>
            </a:r>
          </a:p>
          <a:p>
            <a:pPr>
              <a:lnSpc>
                <a:spcPct val="80000"/>
              </a:lnSpc>
            </a:pPr>
            <a:endParaRPr lang="de-DE" sz="2000" dirty="0" smtClean="0">
              <a:solidFill>
                <a:schemeClr val="bg1"/>
              </a:solidFill>
              <a:sym typeface="Wingdings" pitchFamily="2" charset="2"/>
            </a:endParaRPr>
          </a:p>
          <a:p>
            <a:pPr>
              <a:lnSpc>
                <a:spcPct val="80000"/>
              </a:lnSpc>
            </a:pPr>
            <a:r>
              <a:rPr lang="de-DE" sz="2000" dirty="0" smtClean="0">
                <a:solidFill>
                  <a:schemeClr val="bg1"/>
                </a:solidFill>
                <a:sym typeface="Wingdings" pitchFamily="2" charset="2"/>
              </a:rPr>
              <a:t>1995</a:t>
            </a:r>
            <a:r>
              <a:rPr lang="de-DE" sz="2000" dirty="0">
                <a:solidFill>
                  <a:schemeClr val="bg1"/>
                </a:solidFill>
                <a:sym typeface="Wingdings" pitchFamily="2" charset="2"/>
              </a:rPr>
              <a:t>:  NT-72</a:t>
            </a:r>
          </a:p>
          <a:p>
            <a:pPr lvl="1">
              <a:lnSpc>
                <a:spcPct val="80000"/>
              </a:lnSpc>
              <a:buClr>
                <a:srgbClr val="000066"/>
              </a:buClr>
              <a:buFont typeface="Wingdings" pitchFamily="2" charset="2"/>
              <a:buNone/>
            </a:pPr>
            <a:r>
              <a:rPr lang="de-DE" sz="1800" dirty="0">
                <a:solidFill>
                  <a:schemeClr val="bg1"/>
                </a:solidFill>
                <a:sym typeface="Wingdings" pitchFamily="2" charset="2"/>
              </a:rPr>
              <a:t>-	38 channels at 4 strings</a:t>
            </a:r>
          </a:p>
          <a:p>
            <a:pPr lvl="3">
              <a:lnSpc>
                <a:spcPct val="80000"/>
              </a:lnSpc>
            </a:pPr>
            <a:endParaRPr lang="de-DE" sz="1400" dirty="0">
              <a:solidFill>
                <a:schemeClr val="bg1"/>
              </a:solidFill>
              <a:sym typeface="Wingdings" pitchFamily="2" charset="2"/>
            </a:endParaRPr>
          </a:p>
          <a:p>
            <a:pPr>
              <a:lnSpc>
                <a:spcPct val="80000"/>
              </a:lnSpc>
            </a:pPr>
            <a:r>
              <a:rPr lang="de-DE" sz="2000" dirty="0">
                <a:solidFill>
                  <a:schemeClr val="bg1"/>
                </a:solidFill>
                <a:sym typeface="Wingdings" pitchFamily="2" charset="2"/>
              </a:rPr>
              <a:t>1996:  NT-96</a:t>
            </a:r>
          </a:p>
          <a:p>
            <a:pPr lvl="1">
              <a:lnSpc>
                <a:spcPct val="80000"/>
              </a:lnSpc>
              <a:buClr>
                <a:srgbClr val="000066"/>
              </a:buClr>
              <a:buFont typeface="Wingdings" pitchFamily="2" charset="2"/>
              <a:buNone/>
            </a:pPr>
            <a:r>
              <a:rPr lang="de-DE" sz="1800" dirty="0">
                <a:solidFill>
                  <a:schemeClr val="bg1"/>
                </a:solidFill>
                <a:sym typeface="Wingdings" pitchFamily="2" charset="2"/>
              </a:rPr>
              <a:t>- 	48 channels at 4 strings </a:t>
            </a:r>
          </a:p>
          <a:p>
            <a:pPr lvl="1">
              <a:lnSpc>
                <a:spcPct val="80000"/>
              </a:lnSpc>
              <a:buClr>
                <a:srgbClr val="000066"/>
              </a:buClr>
              <a:buFont typeface="Wingdings" pitchFamily="2" charset="2"/>
              <a:buNone/>
            </a:pPr>
            <a:r>
              <a:rPr lang="de-DE" sz="1800" dirty="0">
                <a:solidFill>
                  <a:schemeClr val="bg1"/>
                </a:solidFill>
                <a:sym typeface="Wingdings" pitchFamily="2" charset="2"/>
              </a:rPr>
              <a:t>-	clear neutrinos </a:t>
            </a:r>
          </a:p>
          <a:p>
            <a:pPr>
              <a:lnSpc>
                <a:spcPct val="80000"/>
              </a:lnSpc>
            </a:pPr>
            <a:endParaRPr lang="de-DE" sz="20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de-DE" sz="2000" dirty="0">
                <a:solidFill>
                  <a:schemeClr val="bg1"/>
                </a:solidFill>
              </a:rPr>
              <a:t>1998: NT-200</a:t>
            </a:r>
          </a:p>
          <a:p>
            <a:pPr lvl="1">
              <a:lnSpc>
                <a:spcPct val="80000"/>
              </a:lnSpc>
              <a:buClr>
                <a:srgbClr val="000066"/>
              </a:buClr>
              <a:buFont typeface="Wingdings" pitchFamily="2" charset="2"/>
              <a:buNone/>
            </a:pPr>
            <a:r>
              <a:rPr lang="de-DE" sz="1800" dirty="0">
                <a:solidFill>
                  <a:schemeClr val="bg1"/>
                </a:solidFill>
              </a:rPr>
              <a:t>-	96 channels at 8 strings</a:t>
            </a:r>
          </a:p>
        </p:txBody>
      </p:sp>
      <p:grpSp>
        <p:nvGrpSpPr>
          <p:cNvPr id="857093" name="Group 5"/>
          <p:cNvGrpSpPr>
            <a:grpSpLocks/>
          </p:cNvGrpSpPr>
          <p:nvPr/>
        </p:nvGrpSpPr>
        <p:grpSpPr bwMode="auto">
          <a:xfrm>
            <a:off x="6259513" y="2924175"/>
            <a:ext cx="1560512" cy="3663950"/>
            <a:chOff x="480" y="768"/>
            <a:chExt cx="1680" cy="3408"/>
          </a:xfrm>
        </p:grpSpPr>
        <p:sp>
          <p:nvSpPr>
            <p:cNvPr id="857094" name="Rectangle 6"/>
            <p:cNvSpPr>
              <a:spLocks noChangeArrowheads="1"/>
            </p:cNvSpPr>
            <p:nvPr/>
          </p:nvSpPr>
          <p:spPr bwMode="auto">
            <a:xfrm>
              <a:off x="480" y="768"/>
              <a:ext cx="1680" cy="3408"/>
            </a:xfrm>
            <a:prstGeom prst="rect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57095" name="Group 7"/>
            <p:cNvGrpSpPr>
              <a:grpSpLocks/>
            </p:cNvGrpSpPr>
            <p:nvPr/>
          </p:nvGrpSpPr>
          <p:grpSpPr bwMode="auto">
            <a:xfrm>
              <a:off x="672" y="864"/>
              <a:ext cx="1296" cy="3168"/>
              <a:chOff x="1584" y="192"/>
              <a:chExt cx="1680" cy="4512"/>
            </a:xfrm>
          </p:grpSpPr>
          <p:sp>
            <p:nvSpPr>
              <p:cNvPr id="857096" name="Line 8"/>
              <p:cNvSpPr>
                <a:spLocks noChangeShapeType="1"/>
              </p:cNvSpPr>
              <p:nvPr/>
            </p:nvSpPr>
            <p:spPr bwMode="auto">
              <a:xfrm>
                <a:off x="1584" y="192"/>
                <a:ext cx="624" cy="1632"/>
              </a:xfrm>
              <a:prstGeom prst="line">
                <a:avLst/>
              </a:prstGeom>
              <a:noFill/>
              <a:ln w="38100">
                <a:solidFill>
                  <a:srgbClr val="FFFF99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097" name="Oval 9"/>
              <p:cNvSpPr>
                <a:spLocks noChangeArrowheads="1"/>
              </p:cNvSpPr>
              <p:nvPr/>
            </p:nvSpPr>
            <p:spPr bwMode="auto">
              <a:xfrm>
                <a:off x="2256" y="2880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098" name="Oval 10"/>
              <p:cNvSpPr>
                <a:spLocks noChangeArrowheads="1"/>
              </p:cNvSpPr>
              <p:nvPr/>
            </p:nvSpPr>
            <p:spPr bwMode="auto">
              <a:xfrm>
                <a:off x="2208" y="1200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099" name="Oval 11"/>
              <p:cNvSpPr>
                <a:spLocks noChangeArrowheads="1"/>
              </p:cNvSpPr>
              <p:nvPr/>
            </p:nvSpPr>
            <p:spPr bwMode="auto">
              <a:xfrm>
                <a:off x="2160" y="816"/>
                <a:ext cx="384" cy="384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00" name="Oval 12"/>
              <p:cNvSpPr>
                <a:spLocks noChangeArrowheads="1"/>
              </p:cNvSpPr>
              <p:nvPr/>
            </p:nvSpPr>
            <p:spPr bwMode="auto">
              <a:xfrm>
                <a:off x="2352" y="4224"/>
                <a:ext cx="480" cy="480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01" name="Oval 13"/>
              <p:cNvSpPr>
                <a:spLocks noChangeArrowheads="1"/>
              </p:cNvSpPr>
              <p:nvPr/>
            </p:nvSpPr>
            <p:spPr bwMode="auto">
              <a:xfrm>
                <a:off x="2736" y="2592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02" name="Oval 14"/>
              <p:cNvSpPr>
                <a:spLocks noChangeArrowheads="1"/>
              </p:cNvSpPr>
              <p:nvPr/>
            </p:nvSpPr>
            <p:spPr bwMode="auto">
              <a:xfrm>
                <a:off x="2352" y="2304"/>
                <a:ext cx="480" cy="480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03" name="Oval 15"/>
              <p:cNvSpPr>
                <a:spLocks noChangeArrowheads="1"/>
              </p:cNvSpPr>
              <p:nvPr/>
            </p:nvSpPr>
            <p:spPr bwMode="auto">
              <a:xfrm>
                <a:off x="2736" y="2256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04" name="Oval 16"/>
              <p:cNvSpPr>
                <a:spLocks noChangeArrowheads="1"/>
              </p:cNvSpPr>
              <p:nvPr/>
            </p:nvSpPr>
            <p:spPr bwMode="auto">
              <a:xfrm>
                <a:off x="2736" y="2880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05" name="Oval 17"/>
              <p:cNvSpPr>
                <a:spLocks noChangeArrowheads="1"/>
              </p:cNvSpPr>
              <p:nvPr/>
            </p:nvSpPr>
            <p:spPr bwMode="auto">
              <a:xfrm>
                <a:off x="2688" y="3168"/>
                <a:ext cx="384" cy="384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06" name="Oval 18"/>
              <p:cNvSpPr>
                <a:spLocks noChangeArrowheads="1"/>
              </p:cNvSpPr>
              <p:nvPr/>
            </p:nvSpPr>
            <p:spPr bwMode="auto">
              <a:xfrm>
                <a:off x="1680" y="2448"/>
                <a:ext cx="480" cy="480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07" name="Oval 19"/>
              <p:cNvSpPr>
                <a:spLocks noChangeArrowheads="1"/>
              </p:cNvSpPr>
              <p:nvPr/>
            </p:nvSpPr>
            <p:spPr bwMode="auto">
              <a:xfrm>
                <a:off x="2688" y="3504"/>
                <a:ext cx="384" cy="384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08" name="Oval 20"/>
              <p:cNvSpPr>
                <a:spLocks noChangeArrowheads="1"/>
              </p:cNvSpPr>
              <p:nvPr/>
            </p:nvSpPr>
            <p:spPr bwMode="auto">
              <a:xfrm>
                <a:off x="2736" y="3888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09" name="Oval 21"/>
              <p:cNvSpPr>
                <a:spLocks noChangeArrowheads="1"/>
              </p:cNvSpPr>
              <p:nvPr/>
            </p:nvSpPr>
            <p:spPr bwMode="auto">
              <a:xfrm>
                <a:off x="1728" y="240"/>
                <a:ext cx="384" cy="384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10" name="Oval 22"/>
              <p:cNvSpPr>
                <a:spLocks noChangeArrowheads="1"/>
              </p:cNvSpPr>
              <p:nvPr/>
            </p:nvSpPr>
            <p:spPr bwMode="auto">
              <a:xfrm>
                <a:off x="1680" y="1008"/>
                <a:ext cx="480" cy="480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11" name="Oval 23"/>
              <p:cNvSpPr>
                <a:spLocks noChangeArrowheads="1"/>
              </p:cNvSpPr>
              <p:nvPr/>
            </p:nvSpPr>
            <p:spPr bwMode="auto">
              <a:xfrm>
                <a:off x="1680" y="1728"/>
                <a:ext cx="480" cy="480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12" name="Oval 24"/>
              <p:cNvSpPr>
                <a:spLocks noChangeArrowheads="1"/>
              </p:cNvSpPr>
              <p:nvPr/>
            </p:nvSpPr>
            <p:spPr bwMode="auto">
              <a:xfrm>
                <a:off x="1776" y="2208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13" name="Line 25"/>
              <p:cNvSpPr>
                <a:spLocks noChangeShapeType="1"/>
              </p:cNvSpPr>
              <p:nvPr/>
            </p:nvSpPr>
            <p:spPr bwMode="auto">
              <a:xfrm flipV="1">
                <a:off x="1920" y="432"/>
                <a:ext cx="0" cy="37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14" name="Line 26"/>
              <p:cNvSpPr>
                <a:spLocks noChangeShapeType="1"/>
              </p:cNvSpPr>
              <p:nvPr/>
            </p:nvSpPr>
            <p:spPr bwMode="auto">
              <a:xfrm flipV="1">
                <a:off x="2352" y="288"/>
                <a:ext cx="0" cy="350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15" name="Line 27"/>
              <p:cNvSpPr>
                <a:spLocks noChangeShapeType="1"/>
              </p:cNvSpPr>
              <p:nvPr/>
            </p:nvSpPr>
            <p:spPr bwMode="auto">
              <a:xfrm flipV="1">
                <a:off x="2880" y="480"/>
                <a:ext cx="0" cy="37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16" name="Oval 28"/>
              <p:cNvSpPr>
                <a:spLocks noChangeArrowheads="1"/>
              </p:cNvSpPr>
              <p:nvPr/>
            </p:nvSpPr>
            <p:spPr bwMode="auto">
              <a:xfrm>
                <a:off x="1872" y="384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17" name="Oval 29"/>
              <p:cNvSpPr>
                <a:spLocks noChangeArrowheads="1"/>
              </p:cNvSpPr>
              <p:nvPr/>
            </p:nvSpPr>
            <p:spPr bwMode="auto">
              <a:xfrm>
                <a:off x="1872" y="1920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18" name="Oval 30"/>
              <p:cNvSpPr>
                <a:spLocks noChangeArrowheads="1"/>
              </p:cNvSpPr>
              <p:nvPr/>
            </p:nvSpPr>
            <p:spPr bwMode="auto">
              <a:xfrm>
                <a:off x="1872" y="2304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19" name="Oval 31"/>
              <p:cNvSpPr>
                <a:spLocks noChangeArrowheads="1"/>
              </p:cNvSpPr>
              <p:nvPr/>
            </p:nvSpPr>
            <p:spPr bwMode="auto">
              <a:xfrm>
                <a:off x="1872" y="2640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20" name="Oval 32"/>
              <p:cNvSpPr>
                <a:spLocks noChangeArrowheads="1"/>
              </p:cNvSpPr>
              <p:nvPr/>
            </p:nvSpPr>
            <p:spPr bwMode="auto">
              <a:xfrm>
                <a:off x="1872" y="2976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21" name="Oval 33"/>
              <p:cNvSpPr>
                <a:spLocks noChangeArrowheads="1"/>
              </p:cNvSpPr>
              <p:nvPr/>
            </p:nvSpPr>
            <p:spPr bwMode="auto">
              <a:xfrm>
                <a:off x="1872" y="3312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22" name="Oval 34"/>
              <p:cNvSpPr>
                <a:spLocks noChangeArrowheads="1"/>
              </p:cNvSpPr>
              <p:nvPr/>
            </p:nvSpPr>
            <p:spPr bwMode="auto">
              <a:xfrm>
                <a:off x="1872" y="3600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23" name="Oval 35"/>
              <p:cNvSpPr>
                <a:spLocks noChangeArrowheads="1"/>
              </p:cNvSpPr>
              <p:nvPr/>
            </p:nvSpPr>
            <p:spPr bwMode="auto">
              <a:xfrm>
                <a:off x="1872" y="3936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24" name="Oval 36"/>
              <p:cNvSpPr>
                <a:spLocks noChangeArrowheads="1"/>
              </p:cNvSpPr>
              <p:nvPr/>
            </p:nvSpPr>
            <p:spPr bwMode="auto">
              <a:xfrm>
                <a:off x="1872" y="4176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25" name="Oval 37"/>
              <p:cNvSpPr>
                <a:spLocks noChangeArrowheads="1"/>
              </p:cNvSpPr>
              <p:nvPr/>
            </p:nvSpPr>
            <p:spPr bwMode="auto">
              <a:xfrm>
                <a:off x="2304" y="2928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26" name="Oval 38"/>
              <p:cNvSpPr>
                <a:spLocks noChangeArrowheads="1"/>
              </p:cNvSpPr>
              <p:nvPr/>
            </p:nvSpPr>
            <p:spPr bwMode="auto">
              <a:xfrm>
                <a:off x="2304" y="3216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27" name="Oval 39"/>
              <p:cNvSpPr>
                <a:spLocks noChangeArrowheads="1"/>
              </p:cNvSpPr>
              <p:nvPr/>
            </p:nvSpPr>
            <p:spPr bwMode="auto">
              <a:xfrm>
                <a:off x="2304" y="3552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28" name="Oval 40"/>
              <p:cNvSpPr>
                <a:spLocks noChangeArrowheads="1"/>
              </p:cNvSpPr>
              <p:nvPr/>
            </p:nvSpPr>
            <p:spPr bwMode="auto">
              <a:xfrm>
                <a:off x="2304" y="3792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29" name="Oval 41"/>
              <p:cNvSpPr>
                <a:spLocks noChangeArrowheads="1"/>
              </p:cNvSpPr>
              <p:nvPr/>
            </p:nvSpPr>
            <p:spPr bwMode="auto">
              <a:xfrm>
                <a:off x="1872" y="1200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30" name="Oval 42"/>
              <p:cNvSpPr>
                <a:spLocks noChangeArrowheads="1"/>
              </p:cNvSpPr>
              <p:nvPr/>
            </p:nvSpPr>
            <p:spPr bwMode="auto">
              <a:xfrm>
                <a:off x="1872" y="1584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31" name="Oval 43"/>
              <p:cNvSpPr>
                <a:spLocks noChangeArrowheads="1"/>
              </p:cNvSpPr>
              <p:nvPr/>
            </p:nvSpPr>
            <p:spPr bwMode="auto">
              <a:xfrm>
                <a:off x="2304" y="1296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32" name="Oval 44"/>
              <p:cNvSpPr>
                <a:spLocks noChangeArrowheads="1"/>
              </p:cNvSpPr>
              <p:nvPr/>
            </p:nvSpPr>
            <p:spPr bwMode="auto">
              <a:xfrm>
                <a:off x="2304" y="1632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33" name="Oval 45"/>
              <p:cNvSpPr>
                <a:spLocks noChangeArrowheads="1"/>
              </p:cNvSpPr>
              <p:nvPr/>
            </p:nvSpPr>
            <p:spPr bwMode="auto">
              <a:xfrm>
                <a:off x="2304" y="1968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34" name="Oval 46"/>
              <p:cNvSpPr>
                <a:spLocks noChangeArrowheads="1"/>
              </p:cNvSpPr>
              <p:nvPr/>
            </p:nvSpPr>
            <p:spPr bwMode="auto">
              <a:xfrm>
                <a:off x="2304" y="2304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35" name="Oval 47"/>
              <p:cNvSpPr>
                <a:spLocks noChangeArrowheads="1"/>
              </p:cNvSpPr>
              <p:nvPr/>
            </p:nvSpPr>
            <p:spPr bwMode="auto">
              <a:xfrm>
                <a:off x="2304" y="2592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36" name="Oval 48"/>
              <p:cNvSpPr>
                <a:spLocks noChangeArrowheads="1"/>
              </p:cNvSpPr>
              <p:nvPr/>
            </p:nvSpPr>
            <p:spPr bwMode="auto">
              <a:xfrm>
                <a:off x="2544" y="1056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37" name="Oval 49"/>
              <p:cNvSpPr>
                <a:spLocks noChangeArrowheads="1"/>
              </p:cNvSpPr>
              <p:nvPr/>
            </p:nvSpPr>
            <p:spPr bwMode="auto">
              <a:xfrm>
                <a:off x="2544" y="1392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38" name="Oval 50"/>
              <p:cNvSpPr>
                <a:spLocks noChangeArrowheads="1"/>
              </p:cNvSpPr>
              <p:nvPr/>
            </p:nvSpPr>
            <p:spPr bwMode="auto">
              <a:xfrm>
                <a:off x="2544" y="1776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39" name="Oval 51"/>
              <p:cNvSpPr>
                <a:spLocks noChangeArrowheads="1"/>
              </p:cNvSpPr>
              <p:nvPr/>
            </p:nvSpPr>
            <p:spPr bwMode="auto">
              <a:xfrm>
                <a:off x="2832" y="1968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40" name="Oval 52"/>
              <p:cNvSpPr>
                <a:spLocks noChangeArrowheads="1"/>
              </p:cNvSpPr>
              <p:nvPr/>
            </p:nvSpPr>
            <p:spPr bwMode="auto">
              <a:xfrm>
                <a:off x="2832" y="2352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41" name="Oval 53"/>
              <p:cNvSpPr>
                <a:spLocks noChangeArrowheads="1"/>
              </p:cNvSpPr>
              <p:nvPr/>
            </p:nvSpPr>
            <p:spPr bwMode="auto">
              <a:xfrm>
                <a:off x="2832" y="2688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42" name="Oval 54"/>
              <p:cNvSpPr>
                <a:spLocks noChangeArrowheads="1"/>
              </p:cNvSpPr>
              <p:nvPr/>
            </p:nvSpPr>
            <p:spPr bwMode="auto">
              <a:xfrm>
                <a:off x="2832" y="2976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43" name="Oval 55"/>
              <p:cNvSpPr>
                <a:spLocks noChangeArrowheads="1"/>
              </p:cNvSpPr>
              <p:nvPr/>
            </p:nvSpPr>
            <p:spPr bwMode="auto">
              <a:xfrm>
                <a:off x="2832" y="3312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44" name="Oval 56"/>
              <p:cNvSpPr>
                <a:spLocks noChangeArrowheads="1"/>
              </p:cNvSpPr>
              <p:nvPr/>
            </p:nvSpPr>
            <p:spPr bwMode="auto">
              <a:xfrm>
                <a:off x="2832" y="3648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45" name="Oval 57"/>
              <p:cNvSpPr>
                <a:spLocks noChangeArrowheads="1"/>
              </p:cNvSpPr>
              <p:nvPr/>
            </p:nvSpPr>
            <p:spPr bwMode="auto">
              <a:xfrm>
                <a:off x="2832" y="3984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46" name="Oval 58"/>
              <p:cNvSpPr>
                <a:spLocks noChangeArrowheads="1"/>
              </p:cNvSpPr>
              <p:nvPr/>
            </p:nvSpPr>
            <p:spPr bwMode="auto">
              <a:xfrm>
                <a:off x="2832" y="4224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47" name="Oval 59"/>
              <p:cNvSpPr>
                <a:spLocks noChangeArrowheads="1"/>
              </p:cNvSpPr>
              <p:nvPr/>
            </p:nvSpPr>
            <p:spPr bwMode="auto">
              <a:xfrm>
                <a:off x="2304" y="240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48" name="Oval 60"/>
              <p:cNvSpPr>
                <a:spLocks noChangeArrowheads="1"/>
              </p:cNvSpPr>
              <p:nvPr/>
            </p:nvSpPr>
            <p:spPr bwMode="auto">
              <a:xfrm>
                <a:off x="2832" y="432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49" name="Oval 61"/>
              <p:cNvSpPr>
                <a:spLocks noChangeArrowheads="1"/>
              </p:cNvSpPr>
              <p:nvPr/>
            </p:nvSpPr>
            <p:spPr bwMode="auto">
              <a:xfrm>
                <a:off x="2304" y="960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50" name="Oval 62"/>
              <p:cNvSpPr>
                <a:spLocks noChangeArrowheads="1"/>
              </p:cNvSpPr>
              <p:nvPr/>
            </p:nvSpPr>
            <p:spPr bwMode="auto">
              <a:xfrm>
                <a:off x="2304" y="672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51" name="Oval 63"/>
              <p:cNvSpPr>
                <a:spLocks noChangeArrowheads="1"/>
              </p:cNvSpPr>
              <p:nvPr/>
            </p:nvSpPr>
            <p:spPr bwMode="auto">
              <a:xfrm>
                <a:off x="2832" y="1248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52" name="Oval 64"/>
              <p:cNvSpPr>
                <a:spLocks noChangeArrowheads="1"/>
              </p:cNvSpPr>
              <p:nvPr/>
            </p:nvSpPr>
            <p:spPr bwMode="auto">
              <a:xfrm>
                <a:off x="2832" y="1632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53" name="Oval 65"/>
              <p:cNvSpPr>
                <a:spLocks noChangeArrowheads="1"/>
              </p:cNvSpPr>
              <p:nvPr/>
            </p:nvSpPr>
            <p:spPr bwMode="auto">
              <a:xfrm>
                <a:off x="2832" y="912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54" name="Oval 66"/>
              <p:cNvSpPr>
                <a:spLocks noChangeArrowheads="1"/>
              </p:cNvSpPr>
              <p:nvPr/>
            </p:nvSpPr>
            <p:spPr bwMode="auto">
              <a:xfrm>
                <a:off x="1872" y="864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55" name="Oval 67"/>
              <p:cNvSpPr>
                <a:spLocks noChangeArrowheads="1"/>
              </p:cNvSpPr>
              <p:nvPr/>
            </p:nvSpPr>
            <p:spPr bwMode="auto">
              <a:xfrm>
                <a:off x="2544" y="480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56" name="Line 68"/>
              <p:cNvSpPr>
                <a:spLocks noChangeShapeType="1"/>
              </p:cNvSpPr>
              <p:nvPr/>
            </p:nvSpPr>
            <p:spPr bwMode="auto">
              <a:xfrm>
                <a:off x="1920" y="432"/>
                <a:ext cx="672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57" name="Line 69"/>
              <p:cNvSpPr>
                <a:spLocks noChangeShapeType="1"/>
              </p:cNvSpPr>
              <p:nvPr/>
            </p:nvSpPr>
            <p:spPr bwMode="auto">
              <a:xfrm flipV="1">
                <a:off x="1920" y="288"/>
                <a:ext cx="432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58" name="Line 70"/>
              <p:cNvSpPr>
                <a:spLocks noChangeShapeType="1"/>
              </p:cNvSpPr>
              <p:nvPr/>
            </p:nvSpPr>
            <p:spPr bwMode="auto">
              <a:xfrm>
                <a:off x="2352" y="288"/>
                <a:ext cx="528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59" name="Line 71"/>
              <p:cNvSpPr>
                <a:spLocks noChangeShapeType="1"/>
              </p:cNvSpPr>
              <p:nvPr/>
            </p:nvSpPr>
            <p:spPr bwMode="auto">
              <a:xfrm flipV="1">
                <a:off x="2592" y="480"/>
                <a:ext cx="288" cy="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60" name="Line 72"/>
              <p:cNvSpPr>
                <a:spLocks noChangeShapeType="1"/>
              </p:cNvSpPr>
              <p:nvPr/>
            </p:nvSpPr>
            <p:spPr bwMode="auto">
              <a:xfrm flipV="1">
                <a:off x="1920" y="3840"/>
                <a:ext cx="432" cy="38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61" name="Line 73"/>
              <p:cNvSpPr>
                <a:spLocks noChangeShapeType="1"/>
              </p:cNvSpPr>
              <p:nvPr/>
            </p:nvSpPr>
            <p:spPr bwMode="auto">
              <a:xfrm>
                <a:off x="1920" y="4224"/>
                <a:ext cx="672" cy="24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62" name="Line 74"/>
              <p:cNvSpPr>
                <a:spLocks noChangeShapeType="1"/>
              </p:cNvSpPr>
              <p:nvPr/>
            </p:nvSpPr>
            <p:spPr bwMode="auto">
              <a:xfrm>
                <a:off x="2352" y="3840"/>
                <a:ext cx="528" cy="43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63" name="Line 75"/>
              <p:cNvSpPr>
                <a:spLocks noChangeShapeType="1"/>
              </p:cNvSpPr>
              <p:nvPr/>
            </p:nvSpPr>
            <p:spPr bwMode="auto">
              <a:xfrm flipH="1">
                <a:off x="2592" y="4272"/>
                <a:ext cx="288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64" name="Line 76"/>
              <p:cNvSpPr>
                <a:spLocks noChangeShapeType="1"/>
              </p:cNvSpPr>
              <p:nvPr/>
            </p:nvSpPr>
            <p:spPr bwMode="auto">
              <a:xfrm>
                <a:off x="2544" y="2688"/>
                <a:ext cx="720" cy="1872"/>
              </a:xfrm>
              <a:prstGeom prst="line">
                <a:avLst/>
              </a:prstGeom>
              <a:noFill/>
              <a:ln w="38100">
                <a:solidFill>
                  <a:srgbClr val="FFFF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65" name="Oval 77"/>
              <p:cNvSpPr>
                <a:spLocks noChangeArrowheads="1"/>
              </p:cNvSpPr>
              <p:nvPr/>
            </p:nvSpPr>
            <p:spPr bwMode="auto">
              <a:xfrm>
                <a:off x="2448" y="2784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66" name="Oval 78"/>
              <p:cNvSpPr>
                <a:spLocks noChangeArrowheads="1"/>
              </p:cNvSpPr>
              <p:nvPr/>
            </p:nvSpPr>
            <p:spPr bwMode="auto">
              <a:xfrm>
                <a:off x="2400" y="3408"/>
                <a:ext cx="384" cy="384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67" name="Oval 79"/>
              <p:cNvSpPr>
                <a:spLocks noChangeArrowheads="1"/>
              </p:cNvSpPr>
              <p:nvPr/>
            </p:nvSpPr>
            <p:spPr bwMode="auto">
              <a:xfrm>
                <a:off x="2544" y="3552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68" name="Oval 80"/>
              <p:cNvSpPr>
                <a:spLocks noChangeArrowheads="1"/>
              </p:cNvSpPr>
              <p:nvPr/>
            </p:nvSpPr>
            <p:spPr bwMode="auto">
              <a:xfrm>
                <a:off x="2544" y="3888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69" name="Oval 81"/>
              <p:cNvSpPr>
                <a:spLocks noChangeArrowheads="1"/>
              </p:cNvSpPr>
              <p:nvPr/>
            </p:nvSpPr>
            <p:spPr bwMode="auto">
              <a:xfrm>
                <a:off x="2544" y="4176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70" name="Oval 82"/>
              <p:cNvSpPr>
                <a:spLocks noChangeArrowheads="1"/>
              </p:cNvSpPr>
              <p:nvPr/>
            </p:nvSpPr>
            <p:spPr bwMode="auto">
              <a:xfrm>
                <a:off x="2544" y="2160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71" name="Oval 83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72" name="Oval 84"/>
              <p:cNvSpPr>
                <a:spLocks noChangeArrowheads="1"/>
              </p:cNvSpPr>
              <p:nvPr/>
            </p:nvSpPr>
            <p:spPr bwMode="auto">
              <a:xfrm>
                <a:off x="2544" y="4416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73" name="Line 85"/>
              <p:cNvSpPr>
                <a:spLocks noChangeShapeType="1"/>
              </p:cNvSpPr>
              <p:nvPr/>
            </p:nvSpPr>
            <p:spPr bwMode="auto">
              <a:xfrm flipV="1">
                <a:off x="2592" y="528"/>
                <a:ext cx="0" cy="39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74" name="Oval 86"/>
              <p:cNvSpPr>
                <a:spLocks noChangeArrowheads="1"/>
              </p:cNvSpPr>
              <p:nvPr/>
            </p:nvSpPr>
            <p:spPr bwMode="auto">
              <a:xfrm>
                <a:off x="2544" y="2880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75" name="Oval 87"/>
              <p:cNvSpPr>
                <a:spLocks noChangeArrowheads="1"/>
              </p:cNvSpPr>
              <p:nvPr/>
            </p:nvSpPr>
            <p:spPr bwMode="auto">
              <a:xfrm>
                <a:off x="2544" y="2496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176" name="Line 88"/>
              <p:cNvSpPr>
                <a:spLocks noChangeShapeType="1"/>
              </p:cNvSpPr>
              <p:nvPr/>
            </p:nvSpPr>
            <p:spPr bwMode="auto">
              <a:xfrm>
                <a:off x="2208" y="1824"/>
                <a:ext cx="240" cy="624"/>
              </a:xfrm>
              <a:prstGeom prst="line">
                <a:avLst/>
              </a:prstGeom>
              <a:noFill/>
              <a:ln w="38100">
                <a:solidFill>
                  <a:srgbClr val="FFFF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857177" name="Text Box 89"/>
          <p:cNvSpPr txBox="1">
            <a:spLocks noChangeArrowheads="1"/>
          </p:cNvSpPr>
          <p:nvPr/>
        </p:nvSpPr>
        <p:spPr bwMode="auto">
          <a:xfrm>
            <a:off x="4500563" y="6308725"/>
            <a:ext cx="1725612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>
            <a:spAutoFit/>
          </a:bodyPr>
          <a:lstStyle>
            <a:lvl1pPr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1275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2550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36663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49413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1066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638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0210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782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1400" b="1">
                <a:solidFill>
                  <a:srgbClr val="000099"/>
                </a:solidFill>
                <a:latin typeface="Arial" charset="0"/>
              </a:rPr>
              <a:t> </a:t>
            </a:r>
            <a:r>
              <a:rPr lang="de-DE" sz="1400" b="1">
                <a:solidFill>
                  <a:schemeClr val="bg1"/>
                </a:solidFill>
                <a:latin typeface="Calibri" pitchFamily="34" charset="0"/>
              </a:rPr>
              <a:t>4-string stage (1996)</a:t>
            </a:r>
          </a:p>
        </p:txBody>
      </p:sp>
      <p:sp>
        <p:nvSpPr>
          <p:cNvPr id="857178" name="Text Box 90"/>
          <p:cNvSpPr txBox="1">
            <a:spLocks noChangeArrowheads="1"/>
          </p:cNvSpPr>
          <p:nvPr/>
        </p:nvSpPr>
        <p:spPr bwMode="auto">
          <a:xfrm>
            <a:off x="4356100" y="1341438"/>
            <a:ext cx="3657600" cy="1281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>
            <a:spAutoFit/>
          </a:bodyPr>
          <a:lstStyle>
            <a:lvl1pPr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1275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2550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36663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49413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1066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638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0210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782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1600">
                <a:solidFill>
                  <a:schemeClr val="bg1"/>
                </a:solidFill>
                <a:latin typeface="Arial" charset="0"/>
              </a:rPr>
              <a:t>J. Learned to C.Spiering:</a:t>
            </a:r>
          </a:p>
          <a:p>
            <a:r>
              <a:rPr lang="de-DE" sz="2200" i="1">
                <a:solidFill>
                  <a:schemeClr val="bg1"/>
                </a:solidFill>
                <a:latin typeface="Arial" charset="0"/>
              </a:rPr>
              <a:t>„Congratulations for winning</a:t>
            </a:r>
          </a:p>
          <a:p>
            <a:r>
              <a:rPr lang="de-DE" sz="2200" i="1">
                <a:solidFill>
                  <a:schemeClr val="bg1"/>
                </a:solidFill>
                <a:latin typeface="Arial" charset="0"/>
              </a:rPr>
              <a:t>the 3-string race!“</a:t>
            </a:r>
          </a:p>
          <a:p>
            <a:endParaRPr lang="de-DE" sz="200" i="1">
              <a:solidFill>
                <a:schemeClr val="bg1"/>
              </a:solidFill>
              <a:latin typeface="Arial" charset="0"/>
            </a:endParaRPr>
          </a:p>
          <a:p>
            <a:r>
              <a:rPr lang="de-DE" sz="1600">
                <a:solidFill>
                  <a:schemeClr val="bg1"/>
                </a:solidFill>
                <a:latin typeface="Arial" charset="0"/>
              </a:rPr>
              <a:t>(NT-36 vs TRIAD vs AMANDA</a:t>
            </a:r>
            <a:r>
              <a:rPr lang="de-DE" sz="1600">
                <a:latin typeface="Arial" charset="0"/>
              </a:rPr>
              <a:t>)</a:t>
            </a:r>
            <a:endParaRPr lang="en-GB" sz="1600">
              <a:latin typeface="Arial" charset="0"/>
            </a:endParaRPr>
          </a:p>
        </p:txBody>
      </p:sp>
      <p:sp>
        <p:nvSpPr>
          <p:cNvPr id="857179" name="Line 91"/>
          <p:cNvSpPr>
            <a:spLocks noChangeShapeType="1"/>
          </p:cNvSpPr>
          <p:nvPr/>
        </p:nvSpPr>
        <p:spPr bwMode="auto">
          <a:xfrm flipH="1">
            <a:off x="3708400" y="2349500"/>
            <a:ext cx="549275" cy="32226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7181" name="Line 93"/>
          <p:cNvSpPr>
            <a:spLocks noChangeShapeType="1"/>
          </p:cNvSpPr>
          <p:nvPr/>
        </p:nvSpPr>
        <p:spPr bwMode="auto">
          <a:xfrm>
            <a:off x="3995738" y="5300663"/>
            <a:ext cx="1800225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7182" name="Rectangle 94"/>
          <p:cNvSpPr>
            <a:spLocks noChangeArrowheads="1"/>
          </p:cNvSpPr>
          <p:nvPr/>
        </p:nvSpPr>
        <p:spPr bwMode="auto">
          <a:xfrm>
            <a:off x="-180975" y="3498417"/>
            <a:ext cx="6840538" cy="3675496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7183" name="Rectangle 95"/>
          <p:cNvSpPr>
            <a:spLocks noChangeArrowheads="1"/>
          </p:cNvSpPr>
          <p:nvPr/>
        </p:nvSpPr>
        <p:spPr bwMode="auto">
          <a:xfrm>
            <a:off x="5867400" y="2708275"/>
            <a:ext cx="3673475" cy="45370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solidFill>
                  <a:schemeClr val="bg1"/>
                </a:solidFill>
              </a:rPr>
              <a:t>Towards NT-200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940035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250825" y="1412875"/>
            <a:ext cx="4708525" cy="5630863"/>
          </a:xfrm>
          <a:noFill/>
          <a:ln/>
        </p:spPr>
        <p:txBody>
          <a:bodyPr lIns="91436" tIns="45718" rIns="91436" bIns="45718"/>
          <a:lstStyle>
            <a:lvl1pPr marL="457200" indent="-457200" defTabSz="1014413"/>
            <a:lvl2pPr marL="914400" indent="-407988" defTabSz="1014413"/>
            <a:lvl3pPr marL="1371600" indent="-357188" defTabSz="1014413"/>
            <a:lvl4pPr marL="1828800" indent="-307975" defTabSz="1014413"/>
            <a:lvl5pPr marL="2286000" indent="-258763" defTabSz="1014413"/>
            <a:lvl6pPr marL="2743200" indent="-258763" defTabSz="1014413"/>
            <a:lvl7pPr marL="3200400" indent="-258763" defTabSz="1014413"/>
            <a:lvl8pPr marL="3657600" indent="-258763" defTabSz="1014413"/>
            <a:lvl9pPr marL="4114800" indent="-258763" defTabSz="1014413"/>
          </a:lstStyle>
          <a:p>
            <a:pPr>
              <a:lnSpc>
                <a:spcPct val="80000"/>
              </a:lnSpc>
            </a:pPr>
            <a:r>
              <a:rPr lang="de-DE" sz="2000" dirty="0">
                <a:solidFill>
                  <a:schemeClr val="bg1"/>
                </a:solidFill>
              </a:rPr>
              <a:t>1988: Germany joins</a:t>
            </a:r>
          </a:p>
          <a:p>
            <a:pPr>
              <a:lnSpc>
                <a:spcPct val="80000"/>
              </a:lnSpc>
            </a:pPr>
            <a:endParaRPr lang="de-DE" sz="20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de-DE" sz="2000" dirty="0">
                <a:solidFill>
                  <a:schemeClr val="bg1"/>
                </a:solidFill>
              </a:rPr>
              <a:t>1989/90: design of NT-200</a:t>
            </a:r>
          </a:p>
          <a:p>
            <a:pPr>
              <a:lnSpc>
                <a:spcPct val="80000"/>
              </a:lnSpc>
            </a:pPr>
            <a:endParaRPr lang="de-DE" sz="20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de-DE" sz="2000" dirty="0">
                <a:solidFill>
                  <a:schemeClr val="bg1"/>
                </a:solidFill>
              </a:rPr>
              <a:t>1993 + 1994:  NT-36  </a:t>
            </a:r>
          </a:p>
          <a:p>
            <a:pPr lvl="1">
              <a:lnSpc>
                <a:spcPct val="80000"/>
              </a:lnSpc>
              <a:buClr>
                <a:srgbClr val="000066"/>
              </a:buClr>
              <a:buFont typeface="Wingdings" pitchFamily="2" charset="2"/>
              <a:buNone/>
            </a:pPr>
            <a:r>
              <a:rPr lang="de-DE" sz="1800" dirty="0">
                <a:solidFill>
                  <a:schemeClr val="bg1"/>
                </a:solidFill>
              </a:rPr>
              <a:t>-	18 channels at 3 strings</a:t>
            </a:r>
          </a:p>
          <a:p>
            <a:pPr lvl="1">
              <a:lnSpc>
                <a:spcPct val="80000"/>
              </a:lnSpc>
              <a:buClr>
                <a:srgbClr val="000066"/>
              </a:buClr>
              <a:buFont typeface="Wingdings" pitchFamily="2" charset="2"/>
              <a:buNone/>
            </a:pPr>
            <a:r>
              <a:rPr lang="de-DE" sz="1800" dirty="0">
                <a:solidFill>
                  <a:schemeClr val="bg1"/>
                </a:solidFill>
                <a:sym typeface="Wingdings" pitchFamily="2" charset="2"/>
              </a:rPr>
              <a:t>-	first underwater array </a:t>
            </a:r>
          </a:p>
          <a:p>
            <a:pPr lvl="1">
              <a:lnSpc>
                <a:spcPct val="80000"/>
              </a:lnSpc>
              <a:buClr>
                <a:srgbClr val="000066"/>
              </a:buClr>
              <a:buFontTx/>
              <a:buChar char="-"/>
            </a:pPr>
            <a:r>
              <a:rPr lang="de-DE" sz="1800" dirty="0" smtClean="0">
                <a:solidFill>
                  <a:schemeClr val="bg1"/>
                </a:solidFill>
                <a:sym typeface="Wingdings" pitchFamily="2" charset="2"/>
              </a:rPr>
              <a:t>first </a:t>
            </a:r>
            <a:r>
              <a:rPr lang="de-DE" sz="1800" dirty="0">
                <a:solidFill>
                  <a:schemeClr val="bg1"/>
                </a:solidFill>
                <a:sym typeface="Wingdings" pitchFamily="2" charset="2"/>
              </a:rPr>
              <a:t>2 neutrino </a:t>
            </a:r>
            <a:r>
              <a:rPr lang="de-DE" sz="1800" dirty="0" smtClean="0">
                <a:solidFill>
                  <a:schemeClr val="bg1"/>
                </a:solidFill>
                <a:sym typeface="Wingdings" pitchFamily="2" charset="2"/>
              </a:rPr>
              <a:t>candidates</a:t>
            </a:r>
          </a:p>
          <a:p>
            <a:pPr lvl="1">
              <a:lnSpc>
                <a:spcPct val="80000"/>
              </a:lnSpc>
              <a:buClr>
                <a:srgbClr val="000066"/>
              </a:buClr>
              <a:buFontTx/>
              <a:buChar char="-"/>
            </a:pPr>
            <a:r>
              <a:rPr lang="de-DE" sz="1800" dirty="0" smtClean="0">
                <a:solidFill>
                  <a:schemeClr val="bg1"/>
                </a:solidFill>
                <a:sym typeface="Wingdings" pitchFamily="2" charset="2"/>
              </a:rPr>
              <a:t>(identified 1996)</a:t>
            </a:r>
            <a:endParaRPr lang="de-DE" sz="1800" dirty="0">
              <a:solidFill>
                <a:schemeClr val="bg1"/>
              </a:solidFill>
              <a:sym typeface="Wingdings" pitchFamily="2" charset="2"/>
            </a:endParaRPr>
          </a:p>
          <a:p>
            <a:pPr>
              <a:lnSpc>
                <a:spcPct val="80000"/>
              </a:lnSpc>
            </a:pPr>
            <a:endParaRPr lang="de-DE" sz="2000" dirty="0">
              <a:solidFill>
                <a:schemeClr val="bg1"/>
              </a:solidFill>
              <a:sym typeface="Wingdings" pitchFamily="2" charset="2"/>
            </a:endParaRPr>
          </a:p>
        </p:txBody>
      </p:sp>
      <p:sp>
        <p:nvSpPr>
          <p:cNvPr id="940121" name="Text Box 89"/>
          <p:cNvSpPr txBox="1">
            <a:spLocks noChangeArrowheads="1"/>
          </p:cNvSpPr>
          <p:nvPr/>
        </p:nvSpPr>
        <p:spPr bwMode="auto">
          <a:xfrm>
            <a:off x="4356100" y="1341438"/>
            <a:ext cx="3657600" cy="1281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>
            <a:spAutoFit/>
          </a:bodyPr>
          <a:lstStyle>
            <a:lvl1pPr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1275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2550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36663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49413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1066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638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0210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782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1600">
                <a:solidFill>
                  <a:schemeClr val="bg1"/>
                </a:solidFill>
                <a:latin typeface="Arial" charset="0"/>
              </a:rPr>
              <a:t>J. Learned to C.Spiering:</a:t>
            </a:r>
          </a:p>
          <a:p>
            <a:r>
              <a:rPr lang="de-DE" sz="2200" i="1">
                <a:solidFill>
                  <a:schemeClr val="bg1"/>
                </a:solidFill>
                <a:latin typeface="Arial" charset="0"/>
              </a:rPr>
              <a:t>„Congratulations for winning</a:t>
            </a:r>
          </a:p>
          <a:p>
            <a:r>
              <a:rPr lang="de-DE" sz="2200" i="1">
                <a:solidFill>
                  <a:schemeClr val="bg1"/>
                </a:solidFill>
                <a:latin typeface="Arial" charset="0"/>
              </a:rPr>
              <a:t>the 3-string race!“</a:t>
            </a:r>
          </a:p>
          <a:p>
            <a:endParaRPr lang="de-DE" sz="200" i="1">
              <a:solidFill>
                <a:schemeClr val="bg1"/>
              </a:solidFill>
              <a:latin typeface="Arial" charset="0"/>
            </a:endParaRPr>
          </a:p>
          <a:p>
            <a:r>
              <a:rPr lang="de-DE" sz="1600">
                <a:solidFill>
                  <a:schemeClr val="bg1"/>
                </a:solidFill>
                <a:latin typeface="Arial" charset="0"/>
              </a:rPr>
              <a:t>(NT-36 vs TRIAD vs AMANDA</a:t>
            </a:r>
            <a:r>
              <a:rPr lang="de-DE" sz="1600">
                <a:latin typeface="Arial" charset="0"/>
              </a:rPr>
              <a:t>)</a:t>
            </a:r>
            <a:endParaRPr lang="en-GB" sz="1600">
              <a:latin typeface="Arial" charset="0"/>
            </a:endParaRPr>
          </a:p>
        </p:txBody>
      </p:sp>
      <p:sp>
        <p:nvSpPr>
          <p:cNvPr id="940122" name="Line 90"/>
          <p:cNvSpPr>
            <a:spLocks noChangeShapeType="1"/>
          </p:cNvSpPr>
          <p:nvPr/>
        </p:nvSpPr>
        <p:spPr bwMode="auto">
          <a:xfrm flipH="1">
            <a:off x="3708400" y="2349500"/>
            <a:ext cx="549275" cy="32226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" name="Rectangle 3"/>
          <p:cNvSpPr txBox="1">
            <a:spLocks noChangeArrowheads="1"/>
          </p:cNvSpPr>
          <p:nvPr/>
        </p:nvSpPr>
        <p:spPr bwMode="auto">
          <a:xfrm>
            <a:off x="3808034" y="3356992"/>
            <a:ext cx="5328096" cy="3939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30000"/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800">
                <a:solidFill>
                  <a:srgbClr val="000066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de-DE" sz="2000" dirty="0" smtClean="0">
                <a:solidFill>
                  <a:schemeClr val="bg1"/>
                </a:solidFill>
              </a:rPr>
              <a:t>   Telegram G.V.Domogatsky to C. Spiering: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de-DE" sz="2000" dirty="0" smtClean="0">
                <a:solidFill>
                  <a:schemeClr val="bg1"/>
                </a:solidFill>
              </a:rPr>
              <a:t>  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de-DE" sz="2000" dirty="0" smtClean="0">
                <a:solidFill>
                  <a:schemeClr val="bg1"/>
                </a:solidFill>
              </a:rPr>
              <a:t>   „ </a:t>
            </a:r>
            <a:r>
              <a:rPr lang="ru-RU" sz="1800" dirty="0" smtClean="0">
                <a:solidFill>
                  <a:schemeClr val="bg1"/>
                </a:solidFill>
              </a:rPr>
              <a:t>Дорогой Кристиан, сначала самое интересное: При анализе данных 1994ого года одно событие категорически с</a:t>
            </a:r>
            <a:r>
              <a:rPr lang="de-DE" sz="1800" dirty="0" smtClean="0">
                <a:solidFill>
                  <a:schemeClr val="bg1"/>
                </a:solidFill>
              </a:rPr>
              <a:t>o</a:t>
            </a:r>
            <a:r>
              <a:rPr lang="ru-RU" sz="1800" dirty="0" smtClean="0">
                <a:solidFill>
                  <a:schemeClr val="bg1"/>
                </a:solidFill>
              </a:rPr>
              <a:t>противля</a:t>
            </a:r>
            <a:r>
              <a:rPr lang="de-DE" sz="1800" dirty="0" smtClean="0">
                <a:solidFill>
                  <a:schemeClr val="bg1"/>
                </a:solidFill>
              </a:rPr>
              <a:t>e</a:t>
            </a:r>
            <a:r>
              <a:rPr lang="ru-RU" sz="1800" dirty="0" smtClean="0">
                <a:solidFill>
                  <a:schemeClr val="bg1"/>
                </a:solidFill>
              </a:rPr>
              <a:t>т</a:t>
            </a:r>
            <a:r>
              <a:rPr lang="de-DE" sz="1800" dirty="0" smtClean="0">
                <a:solidFill>
                  <a:schemeClr val="bg1"/>
                </a:solidFill>
              </a:rPr>
              <a:t>c</a:t>
            </a:r>
            <a:r>
              <a:rPr lang="ru-RU" sz="1800" dirty="0" smtClean="0">
                <a:solidFill>
                  <a:schemeClr val="bg1"/>
                </a:solidFill>
              </a:rPr>
              <a:t>я </a:t>
            </a:r>
            <a:r>
              <a:rPr lang="de-DE" sz="1800" dirty="0" smtClean="0">
                <a:solidFill>
                  <a:schemeClr val="bg1"/>
                </a:solidFill>
              </a:rPr>
              <a:t> </a:t>
            </a:r>
            <a:r>
              <a:rPr lang="ru-RU" sz="1800" dirty="0" smtClean="0">
                <a:solidFill>
                  <a:schemeClr val="bg1"/>
                </a:solidFill>
              </a:rPr>
              <a:t>всем тестам, и кажется это нейтрино. Естественно, я не хотел бы решать, декларируем ли мы это событие как первое ясное нейтрино в подводном детекторе. Но это можно называть очень на нейтрино похожем  событием, и мне кажется, что очень желательно сообщить об этом через 2 или 3 недели достаточно широкой общественности.“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solidFill>
                  <a:schemeClr val="bg1"/>
                </a:solidFill>
              </a:rPr>
              <a:t>Towards NT-200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940035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250825" y="1412875"/>
            <a:ext cx="4708525" cy="5630863"/>
          </a:xfrm>
          <a:noFill/>
          <a:ln/>
        </p:spPr>
        <p:txBody>
          <a:bodyPr lIns="91436" tIns="45718" rIns="91436" bIns="45718"/>
          <a:lstStyle>
            <a:lvl1pPr marL="457200" indent="-457200" defTabSz="1014413"/>
            <a:lvl2pPr marL="914400" indent="-407988" defTabSz="1014413"/>
            <a:lvl3pPr marL="1371600" indent="-357188" defTabSz="1014413"/>
            <a:lvl4pPr marL="1828800" indent="-307975" defTabSz="1014413"/>
            <a:lvl5pPr marL="2286000" indent="-258763" defTabSz="1014413"/>
            <a:lvl6pPr marL="2743200" indent="-258763" defTabSz="1014413"/>
            <a:lvl7pPr marL="3200400" indent="-258763" defTabSz="1014413"/>
            <a:lvl8pPr marL="3657600" indent="-258763" defTabSz="1014413"/>
            <a:lvl9pPr marL="4114800" indent="-258763" defTabSz="1014413"/>
          </a:lstStyle>
          <a:p>
            <a:pPr>
              <a:lnSpc>
                <a:spcPct val="80000"/>
              </a:lnSpc>
            </a:pPr>
            <a:r>
              <a:rPr lang="de-DE" sz="2000" dirty="0">
                <a:solidFill>
                  <a:schemeClr val="bg1"/>
                </a:solidFill>
              </a:rPr>
              <a:t>1988: Germany joins</a:t>
            </a:r>
          </a:p>
          <a:p>
            <a:pPr>
              <a:lnSpc>
                <a:spcPct val="80000"/>
              </a:lnSpc>
            </a:pPr>
            <a:endParaRPr lang="de-DE" sz="20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de-DE" sz="2000" dirty="0">
                <a:solidFill>
                  <a:schemeClr val="bg1"/>
                </a:solidFill>
              </a:rPr>
              <a:t>1989/90: design of NT-200</a:t>
            </a:r>
          </a:p>
          <a:p>
            <a:pPr>
              <a:lnSpc>
                <a:spcPct val="80000"/>
              </a:lnSpc>
            </a:pPr>
            <a:endParaRPr lang="de-DE" sz="20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de-DE" sz="2000" dirty="0">
                <a:solidFill>
                  <a:schemeClr val="bg1"/>
                </a:solidFill>
              </a:rPr>
              <a:t>1993 + 1994:  NT-36  </a:t>
            </a:r>
          </a:p>
          <a:p>
            <a:pPr lvl="1">
              <a:lnSpc>
                <a:spcPct val="80000"/>
              </a:lnSpc>
              <a:buClr>
                <a:srgbClr val="000066"/>
              </a:buClr>
              <a:buFont typeface="Wingdings" pitchFamily="2" charset="2"/>
              <a:buNone/>
            </a:pPr>
            <a:r>
              <a:rPr lang="de-DE" sz="1800" dirty="0">
                <a:solidFill>
                  <a:schemeClr val="bg1"/>
                </a:solidFill>
              </a:rPr>
              <a:t>-	18 channels at 3 strings</a:t>
            </a:r>
          </a:p>
          <a:p>
            <a:pPr lvl="1">
              <a:lnSpc>
                <a:spcPct val="80000"/>
              </a:lnSpc>
              <a:buClr>
                <a:srgbClr val="000066"/>
              </a:buClr>
              <a:buFont typeface="Wingdings" pitchFamily="2" charset="2"/>
              <a:buNone/>
            </a:pPr>
            <a:r>
              <a:rPr lang="de-DE" sz="1800" dirty="0">
                <a:solidFill>
                  <a:schemeClr val="bg1"/>
                </a:solidFill>
                <a:sym typeface="Wingdings" pitchFamily="2" charset="2"/>
              </a:rPr>
              <a:t>-	first underwater array </a:t>
            </a:r>
          </a:p>
          <a:p>
            <a:pPr lvl="1">
              <a:lnSpc>
                <a:spcPct val="80000"/>
              </a:lnSpc>
              <a:buClr>
                <a:srgbClr val="000066"/>
              </a:buClr>
              <a:buFontTx/>
              <a:buChar char="-"/>
            </a:pPr>
            <a:r>
              <a:rPr lang="de-DE" sz="1800" dirty="0" smtClean="0">
                <a:solidFill>
                  <a:schemeClr val="bg1"/>
                </a:solidFill>
                <a:sym typeface="Wingdings" pitchFamily="2" charset="2"/>
              </a:rPr>
              <a:t>first </a:t>
            </a:r>
            <a:r>
              <a:rPr lang="de-DE" sz="1800" dirty="0">
                <a:solidFill>
                  <a:schemeClr val="bg1"/>
                </a:solidFill>
                <a:sym typeface="Wingdings" pitchFamily="2" charset="2"/>
              </a:rPr>
              <a:t>2 neutrino </a:t>
            </a:r>
            <a:r>
              <a:rPr lang="de-DE" sz="1800" dirty="0" smtClean="0">
                <a:solidFill>
                  <a:schemeClr val="bg1"/>
                </a:solidFill>
                <a:sym typeface="Wingdings" pitchFamily="2" charset="2"/>
              </a:rPr>
              <a:t>candidates</a:t>
            </a:r>
          </a:p>
          <a:p>
            <a:pPr lvl="1">
              <a:lnSpc>
                <a:spcPct val="80000"/>
              </a:lnSpc>
              <a:buClr>
                <a:srgbClr val="000066"/>
              </a:buClr>
              <a:buFontTx/>
              <a:buChar char="-"/>
            </a:pPr>
            <a:r>
              <a:rPr lang="de-DE" sz="1800" dirty="0" smtClean="0">
                <a:solidFill>
                  <a:schemeClr val="bg1"/>
                </a:solidFill>
                <a:sym typeface="Wingdings" pitchFamily="2" charset="2"/>
              </a:rPr>
              <a:t>(identified 1996)</a:t>
            </a:r>
            <a:endParaRPr lang="de-DE" sz="1800" dirty="0">
              <a:solidFill>
                <a:schemeClr val="bg1"/>
              </a:solidFill>
              <a:sym typeface="Wingdings" pitchFamily="2" charset="2"/>
            </a:endParaRPr>
          </a:p>
          <a:p>
            <a:pPr>
              <a:lnSpc>
                <a:spcPct val="80000"/>
              </a:lnSpc>
            </a:pPr>
            <a:endParaRPr lang="de-DE" sz="2000" dirty="0">
              <a:solidFill>
                <a:schemeClr val="bg1"/>
              </a:solidFill>
              <a:sym typeface="Wingdings" pitchFamily="2" charset="2"/>
            </a:endParaRPr>
          </a:p>
        </p:txBody>
      </p:sp>
      <p:sp>
        <p:nvSpPr>
          <p:cNvPr id="940121" name="Text Box 89"/>
          <p:cNvSpPr txBox="1">
            <a:spLocks noChangeArrowheads="1"/>
          </p:cNvSpPr>
          <p:nvPr/>
        </p:nvSpPr>
        <p:spPr bwMode="auto">
          <a:xfrm>
            <a:off x="4356100" y="1341438"/>
            <a:ext cx="3657600" cy="1281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>
            <a:spAutoFit/>
          </a:bodyPr>
          <a:lstStyle>
            <a:lvl1pPr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1275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2550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36663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49413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1066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638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0210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782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1600">
                <a:solidFill>
                  <a:schemeClr val="bg1"/>
                </a:solidFill>
                <a:latin typeface="Arial" charset="0"/>
              </a:rPr>
              <a:t>J. Learned to C.Spiering:</a:t>
            </a:r>
          </a:p>
          <a:p>
            <a:r>
              <a:rPr lang="de-DE" sz="2200" i="1">
                <a:solidFill>
                  <a:schemeClr val="bg1"/>
                </a:solidFill>
                <a:latin typeface="Arial" charset="0"/>
              </a:rPr>
              <a:t>„Congratulations for winning</a:t>
            </a:r>
          </a:p>
          <a:p>
            <a:r>
              <a:rPr lang="de-DE" sz="2200" i="1">
                <a:solidFill>
                  <a:schemeClr val="bg1"/>
                </a:solidFill>
                <a:latin typeface="Arial" charset="0"/>
              </a:rPr>
              <a:t>the 3-string race!“</a:t>
            </a:r>
          </a:p>
          <a:p>
            <a:endParaRPr lang="de-DE" sz="200" i="1">
              <a:solidFill>
                <a:schemeClr val="bg1"/>
              </a:solidFill>
              <a:latin typeface="Arial" charset="0"/>
            </a:endParaRPr>
          </a:p>
          <a:p>
            <a:r>
              <a:rPr lang="de-DE" sz="1600">
                <a:solidFill>
                  <a:schemeClr val="bg1"/>
                </a:solidFill>
                <a:latin typeface="Arial" charset="0"/>
              </a:rPr>
              <a:t>(NT-36 vs TRIAD vs AMANDA</a:t>
            </a:r>
            <a:r>
              <a:rPr lang="de-DE" sz="1600">
                <a:latin typeface="Arial" charset="0"/>
              </a:rPr>
              <a:t>)</a:t>
            </a:r>
            <a:endParaRPr lang="en-GB" sz="1600">
              <a:latin typeface="Arial" charset="0"/>
            </a:endParaRPr>
          </a:p>
        </p:txBody>
      </p:sp>
      <p:sp>
        <p:nvSpPr>
          <p:cNvPr id="940122" name="Line 90"/>
          <p:cNvSpPr>
            <a:spLocks noChangeShapeType="1"/>
          </p:cNvSpPr>
          <p:nvPr/>
        </p:nvSpPr>
        <p:spPr bwMode="auto">
          <a:xfrm flipH="1">
            <a:off x="3708400" y="2349500"/>
            <a:ext cx="549275" cy="32226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4793097"/>
              </p:ext>
            </p:extLst>
          </p:nvPr>
        </p:nvGraphicFramePr>
        <p:xfrm>
          <a:off x="4356749" y="2852936"/>
          <a:ext cx="3816350" cy="381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956" name="Acrobat Document" r:id="rId3" imgW="5667375" imgH="8020050" progId="AcroExch.Document.7">
                  <p:embed/>
                </p:oleObj>
              </mc:Choice>
              <mc:Fallback>
                <p:oleObj name="Acrobat Document" r:id="rId3" imgW="5667375" imgH="802005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4455" t="34259" r="17017" b="17455"/>
                      <a:stretch>
                        <a:fillRect/>
                      </a:stretch>
                    </p:blipFill>
                    <p:spPr bwMode="auto">
                      <a:xfrm>
                        <a:off x="4356749" y="2852936"/>
                        <a:ext cx="3816350" cy="3816350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rgbClr val="0099CC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260172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solidFill>
                  <a:schemeClr val="bg1"/>
                </a:solidFill>
              </a:rPr>
              <a:t>Towards NT-200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940035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250825" y="1412875"/>
            <a:ext cx="4708525" cy="5630863"/>
          </a:xfrm>
          <a:noFill/>
          <a:ln/>
        </p:spPr>
        <p:txBody>
          <a:bodyPr lIns="91436" tIns="45718" rIns="91436" bIns="45718"/>
          <a:lstStyle>
            <a:lvl1pPr marL="457200" indent="-457200" defTabSz="1014413"/>
            <a:lvl2pPr marL="914400" indent="-407988" defTabSz="1014413"/>
            <a:lvl3pPr marL="1371600" indent="-357188" defTabSz="1014413"/>
            <a:lvl4pPr marL="1828800" indent="-307975" defTabSz="1014413"/>
            <a:lvl5pPr marL="2286000" indent="-258763" defTabSz="1014413"/>
            <a:lvl6pPr marL="2743200" indent="-258763" defTabSz="1014413"/>
            <a:lvl7pPr marL="3200400" indent="-258763" defTabSz="1014413"/>
            <a:lvl8pPr marL="3657600" indent="-258763" defTabSz="1014413"/>
            <a:lvl9pPr marL="4114800" indent="-258763" defTabSz="1014413"/>
          </a:lstStyle>
          <a:p>
            <a:pPr>
              <a:lnSpc>
                <a:spcPct val="80000"/>
              </a:lnSpc>
            </a:pPr>
            <a:r>
              <a:rPr lang="de-DE" sz="2000">
                <a:solidFill>
                  <a:schemeClr val="bg1"/>
                </a:solidFill>
              </a:rPr>
              <a:t>1988: Germany joins</a:t>
            </a:r>
          </a:p>
          <a:p>
            <a:pPr>
              <a:lnSpc>
                <a:spcPct val="80000"/>
              </a:lnSpc>
            </a:pPr>
            <a:endParaRPr lang="de-DE" sz="200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de-DE" sz="2000">
                <a:solidFill>
                  <a:schemeClr val="bg1"/>
                </a:solidFill>
              </a:rPr>
              <a:t>1989/90: design of NT-200</a:t>
            </a:r>
          </a:p>
          <a:p>
            <a:pPr>
              <a:lnSpc>
                <a:spcPct val="80000"/>
              </a:lnSpc>
            </a:pPr>
            <a:endParaRPr lang="de-DE" sz="200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de-DE" sz="2000">
                <a:solidFill>
                  <a:schemeClr val="bg1"/>
                </a:solidFill>
              </a:rPr>
              <a:t>1993 + 1994:  NT-36  </a:t>
            </a:r>
          </a:p>
          <a:p>
            <a:pPr lvl="1">
              <a:lnSpc>
                <a:spcPct val="80000"/>
              </a:lnSpc>
              <a:buClr>
                <a:srgbClr val="000066"/>
              </a:buClr>
              <a:buFont typeface="Wingdings" pitchFamily="2" charset="2"/>
              <a:buNone/>
            </a:pPr>
            <a:r>
              <a:rPr lang="de-DE" sz="1800">
                <a:solidFill>
                  <a:schemeClr val="bg1"/>
                </a:solidFill>
              </a:rPr>
              <a:t>-	18 channels at 3 strings</a:t>
            </a:r>
          </a:p>
          <a:p>
            <a:pPr lvl="1">
              <a:lnSpc>
                <a:spcPct val="80000"/>
              </a:lnSpc>
              <a:buClr>
                <a:srgbClr val="000066"/>
              </a:buClr>
              <a:buFont typeface="Wingdings" pitchFamily="2" charset="2"/>
              <a:buNone/>
            </a:pPr>
            <a:r>
              <a:rPr lang="de-DE" sz="1800">
                <a:solidFill>
                  <a:schemeClr val="bg1"/>
                </a:solidFill>
                <a:sym typeface="Wingdings" pitchFamily="2" charset="2"/>
              </a:rPr>
              <a:t>-	first underwater array </a:t>
            </a:r>
          </a:p>
          <a:p>
            <a:pPr lvl="1">
              <a:lnSpc>
                <a:spcPct val="80000"/>
              </a:lnSpc>
              <a:buClr>
                <a:srgbClr val="000066"/>
              </a:buClr>
              <a:buFont typeface="Wingdings" pitchFamily="2" charset="2"/>
              <a:buNone/>
            </a:pPr>
            <a:r>
              <a:rPr lang="de-DE" sz="1800">
                <a:solidFill>
                  <a:schemeClr val="bg1"/>
                </a:solidFill>
                <a:sym typeface="Wingdings" pitchFamily="2" charset="2"/>
              </a:rPr>
              <a:t>-	first 2 neutrino candidates</a:t>
            </a:r>
          </a:p>
          <a:p>
            <a:pPr>
              <a:lnSpc>
                <a:spcPct val="80000"/>
              </a:lnSpc>
            </a:pPr>
            <a:endParaRPr lang="de-DE" sz="2000">
              <a:solidFill>
                <a:schemeClr val="bg1"/>
              </a:solidFill>
              <a:sym typeface="Wingdings" pitchFamily="2" charset="2"/>
            </a:endParaRPr>
          </a:p>
          <a:p>
            <a:pPr>
              <a:lnSpc>
                <a:spcPct val="80000"/>
              </a:lnSpc>
            </a:pPr>
            <a:r>
              <a:rPr lang="de-DE" sz="2000">
                <a:solidFill>
                  <a:schemeClr val="bg1"/>
                </a:solidFill>
                <a:sym typeface="Wingdings" pitchFamily="2" charset="2"/>
              </a:rPr>
              <a:t>1995:  NT-72</a:t>
            </a:r>
          </a:p>
          <a:p>
            <a:pPr lvl="1">
              <a:lnSpc>
                <a:spcPct val="80000"/>
              </a:lnSpc>
              <a:buClr>
                <a:srgbClr val="000066"/>
              </a:buClr>
              <a:buFont typeface="Wingdings" pitchFamily="2" charset="2"/>
              <a:buNone/>
            </a:pPr>
            <a:r>
              <a:rPr lang="de-DE" sz="1800">
                <a:solidFill>
                  <a:schemeClr val="bg1"/>
                </a:solidFill>
                <a:sym typeface="Wingdings" pitchFamily="2" charset="2"/>
              </a:rPr>
              <a:t>-	38 channels at 4 strings</a:t>
            </a:r>
          </a:p>
          <a:p>
            <a:pPr lvl="3">
              <a:lnSpc>
                <a:spcPct val="80000"/>
              </a:lnSpc>
            </a:pPr>
            <a:endParaRPr lang="de-DE" sz="1400">
              <a:solidFill>
                <a:schemeClr val="bg1"/>
              </a:solidFill>
              <a:sym typeface="Wingdings" pitchFamily="2" charset="2"/>
            </a:endParaRPr>
          </a:p>
          <a:p>
            <a:pPr>
              <a:lnSpc>
                <a:spcPct val="80000"/>
              </a:lnSpc>
            </a:pPr>
            <a:r>
              <a:rPr lang="de-DE" sz="2000">
                <a:solidFill>
                  <a:schemeClr val="bg1"/>
                </a:solidFill>
                <a:sym typeface="Wingdings" pitchFamily="2" charset="2"/>
              </a:rPr>
              <a:t>1996:  NT-96</a:t>
            </a:r>
          </a:p>
          <a:p>
            <a:pPr lvl="1">
              <a:lnSpc>
                <a:spcPct val="80000"/>
              </a:lnSpc>
              <a:buClr>
                <a:srgbClr val="000066"/>
              </a:buClr>
              <a:buFont typeface="Wingdings" pitchFamily="2" charset="2"/>
              <a:buNone/>
            </a:pPr>
            <a:r>
              <a:rPr lang="de-DE" sz="1800">
                <a:solidFill>
                  <a:schemeClr val="bg1"/>
                </a:solidFill>
                <a:sym typeface="Wingdings" pitchFamily="2" charset="2"/>
              </a:rPr>
              <a:t>- 	48 channels at 4 strings </a:t>
            </a:r>
          </a:p>
          <a:p>
            <a:pPr lvl="1">
              <a:lnSpc>
                <a:spcPct val="80000"/>
              </a:lnSpc>
              <a:buClr>
                <a:srgbClr val="000066"/>
              </a:buClr>
              <a:buFont typeface="Wingdings" pitchFamily="2" charset="2"/>
              <a:buNone/>
            </a:pPr>
            <a:r>
              <a:rPr lang="de-DE" sz="1800">
                <a:solidFill>
                  <a:schemeClr val="bg1"/>
                </a:solidFill>
                <a:sym typeface="Wingdings" pitchFamily="2" charset="2"/>
              </a:rPr>
              <a:t>-	clear neutrinos </a:t>
            </a:r>
          </a:p>
          <a:p>
            <a:pPr>
              <a:lnSpc>
                <a:spcPct val="80000"/>
              </a:lnSpc>
            </a:pPr>
            <a:endParaRPr lang="de-DE" sz="200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de-DE" sz="2000">
                <a:solidFill>
                  <a:schemeClr val="bg1"/>
                </a:solidFill>
              </a:rPr>
              <a:t>1998: NT-200</a:t>
            </a:r>
          </a:p>
          <a:p>
            <a:pPr lvl="1">
              <a:lnSpc>
                <a:spcPct val="80000"/>
              </a:lnSpc>
              <a:buClr>
                <a:srgbClr val="000066"/>
              </a:buClr>
              <a:buFont typeface="Wingdings" pitchFamily="2" charset="2"/>
              <a:buNone/>
            </a:pPr>
            <a:r>
              <a:rPr lang="de-DE" sz="1800">
                <a:solidFill>
                  <a:schemeClr val="bg1"/>
                </a:solidFill>
              </a:rPr>
              <a:t>-	96 channels at 8 strings</a:t>
            </a:r>
          </a:p>
        </p:txBody>
      </p:sp>
      <p:grpSp>
        <p:nvGrpSpPr>
          <p:cNvPr id="940036" name="Group 4"/>
          <p:cNvGrpSpPr>
            <a:grpSpLocks/>
          </p:cNvGrpSpPr>
          <p:nvPr/>
        </p:nvGrpSpPr>
        <p:grpSpPr bwMode="auto">
          <a:xfrm>
            <a:off x="6259513" y="2924175"/>
            <a:ext cx="1560512" cy="3663950"/>
            <a:chOff x="480" y="768"/>
            <a:chExt cx="1680" cy="3408"/>
          </a:xfrm>
        </p:grpSpPr>
        <p:sp>
          <p:nvSpPr>
            <p:cNvPr id="940037" name="Rectangle 5"/>
            <p:cNvSpPr>
              <a:spLocks noChangeArrowheads="1"/>
            </p:cNvSpPr>
            <p:nvPr/>
          </p:nvSpPr>
          <p:spPr bwMode="auto">
            <a:xfrm>
              <a:off x="480" y="768"/>
              <a:ext cx="1680" cy="3408"/>
            </a:xfrm>
            <a:prstGeom prst="rect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40038" name="Group 6"/>
            <p:cNvGrpSpPr>
              <a:grpSpLocks/>
            </p:cNvGrpSpPr>
            <p:nvPr/>
          </p:nvGrpSpPr>
          <p:grpSpPr bwMode="auto">
            <a:xfrm>
              <a:off x="672" y="864"/>
              <a:ext cx="1296" cy="3168"/>
              <a:chOff x="1584" y="192"/>
              <a:chExt cx="1680" cy="4512"/>
            </a:xfrm>
          </p:grpSpPr>
          <p:sp>
            <p:nvSpPr>
              <p:cNvPr id="940039" name="Line 7"/>
              <p:cNvSpPr>
                <a:spLocks noChangeShapeType="1"/>
              </p:cNvSpPr>
              <p:nvPr/>
            </p:nvSpPr>
            <p:spPr bwMode="auto">
              <a:xfrm>
                <a:off x="1584" y="192"/>
                <a:ext cx="624" cy="1632"/>
              </a:xfrm>
              <a:prstGeom prst="line">
                <a:avLst/>
              </a:prstGeom>
              <a:noFill/>
              <a:ln w="38100">
                <a:solidFill>
                  <a:srgbClr val="FFFF99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40" name="Oval 8"/>
              <p:cNvSpPr>
                <a:spLocks noChangeArrowheads="1"/>
              </p:cNvSpPr>
              <p:nvPr/>
            </p:nvSpPr>
            <p:spPr bwMode="auto">
              <a:xfrm>
                <a:off x="2256" y="2880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41" name="Oval 9"/>
              <p:cNvSpPr>
                <a:spLocks noChangeArrowheads="1"/>
              </p:cNvSpPr>
              <p:nvPr/>
            </p:nvSpPr>
            <p:spPr bwMode="auto">
              <a:xfrm>
                <a:off x="2208" y="1200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42" name="Oval 10"/>
              <p:cNvSpPr>
                <a:spLocks noChangeArrowheads="1"/>
              </p:cNvSpPr>
              <p:nvPr/>
            </p:nvSpPr>
            <p:spPr bwMode="auto">
              <a:xfrm>
                <a:off x="2160" y="816"/>
                <a:ext cx="384" cy="384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43" name="Oval 11"/>
              <p:cNvSpPr>
                <a:spLocks noChangeArrowheads="1"/>
              </p:cNvSpPr>
              <p:nvPr/>
            </p:nvSpPr>
            <p:spPr bwMode="auto">
              <a:xfrm>
                <a:off x="2352" y="4224"/>
                <a:ext cx="480" cy="480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44" name="Oval 12"/>
              <p:cNvSpPr>
                <a:spLocks noChangeArrowheads="1"/>
              </p:cNvSpPr>
              <p:nvPr/>
            </p:nvSpPr>
            <p:spPr bwMode="auto">
              <a:xfrm>
                <a:off x="2736" y="2592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45" name="Oval 13"/>
              <p:cNvSpPr>
                <a:spLocks noChangeArrowheads="1"/>
              </p:cNvSpPr>
              <p:nvPr/>
            </p:nvSpPr>
            <p:spPr bwMode="auto">
              <a:xfrm>
                <a:off x="2352" y="2304"/>
                <a:ext cx="480" cy="480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46" name="Oval 14"/>
              <p:cNvSpPr>
                <a:spLocks noChangeArrowheads="1"/>
              </p:cNvSpPr>
              <p:nvPr/>
            </p:nvSpPr>
            <p:spPr bwMode="auto">
              <a:xfrm>
                <a:off x="2736" y="2256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47" name="Oval 15"/>
              <p:cNvSpPr>
                <a:spLocks noChangeArrowheads="1"/>
              </p:cNvSpPr>
              <p:nvPr/>
            </p:nvSpPr>
            <p:spPr bwMode="auto">
              <a:xfrm>
                <a:off x="2736" y="2880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48" name="Oval 16"/>
              <p:cNvSpPr>
                <a:spLocks noChangeArrowheads="1"/>
              </p:cNvSpPr>
              <p:nvPr/>
            </p:nvSpPr>
            <p:spPr bwMode="auto">
              <a:xfrm>
                <a:off x="2688" y="3168"/>
                <a:ext cx="384" cy="384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49" name="Oval 17"/>
              <p:cNvSpPr>
                <a:spLocks noChangeArrowheads="1"/>
              </p:cNvSpPr>
              <p:nvPr/>
            </p:nvSpPr>
            <p:spPr bwMode="auto">
              <a:xfrm>
                <a:off x="1680" y="2448"/>
                <a:ext cx="480" cy="480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50" name="Oval 18"/>
              <p:cNvSpPr>
                <a:spLocks noChangeArrowheads="1"/>
              </p:cNvSpPr>
              <p:nvPr/>
            </p:nvSpPr>
            <p:spPr bwMode="auto">
              <a:xfrm>
                <a:off x="2688" y="3504"/>
                <a:ext cx="384" cy="384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51" name="Oval 19"/>
              <p:cNvSpPr>
                <a:spLocks noChangeArrowheads="1"/>
              </p:cNvSpPr>
              <p:nvPr/>
            </p:nvSpPr>
            <p:spPr bwMode="auto">
              <a:xfrm>
                <a:off x="2736" y="3888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52" name="Oval 20"/>
              <p:cNvSpPr>
                <a:spLocks noChangeArrowheads="1"/>
              </p:cNvSpPr>
              <p:nvPr/>
            </p:nvSpPr>
            <p:spPr bwMode="auto">
              <a:xfrm>
                <a:off x="1728" y="240"/>
                <a:ext cx="384" cy="384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53" name="Oval 21"/>
              <p:cNvSpPr>
                <a:spLocks noChangeArrowheads="1"/>
              </p:cNvSpPr>
              <p:nvPr/>
            </p:nvSpPr>
            <p:spPr bwMode="auto">
              <a:xfrm>
                <a:off x="1680" y="1008"/>
                <a:ext cx="480" cy="480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54" name="Oval 22"/>
              <p:cNvSpPr>
                <a:spLocks noChangeArrowheads="1"/>
              </p:cNvSpPr>
              <p:nvPr/>
            </p:nvSpPr>
            <p:spPr bwMode="auto">
              <a:xfrm>
                <a:off x="1680" y="1728"/>
                <a:ext cx="480" cy="480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55" name="Oval 23"/>
              <p:cNvSpPr>
                <a:spLocks noChangeArrowheads="1"/>
              </p:cNvSpPr>
              <p:nvPr/>
            </p:nvSpPr>
            <p:spPr bwMode="auto">
              <a:xfrm>
                <a:off x="1776" y="2208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56" name="Line 24"/>
              <p:cNvSpPr>
                <a:spLocks noChangeShapeType="1"/>
              </p:cNvSpPr>
              <p:nvPr/>
            </p:nvSpPr>
            <p:spPr bwMode="auto">
              <a:xfrm flipV="1">
                <a:off x="1920" y="432"/>
                <a:ext cx="0" cy="37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57" name="Line 25"/>
              <p:cNvSpPr>
                <a:spLocks noChangeShapeType="1"/>
              </p:cNvSpPr>
              <p:nvPr/>
            </p:nvSpPr>
            <p:spPr bwMode="auto">
              <a:xfrm flipV="1">
                <a:off x="2352" y="288"/>
                <a:ext cx="0" cy="350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58" name="Line 26"/>
              <p:cNvSpPr>
                <a:spLocks noChangeShapeType="1"/>
              </p:cNvSpPr>
              <p:nvPr/>
            </p:nvSpPr>
            <p:spPr bwMode="auto">
              <a:xfrm flipV="1">
                <a:off x="2880" y="480"/>
                <a:ext cx="0" cy="37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59" name="Oval 27"/>
              <p:cNvSpPr>
                <a:spLocks noChangeArrowheads="1"/>
              </p:cNvSpPr>
              <p:nvPr/>
            </p:nvSpPr>
            <p:spPr bwMode="auto">
              <a:xfrm>
                <a:off x="1872" y="384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60" name="Oval 28"/>
              <p:cNvSpPr>
                <a:spLocks noChangeArrowheads="1"/>
              </p:cNvSpPr>
              <p:nvPr/>
            </p:nvSpPr>
            <p:spPr bwMode="auto">
              <a:xfrm>
                <a:off x="1872" y="1920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61" name="Oval 29"/>
              <p:cNvSpPr>
                <a:spLocks noChangeArrowheads="1"/>
              </p:cNvSpPr>
              <p:nvPr/>
            </p:nvSpPr>
            <p:spPr bwMode="auto">
              <a:xfrm>
                <a:off x="1872" y="2304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62" name="Oval 30"/>
              <p:cNvSpPr>
                <a:spLocks noChangeArrowheads="1"/>
              </p:cNvSpPr>
              <p:nvPr/>
            </p:nvSpPr>
            <p:spPr bwMode="auto">
              <a:xfrm>
                <a:off x="1872" y="2640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63" name="Oval 31"/>
              <p:cNvSpPr>
                <a:spLocks noChangeArrowheads="1"/>
              </p:cNvSpPr>
              <p:nvPr/>
            </p:nvSpPr>
            <p:spPr bwMode="auto">
              <a:xfrm>
                <a:off x="1872" y="2976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64" name="Oval 32"/>
              <p:cNvSpPr>
                <a:spLocks noChangeArrowheads="1"/>
              </p:cNvSpPr>
              <p:nvPr/>
            </p:nvSpPr>
            <p:spPr bwMode="auto">
              <a:xfrm>
                <a:off x="1872" y="3312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65" name="Oval 33"/>
              <p:cNvSpPr>
                <a:spLocks noChangeArrowheads="1"/>
              </p:cNvSpPr>
              <p:nvPr/>
            </p:nvSpPr>
            <p:spPr bwMode="auto">
              <a:xfrm>
                <a:off x="1872" y="3600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66" name="Oval 34"/>
              <p:cNvSpPr>
                <a:spLocks noChangeArrowheads="1"/>
              </p:cNvSpPr>
              <p:nvPr/>
            </p:nvSpPr>
            <p:spPr bwMode="auto">
              <a:xfrm>
                <a:off x="1872" y="3936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67" name="Oval 35"/>
              <p:cNvSpPr>
                <a:spLocks noChangeArrowheads="1"/>
              </p:cNvSpPr>
              <p:nvPr/>
            </p:nvSpPr>
            <p:spPr bwMode="auto">
              <a:xfrm>
                <a:off x="1872" y="4176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68" name="Oval 36"/>
              <p:cNvSpPr>
                <a:spLocks noChangeArrowheads="1"/>
              </p:cNvSpPr>
              <p:nvPr/>
            </p:nvSpPr>
            <p:spPr bwMode="auto">
              <a:xfrm>
                <a:off x="2304" y="2928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69" name="Oval 37"/>
              <p:cNvSpPr>
                <a:spLocks noChangeArrowheads="1"/>
              </p:cNvSpPr>
              <p:nvPr/>
            </p:nvSpPr>
            <p:spPr bwMode="auto">
              <a:xfrm>
                <a:off x="2304" y="3216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70" name="Oval 38"/>
              <p:cNvSpPr>
                <a:spLocks noChangeArrowheads="1"/>
              </p:cNvSpPr>
              <p:nvPr/>
            </p:nvSpPr>
            <p:spPr bwMode="auto">
              <a:xfrm>
                <a:off x="2304" y="3552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71" name="Oval 39"/>
              <p:cNvSpPr>
                <a:spLocks noChangeArrowheads="1"/>
              </p:cNvSpPr>
              <p:nvPr/>
            </p:nvSpPr>
            <p:spPr bwMode="auto">
              <a:xfrm>
                <a:off x="2304" y="3792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72" name="Oval 40"/>
              <p:cNvSpPr>
                <a:spLocks noChangeArrowheads="1"/>
              </p:cNvSpPr>
              <p:nvPr/>
            </p:nvSpPr>
            <p:spPr bwMode="auto">
              <a:xfrm>
                <a:off x="1872" y="1200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73" name="Oval 41"/>
              <p:cNvSpPr>
                <a:spLocks noChangeArrowheads="1"/>
              </p:cNvSpPr>
              <p:nvPr/>
            </p:nvSpPr>
            <p:spPr bwMode="auto">
              <a:xfrm>
                <a:off x="1872" y="1584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74" name="Oval 42"/>
              <p:cNvSpPr>
                <a:spLocks noChangeArrowheads="1"/>
              </p:cNvSpPr>
              <p:nvPr/>
            </p:nvSpPr>
            <p:spPr bwMode="auto">
              <a:xfrm>
                <a:off x="2304" y="1296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75" name="Oval 43"/>
              <p:cNvSpPr>
                <a:spLocks noChangeArrowheads="1"/>
              </p:cNvSpPr>
              <p:nvPr/>
            </p:nvSpPr>
            <p:spPr bwMode="auto">
              <a:xfrm>
                <a:off x="2304" y="1632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76" name="Oval 44"/>
              <p:cNvSpPr>
                <a:spLocks noChangeArrowheads="1"/>
              </p:cNvSpPr>
              <p:nvPr/>
            </p:nvSpPr>
            <p:spPr bwMode="auto">
              <a:xfrm>
                <a:off x="2304" y="1968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77" name="Oval 45"/>
              <p:cNvSpPr>
                <a:spLocks noChangeArrowheads="1"/>
              </p:cNvSpPr>
              <p:nvPr/>
            </p:nvSpPr>
            <p:spPr bwMode="auto">
              <a:xfrm>
                <a:off x="2304" y="2304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78" name="Oval 46"/>
              <p:cNvSpPr>
                <a:spLocks noChangeArrowheads="1"/>
              </p:cNvSpPr>
              <p:nvPr/>
            </p:nvSpPr>
            <p:spPr bwMode="auto">
              <a:xfrm>
                <a:off x="2304" y="2592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79" name="Oval 47"/>
              <p:cNvSpPr>
                <a:spLocks noChangeArrowheads="1"/>
              </p:cNvSpPr>
              <p:nvPr/>
            </p:nvSpPr>
            <p:spPr bwMode="auto">
              <a:xfrm>
                <a:off x="2544" y="1056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80" name="Oval 48"/>
              <p:cNvSpPr>
                <a:spLocks noChangeArrowheads="1"/>
              </p:cNvSpPr>
              <p:nvPr/>
            </p:nvSpPr>
            <p:spPr bwMode="auto">
              <a:xfrm>
                <a:off x="2544" y="1392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81" name="Oval 49"/>
              <p:cNvSpPr>
                <a:spLocks noChangeArrowheads="1"/>
              </p:cNvSpPr>
              <p:nvPr/>
            </p:nvSpPr>
            <p:spPr bwMode="auto">
              <a:xfrm>
                <a:off x="2544" y="1776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82" name="Oval 50"/>
              <p:cNvSpPr>
                <a:spLocks noChangeArrowheads="1"/>
              </p:cNvSpPr>
              <p:nvPr/>
            </p:nvSpPr>
            <p:spPr bwMode="auto">
              <a:xfrm>
                <a:off x="2832" y="1968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83" name="Oval 51"/>
              <p:cNvSpPr>
                <a:spLocks noChangeArrowheads="1"/>
              </p:cNvSpPr>
              <p:nvPr/>
            </p:nvSpPr>
            <p:spPr bwMode="auto">
              <a:xfrm>
                <a:off x="2832" y="2352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84" name="Oval 52"/>
              <p:cNvSpPr>
                <a:spLocks noChangeArrowheads="1"/>
              </p:cNvSpPr>
              <p:nvPr/>
            </p:nvSpPr>
            <p:spPr bwMode="auto">
              <a:xfrm>
                <a:off x="2832" y="2688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85" name="Oval 53"/>
              <p:cNvSpPr>
                <a:spLocks noChangeArrowheads="1"/>
              </p:cNvSpPr>
              <p:nvPr/>
            </p:nvSpPr>
            <p:spPr bwMode="auto">
              <a:xfrm>
                <a:off x="2832" y="2976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86" name="Oval 54"/>
              <p:cNvSpPr>
                <a:spLocks noChangeArrowheads="1"/>
              </p:cNvSpPr>
              <p:nvPr/>
            </p:nvSpPr>
            <p:spPr bwMode="auto">
              <a:xfrm>
                <a:off x="2832" y="3312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87" name="Oval 55"/>
              <p:cNvSpPr>
                <a:spLocks noChangeArrowheads="1"/>
              </p:cNvSpPr>
              <p:nvPr/>
            </p:nvSpPr>
            <p:spPr bwMode="auto">
              <a:xfrm>
                <a:off x="2832" y="3648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88" name="Oval 56"/>
              <p:cNvSpPr>
                <a:spLocks noChangeArrowheads="1"/>
              </p:cNvSpPr>
              <p:nvPr/>
            </p:nvSpPr>
            <p:spPr bwMode="auto">
              <a:xfrm>
                <a:off x="2832" y="3984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89" name="Oval 57"/>
              <p:cNvSpPr>
                <a:spLocks noChangeArrowheads="1"/>
              </p:cNvSpPr>
              <p:nvPr/>
            </p:nvSpPr>
            <p:spPr bwMode="auto">
              <a:xfrm>
                <a:off x="2832" y="4224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90" name="Oval 58"/>
              <p:cNvSpPr>
                <a:spLocks noChangeArrowheads="1"/>
              </p:cNvSpPr>
              <p:nvPr/>
            </p:nvSpPr>
            <p:spPr bwMode="auto">
              <a:xfrm>
                <a:off x="2304" y="240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91" name="Oval 59"/>
              <p:cNvSpPr>
                <a:spLocks noChangeArrowheads="1"/>
              </p:cNvSpPr>
              <p:nvPr/>
            </p:nvSpPr>
            <p:spPr bwMode="auto">
              <a:xfrm>
                <a:off x="2832" y="432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92" name="Oval 60"/>
              <p:cNvSpPr>
                <a:spLocks noChangeArrowheads="1"/>
              </p:cNvSpPr>
              <p:nvPr/>
            </p:nvSpPr>
            <p:spPr bwMode="auto">
              <a:xfrm>
                <a:off x="2304" y="960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93" name="Oval 61"/>
              <p:cNvSpPr>
                <a:spLocks noChangeArrowheads="1"/>
              </p:cNvSpPr>
              <p:nvPr/>
            </p:nvSpPr>
            <p:spPr bwMode="auto">
              <a:xfrm>
                <a:off x="2304" y="672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94" name="Oval 62"/>
              <p:cNvSpPr>
                <a:spLocks noChangeArrowheads="1"/>
              </p:cNvSpPr>
              <p:nvPr/>
            </p:nvSpPr>
            <p:spPr bwMode="auto">
              <a:xfrm>
                <a:off x="2832" y="1248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95" name="Oval 63"/>
              <p:cNvSpPr>
                <a:spLocks noChangeArrowheads="1"/>
              </p:cNvSpPr>
              <p:nvPr/>
            </p:nvSpPr>
            <p:spPr bwMode="auto">
              <a:xfrm>
                <a:off x="2832" y="1632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96" name="Oval 64"/>
              <p:cNvSpPr>
                <a:spLocks noChangeArrowheads="1"/>
              </p:cNvSpPr>
              <p:nvPr/>
            </p:nvSpPr>
            <p:spPr bwMode="auto">
              <a:xfrm>
                <a:off x="2832" y="912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97" name="Oval 65"/>
              <p:cNvSpPr>
                <a:spLocks noChangeArrowheads="1"/>
              </p:cNvSpPr>
              <p:nvPr/>
            </p:nvSpPr>
            <p:spPr bwMode="auto">
              <a:xfrm>
                <a:off x="1872" y="864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98" name="Oval 66"/>
              <p:cNvSpPr>
                <a:spLocks noChangeArrowheads="1"/>
              </p:cNvSpPr>
              <p:nvPr/>
            </p:nvSpPr>
            <p:spPr bwMode="auto">
              <a:xfrm>
                <a:off x="2544" y="480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99" name="Line 67"/>
              <p:cNvSpPr>
                <a:spLocks noChangeShapeType="1"/>
              </p:cNvSpPr>
              <p:nvPr/>
            </p:nvSpPr>
            <p:spPr bwMode="auto">
              <a:xfrm>
                <a:off x="1920" y="432"/>
                <a:ext cx="672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100" name="Line 68"/>
              <p:cNvSpPr>
                <a:spLocks noChangeShapeType="1"/>
              </p:cNvSpPr>
              <p:nvPr/>
            </p:nvSpPr>
            <p:spPr bwMode="auto">
              <a:xfrm flipV="1">
                <a:off x="1920" y="288"/>
                <a:ext cx="432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101" name="Line 69"/>
              <p:cNvSpPr>
                <a:spLocks noChangeShapeType="1"/>
              </p:cNvSpPr>
              <p:nvPr/>
            </p:nvSpPr>
            <p:spPr bwMode="auto">
              <a:xfrm>
                <a:off x="2352" y="288"/>
                <a:ext cx="528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102" name="Line 70"/>
              <p:cNvSpPr>
                <a:spLocks noChangeShapeType="1"/>
              </p:cNvSpPr>
              <p:nvPr/>
            </p:nvSpPr>
            <p:spPr bwMode="auto">
              <a:xfrm flipV="1">
                <a:off x="2592" y="480"/>
                <a:ext cx="288" cy="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103" name="Line 71"/>
              <p:cNvSpPr>
                <a:spLocks noChangeShapeType="1"/>
              </p:cNvSpPr>
              <p:nvPr/>
            </p:nvSpPr>
            <p:spPr bwMode="auto">
              <a:xfrm flipV="1">
                <a:off x="1920" y="3840"/>
                <a:ext cx="432" cy="38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104" name="Line 72"/>
              <p:cNvSpPr>
                <a:spLocks noChangeShapeType="1"/>
              </p:cNvSpPr>
              <p:nvPr/>
            </p:nvSpPr>
            <p:spPr bwMode="auto">
              <a:xfrm>
                <a:off x="1920" y="4224"/>
                <a:ext cx="672" cy="24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105" name="Line 73"/>
              <p:cNvSpPr>
                <a:spLocks noChangeShapeType="1"/>
              </p:cNvSpPr>
              <p:nvPr/>
            </p:nvSpPr>
            <p:spPr bwMode="auto">
              <a:xfrm>
                <a:off x="2352" y="3840"/>
                <a:ext cx="528" cy="43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106" name="Line 74"/>
              <p:cNvSpPr>
                <a:spLocks noChangeShapeType="1"/>
              </p:cNvSpPr>
              <p:nvPr/>
            </p:nvSpPr>
            <p:spPr bwMode="auto">
              <a:xfrm flipH="1">
                <a:off x="2592" y="4272"/>
                <a:ext cx="288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107" name="Line 75"/>
              <p:cNvSpPr>
                <a:spLocks noChangeShapeType="1"/>
              </p:cNvSpPr>
              <p:nvPr/>
            </p:nvSpPr>
            <p:spPr bwMode="auto">
              <a:xfrm>
                <a:off x="2544" y="2688"/>
                <a:ext cx="720" cy="1872"/>
              </a:xfrm>
              <a:prstGeom prst="line">
                <a:avLst/>
              </a:prstGeom>
              <a:noFill/>
              <a:ln w="38100">
                <a:solidFill>
                  <a:srgbClr val="FFFF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108" name="Oval 76"/>
              <p:cNvSpPr>
                <a:spLocks noChangeArrowheads="1"/>
              </p:cNvSpPr>
              <p:nvPr/>
            </p:nvSpPr>
            <p:spPr bwMode="auto">
              <a:xfrm>
                <a:off x="2448" y="2784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109" name="Oval 77"/>
              <p:cNvSpPr>
                <a:spLocks noChangeArrowheads="1"/>
              </p:cNvSpPr>
              <p:nvPr/>
            </p:nvSpPr>
            <p:spPr bwMode="auto">
              <a:xfrm>
                <a:off x="2400" y="3408"/>
                <a:ext cx="384" cy="384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110" name="Oval 78"/>
              <p:cNvSpPr>
                <a:spLocks noChangeArrowheads="1"/>
              </p:cNvSpPr>
              <p:nvPr/>
            </p:nvSpPr>
            <p:spPr bwMode="auto">
              <a:xfrm>
                <a:off x="2544" y="3552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111" name="Oval 79"/>
              <p:cNvSpPr>
                <a:spLocks noChangeArrowheads="1"/>
              </p:cNvSpPr>
              <p:nvPr/>
            </p:nvSpPr>
            <p:spPr bwMode="auto">
              <a:xfrm>
                <a:off x="2544" y="3888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112" name="Oval 80"/>
              <p:cNvSpPr>
                <a:spLocks noChangeArrowheads="1"/>
              </p:cNvSpPr>
              <p:nvPr/>
            </p:nvSpPr>
            <p:spPr bwMode="auto">
              <a:xfrm>
                <a:off x="2544" y="4176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113" name="Oval 81"/>
              <p:cNvSpPr>
                <a:spLocks noChangeArrowheads="1"/>
              </p:cNvSpPr>
              <p:nvPr/>
            </p:nvSpPr>
            <p:spPr bwMode="auto">
              <a:xfrm>
                <a:off x="2544" y="2160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114" name="Oval 82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115" name="Oval 83"/>
              <p:cNvSpPr>
                <a:spLocks noChangeArrowheads="1"/>
              </p:cNvSpPr>
              <p:nvPr/>
            </p:nvSpPr>
            <p:spPr bwMode="auto">
              <a:xfrm>
                <a:off x="2544" y="4416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116" name="Line 84"/>
              <p:cNvSpPr>
                <a:spLocks noChangeShapeType="1"/>
              </p:cNvSpPr>
              <p:nvPr/>
            </p:nvSpPr>
            <p:spPr bwMode="auto">
              <a:xfrm flipV="1">
                <a:off x="2592" y="528"/>
                <a:ext cx="0" cy="39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117" name="Oval 85"/>
              <p:cNvSpPr>
                <a:spLocks noChangeArrowheads="1"/>
              </p:cNvSpPr>
              <p:nvPr/>
            </p:nvSpPr>
            <p:spPr bwMode="auto">
              <a:xfrm>
                <a:off x="2544" y="2880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118" name="Oval 86"/>
              <p:cNvSpPr>
                <a:spLocks noChangeArrowheads="1"/>
              </p:cNvSpPr>
              <p:nvPr/>
            </p:nvSpPr>
            <p:spPr bwMode="auto">
              <a:xfrm>
                <a:off x="2544" y="2496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119" name="Line 87"/>
              <p:cNvSpPr>
                <a:spLocks noChangeShapeType="1"/>
              </p:cNvSpPr>
              <p:nvPr/>
            </p:nvSpPr>
            <p:spPr bwMode="auto">
              <a:xfrm>
                <a:off x="2208" y="1824"/>
                <a:ext cx="240" cy="624"/>
              </a:xfrm>
              <a:prstGeom prst="line">
                <a:avLst/>
              </a:prstGeom>
              <a:noFill/>
              <a:ln w="38100">
                <a:solidFill>
                  <a:srgbClr val="FFFF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940120" name="Text Box 88"/>
          <p:cNvSpPr txBox="1">
            <a:spLocks noChangeArrowheads="1"/>
          </p:cNvSpPr>
          <p:nvPr/>
        </p:nvSpPr>
        <p:spPr bwMode="auto">
          <a:xfrm>
            <a:off x="4500563" y="6308725"/>
            <a:ext cx="1725612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>
            <a:spAutoFit/>
          </a:bodyPr>
          <a:lstStyle>
            <a:lvl1pPr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1275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2550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36663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49413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1066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638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0210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782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1400" b="1">
                <a:solidFill>
                  <a:srgbClr val="000099"/>
                </a:solidFill>
                <a:latin typeface="Arial" charset="0"/>
              </a:rPr>
              <a:t> </a:t>
            </a:r>
            <a:r>
              <a:rPr lang="de-DE" sz="1400" b="1">
                <a:solidFill>
                  <a:schemeClr val="bg1"/>
                </a:solidFill>
                <a:latin typeface="Calibri" pitchFamily="34" charset="0"/>
              </a:rPr>
              <a:t>4-string stage (1996)</a:t>
            </a:r>
          </a:p>
        </p:txBody>
      </p:sp>
      <p:sp>
        <p:nvSpPr>
          <p:cNvPr id="940121" name="Text Box 89"/>
          <p:cNvSpPr txBox="1">
            <a:spLocks noChangeArrowheads="1"/>
          </p:cNvSpPr>
          <p:nvPr/>
        </p:nvSpPr>
        <p:spPr bwMode="auto">
          <a:xfrm>
            <a:off x="4356100" y="1341438"/>
            <a:ext cx="3657600" cy="1281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>
            <a:spAutoFit/>
          </a:bodyPr>
          <a:lstStyle>
            <a:lvl1pPr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1275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2550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36663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49413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1066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638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0210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782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1600">
                <a:solidFill>
                  <a:schemeClr val="bg1"/>
                </a:solidFill>
                <a:latin typeface="Arial" charset="0"/>
              </a:rPr>
              <a:t>J. Learned to C.Spiering:</a:t>
            </a:r>
          </a:p>
          <a:p>
            <a:r>
              <a:rPr lang="de-DE" sz="2200" i="1">
                <a:solidFill>
                  <a:schemeClr val="bg1"/>
                </a:solidFill>
                <a:latin typeface="Arial" charset="0"/>
              </a:rPr>
              <a:t>„Congratulations for winning</a:t>
            </a:r>
          </a:p>
          <a:p>
            <a:r>
              <a:rPr lang="de-DE" sz="2200" i="1">
                <a:solidFill>
                  <a:schemeClr val="bg1"/>
                </a:solidFill>
                <a:latin typeface="Arial" charset="0"/>
              </a:rPr>
              <a:t>the 3-string race!“</a:t>
            </a:r>
          </a:p>
          <a:p>
            <a:endParaRPr lang="de-DE" sz="200" i="1">
              <a:solidFill>
                <a:schemeClr val="bg1"/>
              </a:solidFill>
              <a:latin typeface="Arial" charset="0"/>
            </a:endParaRPr>
          </a:p>
          <a:p>
            <a:r>
              <a:rPr lang="de-DE" sz="1600">
                <a:solidFill>
                  <a:schemeClr val="bg1"/>
                </a:solidFill>
                <a:latin typeface="Arial" charset="0"/>
              </a:rPr>
              <a:t>(NT-36 vs TRIAD vs AMANDA</a:t>
            </a:r>
            <a:r>
              <a:rPr lang="de-DE" sz="1600">
                <a:latin typeface="Arial" charset="0"/>
              </a:rPr>
              <a:t>)</a:t>
            </a:r>
            <a:endParaRPr lang="en-GB" sz="1600">
              <a:latin typeface="Arial" charset="0"/>
            </a:endParaRPr>
          </a:p>
        </p:txBody>
      </p:sp>
      <p:sp>
        <p:nvSpPr>
          <p:cNvPr id="940122" name="Line 90"/>
          <p:cNvSpPr>
            <a:spLocks noChangeShapeType="1"/>
          </p:cNvSpPr>
          <p:nvPr/>
        </p:nvSpPr>
        <p:spPr bwMode="auto">
          <a:xfrm flipH="1">
            <a:off x="3708400" y="2349500"/>
            <a:ext cx="549275" cy="32226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0123" name="Line 91"/>
          <p:cNvSpPr>
            <a:spLocks noChangeShapeType="1"/>
          </p:cNvSpPr>
          <p:nvPr/>
        </p:nvSpPr>
        <p:spPr bwMode="auto">
          <a:xfrm>
            <a:off x="3995738" y="5300663"/>
            <a:ext cx="1800225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89229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NT-200</a:t>
            </a:r>
            <a:endParaRPr lang="en-GB"/>
          </a:p>
        </p:txBody>
      </p:sp>
      <p:pic>
        <p:nvPicPr>
          <p:cNvPr id="85811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7" t="7373" r="6236" b="2673"/>
          <a:stretch>
            <a:fillRect/>
          </a:stretch>
        </p:blipFill>
        <p:spPr>
          <a:xfrm>
            <a:off x="5807075" y="1157288"/>
            <a:ext cx="3157538" cy="5508625"/>
          </a:xfrm>
          <a:noFill/>
          <a:ln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58116" name="Picture 4" descr="img-JPE1908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/>
          <a:stretch>
            <a:fillRect/>
          </a:stretch>
        </p:blipFill>
        <p:spPr bwMode="auto">
          <a:xfrm>
            <a:off x="179388" y="2397125"/>
            <a:ext cx="5353050" cy="42592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8117" name="Rectangle 5"/>
          <p:cNvSpPr>
            <a:spLocks noChangeArrowheads="1"/>
          </p:cNvSpPr>
          <p:nvPr/>
        </p:nvSpPr>
        <p:spPr bwMode="auto">
          <a:xfrm>
            <a:off x="179388" y="5013325"/>
            <a:ext cx="1947862" cy="10334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8118" name="Line 6"/>
          <p:cNvSpPr>
            <a:spLocks noChangeShapeType="1"/>
          </p:cNvSpPr>
          <p:nvPr/>
        </p:nvSpPr>
        <p:spPr bwMode="auto">
          <a:xfrm>
            <a:off x="4435475" y="5495925"/>
            <a:ext cx="0" cy="136525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8119" name="Text Box 7"/>
          <p:cNvSpPr txBox="1">
            <a:spLocks noChangeArrowheads="1"/>
          </p:cNvSpPr>
          <p:nvPr/>
        </p:nvSpPr>
        <p:spPr bwMode="auto">
          <a:xfrm>
            <a:off x="1689100" y="5908675"/>
            <a:ext cx="860425" cy="339725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>
            <a:spAutoFit/>
          </a:bodyPr>
          <a:lstStyle>
            <a:lvl1pPr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1275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2550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36663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49413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1066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638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0210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782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1600" b="1">
                <a:latin typeface="Arial" charset="0"/>
              </a:rPr>
              <a:t>NT-200</a:t>
            </a:r>
          </a:p>
        </p:txBody>
      </p:sp>
      <p:sp>
        <p:nvSpPr>
          <p:cNvPr id="858120" name="Line 8"/>
          <p:cNvSpPr>
            <a:spLocks noChangeShapeType="1"/>
          </p:cNvSpPr>
          <p:nvPr/>
        </p:nvSpPr>
        <p:spPr bwMode="auto">
          <a:xfrm flipV="1">
            <a:off x="2513013" y="5564188"/>
            <a:ext cx="1784350" cy="482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8121" name="Line 9"/>
          <p:cNvSpPr>
            <a:spLocks noChangeShapeType="1"/>
          </p:cNvSpPr>
          <p:nvPr/>
        </p:nvSpPr>
        <p:spPr bwMode="auto">
          <a:xfrm flipV="1">
            <a:off x="2513013" y="5770563"/>
            <a:ext cx="1028700" cy="2762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8122" name="Text Box 10"/>
          <p:cNvSpPr txBox="1">
            <a:spLocks noChangeArrowheads="1"/>
          </p:cNvSpPr>
          <p:nvPr/>
        </p:nvSpPr>
        <p:spPr bwMode="auto">
          <a:xfrm rot="142853">
            <a:off x="1963738" y="3292475"/>
            <a:ext cx="996950" cy="4127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>
            <a:spAutoFit/>
          </a:bodyPr>
          <a:lstStyle>
            <a:lvl1pPr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1275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2550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36663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49413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1066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638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0210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782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2200"/>
              <a:t>3600 m</a:t>
            </a:r>
          </a:p>
        </p:txBody>
      </p:sp>
      <p:sp>
        <p:nvSpPr>
          <p:cNvPr id="858123" name="Text Box 11"/>
          <p:cNvSpPr txBox="1">
            <a:spLocks noChangeArrowheads="1"/>
          </p:cNvSpPr>
          <p:nvPr/>
        </p:nvSpPr>
        <p:spPr bwMode="auto">
          <a:xfrm rot="-5383132">
            <a:off x="4414837" y="4618038"/>
            <a:ext cx="1000125" cy="4127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>
            <a:spAutoFit/>
          </a:bodyPr>
          <a:lstStyle>
            <a:lvl1pPr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1275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2550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36663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49413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1066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638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0210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782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2200"/>
              <a:t>1366 m</a:t>
            </a:r>
          </a:p>
        </p:txBody>
      </p:sp>
      <p:pic>
        <p:nvPicPr>
          <p:cNvPr id="858124" name="Picture 12" descr="suedpol_buch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07"/>
          <a:stretch>
            <a:fillRect/>
          </a:stretch>
        </p:blipFill>
        <p:spPr>
          <a:xfrm>
            <a:off x="2649538" y="606425"/>
            <a:ext cx="2862262" cy="1665288"/>
          </a:xfrm>
          <a:noFill/>
          <a:ln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58125" name="Text Box 13"/>
          <p:cNvSpPr txBox="1">
            <a:spLocks noChangeArrowheads="1"/>
          </p:cNvSpPr>
          <p:nvPr/>
        </p:nvSpPr>
        <p:spPr bwMode="auto">
          <a:xfrm>
            <a:off x="247650" y="1708150"/>
            <a:ext cx="23161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>
            <a:spAutoFit/>
          </a:bodyPr>
          <a:lstStyle>
            <a:lvl1pPr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1275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2550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36663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49413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1066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638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0210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782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1600">
                <a:latin typeface="Arial" charset="0"/>
              </a:rPr>
              <a:t>2 PMTs in coincidence</a:t>
            </a:r>
          </a:p>
          <a:p>
            <a:r>
              <a:rPr lang="de-DE" sz="1600">
                <a:latin typeface="Arial" charset="0"/>
              </a:rPr>
              <a:t>to surpress background</a:t>
            </a:r>
            <a:endParaRPr lang="en-GB" sz="1600">
              <a:latin typeface="Arial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3240088" cy="1143000"/>
          </a:xfrm>
        </p:spPr>
        <p:txBody>
          <a:bodyPr/>
          <a:lstStyle/>
          <a:p>
            <a:r>
              <a:rPr lang="de-DE" sz="4000">
                <a:solidFill>
                  <a:schemeClr val="bg1"/>
                </a:solidFill>
              </a:rPr>
              <a:t>NT200 results</a:t>
            </a:r>
            <a:endParaRPr lang="en-GB" sz="4000">
              <a:solidFill>
                <a:schemeClr val="bg1"/>
              </a:solidFill>
            </a:endParaRPr>
          </a:p>
        </p:txBody>
      </p:sp>
      <p:sp>
        <p:nvSpPr>
          <p:cNvPr id="8591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484313"/>
            <a:ext cx="4038600" cy="4537075"/>
          </a:xfrm>
        </p:spPr>
        <p:txBody>
          <a:bodyPr/>
          <a:lstStyle/>
          <a:p>
            <a:r>
              <a:rPr lang="de-DE" sz="2800">
                <a:solidFill>
                  <a:schemeClr val="bg1"/>
                </a:solidFill>
              </a:rPr>
              <a:t>Atmospheric neutrinos</a:t>
            </a:r>
          </a:p>
          <a:p>
            <a:endParaRPr lang="de-DE" sz="2800">
              <a:solidFill>
                <a:schemeClr val="bg1"/>
              </a:solidFill>
            </a:endParaRPr>
          </a:p>
          <a:p>
            <a:r>
              <a:rPr lang="de-DE" sz="2800">
                <a:solidFill>
                  <a:schemeClr val="bg1"/>
                </a:solidFill>
              </a:rPr>
              <a:t>WIMP search</a:t>
            </a:r>
          </a:p>
          <a:p>
            <a:r>
              <a:rPr lang="de-DE" sz="2800">
                <a:solidFill>
                  <a:schemeClr val="bg1"/>
                </a:solidFill>
              </a:rPr>
              <a:t>Diffuse neutrino fluxes</a:t>
            </a:r>
          </a:p>
          <a:p>
            <a:endParaRPr lang="de-DE" sz="2800">
              <a:solidFill>
                <a:schemeClr val="bg1"/>
              </a:solidFill>
            </a:endParaRPr>
          </a:p>
          <a:p>
            <a:endParaRPr lang="de-DE" sz="2800">
              <a:solidFill>
                <a:schemeClr val="bg1"/>
              </a:solidFill>
            </a:endParaRPr>
          </a:p>
          <a:p>
            <a:r>
              <a:rPr lang="de-DE" sz="2800">
                <a:solidFill>
                  <a:schemeClr val="bg1"/>
                </a:solidFill>
              </a:rPr>
              <a:t>Skymap</a:t>
            </a:r>
          </a:p>
          <a:p>
            <a:endParaRPr lang="de-DE" sz="2800">
              <a:solidFill>
                <a:schemeClr val="bg1"/>
              </a:solidFill>
            </a:endParaRPr>
          </a:p>
          <a:p>
            <a:r>
              <a:rPr lang="de-DE" sz="2800">
                <a:solidFill>
                  <a:schemeClr val="bg1"/>
                </a:solidFill>
              </a:rPr>
              <a:t>GRB coincidences</a:t>
            </a:r>
          </a:p>
          <a:p>
            <a:r>
              <a:rPr lang="de-DE" sz="2800">
                <a:solidFill>
                  <a:schemeClr val="bg1"/>
                </a:solidFill>
              </a:rPr>
              <a:t>Magnetic monopoles</a:t>
            </a:r>
            <a:endParaRPr lang="en-GB" sz="2800">
              <a:solidFill>
                <a:schemeClr val="bg1"/>
              </a:solidFill>
            </a:endParaRPr>
          </a:p>
        </p:txBody>
      </p:sp>
      <p:pic>
        <p:nvPicPr>
          <p:cNvPr id="859140" name="Picture 4" descr="amandabaikal_galactic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35475" y="3636963"/>
            <a:ext cx="4708525" cy="2890837"/>
          </a:xfrm>
          <a:noFill/>
          <a:ln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59141" name="Picture 5" descr="1-1_0e_fin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66" r="7579"/>
          <a:stretch>
            <a:fillRect/>
          </a:stretch>
        </p:blipFill>
        <p:spPr bwMode="auto">
          <a:xfrm>
            <a:off x="4408488" y="468313"/>
            <a:ext cx="4735512" cy="31369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9142" name="Text Box 6"/>
          <p:cNvSpPr txBox="1">
            <a:spLocks noChangeArrowheads="1"/>
          </p:cNvSpPr>
          <p:nvPr/>
        </p:nvSpPr>
        <p:spPr bwMode="auto">
          <a:xfrm>
            <a:off x="5057775" y="923925"/>
            <a:ext cx="1806575" cy="33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479" tIns="41239" rIns="82479" bIns="41239">
            <a:spAutoFit/>
          </a:bodyPr>
          <a:lstStyle>
            <a:lvl1pPr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1275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2550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36663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49413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1066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638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0210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782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/>
            <a:r>
              <a:rPr lang="de-DE" sz="1600" b="1">
                <a:solidFill>
                  <a:schemeClr val="bg2"/>
                </a:solidFill>
                <a:latin typeface="Arial" charset="0"/>
              </a:rPr>
              <a:t>396 </a:t>
            </a:r>
            <a:r>
              <a:rPr lang="de-DE" sz="1600" b="1">
                <a:solidFill>
                  <a:schemeClr val="bg2"/>
                </a:solidFill>
                <a:latin typeface="Arial" charset="0"/>
                <a:sym typeface="Symbol" pitchFamily="18" charset="2"/>
              </a:rPr>
              <a:t> </a:t>
            </a:r>
            <a:r>
              <a:rPr lang="de-DE" sz="1600" b="1">
                <a:solidFill>
                  <a:schemeClr val="bg2"/>
                </a:solidFill>
                <a:latin typeface="Arial" charset="0"/>
              </a:rPr>
              <a:t>candidates</a:t>
            </a:r>
            <a:endParaRPr lang="en-GB" sz="1600" b="1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859143" name="Line 7"/>
          <p:cNvSpPr>
            <a:spLocks noChangeShapeType="1"/>
          </p:cNvSpPr>
          <p:nvPr/>
        </p:nvSpPr>
        <p:spPr bwMode="auto">
          <a:xfrm>
            <a:off x="5772150" y="1379538"/>
            <a:ext cx="0" cy="976312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9144" name="Line 8"/>
          <p:cNvSpPr>
            <a:spLocks noChangeShapeType="1"/>
          </p:cNvSpPr>
          <p:nvPr/>
        </p:nvSpPr>
        <p:spPr bwMode="auto">
          <a:xfrm flipV="1">
            <a:off x="4284663" y="1570038"/>
            <a:ext cx="904875" cy="203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9145" name="Line 9"/>
          <p:cNvSpPr>
            <a:spLocks noChangeShapeType="1"/>
          </p:cNvSpPr>
          <p:nvPr/>
        </p:nvSpPr>
        <p:spPr bwMode="auto">
          <a:xfrm flipV="1">
            <a:off x="2238375" y="4530725"/>
            <a:ext cx="2333625" cy="2079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9146" name="Text Box 10"/>
          <p:cNvSpPr txBox="1">
            <a:spLocks noChangeArrowheads="1"/>
          </p:cNvSpPr>
          <p:nvPr/>
        </p:nvSpPr>
        <p:spPr bwMode="auto">
          <a:xfrm rot="-310807">
            <a:off x="2374900" y="4049713"/>
            <a:ext cx="164465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>
            <a:spAutoFit/>
          </a:bodyPr>
          <a:lstStyle>
            <a:lvl1pPr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1275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2550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36663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49413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1066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638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0210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782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1600">
                <a:solidFill>
                  <a:schemeClr val="bg1"/>
                </a:solidFill>
                <a:latin typeface="Arial" charset="0"/>
              </a:rPr>
              <a:t>Amanda 4 years</a:t>
            </a:r>
          </a:p>
          <a:p>
            <a:r>
              <a:rPr lang="de-DE" sz="1600">
                <a:solidFill>
                  <a:schemeClr val="bg1"/>
                </a:solidFill>
                <a:latin typeface="Arial" charset="0"/>
              </a:rPr>
              <a:t>Baikal 5 years</a:t>
            </a:r>
            <a:endParaRPr lang="en-GB" sz="160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dirty="0" smtClean="0"/>
              <a:t>Detection of atmospheric neutrinos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84784"/>
            <a:ext cx="8424936" cy="4537075"/>
          </a:xfrm>
        </p:spPr>
        <p:txBody>
          <a:bodyPr/>
          <a:lstStyle/>
          <a:p>
            <a:r>
              <a:rPr lang="de-DE" sz="2800" dirty="0" smtClean="0"/>
              <a:t>1962: F. Reines asks M. Markov in Geneva about tunnels, caverns, mines in USSR which are suitable for underground experiments</a:t>
            </a:r>
          </a:p>
          <a:p>
            <a:r>
              <a:rPr lang="de-DE" sz="2800" dirty="0" smtClean="0"/>
              <a:t>Markov charges A. Pomanski to survey the case          </a:t>
            </a:r>
            <a:r>
              <a:rPr lang="de-DE" sz="2800" dirty="0" smtClean="0">
                <a:sym typeface="Symbol"/>
              </a:rPr>
              <a:t> no locations found                                                                   problem solved in the seventies by digging a special   </a:t>
            </a:r>
            <a:r>
              <a:rPr lang="de-DE" sz="2800" dirty="0" smtClean="0">
                <a:solidFill>
                  <a:schemeClr val="bg1"/>
                </a:solidFill>
                <a:sym typeface="Symbol"/>
              </a:rPr>
              <a:t>.</a:t>
            </a:r>
            <a:r>
              <a:rPr lang="de-DE" sz="2800" dirty="0" smtClean="0">
                <a:sym typeface="Symbol"/>
              </a:rPr>
              <a:t>    tunnel in the Baksan Valley, Caucasus</a:t>
            </a:r>
          </a:p>
          <a:p>
            <a:r>
              <a:rPr lang="de-DE" sz="2800" dirty="0" smtClean="0">
                <a:sym typeface="Symbol"/>
              </a:rPr>
              <a:t>1963: Reines finds a mine in South Africa (8800 mwe)    CWI Collaboration (Chase-Witwatersrand-Irvine)</a:t>
            </a:r>
          </a:p>
          <a:p>
            <a:r>
              <a:rPr lang="de-DE" sz="2800" dirty="0" smtClean="0">
                <a:sym typeface="Symbol"/>
              </a:rPr>
              <a:t>Japan-India-UK group uses Kolar Gold Field mine in India (7500 mwe)   KGF Collaboration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5202989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6722" name="Picture 2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4525" y="-315913"/>
            <a:ext cx="10129838" cy="726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1058" name="Picture 2" descr="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03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1059" name="Rectangle 3"/>
          <p:cNvSpPr>
            <a:spLocks noChangeArrowheads="1"/>
          </p:cNvSpPr>
          <p:nvPr/>
        </p:nvSpPr>
        <p:spPr bwMode="auto">
          <a:xfrm>
            <a:off x="5327650" y="468313"/>
            <a:ext cx="3816350" cy="468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 marL="342900" indent="-342900">
              <a:spcBef>
                <a:spcPct val="20000"/>
              </a:spcBef>
              <a:buClr>
                <a:srgbClr val="FF0000"/>
              </a:buClr>
              <a:buSzPct val="130000"/>
              <a:buFont typeface="Wingdings" pitchFamily="2" charset="2"/>
              <a:buNone/>
            </a:pPr>
            <a:r>
              <a:rPr lang="de-DE" sz="3200" b="1">
                <a:solidFill>
                  <a:srgbClr val="FFFFFF"/>
                </a:solidFill>
                <a:latin typeface="Calibri" pitchFamily="34" charset="0"/>
              </a:rPr>
              <a:t>DESY contributions:</a:t>
            </a: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endParaRPr lang="de-DE" sz="2400">
              <a:solidFill>
                <a:srgbClr val="FFFFFF"/>
              </a:solidFill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r>
              <a:rPr lang="de-DE" sz="3200">
                <a:solidFill>
                  <a:srgbClr val="FFFFFF"/>
                </a:solidFill>
                <a:latin typeface="Calibri" pitchFamily="34" charset="0"/>
              </a:rPr>
              <a:t>Transputer system for shore station</a:t>
            </a: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endParaRPr lang="de-DE" sz="3200">
              <a:solidFill>
                <a:srgbClr val="FFFFFF"/>
              </a:solidFill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endParaRPr lang="de-DE" sz="3200">
              <a:solidFill>
                <a:srgbClr val="FFFFFF"/>
              </a:solidFill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endParaRPr lang="de-DE" sz="3200">
              <a:solidFill>
                <a:srgbClr val="FFFFFF"/>
              </a:solidFill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endParaRPr lang="de-DE" sz="2400">
              <a:solidFill>
                <a:srgbClr val="FFFFFF"/>
              </a:solidFill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r>
              <a:rPr lang="de-DE" sz="3200">
                <a:solidFill>
                  <a:srgbClr val="FFFFFF"/>
                </a:solidFill>
                <a:latin typeface="Calibri" pitchFamily="34" charset="0"/>
              </a:rPr>
              <a:t>Laser calibration system</a:t>
            </a: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SzPct val="130000"/>
              <a:buFont typeface="Wingdings" pitchFamily="2" charset="2"/>
              <a:buNone/>
            </a:pPr>
            <a:r>
              <a:rPr lang="de-DE" sz="2400">
                <a:solidFill>
                  <a:srgbClr val="FFFFFF"/>
                </a:solidFill>
                <a:latin typeface="Calibri" pitchFamily="34" charset="0"/>
              </a:rPr>
              <a:t>    Thomas Mikolajski with the underwater laser</a:t>
            </a:r>
            <a:endParaRPr lang="en-US" sz="24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41060" name="Line 4"/>
          <p:cNvSpPr>
            <a:spLocks noChangeShapeType="1"/>
          </p:cNvSpPr>
          <p:nvPr/>
        </p:nvSpPr>
        <p:spPr bwMode="auto">
          <a:xfrm flipH="1">
            <a:off x="5148263" y="6237288"/>
            <a:ext cx="342900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41061" name="Picture 5" descr="IMG_014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6" t="20711" r="46094" b="1166"/>
          <a:stretch>
            <a:fillRect/>
          </a:stretch>
        </p:blipFill>
        <p:spPr bwMode="auto">
          <a:xfrm>
            <a:off x="7935913" y="2603500"/>
            <a:ext cx="1006475" cy="1376363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1062" name="Text Box 6"/>
          <p:cNvSpPr txBox="1">
            <a:spLocks noChangeArrowheads="1"/>
          </p:cNvSpPr>
          <p:nvPr/>
        </p:nvSpPr>
        <p:spPr bwMode="auto">
          <a:xfrm>
            <a:off x="5602288" y="3429000"/>
            <a:ext cx="20955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>
            <a:spAutoFit/>
          </a:bodyPr>
          <a:lstStyle>
            <a:lvl1pPr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1275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2550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36663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49413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1066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638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0210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782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1800">
                <a:solidFill>
                  <a:srgbClr val="FFFFFF"/>
                </a:solidFill>
                <a:latin typeface="Arial" charset="0"/>
              </a:rPr>
              <a:t>Ralf Wischnewski </a:t>
            </a:r>
          </a:p>
          <a:p>
            <a:r>
              <a:rPr lang="de-DE" sz="1800">
                <a:solidFill>
                  <a:srgbClr val="FFFFFF"/>
                </a:solidFill>
                <a:latin typeface="Arial" charset="0"/>
              </a:rPr>
              <a:t>in the shore station</a:t>
            </a: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941063" name="Picture 7" descr="Laserche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581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3890" name="Picture 2" descr="BAIKA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888" y="0"/>
            <a:ext cx="9513888" cy="692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22" name="Picture 2" descr="penguin_colony_dive_ha"/>
          <p:cNvPicPr>
            <a:picLocks noGrp="1" noChangeAspect="1" noChangeArrowheads="1" noCrop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66806"/>
            <a:ext cx="9144000" cy="519119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23" name="Picture 3" descr="Francis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05909" y="1226436"/>
            <a:ext cx="1644604" cy="2197543"/>
          </a:xfrm>
          <a:noFill/>
          <a:ln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25" name="Text Box 5"/>
          <p:cNvSpPr txBox="1">
            <a:spLocks noChangeArrowheads="1"/>
          </p:cNvSpPr>
          <p:nvPr/>
        </p:nvSpPr>
        <p:spPr bwMode="auto">
          <a:xfrm>
            <a:off x="2924536" y="331354"/>
            <a:ext cx="1693227" cy="83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>
            <a:spAutoFit/>
          </a:bodyPr>
          <a:lstStyle>
            <a:lvl1pPr defTabSz="1014413">
              <a:defRPr sz="2400">
                <a:solidFill>
                  <a:schemeClr val="tx1"/>
                </a:solidFill>
                <a:latin typeface="Arial" charset="0"/>
              </a:defRPr>
            </a:lvl1pPr>
            <a:lvl2pPr marL="506413" defTabSz="101441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014413" defTabSz="101441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20825" defTabSz="101441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27238" defTabSz="101441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84438" defTabSz="101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41638" defTabSz="101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98838" defTabSz="101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56038" defTabSz="101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b="1"/>
              <a:t>neutrinos</a:t>
            </a:r>
          </a:p>
          <a:p>
            <a:r>
              <a:rPr lang="de-DE" b="1"/>
              <a:t>in icecap?</a:t>
            </a:r>
            <a:endParaRPr lang="en-GB" b="1"/>
          </a:p>
        </p:txBody>
      </p:sp>
      <p:sp>
        <p:nvSpPr>
          <p:cNvPr id="389126" name="Text Box 6"/>
          <p:cNvSpPr txBox="1">
            <a:spLocks noChangeArrowheads="1"/>
          </p:cNvSpPr>
          <p:nvPr/>
        </p:nvSpPr>
        <p:spPr bwMode="auto">
          <a:xfrm>
            <a:off x="323201" y="261066"/>
            <a:ext cx="2377566" cy="70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>
            <a:spAutoFit/>
          </a:bodyPr>
          <a:lstStyle>
            <a:lvl1pPr defTabSz="1014413">
              <a:defRPr sz="2400">
                <a:solidFill>
                  <a:schemeClr val="tx1"/>
                </a:solidFill>
                <a:latin typeface="Arial" charset="0"/>
              </a:defRPr>
            </a:lvl1pPr>
            <a:lvl2pPr marL="506413" defTabSz="101441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014413" defTabSz="101441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20825" defTabSz="101441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27238" defTabSz="101441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84438" defTabSz="101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41638" defTabSz="101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98838" defTabSz="101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56038" defTabSz="101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4000"/>
              <a:t>AMANDA</a:t>
            </a:r>
            <a:endParaRPr lang="en-GB" sz="4000"/>
          </a:p>
        </p:txBody>
      </p:sp>
      <p:pic>
        <p:nvPicPr>
          <p:cNvPr id="389127" name="Picture 7" descr="Learned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09289" y="1226436"/>
            <a:ext cx="1926332" cy="2203281"/>
          </a:xfrm>
          <a:noFill/>
          <a:ln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29" name="Text Box 9"/>
          <p:cNvSpPr txBox="1">
            <a:spLocks noChangeArrowheads="1"/>
          </p:cNvSpPr>
          <p:nvPr/>
        </p:nvSpPr>
        <p:spPr bwMode="auto">
          <a:xfrm>
            <a:off x="4709289" y="3636275"/>
            <a:ext cx="3903625" cy="36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>
            <a:spAutoFit/>
          </a:bodyPr>
          <a:lstStyle>
            <a:lvl1pPr defTabSz="1014413">
              <a:defRPr sz="2400">
                <a:solidFill>
                  <a:schemeClr val="tx1"/>
                </a:solidFill>
                <a:latin typeface="Arial" charset="0"/>
              </a:defRPr>
            </a:lvl1pPr>
            <a:lvl2pPr marL="506413" defTabSz="101441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014413" defTabSz="101441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20825" defTabSz="101441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27238" defTabSz="101441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84438" defTabSz="101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41638" defTabSz="101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98838" defTabSz="101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56038" defTabSz="101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800" b="1">
                <a:solidFill>
                  <a:srgbClr val="000000"/>
                </a:solidFill>
              </a:rPr>
              <a:t>John Learned         Francis Halzen</a:t>
            </a:r>
            <a:endParaRPr lang="en-GB" sz="18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30168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24544" y="-171400"/>
            <a:ext cx="9865096" cy="7200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43106" name="Picture 2" descr="X:\Fotos von Christine\ungeeignet\BILD 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1" y="476672"/>
            <a:ext cx="8928992" cy="58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90771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24544" y="-171400"/>
            <a:ext cx="9865096" cy="7200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44130" name="Picture 2" descr="X:\Fotos von Christine\ungeeignet\BILD 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470" y="337175"/>
            <a:ext cx="9442948" cy="618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9647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0175746"/>
              </p:ext>
            </p:extLst>
          </p:nvPr>
        </p:nvGraphicFramePr>
        <p:xfrm>
          <a:off x="3779912" y="3068960"/>
          <a:ext cx="1719722" cy="562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5156" name="Package" r:id="rId3" imgW="1486080" imgH="485640" progId="Package">
                  <p:embed/>
                </p:oleObj>
              </mc:Choice>
              <mc:Fallback>
                <p:oleObj name="Package" r:id="rId3" imgW="1486080" imgH="4856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79912" y="3068960"/>
                        <a:ext cx="1719722" cy="5622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2017703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9378" name="Picture 2" descr="FirstPhoto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3663" y="0"/>
            <a:ext cx="5932488" cy="767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9379" name="Picture 3" descr="greenland_nature_4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3" r="10196"/>
          <a:stretch>
            <a:fillRect/>
          </a:stretch>
        </p:blipFill>
        <p:spPr>
          <a:xfrm>
            <a:off x="3565525" y="1069975"/>
            <a:ext cx="4875213" cy="4659313"/>
          </a:xfrm>
          <a:noFill/>
          <a:ln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ChangeArrowheads="1"/>
          </p:cNvSpPr>
          <p:nvPr/>
        </p:nvSpPr>
        <p:spPr bwMode="auto">
          <a:xfrm>
            <a:off x="0" y="0"/>
            <a:ext cx="9144000" cy="6527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70403" name="Picture 3" descr="greenland_nature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0"/>
            <a:ext cx="7715250" cy="495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04" name="Picture 4" descr="greenland_nature_5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23850" y="4953000"/>
            <a:ext cx="9467850" cy="1711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70405" name="Text Box 5"/>
          <p:cNvSpPr txBox="1">
            <a:spLocks noChangeArrowheads="1"/>
          </p:cNvSpPr>
          <p:nvPr/>
        </p:nvSpPr>
        <p:spPr bwMode="auto">
          <a:xfrm>
            <a:off x="6804025" y="620713"/>
            <a:ext cx="19827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>
            <a:spAutoFit/>
          </a:bodyPr>
          <a:lstStyle/>
          <a:p>
            <a:r>
              <a:rPr lang="de-DE" sz="4800">
                <a:solidFill>
                  <a:srgbClr val="FF0000"/>
                </a:solidFill>
                <a:latin typeface="Impact" pitchFamily="34" charset="0"/>
              </a:rPr>
              <a:t>Nature</a:t>
            </a:r>
          </a:p>
          <a:p>
            <a:r>
              <a:rPr lang="de-DE" sz="4800">
                <a:solidFill>
                  <a:srgbClr val="FF0000"/>
                </a:solidFill>
                <a:latin typeface="Impact" pitchFamily="34" charset="0"/>
              </a:rPr>
              <a:t>Sept 91</a:t>
            </a:r>
            <a:endParaRPr lang="en-GB" sz="4800">
              <a:solidFill>
                <a:srgbClr val="FF0000"/>
              </a:solidFill>
              <a:latin typeface="Impact" pitchFamily="34" charset="0"/>
            </a:endParaRPr>
          </a:p>
        </p:txBody>
      </p:sp>
      <p:sp>
        <p:nvSpPr>
          <p:cNvPr id="870406" name="Line 6"/>
          <p:cNvSpPr>
            <a:spLocks noChangeShapeType="1"/>
          </p:cNvSpPr>
          <p:nvPr/>
        </p:nvSpPr>
        <p:spPr bwMode="auto">
          <a:xfrm>
            <a:off x="1476375" y="6021388"/>
            <a:ext cx="71993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407" name="Line 7"/>
          <p:cNvSpPr>
            <a:spLocks noChangeShapeType="1"/>
          </p:cNvSpPr>
          <p:nvPr/>
        </p:nvSpPr>
        <p:spPr bwMode="auto">
          <a:xfrm>
            <a:off x="323850" y="6308725"/>
            <a:ext cx="194468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409" name="Line 9"/>
          <p:cNvSpPr>
            <a:spLocks noChangeShapeType="1"/>
          </p:cNvSpPr>
          <p:nvPr/>
        </p:nvSpPr>
        <p:spPr bwMode="auto">
          <a:xfrm>
            <a:off x="2124075" y="6021388"/>
            <a:ext cx="719138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410" name="Line 10"/>
          <p:cNvSpPr>
            <a:spLocks noChangeShapeType="1"/>
          </p:cNvSpPr>
          <p:nvPr/>
        </p:nvSpPr>
        <p:spPr bwMode="auto">
          <a:xfrm>
            <a:off x="5435600" y="5805488"/>
            <a:ext cx="93662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426" name="Group 2"/>
          <p:cNvGrpSpPr>
            <a:grpSpLocks/>
          </p:cNvGrpSpPr>
          <p:nvPr/>
        </p:nvGrpSpPr>
        <p:grpSpPr bwMode="auto">
          <a:xfrm>
            <a:off x="0" y="193675"/>
            <a:ext cx="9144000" cy="6403975"/>
            <a:chOff x="276" y="232"/>
            <a:chExt cx="5808" cy="4149"/>
          </a:xfrm>
        </p:grpSpPr>
        <p:pic>
          <p:nvPicPr>
            <p:cNvPr id="871427" name="Picture 3" descr="greenland_nature_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" y="232"/>
              <a:ext cx="5808" cy="4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71428" name="Rectangle 4"/>
            <p:cNvSpPr>
              <a:spLocks noChangeArrowheads="1"/>
            </p:cNvSpPr>
            <p:nvPr/>
          </p:nvSpPr>
          <p:spPr bwMode="auto">
            <a:xfrm>
              <a:off x="2744" y="935"/>
              <a:ext cx="1561" cy="2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429" name="Rectangle 5"/>
            <p:cNvSpPr>
              <a:spLocks noChangeArrowheads="1"/>
            </p:cNvSpPr>
            <p:nvPr/>
          </p:nvSpPr>
          <p:spPr bwMode="auto">
            <a:xfrm>
              <a:off x="4003" y="2642"/>
              <a:ext cx="957" cy="2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430" name="Rectangle 6"/>
            <p:cNvSpPr>
              <a:spLocks noChangeArrowheads="1"/>
            </p:cNvSpPr>
            <p:nvPr/>
          </p:nvSpPr>
          <p:spPr bwMode="auto">
            <a:xfrm>
              <a:off x="729" y="3947"/>
              <a:ext cx="3022" cy="201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71431" name="Rectangle 7"/>
          <p:cNvSpPr>
            <a:spLocks noChangeArrowheads="1"/>
          </p:cNvSpPr>
          <p:nvPr/>
        </p:nvSpPr>
        <p:spPr bwMode="auto">
          <a:xfrm>
            <a:off x="0" y="0"/>
            <a:ext cx="9144000" cy="1936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56" y="1772816"/>
            <a:ext cx="3485913" cy="3156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two detectors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484784"/>
            <a:ext cx="2447503" cy="1656655"/>
          </a:xfrm>
        </p:spPr>
        <p:txBody>
          <a:bodyPr/>
          <a:lstStyle/>
          <a:p>
            <a:pPr marL="0" indent="0">
              <a:buNone/>
            </a:pPr>
            <a:r>
              <a:rPr lang="de-DE" sz="2400" dirty="0" smtClean="0"/>
              <a:t>              CWI</a:t>
            </a:r>
          </a:p>
          <a:p>
            <a:r>
              <a:rPr lang="de-DE" sz="2000" dirty="0" smtClean="0"/>
              <a:t>Liquid Scintillator</a:t>
            </a:r>
          </a:p>
          <a:p>
            <a:r>
              <a:rPr lang="de-DE" sz="2000" dirty="0"/>
              <a:t>H</a:t>
            </a:r>
            <a:r>
              <a:rPr lang="de-DE" sz="2000" dirty="0" smtClean="0"/>
              <a:t>orizontal tracks</a:t>
            </a:r>
            <a:endParaRPr lang="en-US" sz="2000" dirty="0"/>
          </a:p>
        </p:txBody>
      </p:sp>
      <p:pic>
        <p:nvPicPr>
          <p:cNvPr id="9246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644745"/>
            <a:ext cx="2162944" cy="1992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283968" y="1484783"/>
            <a:ext cx="2447503" cy="1656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30000"/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800">
                <a:solidFill>
                  <a:srgbClr val="000066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de-DE" sz="2400" dirty="0" smtClean="0"/>
              <a:t>                  KGF</a:t>
            </a:r>
          </a:p>
          <a:p>
            <a:r>
              <a:rPr lang="de-DE" sz="2000" dirty="0" smtClean="0"/>
              <a:t>Plastic Scintillators</a:t>
            </a:r>
          </a:p>
          <a:p>
            <a:r>
              <a:rPr lang="de-DE" sz="2000" dirty="0" smtClean="0"/>
              <a:t>Flash Tubes</a:t>
            </a:r>
            <a:endParaRPr lang="en-US" sz="2000" dirty="0"/>
          </a:p>
        </p:txBody>
      </p:sp>
      <p:pic>
        <p:nvPicPr>
          <p:cNvPr id="9246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292" y="2911020"/>
            <a:ext cx="5364118" cy="346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039395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2450" name="Picture 2" descr="Feb1992(M02)-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188" y="3195638"/>
            <a:ext cx="4873625" cy="345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245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692150"/>
            <a:ext cx="6769100" cy="1171575"/>
          </a:xfrm>
        </p:spPr>
        <p:txBody>
          <a:bodyPr/>
          <a:lstStyle/>
          <a:p>
            <a:r>
              <a:rPr lang="de-DE" sz="2400">
                <a:solidFill>
                  <a:schemeClr val="bg1"/>
                </a:solidFill>
              </a:rPr>
              <a:t>South Pole 1991/92 first small PMTs deployed</a:t>
            </a:r>
          </a:p>
          <a:p>
            <a:r>
              <a:rPr lang="de-DE" sz="2400">
                <a:solidFill>
                  <a:schemeClr val="bg1"/>
                </a:solidFill>
              </a:rPr>
              <a:t>Results consistent  with 25 m absorption length</a:t>
            </a:r>
            <a:endParaRPr lang="en-GB" sz="2400">
              <a:solidFill>
                <a:schemeClr val="bg1"/>
              </a:solidFill>
            </a:endParaRPr>
          </a:p>
        </p:txBody>
      </p:sp>
      <p:pic>
        <p:nvPicPr>
          <p:cNvPr id="872453" name="Picture 5" descr="March4,1992-2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2205038"/>
            <a:ext cx="3092450" cy="4406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72454" name="Picture 6" descr="Feb1992(D02)-1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6350" y="193675"/>
            <a:ext cx="2625725" cy="3717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ChangeArrowheads="1"/>
          </p:cNvSpPr>
          <p:nvPr/>
        </p:nvSpPr>
        <p:spPr bwMode="auto">
          <a:xfrm>
            <a:off x="0" y="0"/>
            <a:ext cx="9144000" cy="1067214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pPr algn="ctr" defTabSz="915001" eaLnBrk="0" hangingPunct="0"/>
            <a:endParaRPr lang="en-US" sz="2400"/>
          </a:p>
        </p:txBody>
      </p:sp>
      <p:sp>
        <p:nvSpPr>
          <p:cNvPr id="453635" name="Rectangle 3"/>
          <p:cNvSpPr>
            <a:spLocks noChangeArrowheads="1"/>
          </p:cNvSpPr>
          <p:nvPr/>
        </p:nvSpPr>
        <p:spPr bwMode="auto">
          <a:xfrm>
            <a:off x="0" y="1067215"/>
            <a:ext cx="9144000" cy="228074"/>
          </a:xfrm>
          <a:prstGeom prst="rect">
            <a:avLst/>
          </a:prstGeom>
          <a:gradFill rotWithShape="0">
            <a:gsLst>
              <a:gs pos="0">
                <a:srgbClr val="3399FF">
                  <a:gamma/>
                  <a:shade val="46275"/>
                  <a:invGamma/>
                </a:srgbClr>
              </a:gs>
              <a:gs pos="100000">
                <a:srgbClr val="3399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 anchor="ctr"/>
          <a:lstStyle/>
          <a:p>
            <a:endParaRPr lang="en-US"/>
          </a:p>
        </p:txBody>
      </p:sp>
      <p:sp>
        <p:nvSpPr>
          <p:cNvPr id="453636" name="Rectangle 4"/>
          <p:cNvSpPr>
            <a:spLocks noChangeArrowheads="1"/>
          </p:cNvSpPr>
          <p:nvPr/>
        </p:nvSpPr>
        <p:spPr bwMode="auto">
          <a:xfrm>
            <a:off x="0" y="1295289"/>
            <a:ext cx="9144000" cy="2896109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100000">
                <a:srgbClr val="FFEBF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pPr algn="ctr" defTabSz="915001" eaLnBrk="0" hangingPunct="0"/>
            <a:endParaRPr lang="en-US" sz="2400"/>
          </a:p>
        </p:txBody>
      </p:sp>
      <p:grpSp>
        <p:nvGrpSpPr>
          <p:cNvPr id="453637" name="Group 5"/>
          <p:cNvGrpSpPr>
            <a:grpSpLocks/>
          </p:cNvGrpSpPr>
          <p:nvPr/>
        </p:nvGrpSpPr>
        <p:grpSpPr bwMode="auto">
          <a:xfrm>
            <a:off x="0" y="4037915"/>
            <a:ext cx="9144000" cy="2438527"/>
            <a:chOff x="0" y="2815"/>
            <a:chExt cx="6394" cy="1700"/>
          </a:xfrm>
        </p:grpSpPr>
        <p:sp>
          <p:nvSpPr>
            <p:cNvPr id="453638" name="Rectangle 6"/>
            <p:cNvSpPr>
              <a:spLocks noChangeArrowheads="1"/>
            </p:cNvSpPr>
            <p:nvPr/>
          </p:nvSpPr>
          <p:spPr bwMode="auto">
            <a:xfrm>
              <a:off x="0" y="3081"/>
              <a:ext cx="6394" cy="372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50000">
                  <a:schemeClr val="bg1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1370" tIns="50685" rIns="101370" bIns="50685" anchor="ctr"/>
            <a:lstStyle/>
            <a:p>
              <a:pPr algn="ctr" defTabSz="915001" eaLnBrk="0" hangingPunct="0"/>
              <a:endParaRPr lang="en-US" sz="2400"/>
            </a:p>
          </p:txBody>
        </p:sp>
        <p:sp>
          <p:nvSpPr>
            <p:cNvPr id="453639" name="Rectangle 7"/>
            <p:cNvSpPr>
              <a:spLocks noChangeArrowheads="1"/>
            </p:cNvSpPr>
            <p:nvPr/>
          </p:nvSpPr>
          <p:spPr bwMode="auto">
            <a:xfrm>
              <a:off x="0" y="3506"/>
              <a:ext cx="6394" cy="425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50000">
                  <a:schemeClr val="bg1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3640" name="Rectangle 8"/>
            <p:cNvSpPr>
              <a:spLocks noChangeArrowheads="1"/>
            </p:cNvSpPr>
            <p:nvPr/>
          </p:nvSpPr>
          <p:spPr bwMode="auto">
            <a:xfrm>
              <a:off x="0" y="2815"/>
              <a:ext cx="6394" cy="266"/>
            </a:xfrm>
            <a:prstGeom prst="rect">
              <a:avLst/>
            </a:prstGeom>
            <a:gradFill rotWithShape="0">
              <a:gsLst>
                <a:gs pos="0">
                  <a:srgbClr val="EAEAEA"/>
                </a:gs>
                <a:gs pos="50000">
                  <a:schemeClr val="bg1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3641" name="Rectangle 9"/>
            <p:cNvSpPr>
              <a:spLocks noChangeArrowheads="1"/>
            </p:cNvSpPr>
            <p:nvPr/>
          </p:nvSpPr>
          <p:spPr bwMode="auto">
            <a:xfrm>
              <a:off x="0" y="3984"/>
              <a:ext cx="6394" cy="531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5F5F5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1370" tIns="50685" rIns="101370" bIns="50685" anchor="ctr"/>
            <a:lstStyle/>
            <a:p>
              <a:pPr algn="ctr" defTabSz="915001" eaLnBrk="0" hangingPunct="0"/>
              <a:endParaRPr lang="en-US" sz="2400"/>
            </a:p>
          </p:txBody>
        </p:sp>
      </p:grpSp>
      <p:grpSp>
        <p:nvGrpSpPr>
          <p:cNvPr id="453642" name="Group 10"/>
          <p:cNvGrpSpPr>
            <a:grpSpLocks/>
          </p:cNvGrpSpPr>
          <p:nvPr/>
        </p:nvGrpSpPr>
        <p:grpSpPr bwMode="auto">
          <a:xfrm>
            <a:off x="60064" y="1067215"/>
            <a:ext cx="930990" cy="5638736"/>
            <a:chOff x="38" y="672"/>
            <a:chExt cx="586" cy="3552"/>
          </a:xfrm>
        </p:grpSpPr>
        <p:sp>
          <p:nvSpPr>
            <p:cNvPr id="453643" name="Line 11"/>
            <p:cNvSpPr>
              <a:spLocks noChangeShapeType="1"/>
            </p:cNvSpPr>
            <p:nvPr/>
          </p:nvSpPr>
          <p:spPr bwMode="auto">
            <a:xfrm>
              <a:off x="528" y="672"/>
              <a:ext cx="0" cy="355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3644" name="Line 12"/>
            <p:cNvSpPr>
              <a:spLocks noChangeShapeType="1"/>
            </p:cNvSpPr>
            <p:nvPr/>
          </p:nvSpPr>
          <p:spPr bwMode="auto">
            <a:xfrm>
              <a:off x="528" y="21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3645" name="Line 13"/>
            <p:cNvSpPr>
              <a:spLocks noChangeShapeType="1"/>
            </p:cNvSpPr>
            <p:nvPr/>
          </p:nvSpPr>
          <p:spPr bwMode="auto">
            <a:xfrm>
              <a:off x="528" y="36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3646" name="Text Box 14"/>
            <p:cNvSpPr txBox="1">
              <a:spLocks noChangeArrowheads="1"/>
            </p:cNvSpPr>
            <p:nvPr/>
          </p:nvSpPr>
          <p:spPr bwMode="auto">
            <a:xfrm>
              <a:off x="38" y="2023"/>
              <a:ext cx="478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1370" tIns="50685" rIns="101370" bIns="50685">
              <a:spAutoFit/>
            </a:bodyPr>
            <a:lstStyle>
              <a:lvl1pPr defTabSz="1014413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506413" defTabSz="1014413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014413" defTabSz="1014413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520825" defTabSz="1014413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27238" defTabSz="1014413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484438" defTabSz="1014413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41638" defTabSz="1014413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398838" defTabSz="1014413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56038" defTabSz="1014413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0" hangingPunct="0"/>
              <a:r>
                <a:rPr lang="en-US" sz="2000"/>
                <a:t>1 km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647" name="Text Box 15"/>
            <p:cNvSpPr txBox="1">
              <a:spLocks noChangeArrowheads="1"/>
            </p:cNvSpPr>
            <p:nvPr/>
          </p:nvSpPr>
          <p:spPr bwMode="auto">
            <a:xfrm>
              <a:off x="48" y="3456"/>
              <a:ext cx="478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1370" tIns="50685" rIns="101370" bIns="50685">
              <a:spAutoFit/>
            </a:bodyPr>
            <a:lstStyle>
              <a:lvl1pPr defTabSz="1014413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506413" defTabSz="1014413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014413" defTabSz="1014413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520825" defTabSz="1014413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27238" defTabSz="1014413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484438" defTabSz="1014413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41638" defTabSz="1014413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398838" defTabSz="1014413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56038" defTabSz="1014413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0" hangingPunct="0"/>
              <a:r>
                <a:rPr lang="en-US" sz="2000"/>
                <a:t>2 km</a:t>
              </a:r>
              <a:endParaRPr lang="en-US">
                <a:latin typeface="Times New Roman" pitchFamily="18" charset="0"/>
              </a:endParaRPr>
            </a:p>
          </p:txBody>
        </p:sp>
      </p:grpSp>
      <p:sp>
        <p:nvSpPr>
          <p:cNvPr id="453648" name="AutoShape 16" descr="Horizontale Steine"/>
          <p:cNvSpPr>
            <a:spLocks noChangeArrowheads="1"/>
          </p:cNvSpPr>
          <p:nvPr/>
        </p:nvSpPr>
        <p:spPr bwMode="auto">
          <a:xfrm>
            <a:off x="3962782" y="913731"/>
            <a:ext cx="380404" cy="305533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pattFill prst="horzBrick">
            <a:fgClr>
              <a:schemeClr val="accent1"/>
            </a:fgClr>
            <a:bgClr>
              <a:srgbClr val="FFFFFF"/>
            </a:bgClr>
          </a:patt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 anchor="ctr"/>
          <a:lstStyle/>
          <a:p>
            <a:endParaRPr lang="en-US"/>
          </a:p>
        </p:txBody>
      </p:sp>
      <p:sp>
        <p:nvSpPr>
          <p:cNvPr id="453649" name="Rectangle 17" descr="Horizontale Steine"/>
          <p:cNvSpPr>
            <a:spLocks noChangeArrowheads="1"/>
          </p:cNvSpPr>
          <p:nvPr/>
        </p:nvSpPr>
        <p:spPr bwMode="auto">
          <a:xfrm>
            <a:off x="4038576" y="991191"/>
            <a:ext cx="228815" cy="76024"/>
          </a:xfrm>
          <a:prstGeom prst="rect">
            <a:avLst/>
          </a:prstGeom>
          <a:pattFill prst="horzBrick">
            <a:fgClr>
              <a:schemeClr val="accent1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 anchor="ctr"/>
          <a:lstStyle/>
          <a:p>
            <a:endParaRPr lang="en-US"/>
          </a:p>
        </p:txBody>
      </p:sp>
      <p:sp>
        <p:nvSpPr>
          <p:cNvPr id="453650" name="Rectangle 18"/>
          <p:cNvSpPr>
            <a:spLocks noChangeArrowheads="1"/>
          </p:cNvSpPr>
          <p:nvPr/>
        </p:nvSpPr>
        <p:spPr bwMode="auto">
          <a:xfrm>
            <a:off x="1524477" y="991191"/>
            <a:ext cx="151590" cy="7602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 anchor="ctr"/>
          <a:lstStyle/>
          <a:p>
            <a:endParaRPr lang="en-US"/>
          </a:p>
        </p:txBody>
      </p:sp>
      <p:grpSp>
        <p:nvGrpSpPr>
          <p:cNvPr id="453651" name="Group 19"/>
          <p:cNvGrpSpPr>
            <a:grpSpLocks/>
          </p:cNvGrpSpPr>
          <p:nvPr/>
        </p:nvGrpSpPr>
        <p:grpSpPr bwMode="auto">
          <a:xfrm>
            <a:off x="1600272" y="2896110"/>
            <a:ext cx="153019" cy="532172"/>
            <a:chOff x="1680" y="2448"/>
            <a:chExt cx="192" cy="768"/>
          </a:xfrm>
        </p:grpSpPr>
        <p:sp>
          <p:nvSpPr>
            <p:cNvPr id="453652" name="Rectangle 20"/>
            <p:cNvSpPr>
              <a:spLocks noChangeArrowheads="1"/>
            </p:cNvSpPr>
            <p:nvPr/>
          </p:nvSpPr>
          <p:spPr bwMode="auto">
            <a:xfrm>
              <a:off x="1680" y="2496"/>
              <a:ext cx="192" cy="672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3653" name="Oval 21"/>
            <p:cNvSpPr>
              <a:spLocks noChangeArrowheads="1"/>
            </p:cNvSpPr>
            <p:nvPr/>
          </p:nvSpPr>
          <p:spPr bwMode="auto">
            <a:xfrm>
              <a:off x="1680" y="2448"/>
              <a:ext cx="192" cy="96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3654" name="Oval 22"/>
            <p:cNvSpPr>
              <a:spLocks noChangeArrowheads="1"/>
            </p:cNvSpPr>
            <p:nvPr/>
          </p:nvSpPr>
          <p:spPr bwMode="auto">
            <a:xfrm>
              <a:off x="1680" y="3120"/>
              <a:ext cx="192" cy="96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3655" name="Rectangle 23"/>
          <p:cNvSpPr>
            <a:spLocks noChangeArrowheads="1"/>
          </p:cNvSpPr>
          <p:nvPr/>
        </p:nvSpPr>
        <p:spPr bwMode="auto">
          <a:xfrm>
            <a:off x="2895934" y="1523363"/>
            <a:ext cx="1447252" cy="1448772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pPr algn="ctr" defTabSz="915001" eaLnBrk="0" hangingPunct="0"/>
            <a:endParaRPr lang="en-US" sz="2400"/>
          </a:p>
        </p:txBody>
      </p:sp>
      <p:sp>
        <p:nvSpPr>
          <p:cNvPr id="453656" name="Oval 24"/>
          <p:cNvSpPr>
            <a:spLocks noChangeArrowheads="1"/>
          </p:cNvSpPr>
          <p:nvPr/>
        </p:nvSpPr>
        <p:spPr bwMode="auto">
          <a:xfrm>
            <a:off x="3200543" y="2056970"/>
            <a:ext cx="75795" cy="76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 anchor="ctr"/>
          <a:lstStyle/>
          <a:p>
            <a:endParaRPr lang="en-US"/>
          </a:p>
        </p:txBody>
      </p:sp>
      <p:sp>
        <p:nvSpPr>
          <p:cNvPr id="453657" name="Oval 25"/>
          <p:cNvSpPr>
            <a:spLocks noChangeArrowheads="1"/>
          </p:cNvSpPr>
          <p:nvPr/>
        </p:nvSpPr>
        <p:spPr bwMode="auto">
          <a:xfrm>
            <a:off x="3429358" y="2286478"/>
            <a:ext cx="75795" cy="76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 anchor="ctr"/>
          <a:lstStyle/>
          <a:p>
            <a:endParaRPr lang="en-US"/>
          </a:p>
        </p:txBody>
      </p:sp>
      <p:sp>
        <p:nvSpPr>
          <p:cNvPr id="453658" name="Oval 26"/>
          <p:cNvSpPr>
            <a:spLocks noChangeArrowheads="1"/>
          </p:cNvSpPr>
          <p:nvPr/>
        </p:nvSpPr>
        <p:spPr bwMode="auto">
          <a:xfrm>
            <a:off x="3124749" y="2286478"/>
            <a:ext cx="75794" cy="76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 anchor="ctr"/>
          <a:lstStyle/>
          <a:p>
            <a:endParaRPr lang="en-US"/>
          </a:p>
        </p:txBody>
      </p:sp>
      <p:sp>
        <p:nvSpPr>
          <p:cNvPr id="453659" name="Oval 27"/>
          <p:cNvSpPr>
            <a:spLocks noChangeArrowheads="1"/>
          </p:cNvSpPr>
          <p:nvPr/>
        </p:nvSpPr>
        <p:spPr bwMode="auto">
          <a:xfrm>
            <a:off x="3429358" y="1980946"/>
            <a:ext cx="75795" cy="7602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 anchor="ctr"/>
          <a:lstStyle/>
          <a:p>
            <a:endParaRPr lang="en-US"/>
          </a:p>
        </p:txBody>
      </p:sp>
      <p:sp>
        <p:nvSpPr>
          <p:cNvPr id="453660" name="Line 28"/>
          <p:cNvSpPr>
            <a:spLocks noChangeShapeType="1"/>
          </p:cNvSpPr>
          <p:nvPr/>
        </p:nvSpPr>
        <p:spPr bwMode="auto">
          <a:xfrm flipH="1">
            <a:off x="1904881" y="2210454"/>
            <a:ext cx="991053" cy="91373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 anchor="ctr"/>
          <a:lstStyle/>
          <a:p>
            <a:endParaRPr lang="en-US"/>
          </a:p>
        </p:txBody>
      </p:sp>
      <p:sp>
        <p:nvSpPr>
          <p:cNvPr id="453661" name="Text Box 29"/>
          <p:cNvSpPr txBox="1">
            <a:spLocks noChangeArrowheads="1"/>
          </p:cNvSpPr>
          <p:nvPr/>
        </p:nvSpPr>
        <p:spPr bwMode="auto">
          <a:xfrm>
            <a:off x="1676066" y="1523363"/>
            <a:ext cx="1076859" cy="5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>
            <a:spAutoFit/>
          </a:bodyPr>
          <a:lstStyle>
            <a:lvl1pPr defTabSz="1014413">
              <a:defRPr sz="2400">
                <a:solidFill>
                  <a:schemeClr val="tx1"/>
                </a:solidFill>
                <a:latin typeface="Arial" charset="0"/>
              </a:defRPr>
            </a:lvl1pPr>
            <a:lvl2pPr marL="506413" defTabSz="101441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014413" defTabSz="101441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20825" defTabSz="101441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27238" defTabSz="101441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84438" defTabSz="101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41638" defTabSz="101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98838" defTabSz="101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56038" defTabSz="101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sz="2800" b="1" i="1">
                <a:solidFill>
                  <a:srgbClr val="000066"/>
                </a:solidFill>
              </a:rPr>
              <a:t>93/94</a:t>
            </a:r>
            <a:endParaRPr lang="en-US" sz="2800" b="1" i="1">
              <a:solidFill>
                <a:srgbClr val="000066"/>
              </a:solidFill>
              <a:latin typeface="Times New Roman" pitchFamily="18" charset="0"/>
            </a:endParaRPr>
          </a:p>
        </p:txBody>
      </p:sp>
      <p:sp>
        <p:nvSpPr>
          <p:cNvPr id="453663" name="Line 31"/>
          <p:cNvSpPr>
            <a:spLocks noChangeShapeType="1"/>
          </p:cNvSpPr>
          <p:nvPr/>
        </p:nvSpPr>
        <p:spPr bwMode="auto">
          <a:xfrm>
            <a:off x="3658172" y="1752871"/>
            <a:ext cx="0" cy="30409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 anchor="ctr"/>
          <a:lstStyle/>
          <a:p>
            <a:endParaRPr lang="en-US"/>
          </a:p>
        </p:txBody>
      </p:sp>
      <p:sp>
        <p:nvSpPr>
          <p:cNvPr id="453664" name="Line 32"/>
          <p:cNvSpPr>
            <a:spLocks noChangeShapeType="1"/>
          </p:cNvSpPr>
          <p:nvPr/>
        </p:nvSpPr>
        <p:spPr bwMode="auto">
          <a:xfrm flipV="1">
            <a:off x="3658172" y="2362503"/>
            <a:ext cx="0" cy="30409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 anchor="ctr"/>
          <a:lstStyle/>
          <a:p>
            <a:endParaRPr lang="en-US"/>
          </a:p>
        </p:txBody>
      </p:sp>
      <p:sp>
        <p:nvSpPr>
          <p:cNvPr id="453665" name="Text Box 33"/>
          <p:cNvSpPr txBox="1">
            <a:spLocks noChangeArrowheads="1"/>
          </p:cNvSpPr>
          <p:nvPr/>
        </p:nvSpPr>
        <p:spPr bwMode="auto">
          <a:xfrm>
            <a:off x="3658172" y="2056969"/>
            <a:ext cx="692164" cy="367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>
            <a:spAutoFit/>
          </a:bodyPr>
          <a:lstStyle>
            <a:lvl1pPr defTabSz="1014413">
              <a:defRPr sz="2400">
                <a:solidFill>
                  <a:schemeClr val="tx1"/>
                </a:solidFill>
                <a:latin typeface="Arial" charset="0"/>
              </a:defRPr>
            </a:lvl1pPr>
            <a:lvl2pPr marL="506413" defTabSz="101441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014413" defTabSz="101441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20825" defTabSz="101441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27238" defTabSz="101441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84438" defTabSz="101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41638" defTabSz="101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98838" defTabSz="101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56038" defTabSz="101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sz="1800"/>
              <a:t>40 m</a:t>
            </a:r>
          </a:p>
        </p:txBody>
      </p:sp>
    </p:spTree>
    <p:extLst>
      <p:ext uri="{BB962C8B-B14F-4D97-AF65-F5344CB8AC3E}">
        <p14:creationId xmlns:p14="http://schemas.microsoft.com/office/powerpoint/2010/main" val="168882101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ChangeArrowheads="1"/>
          </p:cNvSpPr>
          <p:nvPr/>
        </p:nvSpPr>
        <p:spPr bwMode="auto">
          <a:xfrm>
            <a:off x="0" y="0"/>
            <a:ext cx="9144000" cy="1067214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pPr algn="ctr" defTabSz="915001" eaLnBrk="0" hangingPunct="0"/>
            <a:endParaRPr lang="en-US" sz="2400"/>
          </a:p>
        </p:txBody>
      </p:sp>
      <p:sp>
        <p:nvSpPr>
          <p:cNvPr id="197635" name="Rectangle 3"/>
          <p:cNvSpPr>
            <a:spLocks noChangeArrowheads="1"/>
          </p:cNvSpPr>
          <p:nvPr/>
        </p:nvSpPr>
        <p:spPr bwMode="auto">
          <a:xfrm>
            <a:off x="0" y="1067215"/>
            <a:ext cx="9144000" cy="228074"/>
          </a:xfrm>
          <a:prstGeom prst="rect">
            <a:avLst/>
          </a:prstGeom>
          <a:gradFill rotWithShape="0">
            <a:gsLst>
              <a:gs pos="0">
                <a:srgbClr val="3399FF">
                  <a:gamma/>
                  <a:shade val="46275"/>
                  <a:invGamma/>
                </a:srgbClr>
              </a:gs>
              <a:gs pos="100000">
                <a:srgbClr val="3399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 anchor="ctr"/>
          <a:lstStyle/>
          <a:p>
            <a:endParaRPr lang="en-US"/>
          </a:p>
        </p:txBody>
      </p:sp>
      <p:sp>
        <p:nvSpPr>
          <p:cNvPr id="197636" name="Rectangle 4"/>
          <p:cNvSpPr>
            <a:spLocks noChangeArrowheads="1"/>
          </p:cNvSpPr>
          <p:nvPr/>
        </p:nvSpPr>
        <p:spPr bwMode="auto">
          <a:xfrm>
            <a:off x="0" y="1295289"/>
            <a:ext cx="9144000" cy="2896109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100000">
                <a:srgbClr val="FFEBF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pPr algn="ctr" defTabSz="915001" eaLnBrk="0" hangingPunct="0"/>
            <a:endParaRPr lang="en-US" sz="2400"/>
          </a:p>
        </p:txBody>
      </p:sp>
      <p:grpSp>
        <p:nvGrpSpPr>
          <p:cNvPr id="197666" name="Group 34"/>
          <p:cNvGrpSpPr>
            <a:grpSpLocks/>
          </p:cNvGrpSpPr>
          <p:nvPr/>
        </p:nvGrpSpPr>
        <p:grpSpPr bwMode="auto">
          <a:xfrm>
            <a:off x="0" y="4037915"/>
            <a:ext cx="9144000" cy="2438527"/>
            <a:chOff x="0" y="2815"/>
            <a:chExt cx="6394" cy="1700"/>
          </a:xfrm>
        </p:grpSpPr>
        <p:sp>
          <p:nvSpPr>
            <p:cNvPr id="197637" name="Rectangle 5"/>
            <p:cNvSpPr>
              <a:spLocks noChangeArrowheads="1"/>
            </p:cNvSpPr>
            <p:nvPr/>
          </p:nvSpPr>
          <p:spPr bwMode="auto">
            <a:xfrm>
              <a:off x="0" y="3081"/>
              <a:ext cx="6394" cy="372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50000">
                  <a:schemeClr val="bg1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1370" tIns="50685" rIns="101370" bIns="50685" anchor="ctr"/>
            <a:lstStyle/>
            <a:p>
              <a:pPr algn="ctr" defTabSz="915001" eaLnBrk="0" hangingPunct="0"/>
              <a:endParaRPr lang="en-US" sz="2400"/>
            </a:p>
          </p:txBody>
        </p:sp>
        <p:sp>
          <p:nvSpPr>
            <p:cNvPr id="197638" name="Rectangle 6"/>
            <p:cNvSpPr>
              <a:spLocks noChangeArrowheads="1"/>
            </p:cNvSpPr>
            <p:nvPr/>
          </p:nvSpPr>
          <p:spPr bwMode="auto">
            <a:xfrm>
              <a:off x="0" y="3506"/>
              <a:ext cx="6394" cy="425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50000">
                  <a:schemeClr val="bg1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639" name="Rectangle 7"/>
            <p:cNvSpPr>
              <a:spLocks noChangeArrowheads="1"/>
            </p:cNvSpPr>
            <p:nvPr/>
          </p:nvSpPr>
          <p:spPr bwMode="auto">
            <a:xfrm>
              <a:off x="0" y="2815"/>
              <a:ext cx="6394" cy="266"/>
            </a:xfrm>
            <a:prstGeom prst="rect">
              <a:avLst/>
            </a:prstGeom>
            <a:gradFill rotWithShape="0">
              <a:gsLst>
                <a:gs pos="0">
                  <a:srgbClr val="EAEAEA"/>
                </a:gs>
                <a:gs pos="50000">
                  <a:schemeClr val="bg1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640" name="Rectangle 8"/>
            <p:cNvSpPr>
              <a:spLocks noChangeArrowheads="1"/>
            </p:cNvSpPr>
            <p:nvPr/>
          </p:nvSpPr>
          <p:spPr bwMode="auto">
            <a:xfrm>
              <a:off x="0" y="3984"/>
              <a:ext cx="6394" cy="531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5F5F5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1370" tIns="50685" rIns="101370" bIns="50685" anchor="ctr"/>
            <a:lstStyle/>
            <a:p>
              <a:pPr algn="ctr" defTabSz="915001" eaLnBrk="0" hangingPunct="0"/>
              <a:endParaRPr lang="en-US" sz="2400"/>
            </a:p>
          </p:txBody>
        </p:sp>
      </p:grpSp>
      <p:grpSp>
        <p:nvGrpSpPr>
          <p:cNvPr id="197641" name="Group 9"/>
          <p:cNvGrpSpPr>
            <a:grpSpLocks/>
          </p:cNvGrpSpPr>
          <p:nvPr/>
        </p:nvGrpSpPr>
        <p:grpSpPr bwMode="auto">
          <a:xfrm>
            <a:off x="60064" y="1067215"/>
            <a:ext cx="930990" cy="5638736"/>
            <a:chOff x="38" y="672"/>
            <a:chExt cx="586" cy="3552"/>
          </a:xfrm>
        </p:grpSpPr>
        <p:sp>
          <p:nvSpPr>
            <p:cNvPr id="197642" name="Line 10"/>
            <p:cNvSpPr>
              <a:spLocks noChangeShapeType="1"/>
            </p:cNvSpPr>
            <p:nvPr/>
          </p:nvSpPr>
          <p:spPr bwMode="auto">
            <a:xfrm>
              <a:off x="528" y="672"/>
              <a:ext cx="0" cy="355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643" name="Line 11"/>
            <p:cNvSpPr>
              <a:spLocks noChangeShapeType="1"/>
            </p:cNvSpPr>
            <p:nvPr/>
          </p:nvSpPr>
          <p:spPr bwMode="auto">
            <a:xfrm>
              <a:off x="528" y="21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644" name="Line 12"/>
            <p:cNvSpPr>
              <a:spLocks noChangeShapeType="1"/>
            </p:cNvSpPr>
            <p:nvPr/>
          </p:nvSpPr>
          <p:spPr bwMode="auto">
            <a:xfrm>
              <a:off x="528" y="36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645" name="Text Box 13"/>
            <p:cNvSpPr txBox="1">
              <a:spLocks noChangeArrowheads="1"/>
            </p:cNvSpPr>
            <p:nvPr/>
          </p:nvSpPr>
          <p:spPr bwMode="auto">
            <a:xfrm>
              <a:off x="38" y="2023"/>
              <a:ext cx="478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1370" tIns="50685" rIns="101370" bIns="50685">
              <a:spAutoFit/>
            </a:bodyPr>
            <a:lstStyle>
              <a:lvl1pPr defTabSz="1014413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506413" defTabSz="1014413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014413" defTabSz="1014413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520825" defTabSz="1014413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27238" defTabSz="1014413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484438" defTabSz="1014413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41638" defTabSz="1014413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398838" defTabSz="1014413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56038" defTabSz="1014413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0" hangingPunct="0"/>
              <a:r>
                <a:rPr lang="en-US" sz="2000"/>
                <a:t>1 km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197646" name="Text Box 14"/>
            <p:cNvSpPr txBox="1">
              <a:spLocks noChangeArrowheads="1"/>
            </p:cNvSpPr>
            <p:nvPr/>
          </p:nvSpPr>
          <p:spPr bwMode="auto">
            <a:xfrm>
              <a:off x="48" y="3456"/>
              <a:ext cx="478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1370" tIns="50685" rIns="101370" bIns="50685">
              <a:spAutoFit/>
            </a:bodyPr>
            <a:lstStyle>
              <a:lvl1pPr defTabSz="1014413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506413" defTabSz="1014413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014413" defTabSz="1014413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520825" defTabSz="1014413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27238" defTabSz="1014413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484438" defTabSz="1014413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41638" defTabSz="1014413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398838" defTabSz="1014413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56038" defTabSz="1014413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0" hangingPunct="0"/>
              <a:r>
                <a:rPr lang="en-US" sz="2000"/>
                <a:t>2 km</a:t>
              </a:r>
              <a:endParaRPr lang="en-US">
                <a:latin typeface="Times New Roman" pitchFamily="18" charset="0"/>
              </a:endParaRPr>
            </a:p>
          </p:txBody>
        </p:sp>
      </p:grpSp>
      <p:sp>
        <p:nvSpPr>
          <p:cNvPr id="197647" name="AutoShape 15" descr="Horizontale Steine"/>
          <p:cNvSpPr>
            <a:spLocks noChangeArrowheads="1"/>
          </p:cNvSpPr>
          <p:nvPr/>
        </p:nvSpPr>
        <p:spPr bwMode="auto">
          <a:xfrm>
            <a:off x="3962782" y="913731"/>
            <a:ext cx="380404" cy="305533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pattFill prst="horzBrick">
            <a:fgClr>
              <a:schemeClr val="accent1"/>
            </a:fgClr>
            <a:bgClr>
              <a:srgbClr val="FFFFFF"/>
            </a:bgClr>
          </a:patt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 anchor="ctr"/>
          <a:lstStyle/>
          <a:p>
            <a:endParaRPr lang="en-US"/>
          </a:p>
        </p:txBody>
      </p:sp>
      <p:sp>
        <p:nvSpPr>
          <p:cNvPr id="197648" name="Rectangle 16" descr="Horizontale Steine"/>
          <p:cNvSpPr>
            <a:spLocks noChangeArrowheads="1"/>
          </p:cNvSpPr>
          <p:nvPr/>
        </p:nvSpPr>
        <p:spPr bwMode="auto">
          <a:xfrm>
            <a:off x="4038576" y="991191"/>
            <a:ext cx="228815" cy="76024"/>
          </a:xfrm>
          <a:prstGeom prst="rect">
            <a:avLst/>
          </a:prstGeom>
          <a:pattFill prst="horzBrick">
            <a:fgClr>
              <a:schemeClr val="accent1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 anchor="ctr"/>
          <a:lstStyle/>
          <a:p>
            <a:endParaRPr lang="en-US"/>
          </a:p>
        </p:txBody>
      </p:sp>
      <p:sp>
        <p:nvSpPr>
          <p:cNvPr id="197649" name="Rectangle 17"/>
          <p:cNvSpPr>
            <a:spLocks noChangeArrowheads="1"/>
          </p:cNvSpPr>
          <p:nvPr/>
        </p:nvSpPr>
        <p:spPr bwMode="auto">
          <a:xfrm>
            <a:off x="1524477" y="991191"/>
            <a:ext cx="151590" cy="7602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 anchor="ctr"/>
          <a:lstStyle/>
          <a:p>
            <a:endParaRPr lang="en-US"/>
          </a:p>
        </p:txBody>
      </p:sp>
      <p:grpSp>
        <p:nvGrpSpPr>
          <p:cNvPr id="197650" name="Group 18"/>
          <p:cNvGrpSpPr>
            <a:grpSpLocks/>
          </p:cNvGrpSpPr>
          <p:nvPr/>
        </p:nvGrpSpPr>
        <p:grpSpPr bwMode="auto">
          <a:xfrm>
            <a:off x="1600272" y="2896110"/>
            <a:ext cx="153019" cy="532172"/>
            <a:chOff x="1680" y="2448"/>
            <a:chExt cx="192" cy="768"/>
          </a:xfrm>
        </p:grpSpPr>
        <p:sp>
          <p:nvSpPr>
            <p:cNvPr id="197651" name="Rectangle 19"/>
            <p:cNvSpPr>
              <a:spLocks noChangeArrowheads="1"/>
            </p:cNvSpPr>
            <p:nvPr/>
          </p:nvSpPr>
          <p:spPr bwMode="auto">
            <a:xfrm>
              <a:off x="1680" y="2496"/>
              <a:ext cx="192" cy="672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652" name="Oval 20"/>
            <p:cNvSpPr>
              <a:spLocks noChangeArrowheads="1"/>
            </p:cNvSpPr>
            <p:nvPr/>
          </p:nvSpPr>
          <p:spPr bwMode="auto">
            <a:xfrm>
              <a:off x="1680" y="2448"/>
              <a:ext cx="192" cy="96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653" name="Oval 21"/>
            <p:cNvSpPr>
              <a:spLocks noChangeArrowheads="1"/>
            </p:cNvSpPr>
            <p:nvPr/>
          </p:nvSpPr>
          <p:spPr bwMode="auto">
            <a:xfrm>
              <a:off x="1680" y="3120"/>
              <a:ext cx="192" cy="96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7654" name="Rectangle 22"/>
          <p:cNvSpPr>
            <a:spLocks noChangeArrowheads="1"/>
          </p:cNvSpPr>
          <p:nvPr/>
        </p:nvSpPr>
        <p:spPr bwMode="auto">
          <a:xfrm>
            <a:off x="2895934" y="1523363"/>
            <a:ext cx="1447252" cy="1448772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pPr algn="ctr" defTabSz="915001" eaLnBrk="0" hangingPunct="0"/>
            <a:endParaRPr lang="en-US" sz="2400"/>
          </a:p>
        </p:txBody>
      </p:sp>
      <p:sp>
        <p:nvSpPr>
          <p:cNvPr id="197655" name="Oval 23"/>
          <p:cNvSpPr>
            <a:spLocks noChangeArrowheads="1"/>
          </p:cNvSpPr>
          <p:nvPr/>
        </p:nvSpPr>
        <p:spPr bwMode="auto">
          <a:xfrm>
            <a:off x="3200543" y="2056970"/>
            <a:ext cx="75795" cy="76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 anchor="ctr"/>
          <a:lstStyle/>
          <a:p>
            <a:endParaRPr lang="en-US"/>
          </a:p>
        </p:txBody>
      </p:sp>
      <p:sp>
        <p:nvSpPr>
          <p:cNvPr id="197656" name="Oval 24"/>
          <p:cNvSpPr>
            <a:spLocks noChangeArrowheads="1"/>
          </p:cNvSpPr>
          <p:nvPr/>
        </p:nvSpPr>
        <p:spPr bwMode="auto">
          <a:xfrm>
            <a:off x="3429358" y="2286478"/>
            <a:ext cx="75795" cy="76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 anchor="ctr"/>
          <a:lstStyle/>
          <a:p>
            <a:endParaRPr lang="en-US"/>
          </a:p>
        </p:txBody>
      </p:sp>
      <p:sp>
        <p:nvSpPr>
          <p:cNvPr id="197657" name="Oval 25"/>
          <p:cNvSpPr>
            <a:spLocks noChangeArrowheads="1"/>
          </p:cNvSpPr>
          <p:nvPr/>
        </p:nvSpPr>
        <p:spPr bwMode="auto">
          <a:xfrm>
            <a:off x="3124749" y="2286478"/>
            <a:ext cx="75794" cy="76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 anchor="ctr"/>
          <a:lstStyle/>
          <a:p>
            <a:endParaRPr lang="en-US"/>
          </a:p>
        </p:txBody>
      </p:sp>
      <p:sp>
        <p:nvSpPr>
          <p:cNvPr id="197658" name="Oval 26"/>
          <p:cNvSpPr>
            <a:spLocks noChangeArrowheads="1"/>
          </p:cNvSpPr>
          <p:nvPr/>
        </p:nvSpPr>
        <p:spPr bwMode="auto">
          <a:xfrm>
            <a:off x="3429358" y="1980946"/>
            <a:ext cx="75795" cy="7602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 anchor="ctr"/>
          <a:lstStyle/>
          <a:p>
            <a:endParaRPr lang="en-US"/>
          </a:p>
        </p:txBody>
      </p:sp>
      <p:sp>
        <p:nvSpPr>
          <p:cNvPr id="197659" name="Line 27"/>
          <p:cNvSpPr>
            <a:spLocks noChangeShapeType="1"/>
          </p:cNvSpPr>
          <p:nvPr/>
        </p:nvSpPr>
        <p:spPr bwMode="auto">
          <a:xfrm flipH="1">
            <a:off x="1904881" y="2210454"/>
            <a:ext cx="991053" cy="91373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 anchor="ctr"/>
          <a:lstStyle/>
          <a:p>
            <a:endParaRPr lang="en-US"/>
          </a:p>
        </p:txBody>
      </p:sp>
      <p:sp>
        <p:nvSpPr>
          <p:cNvPr id="197660" name="Text Box 28"/>
          <p:cNvSpPr txBox="1">
            <a:spLocks noChangeArrowheads="1"/>
          </p:cNvSpPr>
          <p:nvPr/>
        </p:nvSpPr>
        <p:spPr bwMode="auto">
          <a:xfrm>
            <a:off x="1676066" y="1523363"/>
            <a:ext cx="1076859" cy="5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>
            <a:spAutoFit/>
          </a:bodyPr>
          <a:lstStyle>
            <a:lvl1pPr defTabSz="1014413">
              <a:defRPr sz="2400">
                <a:solidFill>
                  <a:schemeClr val="tx1"/>
                </a:solidFill>
                <a:latin typeface="Arial" charset="0"/>
              </a:defRPr>
            </a:lvl1pPr>
            <a:lvl2pPr marL="506413" defTabSz="101441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014413" defTabSz="101441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20825" defTabSz="101441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27238" defTabSz="101441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84438" defTabSz="101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41638" defTabSz="101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98838" defTabSz="101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56038" defTabSz="101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sz="2800" b="1" i="1">
                <a:solidFill>
                  <a:srgbClr val="000066"/>
                </a:solidFill>
              </a:rPr>
              <a:t>93/94</a:t>
            </a:r>
            <a:endParaRPr lang="en-US" sz="2800" b="1" i="1">
              <a:solidFill>
                <a:srgbClr val="000066"/>
              </a:solidFill>
              <a:latin typeface="Times New Roman" pitchFamily="18" charset="0"/>
            </a:endParaRPr>
          </a:p>
        </p:txBody>
      </p:sp>
      <p:sp>
        <p:nvSpPr>
          <p:cNvPr id="197661" name="Text Box 29"/>
          <p:cNvSpPr txBox="1">
            <a:spLocks noChangeArrowheads="1"/>
          </p:cNvSpPr>
          <p:nvPr/>
        </p:nvSpPr>
        <p:spPr bwMode="auto">
          <a:xfrm>
            <a:off x="4434712" y="2259225"/>
            <a:ext cx="4466173" cy="213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>
            <a:lvl1pPr defTabSz="1014413">
              <a:defRPr sz="2400">
                <a:solidFill>
                  <a:schemeClr val="tx1"/>
                </a:solidFill>
                <a:latin typeface="Arial" charset="0"/>
              </a:defRPr>
            </a:lvl1pPr>
            <a:lvl2pPr marL="506413" defTabSz="101441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014413" defTabSz="101441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20825" defTabSz="101441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27238" defTabSz="101441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84438" defTabSz="101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41638" defTabSz="101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98838" defTabSz="101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56038" defTabSz="101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/>
            <a:r>
              <a:rPr lang="en-US" sz="3600" b="1">
                <a:solidFill>
                  <a:srgbClr val="000066"/>
                </a:solidFill>
                <a:sym typeface="Symbol" pitchFamily="18" charset="2"/>
              </a:rPr>
              <a:t>Catastrophal delay of light between strings 20 m away!</a:t>
            </a:r>
          </a:p>
          <a:p>
            <a:pPr algn="ctr" eaLnBrk="0" hangingPunct="0"/>
            <a:r>
              <a:rPr lang="en-US" sz="2500" b="1">
                <a:solidFill>
                  <a:srgbClr val="000066"/>
                </a:solidFill>
                <a:sym typeface="Symbol" pitchFamily="18" charset="2"/>
              </a:rPr>
              <a:t>(µsec instead of 100 nsec)</a:t>
            </a:r>
            <a:endParaRPr lang="en-US" sz="2500" b="1">
              <a:solidFill>
                <a:srgbClr val="000066"/>
              </a:solidFill>
            </a:endParaRPr>
          </a:p>
        </p:txBody>
      </p:sp>
      <p:sp>
        <p:nvSpPr>
          <p:cNvPr id="197662" name="Line 30"/>
          <p:cNvSpPr>
            <a:spLocks noChangeShapeType="1"/>
          </p:cNvSpPr>
          <p:nvPr/>
        </p:nvSpPr>
        <p:spPr bwMode="auto">
          <a:xfrm>
            <a:off x="3658172" y="1752871"/>
            <a:ext cx="0" cy="30409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 anchor="ctr"/>
          <a:lstStyle/>
          <a:p>
            <a:endParaRPr lang="en-US"/>
          </a:p>
        </p:txBody>
      </p:sp>
      <p:sp>
        <p:nvSpPr>
          <p:cNvPr id="197663" name="Line 31"/>
          <p:cNvSpPr>
            <a:spLocks noChangeShapeType="1"/>
          </p:cNvSpPr>
          <p:nvPr/>
        </p:nvSpPr>
        <p:spPr bwMode="auto">
          <a:xfrm flipV="1">
            <a:off x="3658172" y="2362503"/>
            <a:ext cx="0" cy="30409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 anchor="ctr"/>
          <a:lstStyle/>
          <a:p>
            <a:endParaRPr lang="en-US"/>
          </a:p>
        </p:txBody>
      </p:sp>
      <p:sp>
        <p:nvSpPr>
          <p:cNvPr id="197664" name="Text Box 32"/>
          <p:cNvSpPr txBox="1">
            <a:spLocks noChangeArrowheads="1"/>
          </p:cNvSpPr>
          <p:nvPr/>
        </p:nvSpPr>
        <p:spPr bwMode="auto">
          <a:xfrm>
            <a:off x="3658172" y="2056969"/>
            <a:ext cx="692164" cy="367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>
            <a:spAutoFit/>
          </a:bodyPr>
          <a:lstStyle>
            <a:lvl1pPr defTabSz="1014413">
              <a:defRPr sz="2400">
                <a:solidFill>
                  <a:schemeClr val="tx1"/>
                </a:solidFill>
                <a:latin typeface="Arial" charset="0"/>
              </a:defRPr>
            </a:lvl1pPr>
            <a:lvl2pPr marL="506413" defTabSz="101441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014413" defTabSz="101441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20825" defTabSz="101441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27238" defTabSz="101441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84438" defTabSz="101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41638" defTabSz="101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98838" defTabSz="101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56038" defTabSz="101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sz="1800"/>
              <a:t>40 m</a:t>
            </a:r>
          </a:p>
        </p:txBody>
      </p:sp>
      <p:pic>
        <p:nvPicPr>
          <p:cNvPr id="197667" name="Picture 35" descr="question_pop_up_from_box_hg_cl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022" y="2947750"/>
            <a:ext cx="2692860" cy="370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25568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170" name="Picture 2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245" y="1"/>
            <a:ext cx="6950241" cy="693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1171" name="AutoShape 3"/>
          <p:cNvSpPr>
            <a:spLocks noChangeArrowheads="1"/>
          </p:cNvSpPr>
          <p:nvPr/>
        </p:nvSpPr>
        <p:spPr bwMode="auto">
          <a:xfrm flipH="1" flipV="1">
            <a:off x="3276339" y="549386"/>
            <a:ext cx="4320304" cy="4967423"/>
          </a:xfrm>
          <a:prstGeom prst="rtTriangl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 anchor="ctr"/>
          <a:lstStyle/>
          <a:p>
            <a:endParaRPr lang="en-US"/>
          </a:p>
        </p:txBody>
      </p:sp>
      <p:sp>
        <p:nvSpPr>
          <p:cNvPr id="391172" name="Rectangle 4"/>
          <p:cNvSpPr>
            <a:spLocks noChangeArrowheads="1"/>
          </p:cNvSpPr>
          <p:nvPr/>
        </p:nvSpPr>
        <p:spPr bwMode="auto">
          <a:xfrm>
            <a:off x="5292767" y="2276438"/>
            <a:ext cx="2159437" cy="252028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 anchor="ctr"/>
          <a:lstStyle/>
          <a:p>
            <a:endParaRPr lang="en-US"/>
          </a:p>
        </p:txBody>
      </p:sp>
      <p:sp>
        <p:nvSpPr>
          <p:cNvPr id="391173" name="Text Box 5"/>
          <p:cNvSpPr txBox="1">
            <a:spLocks noChangeArrowheads="1"/>
          </p:cNvSpPr>
          <p:nvPr/>
        </p:nvSpPr>
        <p:spPr bwMode="auto">
          <a:xfrm>
            <a:off x="5435776" y="4436686"/>
            <a:ext cx="2232371" cy="5192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>
            <a:spAutoFit/>
          </a:bodyPr>
          <a:lstStyle>
            <a:lvl1pPr defTabSz="1014413">
              <a:defRPr sz="2400">
                <a:solidFill>
                  <a:schemeClr val="tx1"/>
                </a:solidFill>
                <a:latin typeface="Arial" charset="0"/>
              </a:defRPr>
            </a:lvl1pPr>
            <a:lvl2pPr marL="506413" defTabSz="101441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014413" defTabSz="101441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20825" defTabSz="101441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27238" defTabSz="101441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84438" defTabSz="101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41638" defTabSz="101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98838" defTabSz="101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56038" defTabSz="101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800" b="1">
                <a:solidFill>
                  <a:srgbClr val="000099"/>
                </a:solidFill>
              </a:rPr>
              <a:t>Vostok Data</a:t>
            </a:r>
            <a:endParaRPr lang="en-GB" sz="2800" b="1">
              <a:solidFill>
                <a:srgbClr val="000099"/>
              </a:solidFill>
            </a:endParaRPr>
          </a:p>
        </p:txBody>
      </p:sp>
      <p:pic>
        <p:nvPicPr>
          <p:cNvPr id="391174" name="Picture 6" descr="halze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831" y="621108"/>
            <a:ext cx="2093653" cy="2944880"/>
          </a:xfrm>
          <a:solidFill>
            <a:srgbClr val="FFFF00"/>
          </a:solidFill>
          <a:ln>
            <a:solidFill>
              <a:srgbClr val="FFFF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1175" name="Rectangle 7"/>
          <p:cNvSpPr>
            <a:spLocks noChangeArrowheads="1"/>
          </p:cNvSpPr>
          <p:nvPr/>
        </p:nvSpPr>
        <p:spPr bwMode="auto">
          <a:xfrm>
            <a:off x="1763303" y="0"/>
            <a:ext cx="1295662" cy="595000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 anchor="ctr"/>
          <a:lstStyle/>
          <a:p>
            <a:endParaRPr lang="en-US"/>
          </a:p>
        </p:txBody>
      </p:sp>
      <p:pic>
        <p:nvPicPr>
          <p:cNvPr id="391176" name="Picture 8" descr="Domogalsky interview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640" y="2493036"/>
            <a:ext cx="3169081" cy="2385454"/>
          </a:xfrm>
          <a:noFill/>
          <a:ln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1177" name="WordArt 9"/>
          <p:cNvSpPr>
            <a:spLocks noChangeArrowheads="1" noChangeShapeType="1" noTextEdit="1"/>
          </p:cNvSpPr>
          <p:nvPr/>
        </p:nvSpPr>
        <p:spPr bwMode="auto">
          <a:xfrm>
            <a:off x="1618863" y="907994"/>
            <a:ext cx="3240586" cy="1334018"/>
          </a:xfrm>
          <a:prstGeom prst="rect">
            <a:avLst/>
          </a:prstGeom>
        </p:spPr>
        <p:txBody>
          <a:bodyPr wrap="none" lIns="82479" tIns="41239" rIns="82479" bIns="41239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200" kern="10" spc="-325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BUBBLES !</a:t>
            </a:r>
          </a:p>
        </p:txBody>
      </p:sp>
      <p:sp>
        <p:nvSpPr>
          <p:cNvPr id="391178" name="Text Box 10"/>
          <p:cNvSpPr txBox="1">
            <a:spLocks noChangeArrowheads="1"/>
          </p:cNvSpPr>
          <p:nvPr/>
        </p:nvSpPr>
        <p:spPr bwMode="auto">
          <a:xfrm>
            <a:off x="394706" y="5229924"/>
            <a:ext cx="2801548" cy="641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>
            <a:spAutoFit/>
          </a:bodyPr>
          <a:lstStyle>
            <a:lvl1pPr defTabSz="1014413">
              <a:defRPr sz="2400">
                <a:solidFill>
                  <a:schemeClr val="tx1"/>
                </a:solidFill>
                <a:latin typeface="Arial" charset="0"/>
              </a:defRPr>
            </a:lvl1pPr>
            <a:lvl2pPr marL="506413" defTabSz="101441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014413" defTabSz="101441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20825" defTabSz="101441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27238" defTabSz="101441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84438" defTabSz="101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41638" defTabSz="101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98838" defTabSz="101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56038" defTabSz="101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3600" b="1">
                <a:solidFill>
                  <a:srgbClr val="000099"/>
                </a:solidFill>
              </a:rPr>
              <a:t>Venice 1994</a:t>
            </a:r>
            <a:endParaRPr lang="en-GB" sz="3600" b="1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87285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770" name="Picture 2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245" y="1"/>
            <a:ext cx="6950241" cy="693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6775" name="Rectangle 7"/>
          <p:cNvSpPr>
            <a:spLocks noChangeArrowheads="1"/>
          </p:cNvSpPr>
          <p:nvPr/>
        </p:nvSpPr>
        <p:spPr bwMode="auto">
          <a:xfrm>
            <a:off x="1763303" y="0"/>
            <a:ext cx="1295662" cy="595000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85755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ChangeArrowheads="1"/>
          </p:cNvSpPr>
          <p:nvPr/>
        </p:nvSpPr>
        <p:spPr bwMode="auto">
          <a:xfrm>
            <a:off x="0" y="0"/>
            <a:ext cx="9144000" cy="1067214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pPr algn="ctr" defTabSz="915001" eaLnBrk="0" hangingPunct="0"/>
            <a:endParaRPr lang="en-US" sz="2400"/>
          </a:p>
        </p:txBody>
      </p:sp>
      <p:sp>
        <p:nvSpPr>
          <p:cNvPr id="393219" name="Rectangle 3"/>
          <p:cNvSpPr>
            <a:spLocks noChangeArrowheads="1"/>
          </p:cNvSpPr>
          <p:nvPr/>
        </p:nvSpPr>
        <p:spPr bwMode="auto">
          <a:xfrm>
            <a:off x="0" y="1067215"/>
            <a:ext cx="9144000" cy="228074"/>
          </a:xfrm>
          <a:prstGeom prst="rect">
            <a:avLst/>
          </a:prstGeom>
          <a:gradFill rotWithShape="0">
            <a:gsLst>
              <a:gs pos="0">
                <a:srgbClr val="3399FF">
                  <a:gamma/>
                  <a:shade val="46275"/>
                  <a:invGamma/>
                </a:srgbClr>
              </a:gs>
              <a:gs pos="100000">
                <a:srgbClr val="3399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 anchor="ctr"/>
          <a:lstStyle/>
          <a:p>
            <a:endParaRPr lang="en-US"/>
          </a:p>
        </p:txBody>
      </p:sp>
      <p:sp>
        <p:nvSpPr>
          <p:cNvPr id="393220" name="Rectangle 4"/>
          <p:cNvSpPr>
            <a:spLocks noChangeArrowheads="1"/>
          </p:cNvSpPr>
          <p:nvPr/>
        </p:nvSpPr>
        <p:spPr bwMode="auto">
          <a:xfrm>
            <a:off x="0" y="1295289"/>
            <a:ext cx="9144000" cy="2896109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100000">
                <a:srgbClr val="FFEBF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pPr algn="ctr" defTabSz="915001" eaLnBrk="0" hangingPunct="0"/>
            <a:endParaRPr lang="en-US" sz="2400"/>
          </a:p>
        </p:txBody>
      </p:sp>
      <p:sp>
        <p:nvSpPr>
          <p:cNvPr id="393221" name="Rectangle 5"/>
          <p:cNvSpPr>
            <a:spLocks noChangeArrowheads="1"/>
          </p:cNvSpPr>
          <p:nvPr/>
        </p:nvSpPr>
        <p:spPr bwMode="auto">
          <a:xfrm>
            <a:off x="0" y="4419473"/>
            <a:ext cx="9144000" cy="53360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50000">
                <a:srgbClr val="DDDDDD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pPr algn="ctr" defTabSz="915001" eaLnBrk="0" hangingPunct="0"/>
            <a:endParaRPr lang="en-US" sz="2400"/>
          </a:p>
        </p:txBody>
      </p:sp>
      <p:sp>
        <p:nvSpPr>
          <p:cNvPr id="393222" name="Rectangle 6"/>
          <p:cNvSpPr>
            <a:spLocks noChangeArrowheads="1"/>
          </p:cNvSpPr>
          <p:nvPr/>
        </p:nvSpPr>
        <p:spPr bwMode="auto">
          <a:xfrm>
            <a:off x="0" y="5029104"/>
            <a:ext cx="9144000" cy="609632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50000">
                <a:srgbClr val="DDDDDD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 anchor="ctr"/>
          <a:lstStyle/>
          <a:p>
            <a:endParaRPr lang="en-US"/>
          </a:p>
        </p:txBody>
      </p:sp>
      <p:sp>
        <p:nvSpPr>
          <p:cNvPr id="393223" name="Rectangle 7"/>
          <p:cNvSpPr>
            <a:spLocks noChangeArrowheads="1"/>
          </p:cNvSpPr>
          <p:nvPr/>
        </p:nvSpPr>
        <p:spPr bwMode="auto">
          <a:xfrm>
            <a:off x="0" y="4037915"/>
            <a:ext cx="9144000" cy="381558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50000">
                <a:srgbClr val="EAEAEA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 anchor="ctr"/>
          <a:lstStyle/>
          <a:p>
            <a:endParaRPr lang="en-US"/>
          </a:p>
        </p:txBody>
      </p:sp>
      <p:sp>
        <p:nvSpPr>
          <p:cNvPr id="393224" name="Rectangle 8"/>
          <p:cNvSpPr>
            <a:spLocks noChangeArrowheads="1"/>
          </p:cNvSpPr>
          <p:nvPr/>
        </p:nvSpPr>
        <p:spPr bwMode="auto">
          <a:xfrm>
            <a:off x="0" y="5714761"/>
            <a:ext cx="9144000" cy="761682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50000">
                <a:srgbClr val="DDDDDD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pPr algn="ctr" defTabSz="915001" eaLnBrk="0" hangingPunct="0"/>
            <a:endParaRPr lang="en-US" sz="2400"/>
          </a:p>
        </p:txBody>
      </p:sp>
      <p:grpSp>
        <p:nvGrpSpPr>
          <p:cNvPr id="393225" name="Group 9"/>
          <p:cNvGrpSpPr>
            <a:grpSpLocks/>
          </p:cNvGrpSpPr>
          <p:nvPr/>
        </p:nvGrpSpPr>
        <p:grpSpPr bwMode="auto">
          <a:xfrm>
            <a:off x="60064" y="1067215"/>
            <a:ext cx="930990" cy="5638736"/>
            <a:chOff x="38" y="672"/>
            <a:chExt cx="586" cy="3552"/>
          </a:xfrm>
        </p:grpSpPr>
        <p:sp>
          <p:nvSpPr>
            <p:cNvPr id="393226" name="Line 10"/>
            <p:cNvSpPr>
              <a:spLocks noChangeShapeType="1"/>
            </p:cNvSpPr>
            <p:nvPr/>
          </p:nvSpPr>
          <p:spPr bwMode="auto">
            <a:xfrm>
              <a:off x="528" y="672"/>
              <a:ext cx="0" cy="355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227" name="Line 11"/>
            <p:cNvSpPr>
              <a:spLocks noChangeShapeType="1"/>
            </p:cNvSpPr>
            <p:nvPr/>
          </p:nvSpPr>
          <p:spPr bwMode="auto">
            <a:xfrm>
              <a:off x="528" y="21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228" name="Line 12"/>
            <p:cNvSpPr>
              <a:spLocks noChangeShapeType="1"/>
            </p:cNvSpPr>
            <p:nvPr/>
          </p:nvSpPr>
          <p:spPr bwMode="auto">
            <a:xfrm>
              <a:off x="528" y="36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229" name="Text Box 13"/>
            <p:cNvSpPr txBox="1">
              <a:spLocks noChangeArrowheads="1"/>
            </p:cNvSpPr>
            <p:nvPr/>
          </p:nvSpPr>
          <p:spPr bwMode="auto">
            <a:xfrm>
              <a:off x="38" y="2023"/>
              <a:ext cx="478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1370" tIns="50685" rIns="101370" bIns="50685">
              <a:spAutoFit/>
            </a:bodyPr>
            <a:lstStyle>
              <a:lvl1pPr defTabSz="1014413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506413" defTabSz="1014413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014413" defTabSz="1014413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520825" defTabSz="1014413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27238" defTabSz="1014413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484438" defTabSz="1014413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41638" defTabSz="1014413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398838" defTabSz="1014413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56038" defTabSz="1014413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0" hangingPunct="0"/>
              <a:r>
                <a:rPr lang="en-US" sz="2000"/>
                <a:t>1 km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393230" name="Text Box 14"/>
            <p:cNvSpPr txBox="1">
              <a:spLocks noChangeArrowheads="1"/>
            </p:cNvSpPr>
            <p:nvPr/>
          </p:nvSpPr>
          <p:spPr bwMode="auto">
            <a:xfrm>
              <a:off x="48" y="3456"/>
              <a:ext cx="478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1370" tIns="50685" rIns="101370" bIns="50685">
              <a:spAutoFit/>
            </a:bodyPr>
            <a:lstStyle>
              <a:lvl1pPr defTabSz="1014413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506413" defTabSz="1014413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014413" defTabSz="1014413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520825" defTabSz="1014413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27238" defTabSz="1014413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484438" defTabSz="1014413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41638" defTabSz="1014413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398838" defTabSz="1014413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56038" defTabSz="1014413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0" hangingPunct="0"/>
              <a:r>
                <a:rPr lang="en-US" sz="2000"/>
                <a:t>2 km</a:t>
              </a:r>
              <a:endParaRPr lang="en-US">
                <a:latin typeface="Times New Roman" pitchFamily="18" charset="0"/>
              </a:endParaRPr>
            </a:p>
          </p:txBody>
        </p:sp>
      </p:grpSp>
      <p:sp>
        <p:nvSpPr>
          <p:cNvPr id="393231" name="AutoShape 15" descr="Horizontale Steine"/>
          <p:cNvSpPr>
            <a:spLocks noChangeArrowheads="1"/>
          </p:cNvSpPr>
          <p:nvPr/>
        </p:nvSpPr>
        <p:spPr bwMode="auto">
          <a:xfrm>
            <a:off x="3962782" y="913731"/>
            <a:ext cx="380404" cy="305533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pattFill prst="horzBrick">
            <a:fgClr>
              <a:schemeClr val="accent1"/>
            </a:fgClr>
            <a:bgClr>
              <a:srgbClr val="FFFFFF"/>
            </a:bgClr>
          </a:patt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 anchor="ctr"/>
          <a:lstStyle/>
          <a:p>
            <a:endParaRPr lang="en-US"/>
          </a:p>
        </p:txBody>
      </p:sp>
      <p:sp>
        <p:nvSpPr>
          <p:cNvPr id="393232" name="Rectangle 16" descr="Horizontale Steine"/>
          <p:cNvSpPr>
            <a:spLocks noChangeArrowheads="1"/>
          </p:cNvSpPr>
          <p:nvPr/>
        </p:nvSpPr>
        <p:spPr bwMode="auto">
          <a:xfrm>
            <a:off x="4038576" y="991191"/>
            <a:ext cx="228815" cy="76024"/>
          </a:xfrm>
          <a:prstGeom prst="rect">
            <a:avLst/>
          </a:prstGeom>
          <a:pattFill prst="horzBrick">
            <a:fgClr>
              <a:schemeClr val="accent1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 anchor="ctr"/>
          <a:lstStyle/>
          <a:p>
            <a:endParaRPr lang="en-US"/>
          </a:p>
        </p:txBody>
      </p:sp>
      <p:sp>
        <p:nvSpPr>
          <p:cNvPr id="393233" name="Rectangle 17"/>
          <p:cNvSpPr>
            <a:spLocks noChangeArrowheads="1"/>
          </p:cNvSpPr>
          <p:nvPr/>
        </p:nvSpPr>
        <p:spPr bwMode="auto">
          <a:xfrm>
            <a:off x="1524477" y="991191"/>
            <a:ext cx="151590" cy="7602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 anchor="ctr"/>
          <a:lstStyle/>
          <a:p>
            <a:endParaRPr lang="en-US"/>
          </a:p>
        </p:txBody>
      </p:sp>
      <p:grpSp>
        <p:nvGrpSpPr>
          <p:cNvPr id="393234" name="Group 18"/>
          <p:cNvGrpSpPr>
            <a:grpSpLocks/>
          </p:cNvGrpSpPr>
          <p:nvPr/>
        </p:nvGrpSpPr>
        <p:grpSpPr bwMode="auto">
          <a:xfrm>
            <a:off x="1600272" y="2896110"/>
            <a:ext cx="153019" cy="533607"/>
            <a:chOff x="1680" y="2448"/>
            <a:chExt cx="192" cy="768"/>
          </a:xfrm>
        </p:grpSpPr>
        <p:sp>
          <p:nvSpPr>
            <p:cNvPr id="393235" name="Rectangle 19"/>
            <p:cNvSpPr>
              <a:spLocks noChangeArrowheads="1"/>
            </p:cNvSpPr>
            <p:nvPr/>
          </p:nvSpPr>
          <p:spPr bwMode="auto">
            <a:xfrm>
              <a:off x="1680" y="2496"/>
              <a:ext cx="192" cy="672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236" name="Oval 20"/>
            <p:cNvSpPr>
              <a:spLocks noChangeArrowheads="1"/>
            </p:cNvSpPr>
            <p:nvPr/>
          </p:nvSpPr>
          <p:spPr bwMode="auto">
            <a:xfrm>
              <a:off x="1680" y="2448"/>
              <a:ext cx="192" cy="96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237" name="Oval 21"/>
            <p:cNvSpPr>
              <a:spLocks noChangeArrowheads="1"/>
            </p:cNvSpPr>
            <p:nvPr/>
          </p:nvSpPr>
          <p:spPr bwMode="auto">
            <a:xfrm>
              <a:off x="1680" y="3120"/>
              <a:ext cx="192" cy="96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3238" name="Rectangle 22"/>
          <p:cNvSpPr>
            <a:spLocks noChangeArrowheads="1"/>
          </p:cNvSpPr>
          <p:nvPr/>
        </p:nvSpPr>
        <p:spPr bwMode="auto">
          <a:xfrm>
            <a:off x="2895934" y="1523363"/>
            <a:ext cx="1447252" cy="1448772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pPr algn="ctr" defTabSz="915001" eaLnBrk="0" hangingPunct="0"/>
            <a:endParaRPr lang="en-US" sz="2400"/>
          </a:p>
        </p:txBody>
      </p:sp>
      <p:sp>
        <p:nvSpPr>
          <p:cNvPr id="393239" name="Oval 23"/>
          <p:cNvSpPr>
            <a:spLocks noChangeArrowheads="1"/>
          </p:cNvSpPr>
          <p:nvPr/>
        </p:nvSpPr>
        <p:spPr bwMode="auto">
          <a:xfrm>
            <a:off x="3200543" y="2056970"/>
            <a:ext cx="75795" cy="76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 anchor="ctr"/>
          <a:lstStyle/>
          <a:p>
            <a:endParaRPr lang="en-US"/>
          </a:p>
        </p:txBody>
      </p:sp>
      <p:sp>
        <p:nvSpPr>
          <p:cNvPr id="393240" name="Oval 24"/>
          <p:cNvSpPr>
            <a:spLocks noChangeArrowheads="1"/>
          </p:cNvSpPr>
          <p:nvPr/>
        </p:nvSpPr>
        <p:spPr bwMode="auto">
          <a:xfrm>
            <a:off x="3429358" y="2286478"/>
            <a:ext cx="75795" cy="76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 anchor="ctr"/>
          <a:lstStyle/>
          <a:p>
            <a:endParaRPr lang="en-US"/>
          </a:p>
        </p:txBody>
      </p:sp>
      <p:sp>
        <p:nvSpPr>
          <p:cNvPr id="393241" name="Oval 25"/>
          <p:cNvSpPr>
            <a:spLocks noChangeArrowheads="1"/>
          </p:cNvSpPr>
          <p:nvPr/>
        </p:nvSpPr>
        <p:spPr bwMode="auto">
          <a:xfrm>
            <a:off x="3124749" y="2286478"/>
            <a:ext cx="75794" cy="76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 anchor="ctr"/>
          <a:lstStyle/>
          <a:p>
            <a:endParaRPr lang="en-US"/>
          </a:p>
        </p:txBody>
      </p:sp>
      <p:sp>
        <p:nvSpPr>
          <p:cNvPr id="393242" name="Oval 26"/>
          <p:cNvSpPr>
            <a:spLocks noChangeArrowheads="1"/>
          </p:cNvSpPr>
          <p:nvPr/>
        </p:nvSpPr>
        <p:spPr bwMode="auto">
          <a:xfrm>
            <a:off x="3429358" y="1980946"/>
            <a:ext cx="75795" cy="7602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 anchor="ctr"/>
          <a:lstStyle/>
          <a:p>
            <a:endParaRPr lang="en-US"/>
          </a:p>
        </p:txBody>
      </p:sp>
      <p:sp>
        <p:nvSpPr>
          <p:cNvPr id="393243" name="Line 27"/>
          <p:cNvSpPr>
            <a:spLocks noChangeShapeType="1"/>
          </p:cNvSpPr>
          <p:nvPr/>
        </p:nvSpPr>
        <p:spPr bwMode="auto">
          <a:xfrm flipH="1">
            <a:off x="1904881" y="2210454"/>
            <a:ext cx="991053" cy="91373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 anchor="ctr"/>
          <a:lstStyle/>
          <a:p>
            <a:endParaRPr lang="en-US"/>
          </a:p>
        </p:txBody>
      </p:sp>
      <p:sp>
        <p:nvSpPr>
          <p:cNvPr id="393244" name="Text Box 28"/>
          <p:cNvSpPr txBox="1">
            <a:spLocks noChangeArrowheads="1"/>
          </p:cNvSpPr>
          <p:nvPr/>
        </p:nvSpPr>
        <p:spPr bwMode="auto">
          <a:xfrm>
            <a:off x="1676066" y="1523363"/>
            <a:ext cx="1076859" cy="5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>
            <a:spAutoFit/>
          </a:bodyPr>
          <a:lstStyle>
            <a:lvl1pPr defTabSz="1014413">
              <a:defRPr sz="2400">
                <a:solidFill>
                  <a:schemeClr val="tx1"/>
                </a:solidFill>
                <a:latin typeface="Arial" charset="0"/>
              </a:defRPr>
            </a:lvl1pPr>
            <a:lvl2pPr marL="506413" defTabSz="101441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014413" defTabSz="101441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20825" defTabSz="101441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27238" defTabSz="101441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84438" defTabSz="101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41638" defTabSz="101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98838" defTabSz="101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56038" defTabSz="101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sz="2800" b="1" i="1">
                <a:solidFill>
                  <a:srgbClr val="000066"/>
                </a:solidFill>
              </a:rPr>
              <a:t>93/94</a:t>
            </a:r>
            <a:endParaRPr lang="en-US" sz="2800" b="1" i="1">
              <a:solidFill>
                <a:srgbClr val="000066"/>
              </a:solidFill>
              <a:latin typeface="Times New Roman" pitchFamily="18" charset="0"/>
            </a:endParaRPr>
          </a:p>
        </p:txBody>
      </p:sp>
      <p:sp>
        <p:nvSpPr>
          <p:cNvPr id="393245" name="Line 29"/>
          <p:cNvSpPr>
            <a:spLocks noChangeShapeType="1"/>
          </p:cNvSpPr>
          <p:nvPr/>
        </p:nvSpPr>
        <p:spPr bwMode="auto">
          <a:xfrm>
            <a:off x="3658172" y="1752871"/>
            <a:ext cx="0" cy="30409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 anchor="ctr"/>
          <a:lstStyle/>
          <a:p>
            <a:endParaRPr lang="en-US"/>
          </a:p>
        </p:txBody>
      </p:sp>
      <p:sp>
        <p:nvSpPr>
          <p:cNvPr id="393246" name="Line 30"/>
          <p:cNvSpPr>
            <a:spLocks noChangeShapeType="1"/>
          </p:cNvSpPr>
          <p:nvPr/>
        </p:nvSpPr>
        <p:spPr bwMode="auto">
          <a:xfrm flipV="1">
            <a:off x="3658172" y="2362503"/>
            <a:ext cx="0" cy="30409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 anchor="ctr"/>
          <a:lstStyle/>
          <a:p>
            <a:endParaRPr lang="en-US"/>
          </a:p>
        </p:txBody>
      </p:sp>
      <p:sp>
        <p:nvSpPr>
          <p:cNvPr id="393247" name="Text Box 31"/>
          <p:cNvSpPr txBox="1">
            <a:spLocks noChangeArrowheads="1"/>
          </p:cNvSpPr>
          <p:nvPr/>
        </p:nvSpPr>
        <p:spPr bwMode="auto">
          <a:xfrm>
            <a:off x="3658172" y="2056969"/>
            <a:ext cx="692164" cy="367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>
            <a:spAutoFit/>
          </a:bodyPr>
          <a:lstStyle>
            <a:lvl1pPr defTabSz="1014413">
              <a:defRPr sz="2400">
                <a:solidFill>
                  <a:schemeClr val="tx1"/>
                </a:solidFill>
                <a:latin typeface="Arial" charset="0"/>
              </a:defRPr>
            </a:lvl1pPr>
            <a:lvl2pPr marL="506413" defTabSz="101441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014413" defTabSz="101441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20825" defTabSz="101441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27238" defTabSz="101441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84438" defTabSz="101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41638" defTabSz="101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98838" defTabSz="101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56038" defTabSz="101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sz="1800"/>
              <a:t>40 m</a:t>
            </a:r>
          </a:p>
        </p:txBody>
      </p:sp>
      <p:pic>
        <p:nvPicPr>
          <p:cNvPr id="393248" name="Picture 32" descr="Francis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719" y="3357997"/>
            <a:ext cx="2479777" cy="3312093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3249" name="AutoShape 33"/>
          <p:cNvSpPr>
            <a:spLocks noChangeArrowheads="1"/>
          </p:cNvSpPr>
          <p:nvPr/>
        </p:nvSpPr>
        <p:spPr bwMode="auto">
          <a:xfrm flipH="1">
            <a:off x="1907741" y="3644882"/>
            <a:ext cx="3312090" cy="2160248"/>
          </a:xfrm>
          <a:prstGeom prst="wedgeRectCallout">
            <a:avLst>
              <a:gd name="adj1" fmla="val -83704"/>
              <a:gd name="adj2" fmla="val 14731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 algn="ctr" defTabSz="915001"/>
            <a:r>
              <a:rPr lang="de-DE" sz="3200" dirty="0">
                <a:latin typeface="+mj-lt"/>
              </a:rPr>
              <a:t>But the photomultipliers are ticking like Swiss watches </a:t>
            </a:r>
            <a:r>
              <a:rPr lang="de-DE" sz="3200" dirty="0"/>
              <a:t>!</a:t>
            </a:r>
            <a:endParaRPr lang="en-GB" sz="3200" dirty="0"/>
          </a:p>
        </p:txBody>
      </p:sp>
      <p:pic>
        <p:nvPicPr>
          <p:cNvPr id="393250" name="Picture 34" descr="pocket_watch_md_cl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214" y="404509"/>
            <a:ext cx="2392542" cy="280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59704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242" name="Picture 2" descr="Scannen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127" y="0"/>
            <a:ext cx="9864767" cy="698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4243" name="WordArt 3"/>
          <p:cNvSpPr>
            <a:spLocks noChangeArrowheads="1" noChangeShapeType="1" noTextEdit="1"/>
          </p:cNvSpPr>
          <p:nvPr/>
        </p:nvSpPr>
        <p:spPr bwMode="auto">
          <a:xfrm>
            <a:off x="6082177" y="5357589"/>
            <a:ext cx="2742914" cy="64836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82479" tIns="41239" rIns="82479" bIns="4123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DESY 1995</a:t>
            </a:r>
          </a:p>
        </p:txBody>
      </p:sp>
      <p:sp>
        <p:nvSpPr>
          <p:cNvPr id="394244" name="Text Box 4"/>
          <p:cNvSpPr txBox="1">
            <a:spLocks noChangeArrowheads="1"/>
          </p:cNvSpPr>
          <p:nvPr/>
        </p:nvSpPr>
        <p:spPr bwMode="auto">
          <a:xfrm>
            <a:off x="1" y="5518245"/>
            <a:ext cx="5406786" cy="123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>
            <a:spAutoFit/>
          </a:bodyPr>
          <a:lstStyle/>
          <a:p>
            <a:r>
              <a:rPr lang="de-DE" sz="2500" b="1" dirty="0">
                <a:solidFill>
                  <a:srgbClr val="FFFFFF"/>
                </a:solidFill>
                <a:latin typeface="+mj-lt"/>
              </a:rPr>
              <a:t>1995: DESY and Stockholm build</a:t>
            </a:r>
          </a:p>
          <a:p>
            <a:r>
              <a:rPr lang="de-DE" sz="2500" b="1" dirty="0">
                <a:solidFill>
                  <a:srgbClr val="FFFFFF"/>
                </a:solidFill>
                <a:latin typeface="+mj-lt"/>
              </a:rPr>
              <a:t>~100 modules, 86 deployed in</a:t>
            </a:r>
          </a:p>
          <a:p>
            <a:r>
              <a:rPr lang="de-DE" sz="2500" b="1" dirty="0">
                <a:solidFill>
                  <a:srgbClr val="FFFFFF"/>
                </a:solidFill>
                <a:latin typeface="+mj-lt"/>
              </a:rPr>
              <a:t>the season 95/96 at 1450-1950 m depth</a:t>
            </a:r>
            <a:endParaRPr lang="en-GB" sz="25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394245" name="Text Box 5"/>
          <p:cNvSpPr txBox="1">
            <a:spLocks noChangeArrowheads="1"/>
          </p:cNvSpPr>
          <p:nvPr/>
        </p:nvSpPr>
        <p:spPr bwMode="auto">
          <a:xfrm>
            <a:off x="-90096" y="262501"/>
            <a:ext cx="9148771" cy="128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>
            <a:spAutoFit/>
          </a:bodyPr>
          <a:lstStyle/>
          <a:p>
            <a:r>
              <a:rPr lang="de-DE" b="1" dirty="0"/>
              <a:t> </a:t>
            </a:r>
            <a:r>
              <a:rPr lang="de-DE" sz="2600" b="1" dirty="0">
                <a:latin typeface="+mj-lt"/>
              </a:rPr>
              <a:t>Mikolajski  Streicher              Thon        Spiering      Wischnewski</a:t>
            </a:r>
          </a:p>
          <a:p>
            <a:r>
              <a:rPr lang="de-DE" sz="2600" b="1" dirty="0">
                <a:latin typeface="+mj-lt"/>
              </a:rPr>
              <a:t>                                </a:t>
            </a:r>
          </a:p>
          <a:p>
            <a:r>
              <a:rPr lang="de-DE" sz="2600" b="1" dirty="0">
                <a:latin typeface="+mj-lt"/>
              </a:rPr>
              <a:t>                             Hundertmark                                                        Karle</a:t>
            </a:r>
            <a:endParaRPr lang="en-US" sz="2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8675981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797955" cy="6858000"/>
          </a:xfrm>
          <a:noFill/>
          <a:ln/>
        </p:spPr>
      </p:pic>
      <p:pic>
        <p:nvPicPr>
          <p:cNvPr id="20481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925" y="0"/>
            <a:ext cx="45090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12" name="Text Box 12"/>
          <p:cNvSpPr txBox="1">
            <a:spLocks noChangeArrowheads="1"/>
          </p:cNvSpPr>
          <p:nvPr/>
        </p:nvSpPr>
        <p:spPr bwMode="auto">
          <a:xfrm>
            <a:off x="4557700" y="5622957"/>
            <a:ext cx="2892187" cy="852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>
            <a:spAutoFit/>
          </a:bodyPr>
          <a:lstStyle/>
          <a:p>
            <a:r>
              <a:rPr lang="de-DE" sz="2500" b="1" dirty="0">
                <a:latin typeface="+mj-lt"/>
              </a:rPr>
              <a:t>The first 2 neutrinos</a:t>
            </a:r>
          </a:p>
          <a:p>
            <a:r>
              <a:rPr lang="de-DE" sz="2500" b="1" dirty="0">
                <a:latin typeface="+mj-lt"/>
              </a:rPr>
              <a:t>in AMANDA    (1996)</a:t>
            </a:r>
            <a:endParaRPr lang="en-US" sz="25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9060343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034" name="Picture 2" descr="albrecht_bohrlo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622" y="0"/>
            <a:ext cx="503249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8035" name="Picture 3" descr="P1010713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552" y="0"/>
            <a:ext cx="4859448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54335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1666" name="Picture 2"/>
          <p:cNvPicPr>
            <a:picLocks noGrp="1" noChangeAspect="1" noChangeArrowheads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75"/>
          <a:stretch/>
        </p:blipFill>
        <p:spPr>
          <a:xfrm>
            <a:off x="1862220" y="3645024"/>
            <a:ext cx="5518068" cy="2762962"/>
          </a:xfrm>
          <a:noFill/>
          <a:ln/>
        </p:spPr>
      </p:pic>
      <p:pic>
        <p:nvPicPr>
          <p:cNvPr id="881667" name="Picture 3" descr="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61"/>
          <a:stretch/>
        </p:blipFill>
        <p:spPr bwMode="auto">
          <a:xfrm>
            <a:off x="0" y="258763"/>
            <a:ext cx="7667625" cy="264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1668" name="Text Box 4"/>
          <p:cNvSpPr txBox="1">
            <a:spLocks noChangeArrowheads="1"/>
          </p:cNvSpPr>
          <p:nvPr/>
        </p:nvSpPr>
        <p:spPr bwMode="auto">
          <a:xfrm>
            <a:off x="267033" y="2780928"/>
            <a:ext cx="7200900" cy="3539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endParaRPr lang="de-DE" sz="800" dirty="0">
              <a:solidFill>
                <a:srgbClr val="000099"/>
              </a:solidFill>
              <a:latin typeface="Calibri" pitchFamily="34" charset="0"/>
            </a:endParaRPr>
          </a:p>
          <a:p>
            <a:r>
              <a:rPr lang="de-DE" sz="2400" dirty="0" smtClean="0">
                <a:latin typeface="Calibri" pitchFamily="34" charset="0"/>
              </a:rPr>
              <a:t>     Skyplot </a:t>
            </a:r>
            <a:r>
              <a:rPr lang="de-DE" sz="2400" dirty="0">
                <a:latin typeface="Calibri" pitchFamily="34" charset="0"/>
              </a:rPr>
              <a:t>of </a:t>
            </a:r>
            <a:r>
              <a:rPr lang="de-DE" sz="2400" dirty="0" smtClean="0">
                <a:latin typeface="Calibri" pitchFamily="34" charset="0"/>
              </a:rPr>
              <a:t>the very </a:t>
            </a:r>
            <a:r>
              <a:rPr lang="de-DE" sz="2400" dirty="0">
                <a:latin typeface="Calibri" pitchFamily="34" charset="0"/>
              </a:rPr>
              <a:t>first </a:t>
            </a:r>
            <a:r>
              <a:rPr lang="de-DE" sz="2400" dirty="0" smtClean="0">
                <a:latin typeface="Calibri" pitchFamily="34" charset="0"/>
              </a:rPr>
              <a:t>17 neutrino </a:t>
            </a:r>
            <a:r>
              <a:rPr lang="de-DE" sz="2400" dirty="0">
                <a:latin typeface="Calibri" pitchFamily="34" charset="0"/>
              </a:rPr>
              <a:t>candidates </a:t>
            </a:r>
            <a:r>
              <a:rPr lang="de-DE" sz="2400" dirty="0" smtClean="0">
                <a:latin typeface="Calibri" pitchFamily="34" charset="0"/>
              </a:rPr>
              <a:t>in </a:t>
            </a:r>
            <a:r>
              <a:rPr lang="de-DE" sz="2400" dirty="0">
                <a:latin typeface="Calibri" pitchFamily="34" charset="0"/>
              </a:rPr>
              <a:t>B10</a:t>
            </a:r>
          </a:p>
          <a:p>
            <a:endParaRPr lang="de-DE" sz="2400" dirty="0">
              <a:latin typeface="Calibri" pitchFamily="34" charset="0"/>
            </a:endParaRPr>
          </a:p>
          <a:p>
            <a:r>
              <a:rPr lang="de-DE" sz="2400" dirty="0">
                <a:latin typeface="Calibri" pitchFamily="34" charset="0"/>
              </a:rPr>
              <a:t>  </a:t>
            </a:r>
            <a:endParaRPr lang="de-DE" sz="2400" dirty="0" smtClean="0">
              <a:latin typeface="Calibri" pitchFamily="34" charset="0"/>
            </a:endParaRPr>
          </a:p>
          <a:p>
            <a:endParaRPr lang="de-DE" sz="2400" dirty="0" smtClean="0">
              <a:latin typeface="Calibri" pitchFamily="34" charset="0"/>
            </a:endParaRPr>
          </a:p>
          <a:p>
            <a:endParaRPr lang="de-DE" sz="2400" dirty="0" smtClean="0">
              <a:latin typeface="Calibri" pitchFamily="34" charset="0"/>
            </a:endParaRPr>
          </a:p>
          <a:p>
            <a:endParaRPr lang="de-DE" sz="2400" dirty="0">
              <a:latin typeface="Calibri" pitchFamily="34" charset="0"/>
            </a:endParaRPr>
          </a:p>
          <a:p>
            <a:r>
              <a:rPr lang="de-DE" sz="2400" dirty="0" smtClean="0">
                <a:latin typeface="Calibri" pitchFamily="34" charset="0"/>
              </a:rPr>
              <a:t>B10 </a:t>
            </a:r>
            <a:r>
              <a:rPr lang="de-DE" sz="2400" dirty="0">
                <a:latin typeface="Calibri" pitchFamily="34" charset="0"/>
              </a:rPr>
              <a:t>skyplot </a:t>
            </a:r>
          </a:p>
          <a:p>
            <a:r>
              <a:rPr lang="de-DE" sz="2400" dirty="0" smtClean="0">
                <a:latin typeface="Calibri" pitchFamily="34" charset="0"/>
              </a:rPr>
              <a:t>published</a:t>
            </a:r>
            <a:endParaRPr lang="de-DE" sz="2400" dirty="0">
              <a:latin typeface="Calibri" pitchFamily="34" charset="0"/>
            </a:endParaRPr>
          </a:p>
          <a:p>
            <a:r>
              <a:rPr lang="de-DE" sz="2400" dirty="0" smtClean="0">
                <a:latin typeface="Calibri" pitchFamily="34" charset="0"/>
              </a:rPr>
              <a:t>in </a:t>
            </a:r>
            <a:r>
              <a:rPr lang="de-DE" sz="2400" dirty="0">
                <a:latin typeface="Calibri" pitchFamily="34" charset="0"/>
              </a:rPr>
              <a:t>Nature 2001</a:t>
            </a:r>
            <a:endParaRPr lang="en-GB" sz="2400" dirty="0">
              <a:latin typeface="Calibri" pitchFamily="34" charset="0"/>
            </a:endParaRPr>
          </a:p>
        </p:txBody>
      </p:sp>
      <p:pic>
        <p:nvPicPr>
          <p:cNvPr id="881669" name="Picture 5" descr="ev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-531813"/>
            <a:ext cx="1350962" cy="738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1670" name="Text Box 6"/>
          <p:cNvSpPr txBox="1">
            <a:spLocks noChangeArrowheads="1"/>
          </p:cNvSpPr>
          <p:nvPr/>
        </p:nvSpPr>
        <p:spPr bwMode="auto">
          <a:xfrm>
            <a:off x="7380288" y="5211763"/>
            <a:ext cx="1627187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000">
                <a:latin typeface="Calibri" pitchFamily="34" charset="0"/>
              </a:rPr>
              <a:t>The Eva Event</a:t>
            </a:r>
            <a:endParaRPr lang="en-US" sz="2000">
              <a:latin typeface="Calibri" pitchFamily="34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race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5856" y="1546041"/>
            <a:ext cx="5495814" cy="1224607"/>
          </a:xfrm>
        </p:spPr>
        <p:txBody>
          <a:bodyPr/>
          <a:lstStyle/>
          <a:p>
            <a:r>
              <a:rPr lang="de-DE" sz="2000" dirty="0" smtClean="0"/>
              <a:t>The first neutrino underground  (CW, 23/2/1965) –  out of seven recorded between February and July.</a:t>
            </a:r>
            <a:endParaRPr lang="en-US" sz="2000" dirty="0" smtClean="0"/>
          </a:p>
          <a:p>
            <a:r>
              <a:rPr lang="en-US" sz="2000" dirty="0" smtClean="0"/>
              <a:t>KGF </a:t>
            </a:r>
            <a:r>
              <a:rPr lang="en-US" sz="2000" dirty="0"/>
              <a:t>group started </a:t>
            </a:r>
            <a:r>
              <a:rPr lang="en-US" sz="2000" dirty="0" smtClean="0"/>
              <a:t> data </a:t>
            </a:r>
            <a:r>
              <a:rPr lang="en-US" sz="2000" dirty="0"/>
              <a:t>taking </a:t>
            </a:r>
            <a:r>
              <a:rPr lang="en-US" sz="2000" dirty="0" smtClean="0"/>
              <a:t>some </a:t>
            </a:r>
            <a:r>
              <a:rPr lang="en-US" sz="2000" dirty="0"/>
              <a:t>months after the CW </a:t>
            </a:r>
            <a:r>
              <a:rPr lang="en-US" sz="2000" dirty="0" smtClean="0"/>
              <a:t>group.</a:t>
            </a:r>
          </a:p>
          <a:p>
            <a:r>
              <a:rPr lang="en-US" sz="2000" dirty="0" smtClean="0"/>
              <a:t>KGF sees its first </a:t>
            </a:r>
            <a:r>
              <a:rPr lang="en-US" sz="2000" dirty="0"/>
              <a:t>of </a:t>
            </a:r>
            <a:r>
              <a:rPr lang="en-US" sz="2000" dirty="0" smtClean="0"/>
              <a:t>three neutrino </a:t>
            </a:r>
            <a:r>
              <a:rPr lang="en-US" sz="2000" dirty="0"/>
              <a:t>candidates two months later than </a:t>
            </a:r>
            <a:r>
              <a:rPr lang="en-US" sz="2000" dirty="0" err="1"/>
              <a:t>Reines</a:t>
            </a:r>
            <a:r>
              <a:rPr lang="en-US" sz="2000" dirty="0"/>
              <a:t> (</a:t>
            </a:r>
            <a:r>
              <a:rPr lang="en-US" sz="2000" dirty="0" smtClean="0"/>
              <a:t>20/4/1965).</a:t>
            </a:r>
          </a:p>
          <a:p>
            <a:r>
              <a:rPr lang="en-US" sz="2000" dirty="0" smtClean="0"/>
              <a:t>KGF publishes two </a:t>
            </a:r>
            <a:r>
              <a:rPr lang="en-US" sz="2000" dirty="0"/>
              <a:t>weeks earlier than the CW </a:t>
            </a:r>
            <a:r>
              <a:rPr lang="en-US" sz="2000" dirty="0" smtClean="0"/>
              <a:t>group: </a:t>
            </a:r>
          </a:p>
          <a:p>
            <a:pPr lvl="1"/>
            <a:r>
              <a:rPr lang="en-US" sz="2000" dirty="0" smtClean="0"/>
              <a:t>KGF </a:t>
            </a:r>
            <a:r>
              <a:rPr lang="en-US" sz="2000" dirty="0"/>
              <a:t>at August 15, 1965 </a:t>
            </a:r>
            <a:r>
              <a:rPr lang="en-US" sz="2000" dirty="0" smtClean="0"/>
              <a:t>                                (</a:t>
            </a:r>
            <a:r>
              <a:rPr lang="en-US" sz="2000" dirty="0"/>
              <a:t>submitted </a:t>
            </a:r>
            <a:r>
              <a:rPr lang="en-US" sz="2000" dirty="0" smtClean="0"/>
              <a:t>12/7/1965)</a:t>
            </a:r>
          </a:p>
          <a:p>
            <a:pPr lvl="1"/>
            <a:r>
              <a:rPr lang="en-US" sz="2000" dirty="0" smtClean="0"/>
              <a:t>CW at August </a:t>
            </a:r>
            <a:r>
              <a:rPr lang="en-US" sz="2000" dirty="0"/>
              <a:t>30, 1965 </a:t>
            </a:r>
            <a:r>
              <a:rPr lang="en-US" sz="2000" dirty="0" smtClean="0"/>
              <a:t>                                 (</a:t>
            </a:r>
            <a:r>
              <a:rPr lang="en-US" sz="2000" dirty="0"/>
              <a:t>submitted </a:t>
            </a:r>
            <a:r>
              <a:rPr lang="en-US" sz="2000" dirty="0" smtClean="0"/>
              <a:t>26/7/1965)</a:t>
            </a:r>
            <a:endParaRPr lang="en-US" sz="2000" dirty="0"/>
          </a:p>
          <a:p>
            <a:r>
              <a:rPr lang="en-US" sz="2000" b="1" dirty="0" err="1" smtClean="0"/>
              <a:t>Reines</a:t>
            </a:r>
            <a:r>
              <a:rPr lang="en-US" sz="2000" b="1" dirty="0" smtClean="0"/>
              <a:t> </a:t>
            </a:r>
            <a:r>
              <a:rPr lang="en-US" sz="2000" b="1" dirty="0"/>
              <a:t>recorded the first cosmic neutrino ever, but the </a:t>
            </a:r>
            <a:r>
              <a:rPr lang="en-US" sz="2000" b="1" dirty="0" smtClean="0"/>
              <a:t> formal </a:t>
            </a:r>
            <a:r>
              <a:rPr lang="en-US" sz="2000" b="1" dirty="0"/>
              <a:t>priority is with the KGF </a:t>
            </a:r>
            <a:r>
              <a:rPr lang="en-US" sz="2000" b="1" dirty="0" smtClean="0"/>
              <a:t>group</a:t>
            </a:r>
            <a:r>
              <a:rPr lang="en-US" sz="2000" b="1" dirty="0"/>
              <a:t>.</a:t>
            </a:r>
          </a:p>
        </p:txBody>
      </p:sp>
      <p:pic>
        <p:nvPicPr>
          <p:cNvPr id="925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01" y="1412776"/>
            <a:ext cx="3288035" cy="512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2627784" y="2060848"/>
            <a:ext cx="864096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350535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AMANDA 7 </a:t>
            </a:r>
            <a:r>
              <a:rPr lang="de-DE" dirty="0" smtClean="0">
                <a:solidFill>
                  <a:schemeClr val="bg1"/>
                </a:solidFill>
              </a:rPr>
              <a:t>years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24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628775"/>
            <a:ext cx="8640762" cy="4824413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6595 neutrinos up to </a:t>
            </a:r>
            <a:r>
              <a:rPr lang="de-DE" dirty="0" smtClean="0">
                <a:solidFill>
                  <a:schemeClr val="bg1"/>
                </a:solidFill>
              </a:rPr>
              <a:t>record </a:t>
            </a:r>
            <a:r>
              <a:rPr lang="de-DE" dirty="0">
                <a:solidFill>
                  <a:schemeClr val="bg1"/>
                </a:solidFill>
              </a:rPr>
              <a:t>energy of 200 TeV</a:t>
            </a:r>
          </a:p>
          <a:p>
            <a:endParaRPr lang="de-DE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824324" name="Picture 1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492896"/>
            <a:ext cx="7488832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1541" name="Picture 5" descr="I3ArrayJan2011wAman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2"/>
          <a:stretch>
            <a:fillRect/>
          </a:stretch>
        </p:blipFill>
        <p:spPr bwMode="auto">
          <a:xfrm>
            <a:off x="-323850" y="42863"/>
            <a:ext cx="9315450" cy="681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1542" name="Text Box 6"/>
          <p:cNvSpPr txBox="1">
            <a:spLocks noChangeArrowheads="1"/>
          </p:cNvSpPr>
          <p:nvPr/>
        </p:nvSpPr>
        <p:spPr bwMode="auto">
          <a:xfrm>
            <a:off x="6199188" y="5229225"/>
            <a:ext cx="2944812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6600" b="1">
                <a:solidFill>
                  <a:srgbClr val="000066"/>
                </a:solidFill>
                <a:latin typeface="Calibri" pitchFamily="34" charset="0"/>
              </a:rPr>
              <a:t>IceCube</a:t>
            </a:r>
            <a:endParaRPr lang="en-US" sz="6600" b="1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961543" name="Text Box 7"/>
          <p:cNvSpPr txBox="1">
            <a:spLocks noChangeArrowheads="1"/>
          </p:cNvSpPr>
          <p:nvPr/>
        </p:nvSpPr>
        <p:spPr bwMode="auto">
          <a:xfrm>
            <a:off x="0" y="188913"/>
            <a:ext cx="14430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000" b="1">
                <a:solidFill>
                  <a:srgbClr val="990000"/>
                </a:solidFill>
                <a:latin typeface="Calibri" pitchFamily="34" charset="0"/>
              </a:rPr>
              <a:t>See talk of</a:t>
            </a:r>
          </a:p>
          <a:p>
            <a:r>
              <a:rPr lang="de-DE" sz="2000" b="1">
                <a:solidFill>
                  <a:srgbClr val="990000"/>
                </a:solidFill>
                <a:latin typeface="Calibri" pitchFamily="34" charset="0"/>
              </a:rPr>
              <a:t>Olga Botner</a:t>
            </a:r>
            <a:endParaRPr lang="en-US" sz="2000" b="1">
              <a:solidFill>
                <a:srgbClr val="99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ighestNPE_upgoing_shor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82611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-339770" y="-468290"/>
            <a:ext cx="9772903" cy="7794579"/>
          </a:xfrm>
          <a:prstGeom prst="rect">
            <a:avLst/>
          </a:prstGeom>
          <a:solidFill>
            <a:schemeClr val="tx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4282" tIns="32141" rIns="64282" bIns="32141" numCol="1" rtlCol="0" anchor="t" anchorCtr="0" compatLnSpc="1">
            <a:prstTxWarp prst="textNoShape">
              <a:avLst/>
            </a:prstTxWarp>
          </a:bodyPr>
          <a:lstStyle/>
          <a:p>
            <a:pPr defTabSz="642823" eaLnBrk="0" hangingPunct="0"/>
            <a:endParaRPr lang="en-US" sz="1700">
              <a:latin typeface="Impact" pitchFamily="34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166598" y="139080"/>
            <a:ext cx="8760167" cy="6427997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  <a:softEdge rad="317500"/>
          </a:effectLst>
          <a:extLst/>
        </p:spPr>
        <p:txBody>
          <a:bodyPr vert="horz" wrap="square" lIns="64282" tIns="32141" rIns="64282" bIns="32141" numCol="1" rtlCol="0" anchor="t" anchorCtr="0" compatLnSpc="1">
            <a:prstTxWarp prst="textNoShape">
              <a:avLst/>
            </a:prstTxWarp>
          </a:bodyPr>
          <a:lstStyle/>
          <a:p>
            <a:pPr defTabSz="642823" eaLnBrk="0" hangingPunct="0"/>
            <a:endParaRPr lang="en-US" sz="1700">
              <a:latin typeface="Impact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306" y="712444"/>
            <a:ext cx="5642750" cy="5350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938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583" y="139080"/>
            <a:ext cx="8536271" cy="759212"/>
          </a:xfrm>
        </p:spPr>
        <p:txBody>
          <a:bodyPr/>
          <a:lstStyle/>
          <a:p>
            <a:r>
              <a:rPr lang="de-DE" dirty="0" smtClean="0"/>
              <a:t>Last 12 years: a factor of 1000 !</a:t>
            </a:r>
            <a:endParaRPr lang="en-US" dirty="0"/>
          </a:p>
        </p:txBody>
      </p:sp>
      <p:graphicFrame>
        <p:nvGraphicFramePr>
          <p:cNvPr id="3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3117623"/>
              </p:ext>
            </p:extLst>
          </p:nvPr>
        </p:nvGraphicFramePr>
        <p:xfrm>
          <a:off x="98272" y="1213002"/>
          <a:ext cx="7520814" cy="5467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088" name="Acrobat Document" r:id="rId3" imgW="5429179" imgH="4028887" progId="AcroExch.Document.7">
                  <p:embed/>
                </p:oleObj>
              </mc:Choice>
              <mc:Fallback>
                <p:oleObj name="Acrobat Document" r:id="rId3" imgW="5429179" imgH="4028887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272" y="1213002"/>
                        <a:ext cx="7520814" cy="54678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own Arrow 3"/>
          <p:cNvSpPr/>
          <p:nvPr/>
        </p:nvSpPr>
        <p:spPr>
          <a:xfrm>
            <a:off x="7619086" y="2426619"/>
            <a:ext cx="589431" cy="3040598"/>
          </a:xfrm>
          <a:prstGeom prst="downArrow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82" tIns="32141" rIns="64282" bIns="32141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7501870" y="1859961"/>
            <a:ext cx="1117269" cy="618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82" tIns="32141" rIns="64282" bIns="3214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dirty="0"/>
              <a:t>Amanda  </a:t>
            </a:r>
          </a:p>
          <a:p>
            <a:pPr eaLnBrk="1" hangingPunct="1"/>
            <a:r>
              <a:rPr lang="de-DE" dirty="0"/>
              <a:t>  2000</a:t>
            </a:r>
            <a:endParaRPr lang="en-US" dirty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7546523" y="5467218"/>
            <a:ext cx="989029" cy="618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82" tIns="32141" rIns="64282" bIns="3214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dirty="0"/>
              <a:t>IceCube</a:t>
            </a:r>
          </a:p>
          <a:p>
            <a:pPr eaLnBrk="1" hangingPunct="1"/>
            <a:r>
              <a:rPr lang="de-DE" dirty="0"/>
              <a:t>  2012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1179334" y="3370753"/>
            <a:ext cx="6317141" cy="2322318"/>
            <a:chOff x="1677070" y="4795520"/>
            <a:chExt cx="8983283" cy="3303927"/>
          </a:xfrm>
        </p:grpSpPr>
        <p:sp>
          <p:nvSpPr>
            <p:cNvPr id="11" name="Freeform 10"/>
            <p:cNvSpPr/>
            <p:nvPr/>
          </p:nvSpPr>
          <p:spPr bwMode="auto">
            <a:xfrm>
              <a:off x="1677070" y="4795520"/>
              <a:ext cx="7034098" cy="819702"/>
            </a:xfrm>
            <a:custGeom>
              <a:avLst/>
              <a:gdLst>
                <a:gd name="connsiteX0" fmla="*/ 0 w 6908800"/>
                <a:gd name="connsiteY0" fmla="*/ 772160 h 772160"/>
                <a:gd name="connsiteX1" fmla="*/ 1076960 w 6908800"/>
                <a:gd name="connsiteY1" fmla="*/ 609600 h 772160"/>
                <a:gd name="connsiteX2" fmla="*/ 2580640 w 6908800"/>
                <a:gd name="connsiteY2" fmla="*/ 467360 h 772160"/>
                <a:gd name="connsiteX3" fmla="*/ 3759200 w 6908800"/>
                <a:gd name="connsiteY3" fmla="*/ 345440 h 772160"/>
                <a:gd name="connsiteX4" fmla="*/ 5161280 w 6908800"/>
                <a:gd name="connsiteY4" fmla="*/ 304800 h 772160"/>
                <a:gd name="connsiteX5" fmla="*/ 6217920 w 6908800"/>
                <a:gd name="connsiteY5" fmla="*/ 162560 h 772160"/>
                <a:gd name="connsiteX6" fmla="*/ 6908800 w 6908800"/>
                <a:gd name="connsiteY6" fmla="*/ 0 h 77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08800" h="772160">
                  <a:moveTo>
                    <a:pt x="0" y="772160"/>
                  </a:moveTo>
                  <a:cubicBezTo>
                    <a:pt x="323426" y="716280"/>
                    <a:pt x="646853" y="660400"/>
                    <a:pt x="1076960" y="609600"/>
                  </a:cubicBezTo>
                  <a:cubicBezTo>
                    <a:pt x="1507067" y="558800"/>
                    <a:pt x="2580640" y="467360"/>
                    <a:pt x="2580640" y="467360"/>
                  </a:cubicBezTo>
                  <a:cubicBezTo>
                    <a:pt x="3027680" y="423333"/>
                    <a:pt x="3329093" y="372533"/>
                    <a:pt x="3759200" y="345440"/>
                  </a:cubicBezTo>
                  <a:cubicBezTo>
                    <a:pt x="4189307" y="318347"/>
                    <a:pt x="4751493" y="335280"/>
                    <a:pt x="5161280" y="304800"/>
                  </a:cubicBezTo>
                  <a:cubicBezTo>
                    <a:pt x="5571067" y="274320"/>
                    <a:pt x="5926667" y="213360"/>
                    <a:pt x="6217920" y="162560"/>
                  </a:cubicBezTo>
                  <a:cubicBezTo>
                    <a:pt x="6509173" y="111760"/>
                    <a:pt x="6708986" y="55880"/>
                    <a:pt x="6908800" y="0"/>
                  </a:cubicBezTo>
                </a:path>
              </a:pathLst>
            </a:custGeom>
            <a:noFill/>
            <a:ln w="76200" cap="flat" cmpd="sng" algn="ctr">
              <a:solidFill>
                <a:srgbClr val="00B05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823" eaLnBrk="0" hangingPunct="0"/>
              <a:endParaRPr lang="en-US" sz="1700">
                <a:latin typeface="Impact" pitchFamily="34" charset="0"/>
              </a:endParaRPr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1767840" y="5599122"/>
              <a:ext cx="8656320" cy="2500325"/>
            </a:xfrm>
            <a:custGeom>
              <a:avLst/>
              <a:gdLst>
                <a:gd name="connsiteX0" fmla="*/ 0 w 8371840"/>
                <a:gd name="connsiteY0" fmla="*/ 0 h 2502062"/>
                <a:gd name="connsiteX1" fmla="*/ 1259840 w 8371840"/>
                <a:gd name="connsiteY1" fmla="*/ 182880 h 2502062"/>
                <a:gd name="connsiteX2" fmla="*/ 2275840 w 8371840"/>
                <a:gd name="connsiteY2" fmla="*/ 568960 h 2502062"/>
                <a:gd name="connsiteX3" fmla="*/ 3007360 w 8371840"/>
                <a:gd name="connsiteY3" fmla="*/ 1016000 h 2502062"/>
                <a:gd name="connsiteX4" fmla="*/ 3779520 w 8371840"/>
                <a:gd name="connsiteY4" fmla="*/ 1747520 h 2502062"/>
                <a:gd name="connsiteX5" fmla="*/ 4084320 w 8371840"/>
                <a:gd name="connsiteY5" fmla="*/ 2214880 h 2502062"/>
                <a:gd name="connsiteX6" fmla="*/ 4775200 w 8371840"/>
                <a:gd name="connsiteY6" fmla="*/ 2499360 h 2502062"/>
                <a:gd name="connsiteX7" fmla="*/ 6217920 w 8371840"/>
                <a:gd name="connsiteY7" fmla="*/ 2336800 h 2502062"/>
                <a:gd name="connsiteX8" fmla="*/ 7477760 w 8371840"/>
                <a:gd name="connsiteY8" fmla="*/ 1991360 h 2502062"/>
                <a:gd name="connsiteX9" fmla="*/ 8371840 w 8371840"/>
                <a:gd name="connsiteY9" fmla="*/ 1584960 h 2502062"/>
                <a:gd name="connsiteX0" fmla="*/ 0 w 8371840"/>
                <a:gd name="connsiteY0" fmla="*/ 0 h 2500325"/>
                <a:gd name="connsiteX1" fmla="*/ 1259840 w 8371840"/>
                <a:gd name="connsiteY1" fmla="*/ 182880 h 2500325"/>
                <a:gd name="connsiteX2" fmla="*/ 2275840 w 8371840"/>
                <a:gd name="connsiteY2" fmla="*/ 568960 h 2500325"/>
                <a:gd name="connsiteX3" fmla="*/ 3007360 w 8371840"/>
                <a:gd name="connsiteY3" fmla="*/ 1016000 h 2500325"/>
                <a:gd name="connsiteX4" fmla="*/ 3779520 w 8371840"/>
                <a:gd name="connsiteY4" fmla="*/ 1747520 h 2500325"/>
                <a:gd name="connsiteX5" fmla="*/ 4084320 w 8371840"/>
                <a:gd name="connsiteY5" fmla="*/ 2214880 h 2500325"/>
                <a:gd name="connsiteX6" fmla="*/ 4775200 w 8371840"/>
                <a:gd name="connsiteY6" fmla="*/ 2499360 h 2500325"/>
                <a:gd name="connsiteX7" fmla="*/ 6096000 w 8371840"/>
                <a:gd name="connsiteY7" fmla="*/ 2296160 h 2500325"/>
                <a:gd name="connsiteX8" fmla="*/ 7477760 w 8371840"/>
                <a:gd name="connsiteY8" fmla="*/ 1991360 h 2500325"/>
                <a:gd name="connsiteX9" fmla="*/ 8371840 w 8371840"/>
                <a:gd name="connsiteY9" fmla="*/ 1584960 h 2500325"/>
                <a:gd name="connsiteX0" fmla="*/ 0 w 8656320"/>
                <a:gd name="connsiteY0" fmla="*/ 0 h 2500325"/>
                <a:gd name="connsiteX1" fmla="*/ 1259840 w 8656320"/>
                <a:gd name="connsiteY1" fmla="*/ 182880 h 2500325"/>
                <a:gd name="connsiteX2" fmla="*/ 2275840 w 8656320"/>
                <a:gd name="connsiteY2" fmla="*/ 568960 h 2500325"/>
                <a:gd name="connsiteX3" fmla="*/ 3007360 w 8656320"/>
                <a:gd name="connsiteY3" fmla="*/ 1016000 h 2500325"/>
                <a:gd name="connsiteX4" fmla="*/ 3779520 w 8656320"/>
                <a:gd name="connsiteY4" fmla="*/ 1747520 h 2500325"/>
                <a:gd name="connsiteX5" fmla="*/ 4084320 w 8656320"/>
                <a:gd name="connsiteY5" fmla="*/ 2214880 h 2500325"/>
                <a:gd name="connsiteX6" fmla="*/ 4775200 w 8656320"/>
                <a:gd name="connsiteY6" fmla="*/ 2499360 h 2500325"/>
                <a:gd name="connsiteX7" fmla="*/ 6096000 w 8656320"/>
                <a:gd name="connsiteY7" fmla="*/ 2296160 h 2500325"/>
                <a:gd name="connsiteX8" fmla="*/ 7477760 w 8656320"/>
                <a:gd name="connsiteY8" fmla="*/ 1991360 h 2500325"/>
                <a:gd name="connsiteX9" fmla="*/ 8656320 w 8656320"/>
                <a:gd name="connsiteY9" fmla="*/ 1341120 h 250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656320" h="2500325">
                  <a:moveTo>
                    <a:pt x="0" y="0"/>
                  </a:moveTo>
                  <a:cubicBezTo>
                    <a:pt x="440266" y="44026"/>
                    <a:pt x="880533" y="88053"/>
                    <a:pt x="1259840" y="182880"/>
                  </a:cubicBezTo>
                  <a:cubicBezTo>
                    <a:pt x="1639147" y="277707"/>
                    <a:pt x="1984587" y="430107"/>
                    <a:pt x="2275840" y="568960"/>
                  </a:cubicBezTo>
                  <a:cubicBezTo>
                    <a:pt x="2567093" y="707813"/>
                    <a:pt x="2756747" y="819573"/>
                    <a:pt x="3007360" y="1016000"/>
                  </a:cubicBezTo>
                  <a:cubicBezTo>
                    <a:pt x="3257973" y="1212427"/>
                    <a:pt x="3600027" y="1547707"/>
                    <a:pt x="3779520" y="1747520"/>
                  </a:cubicBezTo>
                  <a:cubicBezTo>
                    <a:pt x="3959013" y="1947333"/>
                    <a:pt x="3918373" y="2089573"/>
                    <a:pt x="4084320" y="2214880"/>
                  </a:cubicBezTo>
                  <a:cubicBezTo>
                    <a:pt x="4250267" y="2340187"/>
                    <a:pt x="4439920" y="2485813"/>
                    <a:pt x="4775200" y="2499360"/>
                  </a:cubicBezTo>
                  <a:cubicBezTo>
                    <a:pt x="5110480" y="2512907"/>
                    <a:pt x="5645573" y="2380827"/>
                    <a:pt x="6096000" y="2296160"/>
                  </a:cubicBezTo>
                  <a:cubicBezTo>
                    <a:pt x="6546427" y="2211493"/>
                    <a:pt x="7051040" y="2150533"/>
                    <a:pt x="7477760" y="1991360"/>
                  </a:cubicBezTo>
                  <a:cubicBezTo>
                    <a:pt x="7904480" y="1832187"/>
                    <a:pt x="8388773" y="1481666"/>
                    <a:pt x="8656320" y="1341120"/>
                  </a:cubicBezTo>
                </a:path>
              </a:pathLst>
            </a:custGeom>
            <a:noFill/>
            <a:ln w="76200" cap="flat" cmpd="sng" algn="ctr">
              <a:solidFill>
                <a:srgbClr val="006666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823" eaLnBrk="0" hangingPunct="0"/>
              <a:endParaRPr lang="en-US" sz="1700">
                <a:latin typeface="Impact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990411" y="5022403"/>
              <a:ext cx="8669942" cy="24958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latin typeface="+mj-lt"/>
                </a:rPr>
                <a:t>                                                                                 Antares 800 days</a:t>
              </a:r>
            </a:p>
            <a:p>
              <a:endParaRPr lang="de-DE" b="1" dirty="0">
                <a:latin typeface="+mj-lt"/>
              </a:endParaRPr>
            </a:p>
            <a:p>
              <a:endParaRPr lang="de-DE" b="1" dirty="0" smtClean="0">
                <a:latin typeface="+mj-lt"/>
              </a:endParaRPr>
            </a:p>
            <a:p>
              <a:endParaRPr lang="de-DE" b="1" dirty="0" smtClean="0">
                <a:latin typeface="+mj-lt"/>
              </a:endParaRPr>
            </a:p>
            <a:p>
              <a:endParaRPr lang="de-DE" b="1" dirty="0">
                <a:latin typeface="+mj-lt"/>
              </a:endParaRPr>
            </a:p>
            <a:p>
              <a:r>
                <a:rPr lang="de-DE" b="1" dirty="0" smtClean="0">
                  <a:latin typeface="+mj-lt"/>
                </a:rPr>
                <a:t>         IceCube 40+59+79</a:t>
              </a:r>
              <a:endParaRPr lang="en-US" b="1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584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lIns="91429" tIns="45715" rIns="91429" bIns="45715"/>
          <a:lstStyle/>
          <a:p>
            <a:endParaRPr lang="en-US" dirty="0"/>
          </a:p>
        </p:txBody>
      </p:sp>
      <p:pic>
        <p:nvPicPr>
          <p:cNvPr id="1843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76" y="253091"/>
            <a:ext cx="3246866" cy="30465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r="6458"/>
          <a:stretch>
            <a:fillRect/>
          </a:stretch>
        </p:blipFill>
        <p:spPr bwMode="auto">
          <a:xfrm>
            <a:off x="3730185" y="268331"/>
            <a:ext cx="3419426" cy="303133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44" y="38303"/>
            <a:ext cx="7967839" cy="1626129"/>
          </a:xfrm>
          <a:prstGeom prst="rect">
            <a:avLst/>
          </a:prstGeom>
        </p:spPr>
        <p:txBody>
          <a:bodyPr lIns="130039" tIns="65020" rIns="130039" bIns="6502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de-DE" sz="5100" dirty="0">
                <a:solidFill>
                  <a:schemeClr val="bg1"/>
                </a:solidFill>
              </a:rPr>
              <a:t>  </a:t>
            </a:r>
            <a:r>
              <a:rPr lang="de-DE" sz="4000" dirty="0">
                <a:solidFill>
                  <a:schemeClr val="bg1"/>
                </a:solidFill>
              </a:rPr>
              <a:t>Ernie                     Bert</a:t>
            </a:r>
          </a:p>
          <a:p>
            <a:endParaRPr lang="de-DE" sz="4000" dirty="0">
              <a:solidFill>
                <a:schemeClr val="bg1"/>
              </a:solidFill>
            </a:endParaRPr>
          </a:p>
          <a:p>
            <a:endParaRPr lang="de-DE" sz="4000" dirty="0">
              <a:solidFill>
                <a:schemeClr val="bg1"/>
              </a:solidFill>
            </a:endParaRPr>
          </a:p>
          <a:p>
            <a:endParaRPr lang="de-DE" sz="4000" dirty="0">
              <a:solidFill>
                <a:schemeClr val="bg1"/>
              </a:solidFill>
            </a:endParaRPr>
          </a:p>
          <a:p>
            <a:r>
              <a:rPr lang="de-DE" sz="4000" dirty="0">
                <a:solidFill>
                  <a:schemeClr val="bg1"/>
                </a:solidFill>
              </a:rPr>
              <a:t>  ~1.1 PeV               ~ 1.3 PeV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895528" y="3678520"/>
            <a:ext cx="4248472" cy="45370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30000"/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800">
                <a:solidFill>
                  <a:srgbClr val="0000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sz="2000" dirty="0" smtClean="0">
                <a:solidFill>
                  <a:schemeClr val="bg1"/>
                </a:solidFill>
              </a:rPr>
              <a:t>PLUS excesses in the 100-200 TeV range (left muon with ~ 200 TeV)</a:t>
            </a:r>
          </a:p>
          <a:p>
            <a:r>
              <a:rPr lang="de-DE" sz="2400" dirty="0" smtClean="0">
                <a:solidFill>
                  <a:schemeClr val="bg1"/>
                </a:solidFill>
              </a:rPr>
              <a:t>Atmospheric neutrinos from charm decay („prompt neutrinos“) or extraterrestrial neutrinos ??</a:t>
            </a:r>
          </a:p>
          <a:p>
            <a:r>
              <a:rPr lang="de-DE" sz="2000" dirty="0" smtClean="0">
                <a:solidFill>
                  <a:schemeClr val="bg1"/>
                </a:solidFill>
              </a:rPr>
              <a:t>More sophisticated analyses underway, more data: stay tuned!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2" name="Picture 2" descr="C:\Dokumente und Einstellungen\Wiebusch\Eigene Dateien\Work\Talks\2012\ATP\Diffuse-ApollonAnimation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76" y="3699480"/>
            <a:ext cx="4607294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811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3398" name="Picture 6" descr="mr_invisible_tip_hat_lc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06" y="1613131"/>
            <a:ext cx="3789363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3399" name="Text Box 7"/>
          <p:cNvSpPr txBox="1">
            <a:spLocks noChangeArrowheads="1"/>
          </p:cNvSpPr>
          <p:nvPr/>
        </p:nvSpPr>
        <p:spPr bwMode="auto">
          <a:xfrm>
            <a:off x="668406" y="620688"/>
            <a:ext cx="765305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de-DE" sz="4800" b="1" i="1" dirty="0" smtClean="0">
                <a:solidFill>
                  <a:schemeClr val="bg1"/>
                </a:solidFill>
                <a:latin typeface="Arial" pitchFamily="34" charset="0"/>
              </a:rPr>
              <a:t>... </a:t>
            </a:r>
            <a:r>
              <a:rPr lang="de-DE" sz="4800" b="1" i="1" dirty="0">
                <a:solidFill>
                  <a:schemeClr val="bg1"/>
                </a:solidFill>
                <a:latin typeface="Arial" pitchFamily="34" charset="0"/>
              </a:rPr>
              <a:t>a</a:t>
            </a:r>
            <a:r>
              <a:rPr lang="de-DE" sz="4800" b="1" i="1" dirty="0" smtClean="0">
                <a:solidFill>
                  <a:schemeClr val="bg1"/>
                </a:solidFill>
                <a:latin typeface="Arial" pitchFamily="34" charset="0"/>
              </a:rPr>
              <a:t>nd now up for a beer! </a:t>
            </a:r>
            <a:endParaRPr lang="en-GB" sz="4800" b="1" i="1" baseline="0" dirty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53513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3398" name="Picture 6" descr="mr_invisible_tip_hat_lc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06" y="1613131"/>
            <a:ext cx="3789363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3399" name="Text Box 7"/>
          <p:cNvSpPr txBox="1">
            <a:spLocks noChangeArrowheads="1"/>
          </p:cNvSpPr>
          <p:nvPr/>
        </p:nvSpPr>
        <p:spPr bwMode="auto">
          <a:xfrm>
            <a:off x="668406" y="620688"/>
            <a:ext cx="765305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de-DE" sz="4800" b="1" i="1" dirty="0" smtClean="0">
                <a:solidFill>
                  <a:schemeClr val="bg1"/>
                </a:solidFill>
                <a:latin typeface="Arial" pitchFamily="34" charset="0"/>
              </a:rPr>
              <a:t>... </a:t>
            </a:r>
            <a:r>
              <a:rPr lang="de-DE" sz="4800" b="1" i="1" dirty="0">
                <a:solidFill>
                  <a:schemeClr val="bg1"/>
                </a:solidFill>
                <a:latin typeface="Arial" pitchFamily="34" charset="0"/>
              </a:rPr>
              <a:t>a</a:t>
            </a:r>
            <a:r>
              <a:rPr lang="de-DE" sz="4800" b="1" i="1" dirty="0" smtClean="0">
                <a:solidFill>
                  <a:schemeClr val="bg1"/>
                </a:solidFill>
                <a:latin typeface="Arial" pitchFamily="34" charset="0"/>
              </a:rPr>
              <a:t>nd now up for a beer! </a:t>
            </a:r>
            <a:endParaRPr lang="en-GB" sz="4800" b="1" i="1" baseline="0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64367" y="251356"/>
            <a:ext cx="86113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9600" b="1" dirty="0">
                <a:solidFill>
                  <a:srgbClr val="FF0000"/>
                </a:solidFill>
                <a:sym typeface="Symbol"/>
              </a:rPr>
              <a:t>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589198" y="1451685"/>
            <a:ext cx="196560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de-DE" sz="4800" b="1" i="1" dirty="0" smtClean="0">
                <a:solidFill>
                  <a:schemeClr val="bg1"/>
                </a:solidFill>
                <a:latin typeface="Arial" pitchFamily="34" charset="0"/>
              </a:rPr>
              <a:t>down </a:t>
            </a:r>
            <a:endParaRPr lang="en-GB" sz="4800" b="1" i="1" baseline="0" dirty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42756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3398" name="Picture 6" descr="mr_invisible_tip_hat_lc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06" y="1613131"/>
            <a:ext cx="3789363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3399" name="Text Box 7"/>
          <p:cNvSpPr txBox="1">
            <a:spLocks noChangeArrowheads="1"/>
          </p:cNvSpPr>
          <p:nvPr/>
        </p:nvSpPr>
        <p:spPr bwMode="auto">
          <a:xfrm>
            <a:off x="668406" y="620688"/>
            <a:ext cx="765305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de-DE" sz="4800" b="1" i="1" dirty="0" smtClean="0">
                <a:solidFill>
                  <a:schemeClr val="bg1"/>
                </a:solidFill>
                <a:latin typeface="Arial" pitchFamily="34" charset="0"/>
              </a:rPr>
              <a:t>... </a:t>
            </a:r>
            <a:r>
              <a:rPr lang="de-DE" sz="4800" b="1" i="1" dirty="0">
                <a:solidFill>
                  <a:schemeClr val="bg1"/>
                </a:solidFill>
                <a:latin typeface="Arial" pitchFamily="34" charset="0"/>
              </a:rPr>
              <a:t>a</a:t>
            </a:r>
            <a:r>
              <a:rPr lang="de-DE" sz="4800" b="1" i="1" dirty="0" smtClean="0">
                <a:solidFill>
                  <a:schemeClr val="bg1"/>
                </a:solidFill>
                <a:latin typeface="Arial" pitchFamily="34" charset="0"/>
              </a:rPr>
              <a:t>nd now up for a beer! </a:t>
            </a:r>
            <a:endParaRPr lang="en-GB" sz="4800" b="1" i="1" baseline="0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64367" y="251356"/>
            <a:ext cx="86113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9600" b="1" dirty="0">
                <a:solidFill>
                  <a:srgbClr val="FF0000"/>
                </a:solidFill>
                <a:sym typeface="Symbol"/>
              </a:rPr>
              <a:t>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589198" y="1451685"/>
            <a:ext cx="196560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de-DE" sz="4800" b="1" i="1" dirty="0" smtClean="0">
                <a:solidFill>
                  <a:schemeClr val="bg1"/>
                </a:solidFill>
                <a:latin typeface="Arial" pitchFamily="34" charset="0"/>
              </a:rPr>
              <a:t>down </a:t>
            </a:r>
            <a:endParaRPr lang="en-GB" sz="4800" b="1" i="1" baseline="0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11960" y="4506420"/>
            <a:ext cx="4739887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+mj-lt"/>
              </a:rPr>
              <a:t>C. Spiering</a:t>
            </a:r>
          </a:p>
          <a:p>
            <a:endParaRPr lang="en-US" sz="800" dirty="0">
              <a:solidFill>
                <a:schemeClr val="bg1"/>
              </a:solidFill>
              <a:latin typeface="+mj-lt"/>
            </a:endParaRPr>
          </a:p>
          <a:p>
            <a:r>
              <a:rPr lang="de-DE" dirty="0" smtClean="0">
                <a:solidFill>
                  <a:schemeClr val="bg1"/>
                </a:solidFill>
                <a:latin typeface="+mj-lt"/>
              </a:rPr>
              <a:t>„Towards High-Energy Neutrino Astronomy  -</a:t>
            </a:r>
          </a:p>
          <a:p>
            <a:r>
              <a:rPr lang="de-DE" dirty="0" smtClean="0">
                <a:solidFill>
                  <a:schemeClr val="bg1"/>
                </a:solidFill>
                <a:latin typeface="+mj-lt"/>
              </a:rPr>
              <a:t>A Historical Review“</a:t>
            </a:r>
          </a:p>
          <a:p>
            <a:endParaRPr lang="de-DE" sz="800" dirty="0" smtClean="0">
              <a:solidFill>
                <a:schemeClr val="bg1"/>
              </a:solidFill>
              <a:latin typeface="+mj-lt"/>
            </a:endParaRPr>
          </a:p>
          <a:p>
            <a:r>
              <a:rPr lang="de-DE" dirty="0" smtClean="0">
                <a:solidFill>
                  <a:schemeClr val="bg1"/>
                </a:solidFill>
                <a:latin typeface="+mj-lt"/>
              </a:rPr>
              <a:t>European Journal of Physics –H 37, 3 (2012) 515.</a:t>
            </a:r>
          </a:p>
          <a:p>
            <a:endParaRPr lang="de-DE" sz="800" dirty="0" smtClean="0">
              <a:solidFill>
                <a:schemeClr val="bg1"/>
              </a:solidFill>
              <a:latin typeface="+mj-lt"/>
            </a:endParaRPr>
          </a:p>
          <a:p>
            <a:r>
              <a:rPr lang="de-DE" dirty="0" smtClean="0">
                <a:solidFill>
                  <a:schemeClr val="bg1"/>
                </a:solidFill>
                <a:latin typeface="+mj-lt"/>
              </a:rPr>
              <a:t>arXiv:1207.4952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3873764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The DUMAND Workshops</a:t>
            </a:r>
            <a:endParaRPr lang="en-GB"/>
          </a:p>
        </p:txBody>
      </p:sp>
      <p:sp>
        <p:nvSpPr>
          <p:cNvPr id="83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363663"/>
            <a:ext cx="8964612" cy="5026025"/>
          </a:xfrm>
        </p:spPr>
        <p:txBody>
          <a:bodyPr/>
          <a:lstStyle/>
          <a:p>
            <a:r>
              <a:rPr lang="de-DE"/>
              <a:t>An unbelievable source of basic ideas                            </a:t>
            </a:r>
            <a:r>
              <a:rPr lang="de-DE" sz="2400"/>
              <a:t>(including crazy ones which are sometimes the most exciting) </a:t>
            </a:r>
          </a:p>
          <a:p>
            <a:r>
              <a:rPr lang="de-DE"/>
              <a:t>1976 Honolulu</a:t>
            </a:r>
          </a:p>
          <a:p>
            <a:r>
              <a:rPr lang="de-DE"/>
              <a:t>1978 Scripps</a:t>
            </a:r>
          </a:p>
          <a:p>
            <a:r>
              <a:rPr lang="de-DE"/>
              <a:t>1979 Khabarovsk/Baikal</a:t>
            </a:r>
          </a:p>
          <a:p>
            <a:r>
              <a:rPr lang="de-DE"/>
              <a:t>1978 Honolulu</a:t>
            </a:r>
          </a:p>
          <a:p>
            <a:r>
              <a:rPr lang="de-DE"/>
              <a:t>Plus dedicated workshops on deployment, acoustic detection, signal procressing and ocean engineering</a:t>
            </a:r>
          </a:p>
          <a:p>
            <a:endParaRPr lang="en-GB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4317</TotalTime>
  <Words>2432</Words>
  <Application>Microsoft Office PowerPoint</Application>
  <PresentationFormat>On-screen Show (4:3)</PresentationFormat>
  <Paragraphs>527</Paragraphs>
  <Slides>104</Slides>
  <Notes>0</Notes>
  <HiddenSlides>6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104</vt:i4>
      </vt:variant>
    </vt:vector>
  </HeadingPairs>
  <TitlesOfParts>
    <vt:vector size="109" baseType="lpstr">
      <vt:lpstr>Standarddesign</vt:lpstr>
      <vt:lpstr>Acrobat Document</vt:lpstr>
      <vt:lpstr>Equation</vt:lpstr>
      <vt:lpstr>CorelPhotoPaint.Image.9</vt:lpstr>
      <vt:lpstr>Package</vt:lpstr>
      <vt:lpstr>A walk through history     From the first neutrino underground    to the first neutrino underwater</vt:lpstr>
      <vt:lpstr>PowerPoint Presentation</vt:lpstr>
      <vt:lpstr>Heisenberg 1936</vt:lpstr>
      <vt:lpstr>PowerPoint Presentation</vt:lpstr>
      <vt:lpstr>PowerPoint Presentation</vt:lpstr>
      <vt:lpstr>Estimates of the atmospheric neutrino flux</vt:lpstr>
      <vt:lpstr>Detection of atmospheric neutrinos</vt:lpstr>
      <vt:lpstr>The two detectors</vt:lpstr>
      <vt:lpstr>The race</vt:lpstr>
      <vt:lpstr>In the East Rand Proprietary Mine/South Africa</vt:lpstr>
      <vt:lpstr>The first neutrino skymap</vt:lpstr>
      <vt:lpstr> Central interest: cross sections, W-mass</vt:lpstr>
      <vt:lpstr>Number 3: Detector in Utah Salt mines </vt:lpstr>
      <vt:lpstr>Number 4: The Baksan Laboratory</vt:lpstr>
      <vt:lpstr>BUST  (Baksan Scintillation Underground Telescope)</vt:lpstr>
      <vt:lpstr>BUST  (Baksan Scintillation Underground Telescope)</vt:lpstr>
      <vt:lpstr>PowerPoint Presentation</vt:lpstr>
      <vt:lpstr>Baksan: early results on oscillations</vt:lpstr>
      <vt:lpstr>Baksan: latest results on indirect dark matter detection</vt:lpstr>
      <vt:lpstr>Water Cherenkov Detectors</vt:lpstr>
      <vt:lpstr>Water Cherenkov Detectors</vt:lpstr>
      <vt:lpstr>Water Cherenkov Detectors</vt:lpstr>
      <vt:lpstr>Water Cherenkov Detectors</vt:lpstr>
      <vt:lpstr>Water Cherenkov Detectors</vt:lpstr>
      <vt:lpstr>Water Cherenkov Detectors</vt:lpstr>
      <vt:lpstr>Water Cherenkov Detectors</vt:lpstr>
      <vt:lpstr>Water Cherenkov Detectors</vt:lpstr>
      <vt:lpstr>Water Cherenkov Detectors</vt:lpstr>
      <vt:lpstr>PowerPoint Presentation</vt:lpstr>
      <vt:lpstr>PowerPoint Presentation</vt:lpstr>
      <vt:lpstr>PowerPoint Presentation</vt:lpstr>
      <vt:lpstr>Iron-Sandwich detectors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 Deficit seen in water but not in iron? </vt:lpstr>
      <vt:lpstr>The two behemots of the nineties: MACRO and Super-K</vt:lpstr>
      <vt:lpstr>MACRO in the Gran Sasso Lab. ~1100 m²</vt:lpstr>
      <vt:lpstr>Super-Kamiokande, Japan ~1000 m²</vt:lpstr>
      <vt:lpstr>MACRO and Super-K</vt:lpstr>
      <vt:lpstr>m²: 15 years ago and today</vt:lpstr>
      <vt:lpstr>m²: 15 years ago and today</vt:lpstr>
      <vt:lpstr>m²: 15 years ago and today</vt:lpstr>
      <vt:lpstr>MACRO 2002:  largest-statistics skymap underground</vt:lpstr>
      <vt:lpstr>Need for bigger detectors: go to open water</vt:lpstr>
      <vt:lpstr>PowerPoint Presentation</vt:lpstr>
      <vt:lpstr>DUMAND</vt:lpstr>
      <vt:lpstr>PowerPoint Presentation</vt:lpstr>
      <vt:lpstr>Financial  and technological reality!</vt:lpstr>
      <vt:lpstr>PowerPoint Presentation</vt:lpstr>
      <vt:lpstr>DUMAND-II (The Octagon)</vt:lpstr>
      <vt:lpstr>1987: The SPS </vt:lpstr>
      <vt:lpstr>DUMAND after the SPS</vt:lpstr>
      <vt:lpstr>Russia</vt:lpstr>
      <vt:lpstr>PowerPoint Presentation</vt:lpstr>
      <vt:lpstr>PowerPoint Presentation</vt:lpstr>
      <vt:lpstr>Ice as a natural deployment platform</vt:lpstr>
      <vt:lpstr>  … and its mis-interpretation:</vt:lpstr>
      <vt:lpstr>Lake Baikal: the eighties</vt:lpstr>
      <vt:lpstr>PowerPoint Presentation</vt:lpstr>
      <vt:lpstr>PowerPoint Presentation</vt:lpstr>
      <vt:lpstr>Towards NT-200</vt:lpstr>
      <vt:lpstr>Towards NT-200</vt:lpstr>
      <vt:lpstr>Towards NT-200</vt:lpstr>
      <vt:lpstr>Towards NT-200</vt:lpstr>
      <vt:lpstr>NT-200</vt:lpstr>
      <vt:lpstr>NT200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AMANDA 7 years</vt:lpstr>
      <vt:lpstr>PowerPoint Presentation</vt:lpstr>
      <vt:lpstr>PowerPoint Presentation</vt:lpstr>
      <vt:lpstr>PowerPoint Presentation</vt:lpstr>
      <vt:lpstr>Last 12 years: a factor of 1000 !</vt:lpstr>
      <vt:lpstr>PowerPoint Presentation</vt:lpstr>
      <vt:lpstr>PowerPoint Presentation</vt:lpstr>
      <vt:lpstr>PowerPoint Presentation</vt:lpstr>
      <vt:lpstr>PowerPoint Presentation</vt:lpstr>
      <vt:lpstr>The DUMAND Workshops</vt:lpstr>
      <vt:lpstr>Which physics?</vt:lpstr>
      <vt:lpstr>Point sources, DUMAND-II (0.002 km³)                                                        expectations in the eighties</vt:lpstr>
      <vt:lpstr>Technology boosts</vt:lpstr>
      <vt:lpstr>PowerPoint Presentation</vt:lpstr>
      <vt:lpstr>PowerPoint Presentation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csspier</dc:creator>
  <cp:lastModifiedBy>nb166</cp:lastModifiedBy>
  <cp:revision>185</cp:revision>
  <dcterms:created xsi:type="dcterms:W3CDTF">2002-11-17T11:41:32Z</dcterms:created>
  <dcterms:modified xsi:type="dcterms:W3CDTF">2013-01-22T11:37:19Z</dcterms:modified>
</cp:coreProperties>
</file>