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84"/>
  </p:notesMasterIdLst>
  <p:handoutMasterIdLst>
    <p:handoutMasterId r:id="rId85"/>
  </p:handoutMasterIdLst>
  <p:sldIdLst>
    <p:sldId id="492" r:id="rId2"/>
    <p:sldId id="1045" r:id="rId3"/>
    <p:sldId id="1047" r:id="rId4"/>
    <p:sldId id="1005" r:id="rId5"/>
    <p:sldId id="1017" r:id="rId6"/>
    <p:sldId id="1018" r:id="rId7"/>
    <p:sldId id="1019" r:id="rId8"/>
    <p:sldId id="1020" r:id="rId9"/>
    <p:sldId id="1021" r:id="rId10"/>
    <p:sldId id="1114" r:id="rId11"/>
    <p:sldId id="1022" r:id="rId12"/>
    <p:sldId id="979" r:id="rId13"/>
    <p:sldId id="991" r:id="rId14"/>
    <p:sldId id="1088" r:id="rId15"/>
    <p:sldId id="1024" r:id="rId16"/>
    <p:sldId id="1025" r:id="rId17"/>
    <p:sldId id="1026" r:id="rId18"/>
    <p:sldId id="1028" r:id="rId19"/>
    <p:sldId id="1027" r:id="rId20"/>
    <p:sldId id="1053" r:id="rId21"/>
    <p:sldId id="1119" r:id="rId22"/>
    <p:sldId id="1065" r:id="rId23"/>
    <p:sldId id="1120" r:id="rId24"/>
    <p:sldId id="984" r:id="rId25"/>
    <p:sldId id="1060" r:id="rId26"/>
    <p:sldId id="1058" r:id="rId27"/>
    <p:sldId id="985" r:id="rId28"/>
    <p:sldId id="1044" r:id="rId29"/>
    <p:sldId id="1083" r:id="rId30"/>
    <p:sldId id="1085" r:id="rId31"/>
    <p:sldId id="1077" r:id="rId32"/>
    <p:sldId id="1076" r:id="rId33"/>
    <p:sldId id="1082" r:id="rId34"/>
    <p:sldId id="1108" r:id="rId35"/>
    <p:sldId id="1110" r:id="rId36"/>
    <p:sldId id="1072" r:id="rId37"/>
    <p:sldId id="1111" r:id="rId38"/>
    <p:sldId id="1086" r:id="rId39"/>
    <p:sldId id="1080" r:id="rId40"/>
    <p:sldId id="1089" r:id="rId41"/>
    <p:sldId id="1052" r:id="rId42"/>
    <p:sldId id="1090" r:id="rId43"/>
    <p:sldId id="1069" r:id="rId44"/>
    <p:sldId id="1070" r:id="rId45"/>
    <p:sldId id="1071" r:id="rId46"/>
    <p:sldId id="1097" r:id="rId47"/>
    <p:sldId id="1087" r:id="rId48"/>
    <p:sldId id="1079" r:id="rId49"/>
    <p:sldId id="1078" r:id="rId50"/>
    <p:sldId id="1122" r:id="rId51"/>
    <p:sldId id="1099" r:id="rId52"/>
    <p:sldId id="1121" r:id="rId53"/>
    <p:sldId id="974" r:id="rId54"/>
    <p:sldId id="1073" r:id="rId55"/>
    <p:sldId id="1098" r:id="rId56"/>
    <p:sldId id="1100" r:id="rId57"/>
    <p:sldId id="1030" r:id="rId58"/>
    <p:sldId id="1031" r:id="rId59"/>
    <p:sldId id="1035" r:id="rId60"/>
    <p:sldId id="1034" r:id="rId61"/>
    <p:sldId id="1033" r:id="rId62"/>
    <p:sldId id="1029" r:id="rId63"/>
    <p:sldId id="1067" r:id="rId64"/>
    <p:sldId id="1102" r:id="rId65"/>
    <p:sldId id="1002" r:id="rId66"/>
    <p:sldId id="913" r:id="rId67"/>
    <p:sldId id="1106" r:id="rId68"/>
    <p:sldId id="1000" r:id="rId69"/>
    <p:sldId id="1043" r:id="rId70"/>
    <p:sldId id="1032" r:id="rId71"/>
    <p:sldId id="1042" r:id="rId72"/>
    <p:sldId id="1092" r:id="rId73"/>
    <p:sldId id="1093" r:id="rId74"/>
    <p:sldId id="1036" r:id="rId75"/>
    <p:sldId id="1039" r:id="rId76"/>
    <p:sldId id="1095" r:id="rId77"/>
    <p:sldId id="1096" r:id="rId78"/>
    <p:sldId id="1107" r:id="rId79"/>
    <p:sldId id="1115" r:id="rId80"/>
    <p:sldId id="1116" r:id="rId81"/>
    <p:sldId id="1117" r:id="rId82"/>
    <p:sldId id="1118" r:id="rId83"/>
  </p:sldIdLst>
  <p:sldSz cx="13003213" cy="9756775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Impact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Impact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Impact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Impact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Impact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Impact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Impact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Impact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Impact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00"/>
    <a:srgbClr val="006666"/>
    <a:srgbClr val="FFFF99"/>
    <a:srgbClr val="006699"/>
    <a:srgbClr val="808000"/>
    <a:srgbClr val="666633"/>
    <a:srgbClr val="003366"/>
    <a:srgbClr val="FF505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62" autoAdjust="0"/>
    <p:restoredTop sz="98599" autoAdjust="0"/>
  </p:normalViewPr>
  <p:slideViewPr>
    <p:cSldViewPr>
      <p:cViewPr>
        <p:scale>
          <a:sx n="38" d="100"/>
          <a:sy n="38" d="100"/>
        </p:scale>
        <p:origin x="-726" y="-432"/>
      </p:cViewPr>
      <p:guideLst>
        <p:guide orient="horz" pos="3073"/>
        <p:guide pos="40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53" y="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image" Target="../media/image7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9FA1EC37-6E6C-44F4-BB8E-150009F43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4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4588" y="685800"/>
            <a:ext cx="45688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52BC0112-F6BF-4900-AB2D-72C7B4637F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4668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1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10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11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15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16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17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18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19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8DD504-9915-4D17-916F-78F8C62380B0}" type="slidenum">
              <a:rPr lang="it-IT" smtClean="0"/>
              <a:pPr/>
              <a:t>25</a:t>
            </a:fld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28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29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2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30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31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32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33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34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35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28600" indent="-228600"/>
            <a:endParaRPr lang="fr-FR" sz="2800" b="1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38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39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eaLnBrk="1" hangingPunct="1"/>
            <a:fld id="{136FB6D0-949D-6D4B-B0ED-F2D19C0418C4}" type="slidenum">
              <a:rPr lang="en-GB" sz="1200"/>
              <a:pPr eaLnBrk="1" hangingPunct="1"/>
              <a:t>41</a:t>
            </a:fld>
            <a:endParaRPr lang="en-GB" sz="120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3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46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47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48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49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4F88053-FE96-4F7B-A8FD-091BEF0A0AE9}" type="slidenum">
              <a:rPr lang="de-DE" smtClean="0"/>
              <a:pPr eaLnBrk="1" hangingPunct="1"/>
              <a:t>55</a:t>
            </a:fld>
            <a:endParaRPr lang="de-DE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57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58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59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60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61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4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62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50D9AE-1A78-4103-A7A6-A6A245A64415}" type="slidenum">
              <a:rPr lang="en-US"/>
              <a:pPr/>
              <a:t>64</a:t>
            </a:fld>
            <a:endParaRPr lang="en-US"/>
          </a:p>
        </p:txBody>
      </p:sp>
      <p:sp>
        <p:nvSpPr>
          <p:cNvPr id="65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fr-FR" sz="2800" b="1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65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86830A0-A197-4542-B250-C07680BD3FC0}" type="slidenum">
              <a:rPr lang="en-US" smtClean="0"/>
              <a:pPr eaLnBrk="1" hangingPunct="1"/>
              <a:t>66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900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68" y="4343990"/>
            <a:ext cx="5030064" cy="4114505"/>
          </a:xfrm>
          <a:noFill/>
        </p:spPr>
        <p:txBody>
          <a:bodyPr/>
          <a:lstStyle/>
          <a:p>
            <a:pPr eaLnBrk="1" hangingPunct="1"/>
            <a:endParaRPr 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50D9AE-1A78-4103-A7A6-A6A245A64415}" type="slidenum">
              <a:rPr lang="en-US"/>
              <a:pPr/>
              <a:t>67</a:t>
            </a:fld>
            <a:endParaRPr lang="en-US"/>
          </a:p>
        </p:txBody>
      </p:sp>
      <p:sp>
        <p:nvSpPr>
          <p:cNvPr id="65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fr-FR" sz="2800" b="1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69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70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71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de-DE" dirty="0" smtClean="0"/>
              <a:t>The </a:t>
            </a:r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generation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GW </a:t>
            </a:r>
            <a:r>
              <a:rPr lang="de-DE" dirty="0" err="1" smtClean="0"/>
              <a:t>detectors</a:t>
            </a:r>
            <a:r>
              <a:rPr lang="de-DE" dirty="0" smtClean="0"/>
              <a:t> </a:t>
            </a:r>
            <a:r>
              <a:rPr lang="de-DE" dirty="0" err="1" smtClean="0"/>
              <a:t>forms</a:t>
            </a:r>
            <a:r>
              <a:rPr lang="de-DE" dirty="0" smtClean="0"/>
              <a:t> a </a:t>
            </a:r>
            <a:r>
              <a:rPr lang="de-DE" dirty="0" err="1" smtClean="0"/>
              <a:t>world</a:t>
            </a:r>
            <a:r>
              <a:rPr lang="de-DE" dirty="0" smtClean="0"/>
              <a:t> </a:t>
            </a:r>
            <a:r>
              <a:rPr lang="de-DE" dirty="0" err="1" smtClean="0"/>
              <a:t>wide</a:t>
            </a:r>
            <a:r>
              <a:rPr lang="de-DE" dirty="0" smtClean="0"/>
              <a:t> </a:t>
            </a:r>
            <a:r>
              <a:rPr lang="de-DE" dirty="0" err="1" smtClean="0"/>
              <a:t>network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jointly</a:t>
            </a:r>
            <a:r>
              <a:rPr lang="de-DE" dirty="0" smtClean="0"/>
              <a:t> </a:t>
            </a:r>
            <a:r>
              <a:rPr lang="de-DE" dirty="0" err="1" smtClean="0"/>
              <a:t>takes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analyzes</a:t>
            </a:r>
            <a:r>
              <a:rPr lang="de-DE" dirty="0" smtClean="0"/>
              <a:t> </a:t>
            </a:r>
            <a:r>
              <a:rPr lang="de-DE" dirty="0" err="1" smtClean="0"/>
              <a:t>them</a:t>
            </a:r>
            <a:r>
              <a:rPr lang="de-DE" dirty="0" smtClean="0"/>
              <a:t> in a </a:t>
            </a:r>
            <a:r>
              <a:rPr lang="de-DE" dirty="0" err="1" smtClean="0"/>
              <a:t>common</a:t>
            </a:r>
            <a:r>
              <a:rPr lang="de-DE" dirty="0" smtClean="0"/>
              <a:t> </a:t>
            </a:r>
            <a:r>
              <a:rPr lang="de-DE" dirty="0" err="1" smtClean="0"/>
              <a:t>effort</a:t>
            </a:r>
            <a:r>
              <a:rPr lang="de-DE" dirty="0" smtClean="0"/>
              <a:t>.</a:t>
            </a:r>
          </a:p>
          <a:p>
            <a:pPr>
              <a:spcBef>
                <a:spcPct val="0"/>
              </a:spcBef>
            </a:pPr>
            <a:r>
              <a:rPr lang="de-DE" dirty="0" err="1" smtClean="0"/>
              <a:t>Three</a:t>
            </a:r>
            <a:r>
              <a:rPr lang="de-DE" dirty="0" smtClean="0"/>
              <a:t> </a:t>
            </a:r>
            <a:r>
              <a:rPr lang="de-DE" dirty="0" err="1" smtClean="0"/>
              <a:t>detectors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US: Washington 4km &amp; 2km</a:t>
            </a:r>
          </a:p>
          <a:p>
            <a:pPr>
              <a:spcBef>
                <a:spcPct val="0"/>
              </a:spcBef>
            </a:pPr>
            <a:r>
              <a:rPr lang="de-DE" dirty="0" smtClean="0"/>
              <a:t>Louisiana 4km. </a:t>
            </a:r>
            <a:r>
              <a:rPr lang="de-DE" dirty="0" err="1" smtClean="0"/>
              <a:t>Negotiations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move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Washington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India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Decision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next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summer</a:t>
            </a:r>
            <a:endParaRPr lang="de-DE" dirty="0" smtClean="0"/>
          </a:p>
          <a:p>
            <a:pPr>
              <a:spcBef>
                <a:spcPct val="0"/>
              </a:spcBef>
            </a:pPr>
            <a:r>
              <a:rPr lang="de-DE" dirty="0" err="1" smtClean="0"/>
              <a:t>three</a:t>
            </a:r>
            <a:r>
              <a:rPr lang="de-DE" dirty="0" smtClean="0"/>
              <a:t> </a:t>
            </a:r>
            <a:r>
              <a:rPr lang="de-DE" dirty="0" err="1" smtClean="0"/>
              <a:t>kilometer</a:t>
            </a:r>
            <a:r>
              <a:rPr lang="de-DE" dirty="0" smtClean="0"/>
              <a:t> </a:t>
            </a:r>
            <a:r>
              <a:rPr lang="de-DE" dirty="0" err="1" smtClean="0"/>
              <a:t>long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in </a:t>
            </a:r>
            <a:r>
              <a:rPr lang="de-DE" dirty="0" err="1" smtClean="0"/>
              <a:t>Italy</a:t>
            </a:r>
            <a:r>
              <a:rPr lang="de-DE" dirty="0" smtClean="0"/>
              <a:t>: </a:t>
            </a:r>
            <a:r>
              <a:rPr lang="de-DE" dirty="0" err="1" smtClean="0"/>
              <a:t>Virgo</a:t>
            </a:r>
            <a:endParaRPr lang="de-DE" dirty="0" smtClean="0"/>
          </a:p>
          <a:p>
            <a:pPr>
              <a:spcBef>
                <a:spcPct val="0"/>
              </a:spcBef>
            </a:pPr>
            <a:r>
              <a:rPr lang="de-DE" dirty="0" smtClean="0"/>
              <a:t>German British GEO600 Germany.</a:t>
            </a:r>
          </a:p>
          <a:p>
            <a:pPr>
              <a:spcBef>
                <a:spcPct val="0"/>
              </a:spcBef>
            </a:pPr>
            <a:r>
              <a:rPr lang="de-DE" dirty="0" smtClean="0"/>
              <a:t>LCGT a 3km </a:t>
            </a:r>
            <a:r>
              <a:rPr lang="de-DE" dirty="0" err="1" smtClean="0"/>
              <a:t>cryogenic</a:t>
            </a:r>
            <a:r>
              <a:rPr lang="de-DE" dirty="0" smtClean="0"/>
              <a:t> </a:t>
            </a:r>
            <a:r>
              <a:rPr lang="de-DE" dirty="0" err="1" smtClean="0"/>
              <a:t>interferometer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being</a:t>
            </a:r>
            <a:r>
              <a:rPr lang="de-DE" dirty="0" smtClean="0"/>
              <a:t> </a:t>
            </a:r>
            <a:r>
              <a:rPr lang="de-DE" dirty="0" err="1" smtClean="0"/>
              <a:t>constructed</a:t>
            </a:r>
            <a:r>
              <a:rPr lang="de-DE" dirty="0" smtClean="0"/>
              <a:t> in Japan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Kamioka</a:t>
            </a:r>
            <a:r>
              <a:rPr lang="de-DE" dirty="0" smtClean="0"/>
              <a:t> </a:t>
            </a:r>
            <a:r>
              <a:rPr lang="de-DE" dirty="0" err="1" smtClean="0"/>
              <a:t>mine</a:t>
            </a:r>
            <a:r>
              <a:rPr lang="de-DE" dirty="0" smtClean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0A448B-C13A-4C8D-BA8F-2381F4AA82AA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741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2CDE45-F002-4707-ABEE-3C11D61F414A}" type="slidenum">
              <a:rPr lang="en-GB"/>
              <a:pPr/>
              <a:t>75</a:t>
            </a:fld>
            <a:endParaRPr lang="en-GB"/>
          </a:p>
        </p:txBody>
      </p:sp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28600" indent="-228600"/>
            <a:endParaRPr lang="fr-FR" sz="2800" b="1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5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78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79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80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81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82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6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7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8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AF7B26B8-4CA7-4444-BF29-5573CDFFD8C0}" type="slidenum">
              <a:rPr lang="en-US" sz="1200">
                <a:latin typeface="Arial" charset="0"/>
              </a:rPr>
              <a:pPr/>
              <a:t>9</a:t>
            </a:fld>
            <a:endParaRPr lang="en-US" sz="120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fr-FR" sz="2800" b="1" smtClean="0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0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902" y="197867"/>
            <a:ext cx="11471522" cy="1080120"/>
          </a:xfrm>
          <a:prstGeom prst="rect">
            <a:avLst/>
          </a:prstGeom>
        </p:spPr>
        <p:txBody>
          <a:bodyPr/>
          <a:lstStyle>
            <a:lvl1pPr algn="l">
              <a:defRPr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/>
          <a:lstStyle>
            <a:lvl1pPr marL="914400" indent="-914400">
              <a:buClr>
                <a:srgbClr val="FF0000"/>
              </a:buClr>
              <a:buFont typeface="Wingdings" pitchFamily="2" charset="2"/>
              <a:buChar char="§"/>
              <a:defRPr>
                <a:latin typeface="+mj-lt"/>
              </a:defRPr>
            </a:lvl1pPr>
            <a:lvl2pPr marL="1057275" indent="-406400">
              <a:buClr>
                <a:srgbClr val="FF0000"/>
              </a:buClr>
              <a:buFont typeface="Arial" pitchFamily="34" charset="0"/>
              <a:buChar char="•"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1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147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4902" y="197867"/>
            <a:ext cx="11471522" cy="1080120"/>
          </a:xfrm>
          <a:prstGeom prst="rect">
            <a:avLst/>
          </a:prstGeom>
        </p:spPr>
        <p:txBody>
          <a:bodyPr/>
          <a:lstStyle>
            <a:lvl1pPr algn="l">
              <a:defRPr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68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94781" y="125859"/>
            <a:ext cx="11471522" cy="1080120"/>
          </a:xfrm>
          <a:prstGeom prst="rect">
            <a:avLst/>
          </a:prstGeom>
        </p:spPr>
        <p:txBody>
          <a:bodyPr/>
          <a:lstStyle>
            <a:lvl1pPr algn="r">
              <a:defRPr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7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64902" y="197867"/>
            <a:ext cx="12241360" cy="1080120"/>
          </a:xfrm>
          <a:prstGeom prst="rect">
            <a:avLst/>
          </a:prstGeom>
        </p:spPr>
        <p:txBody>
          <a:bodyPr/>
          <a:lstStyle>
            <a:lvl1pPr algn="l">
              <a:defRPr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7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224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50875" y="2276475"/>
            <a:ext cx="5773738" cy="6438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94781" y="125859"/>
            <a:ext cx="11471522" cy="1080120"/>
          </a:xfrm>
          <a:prstGeom prst="rect">
            <a:avLst/>
          </a:prstGeom>
        </p:spPr>
        <p:txBody>
          <a:bodyPr/>
          <a:lstStyle>
            <a:lvl1pPr algn="r">
              <a:defRPr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01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75241" y="867269"/>
            <a:ext cx="11052731" cy="7805420"/>
          </a:xfrm>
          <a:prstGeom prst="rect">
            <a:avLst/>
          </a:prstGeom>
        </p:spPr>
        <p:txBody>
          <a:bodyPr lIns="130055" tIns="65028" rIns="130055" bIns="6502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75241" y="8889506"/>
            <a:ext cx="2709003" cy="650452"/>
          </a:xfrm>
          <a:prstGeom prst="rect">
            <a:avLst/>
          </a:prstGeom>
          <a:ln/>
        </p:spPr>
        <p:txBody>
          <a:bodyPr lIns="130055" tIns="65028" rIns="130055" bIns="65028"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42765" y="8889506"/>
            <a:ext cx="4117684" cy="650452"/>
          </a:xfrm>
          <a:prstGeom prst="rect">
            <a:avLst/>
          </a:prstGeom>
          <a:ln/>
        </p:spPr>
        <p:txBody>
          <a:bodyPr lIns="130055" tIns="65028" rIns="130055" bIns="65028"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18969" y="8889506"/>
            <a:ext cx="2709003" cy="650452"/>
          </a:xfrm>
          <a:prstGeom prst="rect">
            <a:avLst/>
          </a:prstGeom>
          <a:ln/>
        </p:spPr>
        <p:txBody>
          <a:bodyPr lIns="130055" tIns="65028" rIns="130055" bIns="65028"/>
          <a:lstStyle>
            <a:lvl1pPr>
              <a:defRPr/>
            </a:lvl1pPr>
          </a:lstStyle>
          <a:p>
            <a:pPr>
              <a:defRPr/>
            </a:pPr>
            <a:fld id="{9049FAFE-C79D-4F5B-BE75-6F7D7B88A3D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0329777"/>
      </p:ext>
    </p:extLst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52"/>
          <p:cNvSpPr>
            <a:spLocks noChangeArrowheads="1"/>
          </p:cNvSpPr>
          <p:nvPr/>
        </p:nvSpPr>
        <p:spPr bwMode="auto">
          <a:xfrm>
            <a:off x="5699125" y="73628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fr-FR">
              <a:latin typeface="Arial" charset="0"/>
            </a:endParaRPr>
          </a:p>
        </p:txBody>
      </p:sp>
      <p:sp>
        <p:nvSpPr>
          <p:cNvPr id="1032" name="Text Box 53"/>
          <p:cNvSpPr txBox="1">
            <a:spLocks noChangeArrowheads="1"/>
          </p:cNvSpPr>
          <p:nvPr/>
        </p:nvSpPr>
        <p:spPr bwMode="auto">
          <a:xfrm>
            <a:off x="11734800" y="91440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fld id="{4C250C7F-7E97-4875-84B5-C587F20693C4}" type="slidenum">
              <a:rPr lang="en-US">
                <a:solidFill>
                  <a:srgbClr val="015C94"/>
                </a:solidFill>
                <a:latin typeface="Arial" charset="0"/>
              </a:rPr>
              <a:pPr algn="r">
                <a:spcBef>
                  <a:spcPct val="50000"/>
                </a:spcBef>
              </a:pPr>
              <a:t>‹#›</a:t>
            </a:fld>
            <a:r>
              <a:rPr lang="en-US">
                <a:solidFill>
                  <a:srgbClr val="015C94"/>
                </a:solidFill>
                <a:latin typeface="Arial" charset="0"/>
              </a:rPr>
              <a:t>.</a:t>
            </a:r>
          </a:p>
        </p:txBody>
      </p:sp>
      <p:pic>
        <p:nvPicPr>
          <p:cNvPr id="1033" name="Picture 54" descr="cosmic_rays"/>
          <p:cNvPicPr>
            <a:picLocks noChangeAspect="1" noChangeArrowheads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9" t="-2982" b="2982"/>
          <a:stretch/>
        </p:blipFill>
        <p:spPr bwMode="auto">
          <a:xfrm>
            <a:off x="4497" y="-162173"/>
            <a:ext cx="13003213" cy="249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2" r:id="rId9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30016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30016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Calibri" pitchFamily="34" charset="0"/>
        </a:defRPr>
      </a:lvl2pPr>
      <a:lvl3pPr algn="ctr" defTabSz="130016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Calibri" pitchFamily="34" charset="0"/>
        </a:defRPr>
      </a:lvl3pPr>
      <a:lvl4pPr algn="ctr" defTabSz="130016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Calibri" pitchFamily="34" charset="0"/>
        </a:defRPr>
      </a:lvl4pPr>
      <a:lvl5pPr algn="ctr" defTabSz="130016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Calibri" pitchFamily="34" charset="0"/>
        </a:defRPr>
      </a:lvl5pPr>
      <a:lvl6pPr marL="457200" algn="ctr" defTabSz="1300163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6pPr>
      <a:lvl7pPr marL="914400" algn="ctr" defTabSz="1300163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7pPr>
      <a:lvl8pPr marL="1371600" algn="ctr" defTabSz="1300163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8pPr>
      <a:lvl9pPr marL="1828800" algn="ctr" defTabSz="1300163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9pPr>
    </p:titleStyle>
    <p:bodyStyle>
      <a:lvl1pPr marL="487363" indent="-487363" algn="l" defTabSz="1300163" rtl="0" eaLnBrk="0" fontAlgn="base" hangingPunct="0">
        <a:spcBef>
          <a:spcPct val="20000"/>
        </a:spcBef>
        <a:spcAft>
          <a:spcPct val="0"/>
        </a:spcAft>
        <a:buChar char="•"/>
        <a:defRPr sz="4600">
          <a:solidFill>
            <a:schemeClr val="tx1"/>
          </a:solidFill>
          <a:latin typeface="+mn-lt"/>
          <a:ea typeface="+mn-ea"/>
          <a:cs typeface="+mn-cs"/>
        </a:defRPr>
      </a:lvl1pPr>
      <a:lvl2pPr marL="1057275" indent="-406400" algn="l" defTabSz="1300163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2pPr>
      <a:lvl3pPr marL="1625600" indent="-325438" algn="l" defTabSz="13001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</a:defRPr>
      </a:lvl3pPr>
      <a:lvl4pPr marL="2276475" indent="-325438" algn="l" defTabSz="1300163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4pPr>
      <a:lvl5pPr marL="2925763" indent="-325438" algn="l" defTabSz="1300163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5pPr>
      <a:lvl6pPr marL="3382963" indent="-325438" algn="l" defTabSz="1300163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6pPr>
      <a:lvl7pPr marL="3840163" indent="-325438" algn="l" defTabSz="1300163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7pPr>
      <a:lvl8pPr marL="4297363" indent="-325438" algn="l" defTabSz="1300163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8pPr>
      <a:lvl9pPr marL="4754563" indent="-325438" algn="l" defTabSz="1300163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0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Word_97_-_2003_Document1.doc"/><Relationship Id="rId3" Type="http://schemas.openxmlformats.org/officeDocument/2006/relationships/notesSlide" Target="../notesSlides/notesSlide43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3.png"/><Relationship Id="rId9" Type="http://schemas.openxmlformats.org/officeDocument/2006/relationships/image" Target="../media/image72.em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8.gi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089" y="-8669475"/>
            <a:ext cx="13322301" cy="184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2181225" y="414338"/>
            <a:ext cx="10534650" cy="1943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 dirty="0">
                <a:ln w="9525">
                  <a:solidFill>
                    <a:srgbClr val="1C1C1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tx1"/>
                    </a:gs>
                    <a:gs pos="100000">
                      <a:srgbClr val="6699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Astroparticle Physics</a:t>
            </a:r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4052888" y="7110413"/>
            <a:ext cx="6176962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r>
              <a:rPr lang="de-DE" sz="4000" b="1" dirty="0">
                <a:solidFill>
                  <a:schemeClr val="bg1"/>
                </a:solidFill>
                <a:latin typeface="Arial Narrow" pitchFamily="34" charset="0"/>
              </a:rPr>
              <a:t>Christian Spiering, DESY         </a:t>
            </a:r>
          </a:p>
          <a:p>
            <a:endParaRPr lang="de-DE" sz="4000" b="1" dirty="0">
              <a:solidFill>
                <a:schemeClr val="bg1"/>
              </a:solidFill>
              <a:latin typeface="Arial Narrow" pitchFamily="34" charset="0"/>
            </a:endParaRPr>
          </a:p>
          <a:p>
            <a:r>
              <a:rPr lang="de-DE" sz="3200" b="1" dirty="0" smtClean="0">
                <a:solidFill>
                  <a:schemeClr val="bg1"/>
                </a:solidFill>
                <a:latin typeface="Arial Narrow" pitchFamily="34" charset="0"/>
              </a:rPr>
              <a:t>Buenos Aires, Nov.19, 2012</a:t>
            </a:r>
            <a:endParaRPr lang="de-DE" sz="3600" b="1" i="1" dirty="0">
              <a:solidFill>
                <a:schemeClr val="bg1"/>
              </a:solidFill>
              <a:latin typeface="Arial Narrow" pitchFamily="34" charset="0"/>
            </a:endParaRPr>
          </a:p>
          <a:p>
            <a:r>
              <a:rPr lang="de-DE" sz="3200" b="1" dirty="0">
                <a:solidFill>
                  <a:schemeClr val="bg1"/>
                </a:solidFill>
                <a:latin typeface="Arial Narrow" pitchFamily="34" charset="0"/>
              </a:rPr>
              <a:t>  </a:t>
            </a:r>
            <a:endParaRPr lang="en-GB" sz="32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053" name="Rectangle 14"/>
          <p:cNvSpPr>
            <a:spLocks noChangeArrowheads="1"/>
          </p:cNvSpPr>
          <p:nvPr/>
        </p:nvSpPr>
        <p:spPr bwMode="auto">
          <a:xfrm>
            <a:off x="0" y="8253413"/>
            <a:ext cx="2828925" cy="1503362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Text Box 15"/>
          <p:cNvSpPr txBox="1">
            <a:spLocks noChangeArrowheads="1"/>
          </p:cNvSpPr>
          <p:nvPr/>
        </p:nvSpPr>
        <p:spPr bwMode="auto">
          <a:xfrm>
            <a:off x="5966358" y="2357437"/>
            <a:ext cx="675377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r>
              <a:rPr lang="de-DE" sz="7200" b="1" dirty="0">
                <a:latin typeface="Arial Narrow" pitchFamily="34" charset="0"/>
              </a:rPr>
              <a:t>The </a:t>
            </a:r>
            <a:r>
              <a:rPr lang="de-DE" sz="7200" b="1" dirty="0" smtClean="0">
                <a:latin typeface="Arial Narrow" pitchFamily="34" charset="0"/>
              </a:rPr>
              <a:t>Grand Picture</a:t>
            </a:r>
            <a:endParaRPr lang="en-US" sz="7200" b="1" dirty="0">
              <a:latin typeface="Arial Narrow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140" y="-29451"/>
            <a:ext cx="14426353" cy="978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 bwMode="auto">
          <a:xfrm>
            <a:off x="2121101" y="535106"/>
            <a:ext cx="9361040" cy="876682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3175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5222" y="1159063"/>
            <a:ext cx="7587537" cy="7278431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112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3" t="12805" b="38150"/>
          <a:stretch/>
        </p:blipFill>
        <p:spPr bwMode="auto">
          <a:xfrm>
            <a:off x="-228600" y="-29451"/>
            <a:ext cx="13231813" cy="1056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6" descr="darkmattermethod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66" y="1007777"/>
            <a:ext cx="7668880" cy="77256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733854" y="4870604"/>
            <a:ext cx="482215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j-lt"/>
                <a:sym typeface="Symbol"/>
              </a:rPr>
              <a:t></a:t>
            </a:r>
            <a:r>
              <a:rPr lang="en-US" b="1" dirty="0">
                <a:solidFill>
                  <a:schemeClr val="bg1"/>
                </a:solidFill>
                <a:latin typeface="+mj-lt"/>
                <a:sym typeface="Symbol"/>
              </a:rPr>
              <a:t>   </a:t>
            </a:r>
            <a:r>
              <a:rPr lang="en-US" b="1" dirty="0" smtClean="0">
                <a:solidFill>
                  <a:schemeClr val="bg1"/>
                </a:solidFill>
                <a:latin typeface="+mj-lt"/>
                <a:sym typeface="Symbol"/>
              </a:rPr>
              <a:t>    	IceCube</a:t>
            </a:r>
            <a:r>
              <a:rPr lang="en-US" b="1" dirty="0">
                <a:solidFill>
                  <a:schemeClr val="bg1"/>
                </a:solidFill>
                <a:latin typeface="+mj-lt"/>
                <a:sym typeface="Symbol"/>
              </a:rPr>
              <a:t>, Antares, </a:t>
            </a:r>
          </a:p>
          <a:p>
            <a:r>
              <a:rPr lang="en-US" b="1" dirty="0">
                <a:solidFill>
                  <a:schemeClr val="bg1"/>
                </a:solidFill>
                <a:latin typeface="+mj-lt"/>
                <a:sym typeface="Symbol"/>
              </a:rPr>
              <a:t>          </a:t>
            </a:r>
            <a:r>
              <a:rPr lang="en-US" b="1" dirty="0" smtClean="0">
                <a:solidFill>
                  <a:schemeClr val="bg1"/>
                </a:solidFill>
                <a:latin typeface="+mj-lt"/>
                <a:sym typeface="Symbol"/>
              </a:rPr>
              <a:t>	Baikal </a:t>
            </a:r>
            <a:r>
              <a:rPr lang="en-US" b="1" dirty="0">
                <a:solidFill>
                  <a:schemeClr val="bg1"/>
                </a:solidFill>
                <a:latin typeface="+mj-lt"/>
                <a:sym typeface="Symbol"/>
              </a:rPr>
              <a:t>, Super-K.</a:t>
            </a:r>
          </a:p>
          <a:p>
            <a:r>
              <a:rPr lang="en-US" sz="4000" b="1" dirty="0">
                <a:solidFill>
                  <a:schemeClr val="bg1"/>
                </a:solidFill>
                <a:latin typeface="+mj-lt"/>
                <a:sym typeface="Symbol"/>
              </a:rPr>
              <a:t></a:t>
            </a:r>
            <a:r>
              <a:rPr lang="en-US" b="1" dirty="0">
                <a:solidFill>
                  <a:schemeClr val="bg1"/>
                </a:solidFill>
                <a:latin typeface="+mj-lt"/>
                <a:sym typeface="Symbol"/>
              </a:rPr>
              <a:t>   </a:t>
            </a:r>
            <a:r>
              <a:rPr lang="en-US" b="1" dirty="0" smtClean="0">
                <a:solidFill>
                  <a:schemeClr val="bg1"/>
                </a:solidFill>
                <a:latin typeface="+mj-lt"/>
                <a:sym typeface="Symbol"/>
              </a:rPr>
              <a:t>      	HESS/MAGIC/VERITAS</a:t>
            </a:r>
            <a:endParaRPr lang="en-US" b="1" dirty="0">
              <a:solidFill>
                <a:schemeClr val="bg1"/>
              </a:solidFill>
              <a:latin typeface="+mj-lt"/>
              <a:sym typeface="Symbol"/>
            </a:endParaRPr>
          </a:p>
          <a:p>
            <a:r>
              <a:rPr lang="de-DE" b="1" dirty="0">
                <a:solidFill>
                  <a:schemeClr val="bg1"/>
                </a:solidFill>
                <a:latin typeface="+mj-lt"/>
                <a:sym typeface="Symbol"/>
              </a:rPr>
              <a:t>          </a:t>
            </a:r>
            <a:r>
              <a:rPr lang="de-DE" b="1" dirty="0" smtClean="0">
                <a:solidFill>
                  <a:schemeClr val="bg1"/>
                </a:solidFill>
                <a:latin typeface="+mj-lt"/>
                <a:sym typeface="Symbol"/>
              </a:rPr>
              <a:t>  	Agile</a:t>
            </a:r>
            <a:r>
              <a:rPr lang="de-DE" b="1" dirty="0">
                <a:solidFill>
                  <a:schemeClr val="bg1"/>
                </a:solidFill>
                <a:latin typeface="+mj-lt"/>
                <a:sym typeface="Symbol"/>
              </a:rPr>
              <a:t>, Fermi</a:t>
            </a:r>
          </a:p>
          <a:p>
            <a:endParaRPr lang="de-DE" sz="1200" b="1" dirty="0">
              <a:solidFill>
                <a:schemeClr val="bg1"/>
              </a:solidFill>
              <a:latin typeface="+mj-lt"/>
              <a:sym typeface="Symbol"/>
            </a:endParaRPr>
          </a:p>
          <a:p>
            <a:r>
              <a:rPr lang="de-DE" b="1" dirty="0">
                <a:solidFill>
                  <a:schemeClr val="bg1"/>
                </a:solidFill>
                <a:latin typeface="+mj-lt"/>
                <a:sym typeface="Symbol"/>
              </a:rPr>
              <a:t>e/p  </a:t>
            </a:r>
            <a:r>
              <a:rPr lang="de-DE" b="1" dirty="0" smtClean="0">
                <a:solidFill>
                  <a:schemeClr val="bg1"/>
                </a:solidFill>
                <a:latin typeface="+mj-lt"/>
                <a:sym typeface="Symbol"/>
              </a:rPr>
              <a:t>	balloon </a:t>
            </a:r>
            <a:r>
              <a:rPr lang="de-DE" b="1" dirty="0">
                <a:solidFill>
                  <a:schemeClr val="bg1"/>
                </a:solidFill>
                <a:latin typeface="+mj-lt"/>
                <a:sym typeface="Symbol"/>
              </a:rPr>
              <a:t>exp.s          </a:t>
            </a:r>
          </a:p>
          <a:p>
            <a:r>
              <a:rPr lang="de-DE" b="1" dirty="0">
                <a:solidFill>
                  <a:schemeClr val="bg1"/>
                </a:solidFill>
                <a:latin typeface="+mj-lt"/>
                <a:sym typeface="Symbol"/>
              </a:rPr>
              <a:t>          </a:t>
            </a:r>
            <a:r>
              <a:rPr lang="de-DE" b="1" dirty="0" smtClean="0">
                <a:solidFill>
                  <a:schemeClr val="bg1"/>
                </a:solidFill>
                <a:latin typeface="+mj-lt"/>
                <a:sym typeface="Symbol"/>
              </a:rPr>
              <a:t>   Pamela        </a:t>
            </a:r>
            <a:endParaRPr lang="de-DE" b="1" dirty="0">
              <a:solidFill>
                <a:schemeClr val="bg1"/>
              </a:solidFill>
              <a:latin typeface="+mj-lt"/>
              <a:sym typeface="Symbol"/>
            </a:endParaRPr>
          </a:p>
          <a:p>
            <a:r>
              <a:rPr lang="de-DE" b="1" dirty="0">
                <a:solidFill>
                  <a:schemeClr val="bg1"/>
                </a:solidFill>
                <a:latin typeface="+mj-lt"/>
                <a:sym typeface="Symbol"/>
              </a:rPr>
              <a:t>         	Fermi, AMS 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79405" y="4225971"/>
            <a:ext cx="987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chemeClr val="bg1"/>
                </a:solidFill>
                <a:latin typeface="+mj-lt"/>
              </a:rPr>
              <a:t>e</a:t>
            </a:r>
            <a:r>
              <a:rPr lang="de-DE" sz="3600" baseline="30000" dirty="0" smtClean="0">
                <a:solidFill>
                  <a:schemeClr val="bg1"/>
                </a:solidFill>
                <a:latin typeface="+mj-lt"/>
              </a:rPr>
              <a:t>+</a:t>
            </a:r>
            <a:r>
              <a:rPr lang="de-DE" sz="3600" dirty="0">
                <a:solidFill>
                  <a:schemeClr val="bg1"/>
                </a:solidFill>
                <a:latin typeface="+mj-lt"/>
              </a:rPr>
              <a:t>/</a:t>
            </a:r>
            <a:r>
              <a:rPr lang="de-DE" sz="3600" dirty="0" smtClean="0">
                <a:solidFill>
                  <a:schemeClr val="bg1"/>
                </a:solidFill>
                <a:latin typeface="+mj-lt"/>
              </a:rPr>
              <a:t>p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7365702" y="4872302"/>
            <a:ext cx="241857" cy="9421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7829932" y="4446339"/>
            <a:ext cx="169849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7964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Snapshot Summer 2012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73" y="1638027"/>
            <a:ext cx="11571593" cy="763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606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801" y="197867"/>
            <a:ext cx="11471522" cy="1080120"/>
          </a:xfrm>
        </p:spPr>
        <p:txBody>
          <a:bodyPr/>
          <a:lstStyle/>
          <a:p>
            <a:r>
              <a:rPr lang="de-DE" dirty="0" smtClean="0"/>
              <a:t>Perspectives 2017-20</a:t>
            </a:r>
            <a:endParaRPr lang="de-DE" dirty="0"/>
          </a:p>
        </p:txBody>
      </p:sp>
      <p:sp>
        <p:nvSpPr>
          <p:cNvPr id="9" name="Rectangle 8"/>
          <p:cNvSpPr/>
          <p:nvPr/>
        </p:nvSpPr>
        <p:spPr bwMode="auto">
          <a:xfrm>
            <a:off x="8781849" y="1638027"/>
            <a:ext cx="1701019" cy="2633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9175198" y="6490375"/>
            <a:ext cx="819280" cy="23154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pic>
        <p:nvPicPr>
          <p:cNvPr id="15" name="Image 3"/>
          <p:cNvPicPr>
            <a:picLocks noChangeAspect="1"/>
          </p:cNvPicPr>
          <p:nvPr/>
        </p:nvPicPr>
        <p:blipFill rotWithShape="1">
          <a:blip r:embed="rId2"/>
          <a:srcRect l="7353" t="15680" r="9840"/>
          <a:stretch/>
        </p:blipFill>
        <p:spPr>
          <a:xfrm>
            <a:off x="236910" y="1998067"/>
            <a:ext cx="9721622" cy="7330905"/>
          </a:xfrm>
          <a:prstGeom prst="rect">
            <a:avLst/>
          </a:prstGeom>
        </p:spPr>
      </p:pic>
      <p:sp>
        <p:nvSpPr>
          <p:cNvPr id="16" name="ZoneTexte 4"/>
          <p:cNvSpPr txBox="1"/>
          <p:nvPr/>
        </p:nvSpPr>
        <p:spPr>
          <a:xfrm>
            <a:off x="8391874" y="7295557"/>
            <a:ext cx="1566647" cy="3385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EURECA/SCDMS</a:t>
            </a:r>
            <a:endParaRPr lang="fr-FR" sz="1600" b="1" dirty="0">
              <a:solidFill>
                <a:schemeClr val="tx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ZoneTexte 5"/>
          <p:cNvSpPr txBox="1"/>
          <p:nvPr/>
        </p:nvSpPr>
        <p:spPr>
          <a:xfrm>
            <a:off x="8965102" y="8055180"/>
            <a:ext cx="1566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EURECA/SCDMS</a:t>
            </a:r>
            <a:endParaRPr lang="fr-FR" sz="1600" b="1" dirty="0">
              <a:solidFill>
                <a:schemeClr val="tx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8281298" y="1434911"/>
            <a:ext cx="4557012" cy="151964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lIns="0"/>
          <a:lstStyle/>
          <a:p>
            <a:pPr lvl="0">
              <a:buClr>
                <a:srgbClr val="FF0000"/>
              </a:buClr>
              <a:buFont typeface="Wingdings" pitchFamily="2" charset="2"/>
              <a:buChar char="§"/>
            </a:pPr>
            <a:endParaRPr lang="en-US" sz="200" b="1" dirty="0" smtClean="0"/>
          </a:p>
          <a:p>
            <a:pPr marL="0" indent="0">
              <a:buNone/>
            </a:pPr>
            <a:r>
              <a:rPr lang="en-US" sz="2400" b="1" dirty="0" smtClean="0"/>
              <a:t>  Direct searches: factor of 100 </a:t>
            </a:r>
          </a:p>
          <a:p>
            <a:pPr marL="0" indent="0">
              <a:buNone/>
            </a:pPr>
            <a:r>
              <a:rPr lang="en-US" sz="2400" b="1" dirty="0"/>
              <a:t> </a:t>
            </a:r>
            <a:r>
              <a:rPr lang="en-US" sz="2400" b="1" dirty="0" smtClean="0"/>
              <a:t> Indirect searches: factor 10-30</a:t>
            </a:r>
          </a:p>
          <a:p>
            <a:pPr marL="0" indent="0">
              <a:buNone/>
            </a:pPr>
            <a:r>
              <a:rPr lang="en-US" sz="2400" b="1" dirty="0" smtClean="0"/>
              <a:t>   LHC 7 </a:t>
            </a:r>
            <a:r>
              <a:rPr lang="en-US" sz="2400" b="1" dirty="0" smtClean="0">
                <a:sym typeface="Wingdings" pitchFamily="2" charset="2"/>
              </a:rPr>
              <a:t> LHC 14:  factor 300-1000</a:t>
            </a:r>
            <a:endParaRPr lang="en-US" sz="28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4845422" y="6519934"/>
            <a:ext cx="2926672" cy="1873800"/>
            <a:chOff x="4845422" y="6519934"/>
            <a:chExt cx="2926672" cy="1873800"/>
          </a:xfrm>
        </p:grpSpPr>
        <p:sp>
          <p:nvSpPr>
            <p:cNvPr id="10" name="Oval 9"/>
            <p:cNvSpPr/>
            <p:nvPr/>
          </p:nvSpPr>
          <p:spPr bwMode="auto">
            <a:xfrm>
              <a:off x="7509718" y="6519934"/>
              <a:ext cx="262376" cy="277163"/>
            </a:xfrm>
            <a:prstGeom prst="ellipse">
              <a:avLst/>
            </a:prstGeom>
            <a:solidFill>
              <a:srgbClr val="FF33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Impact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4845422" y="7634112"/>
              <a:ext cx="2520280" cy="75962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Impact" pitchFamily="34" charset="0"/>
              </a:endParaRPr>
            </a:p>
          </p:txBody>
        </p:sp>
      </p:grpSp>
      <p:sp>
        <p:nvSpPr>
          <p:cNvPr id="3" name="Isosceles Triangle 2"/>
          <p:cNvSpPr/>
          <p:nvPr/>
        </p:nvSpPr>
        <p:spPr bwMode="auto">
          <a:xfrm rot="3540000">
            <a:off x="6665564" y="6702125"/>
            <a:ext cx="687566" cy="1317009"/>
          </a:xfrm>
          <a:prstGeom prst="triangle">
            <a:avLst>
              <a:gd name="adj" fmla="val 10466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03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8" y="197867"/>
            <a:ext cx="11471522" cy="1080120"/>
          </a:xfrm>
        </p:spPr>
        <p:txBody>
          <a:bodyPr/>
          <a:lstStyle/>
          <a:p>
            <a:r>
              <a:rPr lang="de-DE" sz="5400" dirty="0" smtClean="0"/>
              <a:t>WIMP Dark Matter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28540" y="1998067"/>
            <a:ext cx="13414375" cy="8064896"/>
          </a:xfrm>
        </p:spPr>
        <p:txBody>
          <a:bodyPr/>
          <a:lstStyle/>
          <a:p>
            <a:pPr lvl="1"/>
            <a:r>
              <a:rPr lang="en-US" b="1" u="sng" dirty="0" smtClean="0">
                <a:solidFill>
                  <a:srgbClr val="FF0000"/>
                </a:solidFill>
              </a:rPr>
              <a:t>SUSY</a:t>
            </a:r>
            <a:r>
              <a:rPr lang="en-GB" b="1" u="sng" dirty="0">
                <a:solidFill>
                  <a:srgbClr val="FF0000"/>
                </a:solidFill>
              </a:rPr>
              <a:t> </a:t>
            </a:r>
            <a:r>
              <a:rPr lang="en-US" b="1" u="sng" dirty="0">
                <a:solidFill>
                  <a:srgbClr val="FF0000"/>
                </a:solidFill>
              </a:rPr>
              <a:t>-WIMP </a:t>
            </a:r>
            <a:r>
              <a:rPr lang="en-US" b="1" u="sng" dirty="0" smtClean="0">
                <a:solidFill>
                  <a:srgbClr val="FF0000"/>
                </a:solidFill>
              </a:rPr>
              <a:t>DM </a:t>
            </a:r>
            <a:r>
              <a:rPr lang="en-US" b="1" u="sng" dirty="0">
                <a:solidFill>
                  <a:srgbClr val="FF0000"/>
                </a:solidFill>
              </a:rPr>
              <a:t>hypothesis will be </a:t>
            </a:r>
            <a:r>
              <a:rPr lang="en-US" b="1" u="sng" dirty="0" smtClean="0">
                <a:solidFill>
                  <a:srgbClr val="FF0000"/>
                </a:solidFill>
              </a:rPr>
              <a:t>proven/disproven </a:t>
            </a:r>
            <a:r>
              <a:rPr lang="en-US" b="1" u="sng" dirty="0">
                <a:solidFill>
                  <a:srgbClr val="FF0000"/>
                </a:solidFill>
              </a:rPr>
              <a:t>within the next 5-10 years. </a:t>
            </a:r>
            <a:endParaRPr lang="en-US" b="1" u="sng" dirty="0" smtClean="0">
              <a:solidFill>
                <a:srgbClr val="FF0000"/>
              </a:solidFill>
            </a:endParaRPr>
          </a:p>
          <a:p>
            <a:pPr lvl="1"/>
            <a:endParaRPr lang="en-US" sz="1600" b="1" dirty="0" smtClean="0"/>
          </a:p>
          <a:p>
            <a:pPr lvl="1"/>
            <a:r>
              <a:rPr lang="en-GB" sz="2800" dirty="0"/>
              <a:t>S</a:t>
            </a:r>
            <a:r>
              <a:rPr lang="en-GB" sz="2800" dirty="0" smtClean="0"/>
              <a:t>tormy progress of </a:t>
            </a:r>
            <a:r>
              <a:rPr lang="en-GB" sz="2800" dirty="0" err="1" smtClean="0"/>
              <a:t>LXe</a:t>
            </a:r>
            <a:r>
              <a:rPr lang="en-GB" sz="2800" dirty="0" smtClean="0"/>
              <a:t> technology.      XENON100 </a:t>
            </a:r>
            <a:r>
              <a:rPr lang="en-GB" sz="2800" dirty="0" smtClean="0">
                <a:sym typeface="Wingdings" pitchFamily="2" charset="2"/>
              </a:rPr>
              <a:t></a:t>
            </a:r>
            <a:r>
              <a:rPr lang="en-GB" sz="2800" dirty="0" smtClean="0"/>
              <a:t> XENON1T.    XMASS.    LUX. </a:t>
            </a:r>
          </a:p>
          <a:p>
            <a:pPr lvl="1"/>
            <a:r>
              <a:rPr lang="en-GB" sz="2800" dirty="0" err="1" smtClean="0"/>
              <a:t>LAr</a:t>
            </a:r>
            <a:r>
              <a:rPr lang="en-GB" sz="2800" dirty="0" smtClean="0"/>
              <a:t> technology: new interest using argon depleted in </a:t>
            </a:r>
            <a:r>
              <a:rPr lang="en-GB" sz="2800" baseline="30000" dirty="0" smtClean="0"/>
              <a:t>39</a:t>
            </a:r>
            <a:r>
              <a:rPr lang="en-GB" sz="2800" dirty="0" smtClean="0"/>
              <a:t>Ar.</a:t>
            </a:r>
            <a:r>
              <a:rPr lang="en-GB" sz="2800" dirty="0"/>
              <a:t> </a:t>
            </a:r>
            <a:r>
              <a:rPr lang="en-GB" sz="2800" dirty="0" smtClean="0"/>
              <a:t>      </a:t>
            </a:r>
            <a:r>
              <a:rPr lang="en-GB" sz="2800" dirty="0" smtClean="0">
                <a:solidFill>
                  <a:schemeClr val="bg1"/>
                </a:solidFill>
              </a:rPr>
              <a:t>Demonstration: </a:t>
            </a:r>
            <a:r>
              <a:rPr lang="en-GB" sz="2800" dirty="0" smtClean="0"/>
              <a:t>Demonstration: DarkSide-50 (50 </a:t>
            </a:r>
            <a:r>
              <a:rPr lang="en-GB" sz="2800" dirty="0" err="1" smtClean="0"/>
              <a:t>kt</a:t>
            </a:r>
            <a:r>
              <a:rPr lang="en-GB" sz="2800" dirty="0" smtClean="0"/>
              <a:t>, LNGS</a:t>
            </a:r>
            <a:r>
              <a:rPr lang="en-GB" sz="2800" dirty="0"/>
              <a:t>)</a:t>
            </a:r>
            <a:r>
              <a:rPr lang="en-GB" sz="2800" dirty="0" smtClean="0"/>
              <a:t>.</a:t>
            </a:r>
          </a:p>
          <a:p>
            <a:pPr lvl="1"/>
            <a:r>
              <a:rPr lang="en-GB" sz="3600" b="1" u="sng" dirty="0" smtClean="0">
                <a:solidFill>
                  <a:srgbClr val="FF0000"/>
                </a:solidFill>
              </a:rPr>
              <a:t>DARWIN</a:t>
            </a:r>
            <a:r>
              <a:rPr lang="en-GB" sz="3600" b="1" u="sng" dirty="0" smtClean="0"/>
              <a:t>  (target mass of noble liquids up to 10-20 tons)</a:t>
            </a:r>
          </a:p>
          <a:p>
            <a:pPr lvl="1"/>
            <a:endParaRPr lang="en-GB" sz="1600" b="1" u="sng" dirty="0">
              <a:sym typeface="Symbol"/>
            </a:endParaRPr>
          </a:p>
          <a:p>
            <a:pPr lvl="1"/>
            <a:r>
              <a:rPr lang="en-GB" sz="2800" dirty="0" smtClean="0">
                <a:sym typeface="Symbol"/>
              </a:rPr>
              <a:t>Bolometric approach:  EDELWEISS  </a:t>
            </a:r>
            <a:r>
              <a:rPr lang="en-GB" sz="2800" dirty="0" err="1" smtClean="0">
                <a:sym typeface="Symbol"/>
              </a:rPr>
              <a:t>Ge</a:t>
            </a:r>
            <a:r>
              <a:rPr lang="en-GB" sz="2800" dirty="0" smtClean="0">
                <a:sym typeface="Symbol"/>
              </a:rPr>
              <a:t>), CRESST (CaWO</a:t>
            </a:r>
            <a:r>
              <a:rPr lang="en-GB" sz="2800" baseline="-25000" dirty="0" smtClean="0">
                <a:sym typeface="Symbol"/>
              </a:rPr>
              <a:t>4 </a:t>
            </a:r>
            <a:r>
              <a:rPr lang="en-GB" sz="2800" dirty="0" smtClean="0">
                <a:sym typeface="Symbol"/>
              </a:rPr>
              <a:t>).  CDMS in US. </a:t>
            </a:r>
          </a:p>
          <a:p>
            <a:pPr lvl="1"/>
            <a:r>
              <a:rPr lang="en-GB" sz="3600" b="1" u="sng" dirty="0" smtClean="0">
                <a:solidFill>
                  <a:srgbClr val="FF0000"/>
                </a:solidFill>
                <a:sym typeface="Symbol"/>
              </a:rPr>
              <a:t>EURECA  &amp;  SCDMS </a:t>
            </a:r>
            <a:r>
              <a:rPr lang="en-GB" sz="3600" b="1" u="sng" dirty="0" smtClean="0">
                <a:sym typeface="Symbol"/>
              </a:rPr>
              <a:t>(~1 ton sensitive mass) </a:t>
            </a:r>
          </a:p>
          <a:p>
            <a:pPr lvl="1"/>
            <a:endParaRPr lang="en-GB" sz="1800" b="1" u="sng" dirty="0" smtClean="0">
              <a:sym typeface="Symbol"/>
            </a:endParaRPr>
          </a:p>
          <a:p>
            <a:pPr lvl="1"/>
            <a:r>
              <a:rPr lang="en-GB" sz="2800" dirty="0" smtClean="0">
                <a:solidFill>
                  <a:srgbClr val="FF0000"/>
                </a:solidFill>
                <a:sym typeface="Symbol"/>
              </a:rPr>
              <a:t>R&amp;D on directional detection</a:t>
            </a:r>
            <a:r>
              <a:rPr lang="en-GB" sz="2800" dirty="0">
                <a:sym typeface="Symbol"/>
              </a:rPr>
              <a:t> </a:t>
            </a:r>
            <a:r>
              <a:rPr lang="en-GB" sz="2800" dirty="0" smtClean="0">
                <a:sym typeface="Symbol"/>
              </a:rPr>
              <a:t>(confirmation of the galactic character of potential positive detection by high-density target detectors)</a:t>
            </a:r>
          </a:p>
          <a:p>
            <a:pPr lvl="1"/>
            <a:r>
              <a:rPr lang="en-GB" sz="2800" dirty="0" smtClean="0">
                <a:solidFill>
                  <a:srgbClr val="FF0000"/>
                </a:solidFill>
                <a:sym typeface="Symbol"/>
              </a:rPr>
              <a:t>DAMA/LIBRA: </a:t>
            </a:r>
            <a:r>
              <a:rPr lang="en-GB" sz="2800" dirty="0" smtClean="0">
                <a:sym typeface="Symbol"/>
              </a:rPr>
              <a:t>Need fully independent experiment of same/similar technology.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1710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4" b="34812"/>
          <a:stretch/>
        </p:blipFill>
        <p:spPr bwMode="auto">
          <a:xfrm>
            <a:off x="-1388746" y="-29451"/>
            <a:ext cx="14426353" cy="1045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42121" y="413891"/>
            <a:ext cx="12406263" cy="27084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de-DE" sz="17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j-lt"/>
              </a:rPr>
              <a:t> </a:t>
            </a:r>
            <a:r>
              <a:rPr lang="de-DE" sz="11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j-lt"/>
              </a:rPr>
              <a:t>Neutrino Properties</a:t>
            </a:r>
            <a:endParaRPr lang="en-US" sz="110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j-lt"/>
            </a:endParaRPr>
          </a:p>
        </p:txBody>
      </p:sp>
      <p:sp>
        <p:nvSpPr>
          <p:cNvPr id="4" name="Horizontal Scroll 3"/>
          <p:cNvSpPr/>
          <p:nvPr/>
        </p:nvSpPr>
        <p:spPr bwMode="auto">
          <a:xfrm>
            <a:off x="1836740" y="3510235"/>
            <a:ext cx="10065466" cy="6246540"/>
          </a:xfrm>
          <a:prstGeom prst="horizontalScroll">
            <a:avLst/>
          </a:prstGeom>
          <a:solidFill>
            <a:schemeClr val="tx1">
              <a:lumMod val="75000"/>
            </a:schemeClr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mpact" pitchFamily="34" charset="0"/>
                <a:sym typeface="Symbol"/>
              </a:rPr>
              <a:t>  </a:t>
            </a:r>
            <a:r>
              <a:rPr kumimoji="0" lang="en-US" sz="6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j-lt"/>
                <a:sym typeface="Symbol"/>
              </a:rPr>
              <a:t>m</a:t>
            </a:r>
            <a:r>
              <a:rPr kumimoji="0" lang="en-US" sz="6600" b="0" i="0" u="none" strike="noStrike" cap="none" normalizeH="0" baseline="-25000" dirty="0" smtClean="0">
                <a:ln>
                  <a:noFill/>
                </a:ln>
                <a:solidFill>
                  <a:srgbClr val="FFFF00"/>
                </a:solidFill>
                <a:effectLst/>
                <a:latin typeface="+mj-lt"/>
                <a:sym typeface="Symbol"/>
              </a:rPr>
              <a:t></a:t>
            </a:r>
            <a:r>
              <a:rPr kumimoji="0" lang="en-US" sz="6600" b="0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+mj-lt"/>
                <a:sym typeface="Symbol"/>
              </a:rPr>
              <a:t> </a:t>
            </a:r>
            <a:r>
              <a:rPr lang="de-DE" sz="3200" dirty="0" smtClean="0">
                <a:solidFill>
                  <a:srgbClr val="FFFF00"/>
                </a:solidFill>
                <a:latin typeface="+mj-lt"/>
                <a:sym typeface="Symbol"/>
              </a:rPr>
              <a:t></a:t>
            </a:r>
            <a:r>
              <a:rPr lang="de-DE" sz="2800" dirty="0" smtClean="0">
                <a:solidFill>
                  <a:srgbClr val="FFFF00"/>
                </a:solidFill>
                <a:latin typeface="+mj-lt"/>
                <a:sym typeface="Symbol"/>
              </a:rPr>
              <a:t> </a:t>
            </a:r>
            <a:r>
              <a:rPr lang="de-DE" sz="3200" dirty="0" smtClean="0">
                <a:solidFill>
                  <a:srgbClr val="FFFF00"/>
                </a:solidFill>
                <a:latin typeface="+mj-lt"/>
                <a:sym typeface="Symbol"/>
              </a:rPr>
              <a:t>direct measurements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3200" dirty="0">
                <a:solidFill>
                  <a:srgbClr val="FFFF00"/>
                </a:solidFill>
                <a:latin typeface="+mj-lt"/>
                <a:sym typeface="Symbol"/>
              </a:rPr>
              <a:t> </a:t>
            </a:r>
            <a:r>
              <a:rPr lang="de-DE" sz="3200" dirty="0" smtClean="0">
                <a:solidFill>
                  <a:srgbClr val="FFFF00"/>
                </a:solidFill>
                <a:latin typeface="+mj-lt"/>
                <a:sym typeface="Symbol"/>
              </a:rPr>
              <a:t>              neutrinoless double beta decay, 0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5400" dirty="0" smtClean="0">
                <a:solidFill>
                  <a:srgbClr val="FFFF00"/>
                </a:solidFill>
                <a:latin typeface="+mj-lt"/>
                <a:sym typeface="Symbol"/>
              </a:rPr>
              <a:t> Majorana vs. Dirac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2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j-lt"/>
                <a:sym typeface="Symbol"/>
              </a:rPr>
              <a:t>	     neutrinoless double beta decay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3200" dirty="0">
                <a:solidFill>
                  <a:srgbClr val="FFFF00"/>
                </a:solidFill>
                <a:latin typeface="+mj-lt"/>
                <a:sym typeface="Symbol"/>
              </a:rPr>
              <a:t> </a:t>
            </a:r>
            <a:r>
              <a:rPr lang="de-DE" sz="3200" dirty="0" smtClean="0">
                <a:solidFill>
                  <a:srgbClr val="FFFF00"/>
                </a:solidFill>
                <a:latin typeface="+mj-lt"/>
                <a:sym typeface="Symbol"/>
              </a:rPr>
              <a:t> </a:t>
            </a:r>
            <a:r>
              <a:rPr lang="de-DE" sz="5400" dirty="0" smtClean="0">
                <a:solidFill>
                  <a:srgbClr val="FFFF00"/>
                </a:solidFill>
                <a:latin typeface="+mj-lt"/>
                <a:sym typeface="Symbol"/>
              </a:rPr>
              <a:t>Mixing parameters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2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+mj-lt"/>
                <a:sym typeface="Symbol"/>
              </a:rPr>
              <a:t>	</a:t>
            </a:r>
            <a:r>
              <a:rPr kumimoji="0" lang="de-DE" sz="32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j-lt"/>
                <a:sym typeface="Symbol"/>
              </a:rPr>
              <a:t>     oscillation</a:t>
            </a:r>
            <a:r>
              <a:rPr kumimoji="0" lang="de-DE" sz="3200" b="0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+mj-lt"/>
                <a:sym typeface="Symbol"/>
              </a:rPr>
              <a:t> experiments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8544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140" y="-29451"/>
            <a:ext cx="14426353" cy="978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4942" y="3822500"/>
            <a:ext cx="5620449" cy="4478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 smtClean="0">
                <a:solidFill>
                  <a:schemeClr val="bg1"/>
                </a:solidFill>
              </a:rPr>
              <a:t> </a:t>
            </a:r>
            <a:r>
              <a:rPr lang="de-DE" sz="6600" dirty="0" smtClean="0">
                <a:solidFill>
                  <a:schemeClr val="bg1"/>
                </a:solidFill>
              </a:rPr>
              <a:t>Wolfgang Pauli</a:t>
            </a:r>
          </a:p>
          <a:p>
            <a:r>
              <a:rPr lang="de-DE" sz="8000" dirty="0">
                <a:solidFill>
                  <a:schemeClr val="bg1"/>
                </a:solidFill>
              </a:rPr>
              <a:t> </a:t>
            </a:r>
            <a:r>
              <a:rPr lang="de-DE" sz="8000" dirty="0" smtClean="0">
                <a:solidFill>
                  <a:schemeClr val="bg1"/>
                </a:solidFill>
              </a:rPr>
              <a:t>   </a:t>
            </a:r>
            <a:endParaRPr lang="de-DE" sz="1600" dirty="0">
              <a:solidFill>
                <a:schemeClr val="bg1"/>
              </a:solidFill>
            </a:endParaRPr>
          </a:p>
          <a:p>
            <a:r>
              <a:rPr lang="de-DE" sz="8000" dirty="0" smtClean="0">
                <a:solidFill>
                  <a:schemeClr val="bg1"/>
                </a:solidFill>
              </a:rPr>
              <a:t>      </a:t>
            </a:r>
            <a:r>
              <a:rPr lang="de-DE" sz="12500" dirty="0" smtClean="0">
                <a:solidFill>
                  <a:schemeClr val="bg1"/>
                </a:solidFill>
              </a:rPr>
              <a:t>1930</a:t>
            </a:r>
            <a:endParaRPr lang="en-US" sz="12500" dirty="0">
              <a:solidFill>
                <a:schemeClr val="bg1"/>
              </a:solidFill>
            </a:endParaRPr>
          </a:p>
        </p:txBody>
      </p:sp>
      <p:pic>
        <p:nvPicPr>
          <p:cNvPr id="4" name="Picture 2" descr="Paul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598" y="1782043"/>
            <a:ext cx="6138106" cy="746718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14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140" y="-29451"/>
            <a:ext cx="14426353" cy="978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0926" y="3848252"/>
            <a:ext cx="6365525" cy="4478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 smtClean="0">
                <a:solidFill>
                  <a:schemeClr val="bg1"/>
                </a:solidFill>
              </a:rPr>
              <a:t> </a:t>
            </a:r>
            <a:r>
              <a:rPr lang="de-DE" sz="5400" dirty="0" smtClean="0">
                <a:solidFill>
                  <a:schemeClr val="bg1"/>
                </a:solidFill>
              </a:rPr>
              <a:t>Maria Göppert-Mayer</a:t>
            </a:r>
          </a:p>
          <a:p>
            <a:r>
              <a:rPr lang="de-DE" sz="8000" dirty="0">
                <a:solidFill>
                  <a:schemeClr val="bg1"/>
                </a:solidFill>
              </a:rPr>
              <a:t> </a:t>
            </a:r>
            <a:r>
              <a:rPr lang="de-DE" sz="8000" dirty="0" smtClean="0">
                <a:solidFill>
                  <a:schemeClr val="bg1"/>
                </a:solidFill>
              </a:rPr>
              <a:t>       </a:t>
            </a:r>
            <a:endParaRPr lang="de-DE" sz="1600" dirty="0">
              <a:solidFill>
                <a:schemeClr val="bg1"/>
              </a:solidFill>
            </a:endParaRPr>
          </a:p>
          <a:p>
            <a:r>
              <a:rPr lang="de-DE" sz="8000" dirty="0" smtClean="0">
                <a:solidFill>
                  <a:schemeClr val="bg1"/>
                </a:solidFill>
              </a:rPr>
              <a:t>       </a:t>
            </a:r>
            <a:r>
              <a:rPr lang="de-DE" sz="12500" dirty="0" smtClean="0">
                <a:solidFill>
                  <a:schemeClr val="bg1"/>
                </a:solidFill>
              </a:rPr>
              <a:t>1935</a:t>
            </a:r>
            <a:endParaRPr lang="en-US" sz="12500" dirty="0">
              <a:solidFill>
                <a:schemeClr val="bg1"/>
              </a:solidFill>
            </a:endParaRPr>
          </a:p>
        </p:txBody>
      </p:sp>
      <p:pic>
        <p:nvPicPr>
          <p:cNvPr id="10242" name="Picture 2" descr="X:\Maria_Goeppert-May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467" y="1003653"/>
            <a:ext cx="5692999" cy="8287277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18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140" y="-29451"/>
            <a:ext cx="14426353" cy="978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910" y="3848252"/>
            <a:ext cx="7656263" cy="3247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 smtClean="0">
                <a:solidFill>
                  <a:schemeClr val="bg1"/>
                </a:solidFill>
              </a:rPr>
              <a:t> </a:t>
            </a:r>
            <a:r>
              <a:rPr lang="de-DE" sz="7200" dirty="0" smtClean="0">
                <a:solidFill>
                  <a:schemeClr val="bg1"/>
                </a:solidFill>
              </a:rPr>
              <a:t>Ettore Majorana        </a:t>
            </a:r>
            <a:endParaRPr lang="de-DE" sz="7200" dirty="0">
              <a:solidFill>
                <a:schemeClr val="bg1"/>
              </a:solidFill>
            </a:endParaRPr>
          </a:p>
          <a:p>
            <a:r>
              <a:rPr lang="de-DE" sz="8000" dirty="0" smtClean="0">
                <a:solidFill>
                  <a:schemeClr val="bg1"/>
                </a:solidFill>
              </a:rPr>
              <a:t>         </a:t>
            </a:r>
            <a:r>
              <a:rPr lang="de-DE" sz="12500" dirty="0" smtClean="0">
                <a:solidFill>
                  <a:schemeClr val="bg1"/>
                </a:solidFill>
              </a:rPr>
              <a:t>1937</a:t>
            </a:r>
            <a:endParaRPr lang="en-US" sz="12500" dirty="0">
              <a:solidFill>
                <a:schemeClr val="bg1"/>
              </a:solidFill>
            </a:endParaRPr>
          </a:p>
        </p:txBody>
      </p:sp>
      <p:pic>
        <p:nvPicPr>
          <p:cNvPr id="11266" name="Picture 2" descr="X:\maj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646" y="2361857"/>
            <a:ext cx="5864652" cy="6881192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27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140" y="-29451"/>
            <a:ext cx="14426353" cy="978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4942" y="3822500"/>
            <a:ext cx="5544616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 smtClean="0">
                <a:solidFill>
                  <a:schemeClr val="bg1"/>
                </a:solidFill>
              </a:rPr>
              <a:t>Bruno</a:t>
            </a:r>
            <a:r>
              <a:rPr lang="de-DE" sz="5400" dirty="0">
                <a:solidFill>
                  <a:schemeClr val="bg1"/>
                </a:solidFill>
              </a:rPr>
              <a:t> </a:t>
            </a:r>
            <a:r>
              <a:rPr lang="de-DE" sz="5400" dirty="0" smtClean="0">
                <a:solidFill>
                  <a:schemeClr val="bg1"/>
                </a:solidFill>
              </a:rPr>
              <a:t> Pontecorvo</a:t>
            </a:r>
          </a:p>
          <a:p>
            <a:r>
              <a:rPr lang="de-DE" sz="8000" dirty="0">
                <a:solidFill>
                  <a:schemeClr val="bg1"/>
                </a:solidFill>
              </a:rPr>
              <a:t> </a:t>
            </a:r>
            <a:r>
              <a:rPr lang="de-DE" sz="8000" dirty="0" smtClean="0">
                <a:solidFill>
                  <a:schemeClr val="bg1"/>
                </a:solidFill>
              </a:rPr>
              <a:t>      </a:t>
            </a:r>
          </a:p>
          <a:p>
            <a:endParaRPr lang="de-DE" sz="1600" dirty="0">
              <a:solidFill>
                <a:schemeClr val="bg1"/>
              </a:solidFill>
            </a:endParaRPr>
          </a:p>
          <a:p>
            <a:r>
              <a:rPr lang="de-DE" sz="8000" dirty="0" smtClean="0">
                <a:solidFill>
                  <a:schemeClr val="bg1"/>
                </a:solidFill>
              </a:rPr>
              <a:t> </a:t>
            </a:r>
            <a:r>
              <a:rPr lang="de-DE" sz="12500" dirty="0" smtClean="0">
                <a:solidFill>
                  <a:schemeClr val="bg1"/>
                </a:solidFill>
              </a:rPr>
              <a:t>1957-67</a:t>
            </a:r>
            <a:endParaRPr lang="en-US" sz="12500" dirty="0">
              <a:solidFill>
                <a:schemeClr val="bg1"/>
              </a:solidFill>
            </a:endParaRPr>
          </a:p>
        </p:txBody>
      </p:sp>
      <p:pic>
        <p:nvPicPr>
          <p:cNvPr id="4" name="Picture 34" descr="250px-Bruno_Pontecorv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69558" y="845939"/>
            <a:ext cx="6475639" cy="8499276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02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4" b="34812"/>
          <a:stretch/>
        </p:blipFill>
        <p:spPr bwMode="auto">
          <a:xfrm>
            <a:off x="-1388746" y="-29451"/>
            <a:ext cx="14426353" cy="1045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64986" y="3078187"/>
            <a:ext cx="12068112" cy="38779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de-DE" sz="15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j-lt"/>
              </a:rPr>
              <a:t>The Questions</a:t>
            </a:r>
          </a:p>
          <a:p>
            <a:pPr algn="ctr"/>
            <a:r>
              <a:rPr lang="de-DE" sz="96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j-lt"/>
              </a:rPr>
              <a:t>o</a:t>
            </a:r>
            <a:r>
              <a:rPr lang="de-DE" sz="96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j-lt"/>
              </a:rPr>
              <a:t>f Astroparticle Physics</a:t>
            </a:r>
            <a:endParaRPr lang="en-US" sz="96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988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1286329"/>
            <a:ext cx="13003213" cy="8470446"/>
          </a:xfrm>
          <a:prstGeom prst="rect">
            <a:avLst/>
          </a:prstGeom>
          <a:solidFill>
            <a:schemeClr val="tx1">
              <a:lumMod val="7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5" tIns="65028" rIns="130055" bIns="65028" rtlCol="0" anchor="ctr"/>
          <a:lstStyle/>
          <a:p>
            <a:pPr algn="ctr"/>
            <a:endParaRPr lang="it-IT" dirty="0"/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380926" y="1604055"/>
            <a:ext cx="11701463" cy="8602924"/>
          </a:xfrm>
          <a:prstGeom prst="rect">
            <a:avLst/>
          </a:prstGeom>
        </p:spPr>
        <p:txBody>
          <a:bodyPr/>
          <a:lstStyle>
            <a:lvl1pPr marL="487363" indent="-487363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7275" indent="-40640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</a:defRPr>
            </a:lvl2pPr>
            <a:lvl3pPr marL="1625600" indent="-3254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</a:defRPr>
            </a:lvl3pPr>
            <a:lvl4pPr marL="2276475" indent="-3254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925763" indent="-3254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3382963" indent="-325438" algn="l" defTabSz="1300163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6pPr>
            <a:lvl7pPr marL="3840163" indent="-325438" algn="l" defTabSz="1300163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7pPr>
            <a:lvl8pPr marL="4297363" indent="-325438" algn="l" defTabSz="1300163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8pPr>
            <a:lvl9pPr marL="4754563" indent="-325438" algn="l" defTabSz="1300163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de-DE" dirty="0" smtClean="0">
                <a:solidFill>
                  <a:schemeClr val="bg1"/>
                </a:solidFill>
                <a:latin typeface="+mj-lt"/>
              </a:rPr>
              <a:t>Absolute neutrino mass scale</a:t>
            </a:r>
          </a:p>
          <a:p>
            <a:pPr>
              <a:buFont typeface="Wingdings" pitchFamily="2" charset="2"/>
              <a:buChar char="§"/>
            </a:pPr>
            <a:endParaRPr lang="de-DE" dirty="0" smtClean="0">
              <a:solidFill>
                <a:schemeClr val="bg1"/>
              </a:solidFill>
              <a:latin typeface="+mj-lt"/>
            </a:endParaRPr>
          </a:p>
          <a:p>
            <a:pPr>
              <a:buFont typeface="Wingdings" pitchFamily="2" charset="2"/>
              <a:buChar char="§"/>
            </a:pPr>
            <a:r>
              <a:rPr lang="de-DE" dirty="0" smtClean="0">
                <a:solidFill>
                  <a:schemeClr val="bg1"/>
                </a:solidFill>
                <a:latin typeface="+mj-lt"/>
              </a:rPr>
              <a:t>Mass hierarchy</a:t>
            </a:r>
          </a:p>
          <a:p>
            <a:pPr>
              <a:buFont typeface="Wingdings" pitchFamily="2" charset="2"/>
              <a:buChar char="§"/>
            </a:pPr>
            <a:endParaRPr lang="de-DE" sz="5400" dirty="0" smtClean="0">
              <a:solidFill>
                <a:schemeClr val="bg1"/>
              </a:solidFill>
              <a:latin typeface="+mj-lt"/>
            </a:endParaRPr>
          </a:p>
          <a:p>
            <a:pPr>
              <a:buFont typeface="Wingdings" pitchFamily="2" charset="2"/>
              <a:buChar char="§"/>
            </a:pPr>
            <a:r>
              <a:rPr lang="de-DE" dirty="0" smtClean="0">
                <a:solidFill>
                  <a:schemeClr val="bg1"/>
                </a:solidFill>
                <a:latin typeface="+mj-lt"/>
              </a:rPr>
              <a:t>Nature: Dirac or Majorana</a:t>
            </a:r>
          </a:p>
          <a:p>
            <a:pPr>
              <a:buFont typeface="Wingdings" pitchFamily="2" charset="2"/>
              <a:buChar char="§"/>
            </a:pPr>
            <a:endParaRPr lang="de-DE" dirty="0" smtClean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endParaRPr lang="de-DE" sz="5400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endParaRPr lang="de-DE" sz="200" dirty="0" smtClean="0">
              <a:solidFill>
                <a:schemeClr val="bg1"/>
              </a:solidFill>
              <a:latin typeface="+mj-lt"/>
            </a:endParaRPr>
          </a:p>
          <a:p>
            <a:pPr>
              <a:buFont typeface="Wingdings" pitchFamily="2" charset="2"/>
              <a:buChar char="§"/>
            </a:pPr>
            <a:r>
              <a:rPr lang="de-DE" dirty="0" smtClean="0">
                <a:solidFill>
                  <a:schemeClr val="bg1"/>
                </a:solidFill>
                <a:latin typeface="+mj-lt"/>
              </a:rPr>
              <a:t>CP violating phase</a:t>
            </a:r>
          </a:p>
          <a:p>
            <a:pPr>
              <a:buFont typeface="Wingdings" pitchFamily="2" charset="2"/>
              <a:buChar char="§"/>
            </a:pPr>
            <a:endParaRPr lang="de-DE" sz="700" dirty="0" smtClean="0">
              <a:solidFill>
                <a:schemeClr val="bg1"/>
              </a:solidFill>
              <a:latin typeface="+mj-lt"/>
            </a:endParaRPr>
          </a:p>
          <a:p>
            <a:pPr>
              <a:buFont typeface="Wingdings" pitchFamily="2" charset="2"/>
              <a:buChar char="§"/>
            </a:pPr>
            <a:r>
              <a:rPr lang="de-DE" dirty="0" smtClean="0">
                <a:solidFill>
                  <a:schemeClr val="bg1"/>
                </a:solidFill>
                <a:latin typeface="+mj-lt"/>
              </a:rPr>
              <a:t>Are there sterile neutrinos?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4899312" y="2527380"/>
            <a:ext cx="7598752" cy="2405315"/>
            <a:chOff x="2283" y="2907"/>
            <a:chExt cx="3366" cy="1065"/>
          </a:xfrm>
        </p:grpSpPr>
        <p:pic>
          <p:nvPicPr>
            <p:cNvPr id="7" name="Picture 1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3" y="2907"/>
              <a:ext cx="3366" cy="1065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miter lim="800000"/>
              <a:headEnd/>
              <a:tailEnd/>
            </a:ln>
            <a:effectLst/>
          </p:spPr>
        </p:pic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3107" y="3161"/>
              <a:ext cx="453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  <a:latin typeface="+mn-lt"/>
                </a:rPr>
                <a:t>direct</a:t>
              </a:r>
            </a:p>
          </p:txBody>
        </p:sp>
        <p:sp>
          <p:nvSpPr>
            <p:cNvPr id="11" name="Text Box 16"/>
            <p:cNvSpPr txBox="1">
              <a:spLocks noChangeArrowheads="1"/>
            </p:cNvSpPr>
            <p:nvPr/>
          </p:nvSpPr>
          <p:spPr bwMode="auto">
            <a:xfrm>
              <a:off x="4484" y="3167"/>
              <a:ext cx="609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  <a:latin typeface="+mn-lt"/>
                </a:rPr>
                <a:t>inverted</a:t>
              </a:r>
            </a:p>
          </p:txBody>
        </p:sp>
      </p:grpSp>
      <p:grpSp>
        <p:nvGrpSpPr>
          <p:cNvPr id="17" name="Group 34"/>
          <p:cNvGrpSpPr>
            <a:grpSpLocks/>
          </p:cNvGrpSpPr>
          <p:nvPr/>
        </p:nvGrpSpPr>
        <p:grpSpPr bwMode="auto">
          <a:xfrm>
            <a:off x="3620975" y="5955384"/>
            <a:ext cx="7431698" cy="1583218"/>
            <a:chOff x="994" y="3072"/>
            <a:chExt cx="3292" cy="701"/>
          </a:xfrm>
        </p:grpSpPr>
        <p:grpSp>
          <p:nvGrpSpPr>
            <p:cNvPr id="19" name="Group 30"/>
            <p:cNvGrpSpPr>
              <a:grpSpLocks/>
            </p:cNvGrpSpPr>
            <p:nvPr/>
          </p:nvGrpSpPr>
          <p:grpSpPr bwMode="auto">
            <a:xfrm>
              <a:off x="1409" y="3383"/>
              <a:ext cx="688" cy="388"/>
              <a:chOff x="1409" y="3199"/>
              <a:chExt cx="688" cy="388"/>
            </a:xfrm>
          </p:grpSpPr>
          <p:sp>
            <p:nvSpPr>
              <p:cNvPr id="26" name="Text Box 27"/>
              <p:cNvSpPr txBox="1">
                <a:spLocks noChangeArrowheads="1"/>
              </p:cNvSpPr>
              <p:nvPr/>
            </p:nvSpPr>
            <p:spPr bwMode="auto">
              <a:xfrm>
                <a:off x="1409" y="3199"/>
                <a:ext cx="688" cy="388"/>
              </a:xfrm>
              <a:prstGeom prst="rect">
                <a:avLst/>
              </a:prstGeom>
              <a:solidFill>
                <a:schemeClr val="accent3"/>
              </a:solidFill>
              <a:ln w="38100">
                <a:solidFill>
                  <a:srgbClr val="FFC000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5100">
                    <a:latin typeface="Symbol" pitchFamily="18" charset="2"/>
                    <a:sym typeface="Symbol" pitchFamily="18" charset="2"/>
                  </a:rPr>
                  <a:t>n  n</a:t>
                </a:r>
              </a:p>
            </p:txBody>
          </p:sp>
          <p:sp>
            <p:nvSpPr>
              <p:cNvPr id="27" name="Line 28"/>
              <p:cNvSpPr>
                <a:spLocks noChangeShapeType="1"/>
              </p:cNvSpPr>
              <p:nvPr/>
            </p:nvSpPr>
            <p:spPr bwMode="auto">
              <a:xfrm>
                <a:off x="1919" y="3312"/>
                <a:ext cx="13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>
                  <a:solidFill>
                    <a:schemeClr val="accent3"/>
                  </a:solidFill>
                  <a:latin typeface="+mn-lt"/>
                </a:endParaRPr>
              </a:p>
            </p:txBody>
          </p:sp>
        </p:grp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3410" y="3385"/>
              <a:ext cx="876" cy="388"/>
              <a:chOff x="2639" y="3194"/>
              <a:chExt cx="876" cy="388"/>
            </a:xfrm>
          </p:grpSpPr>
          <p:sp>
            <p:nvSpPr>
              <p:cNvPr id="24" name="Text Box 22"/>
              <p:cNvSpPr txBox="1">
                <a:spLocks noChangeArrowheads="1"/>
              </p:cNvSpPr>
              <p:nvPr/>
            </p:nvSpPr>
            <p:spPr bwMode="auto">
              <a:xfrm>
                <a:off x="2639" y="3194"/>
                <a:ext cx="876" cy="388"/>
              </a:xfrm>
              <a:prstGeom prst="rect">
                <a:avLst/>
              </a:prstGeom>
              <a:solidFill>
                <a:schemeClr val="accent3"/>
              </a:solidFill>
              <a:ln w="38100">
                <a:solidFill>
                  <a:srgbClr val="FFC000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5100">
                    <a:latin typeface="Symbol" pitchFamily="18" charset="2"/>
                    <a:sym typeface="Symbol" pitchFamily="18" charset="2"/>
                  </a:rPr>
                  <a:t>n  n</a:t>
                </a:r>
              </a:p>
            </p:txBody>
          </p:sp>
          <p:sp>
            <p:nvSpPr>
              <p:cNvPr id="25" name="Line 29"/>
              <p:cNvSpPr>
                <a:spLocks noChangeShapeType="1"/>
              </p:cNvSpPr>
              <p:nvPr/>
            </p:nvSpPr>
            <p:spPr bwMode="auto">
              <a:xfrm>
                <a:off x="3243" y="3284"/>
                <a:ext cx="13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>
                  <a:solidFill>
                    <a:schemeClr val="accent3"/>
                  </a:solidFill>
                  <a:latin typeface="+mn-lt"/>
                </a:endParaRPr>
              </a:p>
            </p:txBody>
          </p:sp>
        </p:grpSp>
        <p:sp>
          <p:nvSpPr>
            <p:cNvPr id="21" name="Line 32"/>
            <p:cNvSpPr>
              <a:spLocks noChangeShapeType="1"/>
            </p:cNvSpPr>
            <p:nvPr/>
          </p:nvSpPr>
          <p:spPr bwMode="auto">
            <a:xfrm>
              <a:off x="994" y="3072"/>
              <a:ext cx="334" cy="285"/>
            </a:xfrm>
            <a:prstGeom prst="line">
              <a:avLst/>
            </a:prstGeom>
            <a:noFill/>
            <a:ln w="9525">
              <a:solidFill>
                <a:srgbClr val="FFC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>
                <a:solidFill>
                  <a:schemeClr val="accent3"/>
                </a:solidFill>
                <a:latin typeface="+mn-lt"/>
              </a:endParaRPr>
            </a:p>
          </p:txBody>
        </p:sp>
        <p:sp>
          <p:nvSpPr>
            <p:cNvPr id="23" name="Line 33"/>
            <p:cNvSpPr>
              <a:spLocks noChangeShapeType="1"/>
            </p:cNvSpPr>
            <p:nvPr/>
          </p:nvSpPr>
          <p:spPr bwMode="auto">
            <a:xfrm>
              <a:off x="2150" y="3072"/>
              <a:ext cx="1184" cy="358"/>
            </a:xfrm>
            <a:prstGeom prst="line">
              <a:avLst/>
            </a:prstGeom>
            <a:noFill/>
            <a:ln w="9525">
              <a:solidFill>
                <a:srgbClr val="FFC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>
                <a:solidFill>
                  <a:schemeClr val="accent3"/>
                </a:solidFill>
                <a:latin typeface="+mn-lt"/>
              </a:endParaRPr>
            </a:p>
          </p:txBody>
        </p:sp>
      </p:grpSp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182623" y="197867"/>
            <a:ext cx="11667124" cy="1626129"/>
          </a:xfrm>
          <a:prstGeom prst="rect">
            <a:avLst/>
          </a:prstGeom>
        </p:spPr>
        <p:txBody>
          <a:bodyPr lIns="130055" tIns="65028" rIns="130055" bIns="65028"/>
          <a:lstStyle/>
          <a:p>
            <a:pPr defTabSz="1300551" eaLnBrk="1" hangingPunct="1">
              <a:defRPr/>
            </a:pPr>
            <a:r>
              <a:rPr lang="en-US" sz="5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We do not yet know:</a:t>
            </a:r>
            <a:endParaRPr lang="en-US" sz="5400" b="1" kern="0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5468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162173"/>
            <a:ext cx="13003213" cy="9918948"/>
          </a:xfrm>
          <a:prstGeom prst="rect">
            <a:avLst/>
          </a:prstGeom>
          <a:solidFill>
            <a:schemeClr val="tx1">
              <a:lumMod val="7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5" tIns="65028" rIns="130055" bIns="65028" rtlCol="0" anchor="ctr"/>
          <a:lstStyle/>
          <a:p>
            <a:pPr algn="ctr"/>
            <a:endParaRPr lang="it-IT" dirty="0"/>
          </a:p>
        </p:txBody>
      </p:sp>
      <p:sp>
        <p:nvSpPr>
          <p:cNvPr id="2" name="Rectangle 1"/>
          <p:cNvSpPr/>
          <p:nvPr/>
        </p:nvSpPr>
        <p:spPr bwMode="auto">
          <a:xfrm>
            <a:off x="308918" y="5454451"/>
            <a:ext cx="12421575" cy="324036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5"/>
          <a:stretch>
            <a:fillRect/>
          </a:stretch>
        </p:blipFill>
        <p:spPr bwMode="auto">
          <a:xfrm>
            <a:off x="596950" y="388300"/>
            <a:ext cx="6639199" cy="4538484"/>
          </a:xfrm>
          <a:prstGeom prst="rect">
            <a:avLst/>
          </a:prstGeom>
          <a:noFill/>
          <a:ln w="57150">
            <a:solidFill>
              <a:srgbClr val="00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50" y="6102523"/>
            <a:ext cx="12133543" cy="2026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604865" y="388300"/>
            <a:ext cx="5099538" cy="2539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0" dirty="0" smtClean="0">
                <a:solidFill>
                  <a:schemeClr val="bg1"/>
                </a:solidFill>
              </a:rPr>
              <a:t>KATRIN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Karlsruhe Tritium Neutrino Experiment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22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X:\zanier_bild_aus_lux_onl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3453"/>
            <a:ext cx="13086741" cy="1034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3" y="453117"/>
            <a:ext cx="13003215" cy="839212"/>
          </a:xfrm>
          <a:prstGeom prst="rect">
            <a:avLst/>
          </a:prstGeom>
          <a:noFill/>
        </p:spPr>
        <p:txBody>
          <a:bodyPr wrap="square" lIns="130055" tIns="65028" rIns="130055" bIns="65028">
            <a:spAutoFit/>
          </a:bodyPr>
          <a:lstStyle/>
          <a:p>
            <a:pPr algn="l"/>
            <a:r>
              <a:rPr lang="de-DE" sz="4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 </a:t>
            </a:r>
            <a:r>
              <a:rPr lang="de-DE" sz="4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KATRIN </a:t>
            </a:r>
            <a:r>
              <a:rPr lang="de-DE" sz="4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</a:t>
            </a:r>
            <a:r>
              <a:rPr lang="de-DE" sz="4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ain </a:t>
            </a:r>
            <a:r>
              <a:rPr lang="de-DE" sz="4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</a:t>
            </a:r>
            <a:r>
              <a:rPr lang="de-DE" sz="4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pectrometer        </a:t>
            </a:r>
            <a:r>
              <a:rPr lang="de-DE" sz="3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</a:t>
            </a:r>
            <a:r>
              <a:rPr lang="de-DE" sz="3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lectrode system installed</a:t>
            </a:r>
            <a:endParaRPr lang="en-US" sz="3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3290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72009"/>
            <a:ext cx="13003213" cy="9918948"/>
          </a:xfrm>
          <a:prstGeom prst="rect">
            <a:avLst/>
          </a:prstGeom>
          <a:solidFill>
            <a:schemeClr val="tx1">
              <a:lumMod val="7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5" tIns="65028" rIns="130055" bIns="65028" rtlCol="0" anchor="ctr"/>
          <a:lstStyle/>
          <a:p>
            <a:pPr algn="ctr"/>
            <a:endParaRPr lang="it-IT" dirty="0"/>
          </a:p>
        </p:txBody>
      </p:sp>
      <p:sp>
        <p:nvSpPr>
          <p:cNvPr id="29" name="TextBox 28"/>
          <p:cNvSpPr txBox="1"/>
          <p:nvPr/>
        </p:nvSpPr>
        <p:spPr>
          <a:xfrm>
            <a:off x="6640287" y="0"/>
            <a:ext cx="5756704" cy="367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0" dirty="0" smtClean="0">
                <a:solidFill>
                  <a:schemeClr val="bg1"/>
                </a:solidFill>
                <a:latin typeface="+mn-lt"/>
              </a:rPr>
              <a:t>0</a:t>
            </a:r>
            <a:r>
              <a:rPr lang="de-DE" sz="20000" dirty="0" smtClean="0">
                <a:solidFill>
                  <a:schemeClr val="bg1"/>
                </a:solidFill>
                <a:latin typeface="+mn-lt"/>
                <a:sym typeface="Symbol"/>
              </a:rPr>
              <a:t></a:t>
            </a:r>
            <a:endParaRPr lang="de-DE" sz="20000" dirty="0" smtClean="0">
              <a:solidFill>
                <a:schemeClr val="bg1"/>
              </a:solidFill>
              <a:latin typeface="+mn-lt"/>
            </a:endParaRPr>
          </a:p>
          <a:p>
            <a:r>
              <a:rPr lang="de-DE" sz="3200" dirty="0" smtClean="0">
                <a:solidFill>
                  <a:schemeClr val="bg1"/>
                </a:solidFill>
              </a:rPr>
              <a:t>Neutrinoless Double Beta Decay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54135" y="4164919"/>
            <a:ext cx="9309918" cy="4911228"/>
            <a:chOff x="355" y="935"/>
            <a:chExt cx="2327" cy="1170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355" y="935"/>
              <a:ext cx="2327" cy="11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  <a:softEdge rad="12700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3600">
                <a:latin typeface="+mj-lt"/>
              </a:endParaRP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484" y="1301"/>
              <a:ext cx="438" cy="243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>
                <a:latin typeface="+mj-lt"/>
              </a:endParaRP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922" y="1544"/>
              <a:ext cx="339" cy="51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>
                <a:latin typeface="+mj-lt"/>
              </a:endParaRPr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V="1">
              <a:off x="925" y="1091"/>
              <a:ext cx="198" cy="45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>
                <a:latin typeface="+mj-lt"/>
              </a:endParaRPr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928" y="1544"/>
              <a:ext cx="165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>
                <a:latin typeface="+mj-lt"/>
              </a:endParaRPr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>
              <a:off x="1096" y="1541"/>
              <a:ext cx="831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>
                <a:latin typeface="+mj-lt"/>
              </a:endParaRPr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 flipH="1">
              <a:off x="1873" y="1538"/>
              <a:ext cx="147" cy="543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>
                <a:latin typeface="+mj-lt"/>
              </a:endParaRPr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 flipH="1" flipV="1">
              <a:off x="1825" y="1064"/>
              <a:ext cx="201" cy="47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>
                <a:latin typeface="+mj-lt"/>
              </a:endParaRPr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 flipV="1">
              <a:off x="2023" y="1349"/>
              <a:ext cx="621" cy="183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>
                <a:latin typeface="+mj-lt"/>
              </a:endParaRPr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1336" y="1325"/>
              <a:ext cx="275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 dirty="0">
                  <a:latin typeface="+mj-lt"/>
                </a:rPr>
                <a:t>~m</a:t>
              </a:r>
              <a:r>
                <a:rPr lang="en-US" sz="3600" baseline="-25000" dirty="0">
                  <a:latin typeface="Symbol" pitchFamily="18" charset="2"/>
                </a:rPr>
                <a:t>n</a:t>
              </a:r>
              <a:r>
                <a:rPr lang="en-US" sz="3600" baseline="30000" dirty="0">
                  <a:latin typeface="+mj-lt"/>
                </a:rPr>
                <a:t>2</a:t>
              </a:r>
              <a:endParaRPr lang="de-DE" sz="3600" baseline="30000" dirty="0">
                <a:latin typeface="+mj-lt"/>
              </a:endParaRPr>
            </a:p>
          </p:txBody>
        </p:sp>
        <p:sp>
          <p:nvSpPr>
            <p:cNvPr id="19" name="Oval 17"/>
            <p:cNvSpPr>
              <a:spLocks noChangeArrowheads="1"/>
            </p:cNvSpPr>
            <p:nvPr/>
          </p:nvSpPr>
          <p:spPr bwMode="auto">
            <a:xfrm>
              <a:off x="1006" y="1724"/>
              <a:ext cx="210" cy="210"/>
            </a:xfrm>
            <a:prstGeom prst="ellipse">
              <a:avLst/>
            </a:prstGeom>
            <a:solidFill>
              <a:srgbClr val="3399FF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3600">
                <a:latin typeface="+mj-lt"/>
              </a:endParaRPr>
            </a:p>
          </p:txBody>
        </p:sp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1021" y="1727"/>
              <a:ext cx="153" cy="159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99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600">
                <a:latin typeface="+mj-lt"/>
              </a:endParaRPr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1034" y="1728"/>
              <a:ext cx="10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 dirty="0">
                  <a:latin typeface="+mj-lt"/>
                </a:rPr>
                <a:t>p</a:t>
              </a:r>
              <a:endParaRPr lang="de-DE" sz="3600" dirty="0">
                <a:latin typeface="+mj-lt"/>
              </a:endParaRPr>
            </a:p>
          </p:txBody>
        </p:sp>
        <p:sp>
          <p:nvSpPr>
            <p:cNvPr id="23" name="Oval 20"/>
            <p:cNvSpPr>
              <a:spLocks noChangeArrowheads="1"/>
            </p:cNvSpPr>
            <p:nvPr/>
          </p:nvSpPr>
          <p:spPr bwMode="auto">
            <a:xfrm>
              <a:off x="1849" y="1745"/>
              <a:ext cx="210" cy="210"/>
            </a:xfrm>
            <a:prstGeom prst="ellipse">
              <a:avLst/>
            </a:prstGeom>
            <a:solidFill>
              <a:srgbClr val="3399FF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3600">
                <a:latin typeface="+mj-lt"/>
              </a:endParaRPr>
            </a:p>
          </p:txBody>
        </p:sp>
        <p:sp>
          <p:nvSpPr>
            <p:cNvPr id="24" name="Oval 21"/>
            <p:cNvSpPr>
              <a:spLocks noChangeArrowheads="1"/>
            </p:cNvSpPr>
            <p:nvPr/>
          </p:nvSpPr>
          <p:spPr bwMode="auto">
            <a:xfrm>
              <a:off x="1864" y="1748"/>
              <a:ext cx="153" cy="159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99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600">
                <a:latin typeface="+mj-lt"/>
              </a:endParaRPr>
            </a:p>
          </p:txBody>
        </p:sp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1875" y="1746"/>
              <a:ext cx="10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 dirty="0">
                  <a:latin typeface="+mj-lt"/>
                </a:rPr>
                <a:t>p</a:t>
              </a:r>
              <a:endParaRPr lang="de-DE" sz="3600" dirty="0">
                <a:latin typeface="+mj-lt"/>
              </a:endParaRPr>
            </a:p>
          </p:txBody>
        </p:sp>
        <p:sp>
          <p:nvSpPr>
            <p:cNvPr id="26" name="Oval 23"/>
            <p:cNvSpPr>
              <a:spLocks noChangeArrowheads="1"/>
            </p:cNvSpPr>
            <p:nvPr/>
          </p:nvSpPr>
          <p:spPr bwMode="auto">
            <a:xfrm>
              <a:off x="562" y="1313"/>
              <a:ext cx="210" cy="210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3600">
                <a:latin typeface="+mj-lt"/>
              </a:endParaRPr>
            </a:p>
          </p:txBody>
        </p:sp>
        <p:sp>
          <p:nvSpPr>
            <p:cNvPr id="27" name="Oval 24"/>
            <p:cNvSpPr>
              <a:spLocks noChangeArrowheads="1"/>
            </p:cNvSpPr>
            <p:nvPr/>
          </p:nvSpPr>
          <p:spPr bwMode="auto">
            <a:xfrm>
              <a:off x="577" y="1316"/>
              <a:ext cx="153" cy="159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600">
                <a:latin typeface="+mj-lt"/>
              </a:endParaRPr>
            </a:p>
          </p:txBody>
        </p:sp>
        <p:sp>
          <p:nvSpPr>
            <p:cNvPr id="30" name="Text Box 25"/>
            <p:cNvSpPr txBox="1">
              <a:spLocks noChangeArrowheads="1"/>
            </p:cNvSpPr>
            <p:nvPr/>
          </p:nvSpPr>
          <p:spPr bwMode="auto">
            <a:xfrm>
              <a:off x="582" y="1317"/>
              <a:ext cx="10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>
                  <a:latin typeface="+mj-lt"/>
                </a:rPr>
                <a:t>n</a:t>
              </a:r>
              <a:endParaRPr lang="de-DE" sz="3600">
                <a:latin typeface="+mj-lt"/>
              </a:endParaRPr>
            </a:p>
          </p:txBody>
        </p:sp>
        <p:sp>
          <p:nvSpPr>
            <p:cNvPr id="31" name="Oval 26"/>
            <p:cNvSpPr>
              <a:spLocks noChangeArrowheads="1"/>
            </p:cNvSpPr>
            <p:nvPr/>
          </p:nvSpPr>
          <p:spPr bwMode="auto">
            <a:xfrm>
              <a:off x="2248" y="1316"/>
              <a:ext cx="210" cy="210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3600">
                <a:latin typeface="+mj-lt"/>
              </a:endParaRPr>
            </a:p>
          </p:txBody>
        </p:sp>
        <p:sp>
          <p:nvSpPr>
            <p:cNvPr id="32" name="Oval 27"/>
            <p:cNvSpPr>
              <a:spLocks noChangeArrowheads="1"/>
            </p:cNvSpPr>
            <p:nvPr/>
          </p:nvSpPr>
          <p:spPr bwMode="auto">
            <a:xfrm>
              <a:off x="2263" y="1319"/>
              <a:ext cx="153" cy="159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600">
                <a:latin typeface="+mj-lt"/>
              </a:endParaRPr>
            </a:p>
          </p:txBody>
        </p:sp>
        <p:sp>
          <p:nvSpPr>
            <p:cNvPr id="33" name="Text Box 28"/>
            <p:cNvSpPr txBox="1">
              <a:spLocks noChangeArrowheads="1"/>
            </p:cNvSpPr>
            <p:nvPr/>
          </p:nvSpPr>
          <p:spPr bwMode="auto">
            <a:xfrm>
              <a:off x="2268" y="1320"/>
              <a:ext cx="10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>
                  <a:latin typeface="+mj-lt"/>
                </a:rPr>
                <a:t>n</a:t>
              </a:r>
              <a:endParaRPr lang="de-DE" sz="3600">
                <a:latin typeface="+mj-lt"/>
              </a:endParaRPr>
            </a:p>
          </p:txBody>
        </p:sp>
        <p:sp>
          <p:nvSpPr>
            <p:cNvPr id="34" name="Oval 29"/>
            <p:cNvSpPr>
              <a:spLocks noChangeArrowheads="1"/>
            </p:cNvSpPr>
            <p:nvPr/>
          </p:nvSpPr>
          <p:spPr bwMode="auto">
            <a:xfrm>
              <a:off x="967" y="1201"/>
              <a:ext cx="145" cy="14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3600">
                <a:latin typeface="+mj-lt"/>
              </a:endParaRPr>
            </a:p>
          </p:txBody>
        </p:sp>
        <p:sp>
          <p:nvSpPr>
            <p:cNvPr id="35" name="Oval 30"/>
            <p:cNvSpPr>
              <a:spLocks noChangeArrowheads="1"/>
            </p:cNvSpPr>
            <p:nvPr/>
          </p:nvSpPr>
          <p:spPr bwMode="auto">
            <a:xfrm>
              <a:off x="977" y="1203"/>
              <a:ext cx="106" cy="11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600">
                <a:latin typeface="+mj-lt"/>
              </a:endParaRPr>
            </a:p>
          </p:txBody>
        </p:sp>
        <p:sp>
          <p:nvSpPr>
            <p:cNvPr id="36" name="Text Box 31"/>
            <p:cNvSpPr txBox="1">
              <a:spLocks noChangeArrowheads="1"/>
            </p:cNvSpPr>
            <p:nvPr/>
          </p:nvSpPr>
          <p:spPr bwMode="auto">
            <a:xfrm>
              <a:off x="967" y="1180"/>
              <a:ext cx="12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 dirty="0">
                  <a:latin typeface="+mj-lt"/>
                </a:rPr>
                <a:t>e</a:t>
              </a:r>
              <a:r>
                <a:rPr lang="en-US" sz="3600" baseline="30000" dirty="0">
                  <a:latin typeface="+mj-lt"/>
                </a:rPr>
                <a:t>-</a:t>
              </a:r>
              <a:endParaRPr lang="de-DE" sz="3600" baseline="30000" dirty="0">
                <a:latin typeface="+mj-lt"/>
              </a:endParaRPr>
            </a:p>
          </p:txBody>
        </p:sp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1837" y="1213"/>
              <a:ext cx="145" cy="14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3600">
                <a:latin typeface="+mj-lt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1847" y="1215"/>
              <a:ext cx="106" cy="11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600">
                <a:latin typeface="+mj-lt"/>
              </a:endParaRPr>
            </a:p>
          </p:txBody>
        </p:sp>
        <p:sp>
          <p:nvSpPr>
            <p:cNvPr id="39" name="Text Box 34"/>
            <p:cNvSpPr txBox="1">
              <a:spLocks noChangeArrowheads="1"/>
            </p:cNvSpPr>
            <p:nvPr/>
          </p:nvSpPr>
          <p:spPr bwMode="auto">
            <a:xfrm>
              <a:off x="1840" y="1196"/>
              <a:ext cx="12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 dirty="0">
                  <a:latin typeface="+mj-lt"/>
                </a:rPr>
                <a:t>e</a:t>
              </a:r>
              <a:r>
                <a:rPr lang="en-US" sz="3600" baseline="30000" dirty="0">
                  <a:latin typeface="+mj-lt"/>
                </a:rPr>
                <a:t>-</a:t>
              </a:r>
              <a:endParaRPr lang="de-DE" sz="3600" baseline="30000" dirty="0">
                <a:latin typeface="+mj-lt"/>
              </a:endParaRPr>
            </a:p>
          </p:txBody>
        </p:sp>
        <p:sp>
          <p:nvSpPr>
            <p:cNvPr id="40" name="Oval 35"/>
            <p:cNvSpPr>
              <a:spLocks noChangeArrowheads="1"/>
            </p:cNvSpPr>
            <p:nvPr/>
          </p:nvSpPr>
          <p:spPr bwMode="auto">
            <a:xfrm>
              <a:off x="1165" y="1462"/>
              <a:ext cx="145" cy="14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3600">
                <a:latin typeface="+mj-lt"/>
              </a:endParaRPr>
            </a:p>
          </p:txBody>
        </p:sp>
        <p:sp>
          <p:nvSpPr>
            <p:cNvPr id="41" name="Oval 36"/>
            <p:cNvSpPr>
              <a:spLocks noChangeArrowheads="1"/>
            </p:cNvSpPr>
            <p:nvPr/>
          </p:nvSpPr>
          <p:spPr bwMode="auto">
            <a:xfrm>
              <a:off x="1175" y="1464"/>
              <a:ext cx="106" cy="11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600">
                <a:latin typeface="+mj-lt"/>
              </a:endParaRPr>
            </a:p>
          </p:txBody>
        </p:sp>
        <p:sp>
          <p:nvSpPr>
            <p:cNvPr id="42" name="Text Box 37"/>
            <p:cNvSpPr txBox="1">
              <a:spLocks noChangeArrowheads="1"/>
            </p:cNvSpPr>
            <p:nvPr/>
          </p:nvSpPr>
          <p:spPr bwMode="auto">
            <a:xfrm>
              <a:off x="1165" y="1440"/>
              <a:ext cx="10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 dirty="0">
                  <a:latin typeface="Symbol" pitchFamily="18" charset="2"/>
                </a:rPr>
                <a:t>n</a:t>
              </a:r>
              <a:endParaRPr lang="de-DE" sz="3600" baseline="30000" dirty="0">
                <a:latin typeface="Symbol" pitchFamily="18" charset="2"/>
              </a:endParaRPr>
            </a:p>
          </p:txBody>
        </p:sp>
        <p:sp>
          <p:nvSpPr>
            <p:cNvPr id="43" name="Oval 38"/>
            <p:cNvSpPr>
              <a:spLocks noChangeArrowheads="1"/>
            </p:cNvSpPr>
            <p:nvPr/>
          </p:nvSpPr>
          <p:spPr bwMode="auto">
            <a:xfrm>
              <a:off x="1672" y="1471"/>
              <a:ext cx="145" cy="14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3600">
                <a:latin typeface="+mj-lt"/>
              </a:endParaRPr>
            </a:p>
          </p:txBody>
        </p:sp>
        <p:sp>
          <p:nvSpPr>
            <p:cNvPr id="44" name="Oval 39"/>
            <p:cNvSpPr>
              <a:spLocks noChangeArrowheads="1"/>
            </p:cNvSpPr>
            <p:nvPr/>
          </p:nvSpPr>
          <p:spPr bwMode="auto">
            <a:xfrm>
              <a:off x="1682" y="1473"/>
              <a:ext cx="106" cy="11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600">
                <a:latin typeface="+mj-lt"/>
              </a:endParaRPr>
            </a:p>
          </p:txBody>
        </p:sp>
        <p:sp>
          <p:nvSpPr>
            <p:cNvPr id="45" name="Text Box 40"/>
            <p:cNvSpPr txBox="1">
              <a:spLocks noChangeArrowheads="1"/>
            </p:cNvSpPr>
            <p:nvPr/>
          </p:nvSpPr>
          <p:spPr bwMode="auto">
            <a:xfrm>
              <a:off x="1681" y="1453"/>
              <a:ext cx="10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 dirty="0">
                  <a:latin typeface="Symbol" pitchFamily="18" charset="2"/>
                </a:rPr>
                <a:t>n</a:t>
              </a:r>
              <a:endParaRPr lang="de-DE" sz="3600" baseline="30000" dirty="0">
                <a:latin typeface="Symbol" pitchFamily="18" charset="2"/>
              </a:endParaRPr>
            </a:p>
          </p:txBody>
        </p:sp>
        <p:sp>
          <p:nvSpPr>
            <p:cNvPr id="46" name="Line 41"/>
            <p:cNvSpPr>
              <a:spLocks noChangeShapeType="1"/>
            </p:cNvSpPr>
            <p:nvPr/>
          </p:nvSpPr>
          <p:spPr bwMode="auto">
            <a:xfrm>
              <a:off x="1711" y="1505"/>
              <a:ext cx="5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>
                <a:latin typeface="+mj-lt"/>
              </a:endParaRPr>
            </a:p>
          </p:txBody>
        </p:sp>
        <p:sp>
          <p:nvSpPr>
            <p:cNvPr id="47" name="Line 42"/>
            <p:cNvSpPr>
              <a:spLocks noChangeShapeType="1"/>
            </p:cNvSpPr>
            <p:nvPr/>
          </p:nvSpPr>
          <p:spPr bwMode="auto">
            <a:xfrm>
              <a:off x="1927" y="1541"/>
              <a:ext cx="102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>
                <a:latin typeface="+mj-lt"/>
              </a:endParaRPr>
            </a:p>
          </p:txBody>
        </p:sp>
        <p:sp>
          <p:nvSpPr>
            <p:cNvPr id="48" name="Line 43"/>
            <p:cNvSpPr>
              <a:spLocks noChangeShapeType="1"/>
            </p:cNvSpPr>
            <p:nvPr/>
          </p:nvSpPr>
          <p:spPr bwMode="auto">
            <a:xfrm>
              <a:off x="1435" y="1499"/>
              <a:ext cx="78" cy="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>
                <a:latin typeface="+mj-lt"/>
              </a:endParaRPr>
            </a:p>
          </p:txBody>
        </p:sp>
        <p:sp>
          <p:nvSpPr>
            <p:cNvPr id="49" name="Line 44"/>
            <p:cNvSpPr>
              <a:spLocks noChangeShapeType="1"/>
            </p:cNvSpPr>
            <p:nvPr/>
          </p:nvSpPr>
          <p:spPr bwMode="auto">
            <a:xfrm flipH="1">
              <a:off x="1438" y="1493"/>
              <a:ext cx="72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944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Grp="1" noChangeArrowheads="1"/>
          </p:cNvSpPr>
          <p:nvPr>
            <p:ph type="title"/>
          </p:nvPr>
        </p:nvSpPr>
        <p:spPr>
          <a:xfrm>
            <a:off x="136733" y="197867"/>
            <a:ext cx="11471522" cy="1080120"/>
          </a:xfrm>
          <a:prstGeom prst="rect">
            <a:avLst/>
          </a:prstGeom>
        </p:spPr>
        <p:txBody>
          <a:bodyPr/>
          <a:lstStyle>
            <a:lvl1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2pPr>
            <a:lvl3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3pPr>
            <a:lvl4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4pPr>
            <a:lvl5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6pPr>
            <a:lvl7pPr marL="9144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7pPr>
            <a:lvl8pPr marL="13716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8pPr>
            <a:lvl9pPr marL="18288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</a:t>
            </a:r>
            <a:endParaRPr lang="en-US" sz="7200" dirty="0" smtClean="0"/>
          </a:p>
        </p:txBody>
      </p:sp>
      <p:pic>
        <p:nvPicPr>
          <p:cNvPr id="5" name="Picture 5" descr="ßß-scenari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868" y="1638027"/>
            <a:ext cx="10367962" cy="77771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718393" y="3330300"/>
            <a:ext cx="10139362" cy="901699"/>
            <a:chOff x="385" y="1939"/>
            <a:chExt cx="6387" cy="568"/>
          </a:xfrm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3007" y="1939"/>
              <a:ext cx="3765" cy="544"/>
            </a:xfrm>
            <a:prstGeom prst="rect">
              <a:avLst/>
            </a:prstGeom>
            <a:solidFill>
              <a:srgbClr val="FFFF00">
                <a:alpha val="63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385" y="1984"/>
              <a:ext cx="1936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de-DE" b="1">
                  <a:latin typeface="+mj-lt"/>
                </a:rPr>
                <a:t>GERDA, EXO200, SNO+</a:t>
              </a:r>
            </a:p>
            <a:p>
              <a:pPr algn="r"/>
              <a:r>
                <a:rPr lang="de-DE" b="1">
                  <a:latin typeface="+mj-lt"/>
                </a:rPr>
                <a:t>CUORE, SuperNEMO</a:t>
              </a:r>
              <a:endParaRPr lang="en-GB" b="1">
                <a:latin typeface="+mj-lt"/>
              </a:endParaRP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2417" y="2257"/>
              <a:ext cx="45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11" name="Group 16"/>
          <p:cNvGrpSpPr>
            <a:grpSpLocks/>
          </p:cNvGrpSpPr>
          <p:nvPr/>
        </p:nvGrpSpPr>
        <p:grpSpPr bwMode="auto">
          <a:xfrm>
            <a:off x="1620093" y="4051027"/>
            <a:ext cx="9309100" cy="863600"/>
            <a:chOff x="953" y="2393"/>
            <a:chExt cx="5864" cy="544"/>
          </a:xfrm>
        </p:grpSpPr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3052" y="2393"/>
              <a:ext cx="3765" cy="544"/>
            </a:xfrm>
            <a:prstGeom prst="rect">
              <a:avLst/>
            </a:prstGeom>
            <a:solidFill>
              <a:srgbClr val="66FFFF">
                <a:alpha val="63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953" y="2619"/>
              <a:ext cx="90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de-DE" b="1">
                  <a:latin typeface="+mj-lt"/>
                </a:rPr>
                <a:t>Ton-scale </a:t>
              </a:r>
              <a:endParaRPr lang="en-GB" b="1">
                <a:latin typeface="+mj-lt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>
              <a:off x="1918" y="2755"/>
              <a:ext cx="95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15" name="Group 20"/>
          <p:cNvGrpSpPr>
            <a:grpSpLocks/>
          </p:cNvGrpSpPr>
          <p:nvPr/>
        </p:nvGrpSpPr>
        <p:grpSpPr bwMode="auto">
          <a:xfrm>
            <a:off x="1835993" y="2466702"/>
            <a:ext cx="9021762" cy="647700"/>
            <a:chOff x="1089" y="1395"/>
            <a:chExt cx="5683" cy="408"/>
          </a:xfrm>
        </p:grpSpPr>
        <p:sp>
          <p:nvSpPr>
            <p:cNvPr id="16" name="Rectangle 17"/>
            <p:cNvSpPr>
              <a:spLocks noChangeArrowheads="1"/>
            </p:cNvSpPr>
            <p:nvPr/>
          </p:nvSpPr>
          <p:spPr bwMode="auto">
            <a:xfrm>
              <a:off x="3007" y="1395"/>
              <a:ext cx="3765" cy="408"/>
            </a:xfrm>
            <a:prstGeom prst="rect">
              <a:avLst/>
            </a:prstGeom>
            <a:gradFill rotWithShape="1">
              <a:gsLst>
                <a:gs pos="0">
                  <a:srgbClr val="FF0000">
                    <a:alpha val="46001"/>
                  </a:srgbClr>
                </a:gs>
                <a:gs pos="50000">
                  <a:srgbClr val="FF0000">
                    <a:gamma/>
                    <a:shade val="46275"/>
                    <a:invGamma/>
                  </a:srgbClr>
                </a:gs>
                <a:gs pos="100000">
                  <a:srgbClr val="FF0000">
                    <a:alpha val="46001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7" name="Text Box 18"/>
            <p:cNvSpPr txBox="1">
              <a:spLocks noChangeArrowheads="1"/>
            </p:cNvSpPr>
            <p:nvPr/>
          </p:nvSpPr>
          <p:spPr bwMode="auto">
            <a:xfrm>
              <a:off x="1089" y="1497"/>
              <a:ext cx="103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b="1" dirty="0">
                  <a:latin typeface="+mj-lt"/>
                </a:rPr>
                <a:t>KKGH claim</a:t>
              </a:r>
              <a:endParaRPr lang="en-GB" b="1" dirty="0">
                <a:latin typeface="+mj-lt"/>
              </a:endParaRPr>
            </a:p>
          </p:txBody>
        </p:sp>
        <p:sp>
          <p:nvSpPr>
            <p:cNvPr id="18" name="Line 19"/>
            <p:cNvSpPr>
              <a:spLocks noChangeShapeType="1"/>
            </p:cNvSpPr>
            <p:nvPr/>
          </p:nvSpPr>
          <p:spPr bwMode="auto">
            <a:xfrm>
              <a:off x="2372" y="1667"/>
              <a:ext cx="45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423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357052" y="-234181"/>
            <a:ext cx="13555401" cy="10369151"/>
          </a:xfrm>
          <a:prstGeom prst="rect">
            <a:avLst/>
          </a:prstGeom>
          <a:solidFill>
            <a:schemeClr val="tx1">
              <a:lumMod val="7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5" tIns="65028" rIns="130055" bIns="65028" rtlCol="0" anchor="ctr"/>
          <a:lstStyle/>
          <a:p>
            <a:pPr algn="ctr"/>
            <a:endParaRPr lang="it-IT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66415" y="5049454"/>
            <a:ext cx="2818180" cy="4336502"/>
          </a:xfrm>
          <a:prstGeom prst="rect">
            <a:avLst/>
          </a:prstGeom>
          <a:noFill/>
          <a:ln w="9525">
            <a:solidFill>
              <a:schemeClr val="tx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547798" y="4026492"/>
            <a:ext cx="3455415" cy="838825"/>
          </a:xfrm>
          <a:prstGeom prst="rect">
            <a:avLst/>
          </a:prstGeom>
        </p:spPr>
        <p:txBody>
          <a:bodyPr/>
          <a:lstStyle>
            <a:lvl1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2pPr>
            <a:lvl3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3pPr>
            <a:lvl4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4pPr>
            <a:lvl5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6pPr>
            <a:lvl7pPr marL="9144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7pPr>
            <a:lvl8pPr marL="13716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8pPr>
            <a:lvl9pPr marL="18288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de-DE" sz="4400" b="1" dirty="0" smtClean="0">
                <a:solidFill>
                  <a:schemeClr val="bg1"/>
                </a:solidFill>
              </a:rPr>
              <a:t>Super-NEMO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757190" y="1762189"/>
            <a:ext cx="4442764" cy="419631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email"/>
          <a:srcRect l="83034" t="7399" b="3732"/>
          <a:stretch/>
        </p:blipFill>
        <p:spPr bwMode="auto">
          <a:xfrm>
            <a:off x="287450" y="341883"/>
            <a:ext cx="2014662" cy="591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346" y="6181671"/>
            <a:ext cx="5216176" cy="2306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"/>
          <p:cNvSpPr txBox="1">
            <a:spLocks noChangeArrowheads="1"/>
          </p:cNvSpPr>
          <p:nvPr/>
        </p:nvSpPr>
        <p:spPr>
          <a:xfrm>
            <a:off x="6418311" y="0"/>
            <a:ext cx="11471522" cy="1080120"/>
          </a:xfrm>
          <a:prstGeom prst="rect">
            <a:avLst/>
          </a:prstGeom>
        </p:spPr>
        <p:txBody>
          <a:bodyPr/>
          <a:lstStyle>
            <a:lvl1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2pPr>
            <a:lvl3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3pPr>
            <a:lvl4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4pPr>
            <a:lvl5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6pPr>
            <a:lvl7pPr marL="9144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7pPr>
            <a:lvl8pPr marL="13716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8pPr>
            <a:lvl9pPr marL="18288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 in Europe</a:t>
            </a:r>
            <a:endParaRPr lang="en-US" sz="7200" dirty="0" smtClean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227851" y="8549975"/>
            <a:ext cx="2981965" cy="838825"/>
          </a:xfrm>
          <a:prstGeom prst="rect">
            <a:avLst/>
          </a:prstGeom>
        </p:spPr>
        <p:txBody>
          <a:bodyPr/>
          <a:lstStyle>
            <a:lvl1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2pPr>
            <a:lvl3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3pPr>
            <a:lvl4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4pPr>
            <a:lvl5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6pPr>
            <a:lvl7pPr marL="9144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7pPr>
            <a:lvl8pPr marL="13716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8pPr>
            <a:lvl9pPr marL="18288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de-DE" sz="4400" b="1" dirty="0" smtClean="0">
                <a:solidFill>
                  <a:schemeClr val="bg1"/>
                </a:solidFill>
              </a:rPr>
              <a:t>  NEXT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433964" y="1762190"/>
            <a:ext cx="2981965" cy="838825"/>
          </a:xfrm>
          <a:prstGeom prst="rect">
            <a:avLst/>
          </a:prstGeom>
        </p:spPr>
        <p:txBody>
          <a:bodyPr/>
          <a:lstStyle>
            <a:lvl1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2pPr>
            <a:lvl3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3pPr>
            <a:lvl4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4pPr>
            <a:lvl5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6pPr>
            <a:lvl7pPr marL="9144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7pPr>
            <a:lvl8pPr marL="13716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8pPr>
            <a:lvl9pPr marL="18288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de-DE" sz="4400" b="1" dirty="0" smtClean="0">
                <a:solidFill>
                  <a:schemeClr val="bg1"/>
                </a:solidFill>
              </a:rPr>
              <a:t>CUORE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480364" y="341883"/>
            <a:ext cx="2981965" cy="838825"/>
          </a:xfrm>
          <a:prstGeom prst="rect">
            <a:avLst/>
          </a:prstGeom>
        </p:spPr>
        <p:txBody>
          <a:bodyPr/>
          <a:lstStyle>
            <a:lvl1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2pPr>
            <a:lvl3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3pPr>
            <a:lvl4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4pPr>
            <a:lvl5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6pPr>
            <a:lvl7pPr marL="9144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7pPr>
            <a:lvl8pPr marL="13716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8pPr>
            <a:lvl9pPr marL="18288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de-DE" sz="4400" b="1" dirty="0" smtClean="0">
                <a:solidFill>
                  <a:schemeClr val="bg1"/>
                </a:solidFill>
              </a:rPr>
              <a:t>GERDA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82594" y="9076996"/>
            <a:ext cx="7178967" cy="838825"/>
          </a:xfrm>
          <a:prstGeom prst="rect">
            <a:avLst/>
          </a:prstGeom>
        </p:spPr>
        <p:txBody>
          <a:bodyPr/>
          <a:lstStyle>
            <a:lvl1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2pPr>
            <a:lvl3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3pPr>
            <a:lvl4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4pPr>
            <a:lvl5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6pPr>
            <a:lvl7pPr marL="9144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7pPr>
            <a:lvl8pPr marL="13716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8pPr>
            <a:lvl9pPr marL="18288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de-DE" sz="3200" b="1" dirty="0">
                <a:solidFill>
                  <a:schemeClr val="bg1"/>
                </a:solidFill>
              </a:rPr>
              <a:t>p</a:t>
            </a:r>
            <a:r>
              <a:rPr lang="de-DE" sz="3200" b="1" dirty="0" smtClean="0">
                <a:solidFill>
                  <a:schemeClr val="bg1"/>
                </a:solidFill>
              </a:rPr>
              <a:t>lus  EXO-200, SNO+, COBRA, LUCIFER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65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969130" y="9323141"/>
            <a:ext cx="3034083" cy="772411"/>
          </a:xfrm>
          <a:prstGeom prst="rect">
            <a:avLst/>
          </a:prstGeom>
          <a:noFill/>
        </p:spPr>
        <p:txBody>
          <a:bodyPr lIns="130055" tIns="65028" rIns="130055" bIns="65028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1056698" indent="-40642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625689" indent="-3251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275964" indent="-3251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926240" indent="-3251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576516" indent="-32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4226791" indent="-32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877067" indent="-32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5527342" indent="-32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89ED371-A171-483B-A3DF-A5CA0C7AA6E8}" type="slidenum">
              <a:rPr lang="de-DE" smtClean="0"/>
              <a:pPr eaLnBrk="1" hangingPunct="1"/>
              <a:t>26</a:t>
            </a:fld>
            <a:endParaRPr lang="de-DE" smtClean="0"/>
          </a:p>
        </p:txBody>
      </p:sp>
      <p:pic>
        <p:nvPicPr>
          <p:cNvPr id="8196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8" y="1200525"/>
            <a:ext cx="13003213" cy="8564281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6"/>
          <p:cNvSpPr txBox="1">
            <a:spLocks noChangeArrowheads="1"/>
          </p:cNvSpPr>
          <p:nvPr/>
        </p:nvSpPr>
        <p:spPr bwMode="auto">
          <a:xfrm>
            <a:off x="758521" y="5291697"/>
            <a:ext cx="10289434" cy="330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55" tIns="65028" rIns="130055" bIns="650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4600" b="1" dirty="0">
                <a:solidFill>
                  <a:schemeClr val="bg1"/>
                </a:solidFill>
              </a:rPr>
              <a:t>GERDA Inauguration Nov 2010</a:t>
            </a:r>
          </a:p>
          <a:p>
            <a:pPr eaLnBrk="1" hangingPunct="1"/>
            <a:endParaRPr lang="de-DE" sz="4000" b="1" dirty="0">
              <a:solidFill>
                <a:schemeClr val="bg1"/>
              </a:solidFill>
            </a:endParaRPr>
          </a:p>
          <a:p>
            <a:pPr eaLnBrk="1" hangingPunct="1"/>
            <a:endParaRPr lang="de-DE" sz="4000" b="1" dirty="0">
              <a:solidFill>
                <a:schemeClr val="bg1"/>
              </a:solidFill>
            </a:endParaRPr>
          </a:p>
          <a:p>
            <a:pPr eaLnBrk="1" hangingPunct="1"/>
            <a:r>
              <a:rPr lang="de-DE" sz="4000" b="1" dirty="0" smtClean="0">
                <a:solidFill>
                  <a:schemeClr val="bg1"/>
                </a:solidFill>
              </a:rPr>
              <a:t>Now data taking.  Unblinding spring 2013</a:t>
            </a:r>
            <a:endParaRPr lang="de-DE" sz="4000" b="1" dirty="0">
              <a:solidFill>
                <a:schemeClr val="bg1"/>
              </a:solidFill>
            </a:endParaRPr>
          </a:p>
          <a:p>
            <a:pPr eaLnBrk="1" hangingPunct="1"/>
            <a:endParaRPr lang="de-DE" sz="4000" b="1" dirty="0">
              <a:solidFill>
                <a:schemeClr val="bg1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01006" y="14346"/>
            <a:ext cx="11667124" cy="1626129"/>
          </a:xfrm>
          <a:prstGeom prst="rect">
            <a:avLst/>
          </a:prstGeom>
        </p:spPr>
        <p:txBody>
          <a:bodyPr lIns="130055" tIns="65028" rIns="130055" bIns="65028"/>
          <a:lstStyle/>
          <a:p>
            <a:pPr algn="r" defTabSz="1300551" eaLnBrk="1" hangingPunct="1">
              <a:defRPr/>
            </a:pPr>
            <a:r>
              <a:rPr lang="en-US" sz="57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GERDA – phase 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2934171"/>
            <a:ext cx="14041560" cy="1569660"/>
          </a:xfrm>
          <a:prstGeom prst="rect">
            <a:avLst/>
          </a:prstGeom>
          <a:solidFill>
            <a:srgbClr val="000066">
              <a:alpha val="47059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4800" b="1" dirty="0" smtClean="0">
                <a:solidFill>
                  <a:schemeClr val="bg1"/>
                </a:solidFill>
                <a:latin typeface="+mj-lt"/>
              </a:rPr>
              <a:t>   </a:t>
            </a:r>
            <a:r>
              <a:rPr lang="de-DE" sz="4800" b="1" dirty="0" smtClean="0">
                <a:solidFill>
                  <a:srgbClr val="FFFF66"/>
                </a:solidFill>
                <a:latin typeface="+mj-lt"/>
              </a:rPr>
              <a:t>GERDA Phase 2:  70 – 130 meV</a:t>
            </a:r>
          </a:p>
          <a:p>
            <a:r>
              <a:rPr lang="de-DE" sz="4800" b="1" dirty="0" smtClean="0">
                <a:solidFill>
                  <a:srgbClr val="FFFF66"/>
                </a:solidFill>
                <a:latin typeface="+mj-lt"/>
              </a:rPr>
              <a:t>   GERDA Phase 3 </a:t>
            </a:r>
            <a:r>
              <a:rPr lang="de-DE" sz="3600" b="1" dirty="0" smtClean="0">
                <a:solidFill>
                  <a:srgbClr val="FFFF66"/>
                </a:solidFill>
                <a:latin typeface="+mj-lt"/>
              </a:rPr>
              <a:t>(together with Majorana):  </a:t>
            </a:r>
            <a:r>
              <a:rPr lang="de-DE" sz="4800" b="1" dirty="0" smtClean="0">
                <a:solidFill>
                  <a:srgbClr val="FFFF66"/>
                </a:solidFill>
                <a:latin typeface="+mj-lt"/>
              </a:rPr>
              <a:t>20- 40 meV </a:t>
            </a:r>
            <a:endParaRPr lang="en-US" sz="4800" b="1" dirty="0">
              <a:solidFill>
                <a:srgbClr val="FFFF66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-195138" y="1494011"/>
            <a:ext cx="3078752" cy="794536"/>
          </a:xfrm>
          <a:prstGeom prst="rect">
            <a:avLst/>
          </a:prstGeom>
          <a:solidFill>
            <a:schemeClr val="accent5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40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910" y="125859"/>
            <a:ext cx="11471522" cy="1080120"/>
          </a:xfrm>
        </p:spPr>
        <p:txBody>
          <a:bodyPr/>
          <a:lstStyle/>
          <a:p>
            <a:r>
              <a:rPr lang="de-DE" dirty="0" smtClean="0"/>
              <a:t>Summary  0</a:t>
            </a:r>
            <a:r>
              <a:rPr lang="de-DE" dirty="0" smtClean="0">
                <a:sym typeface="Symbol"/>
              </a:rPr>
              <a:t>  decay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902" y="1854051"/>
            <a:ext cx="12673408" cy="6438900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§"/>
            </a:pPr>
            <a:endParaRPr lang="en-GB" sz="1600" b="1" u="sng" dirty="0" smtClean="0"/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4000" b="1" u="sng" dirty="0" smtClean="0">
                <a:solidFill>
                  <a:srgbClr val="FF0000"/>
                </a:solidFill>
              </a:rPr>
              <a:t>Phased </a:t>
            </a:r>
            <a:r>
              <a:rPr lang="en-GB" sz="4000" b="1" u="sng" dirty="0">
                <a:solidFill>
                  <a:srgbClr val="FF0000"/>
                </a:solidFill>
              </a:rPr>
              <a:t>experimental approach </a:t>
            </a:r>
            <a:r>
              <a:rPr lang="en-GB" sz="4000" b="1" u="sng" dirty="0" smtClean="0">
                <a:solidFill>
                  <a:srgbClr val="FF0000"/>
                </a:solidFill>
              </a:rPr>
              <a:t> </a:t>
            </a:r>
            <a:r>
              <a:rPr lang="en-GB" sz="4000" b="1" u="sng" dirty="0" smtClean="0"/>
              <a:t>towards ton-scale masses with a sensitivity  exploring </a:t>
            </a:r>
            <a:r>
              <a:rPr lang="en-GB" sz="4000" b="1" u="sng" dirty="0"/>
              <a:t>fully the mass range predicted by oscillation experiments for the </a:t>
            </a:r>
            <a:r>
              <a:rPr lang="en-GB" sz="4000" b="1" u="sng" dirty="0" smtClean="0">
                <a:solidFill>
                  <a:srgbClr val="FF0000"/>
                </a:solidFill>
              </a:rPr>
              <a:t>Inverted Hierarchy.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endParaRPr lang="en-GB" sz="4000" dirty="0" smtClean="0"/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4000" b="1" dirty="0" smtClean="0"/>
              <a:t>R&amp;D on new techniques for </a:t>
            </a:r>
            <a:r>
              <a:rPr lang="en-GB" sz="4000" b="1" dirty="0" smtClean="0">
                <a:solidFill>
                  <a:srgbClr val="FF0000"/>
                </a:solidFill>
              </a:rPr>
              <a:t>isotope separation.  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endParaRPr lang="en-GB" sz="4000" b="1" dirty="0" smtClean="0">
              <a:solidFill>
                <a:srgbClr val="FF0000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4000" b="1" dirty="0" smtClean="0">
                <a:solidFill>
                  <a:srgbClr val="006699"/>
                </a:solidFill>
              </a:rPr>
              <a:t>High cost of </a:t>
            </a:r>
            <a:r>
              <a:rPr lang="en-GB" sz="4000" b="1" u="sng" dirty="0" smtClean="0">
                <a:solidFill>
                  <a:srgbClr val="FF0000"/>
                </a:solidFill>
              </a:rPr>
              <a:t>ton-scale                                                                               </a:t>
            </a:r>
            <a:r>
              <a:rPr lang="en-GB" sz="4000" b="1" u="sng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GB" sz="4000" b="1" u="sng" dirty="0" smtClean="0">
                <a:solidFill>
                  <a:srgbClr val="FF0000"/>
                </a:solidFill>
              </a:rPr>
              <a:t> realisation within worldwide collaborations</a:t>
            </a:r>
            <a:r>
              <a:rPr lang="en-GB" sz="4000" b="1" dirty="0" smtClean="0">
                <a:solidFill>
                  <a:srgbClr val="006699"/>
                </a:solidFill>
              </a:rPr>
              <a:t>                            as e.g. pursued by GERDA and MAJORANA.</a:t>
            </a:r>
            <a:endParaRPr lang="en-US" sz="4000" b="1" dirty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14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4" b="34812"/>
          <a:stretch/>
        </p:blipFill>
        <p:spPr bwMode="auto">
          <a:xfrm>
            <a:off x="-1388746" y="-29451"/>
            <a:ext cx="14426353" cy="1045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101006" y="989955"/>
            <a:ext cx="11604587" cy="79406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de-DE" sz="17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j-lt"/>
              </a:rPr>
              <a:t> The</a:t>
            </a:r>
          </a:p>
          <a:p>
            <a:pPr algn="ctr"/>
            <a:r>
              <a:rPr lang="de-DE" sz="17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j-lt"/>
              </a:rPr>
              <a:t>High-Energy </a:t>
            </a:r>
          </a:p>
          <a:p>
            <a:pPr algn="ctr"/>
            <a:r>
              <a:rPr lang="de-DE" sz="17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j-lt"/>
              </a:rPr>
              <a:t>Universe</a:t>
            </a:r>
            <a:endParaRPr lang="en-US" sz="170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308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4" b="34812"/>
          <a:stretch/>
        </p:blipFill>
        <p:spPr bwMode="auto">
          <a:xfrm>
            <a:off x="-1388746" y="-29451"/>
            <a:ext cx="14426353" cy="1045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 bwMode="auto">
          <a:xfrm>
            <a:off x="1733047" y="787778"/>
            <a:ext cx="5910642" cy="5783188"/>
          </a:xfrm>
          <a:prstGeom prst="ellipse">
            <a:avLst/>
          </a:prstGeom>
          <a:solidFill>
            <a:srgbClr val="FFFF99">
              <a:alpha val="25882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latin typeface="Impact" pitchFamily="34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3371525" y="3570578"/>
            <a:ext cx="5910642" cy="5783188"/>
          </a:xfrm>
          <a:prstGeom prst="ellipse">
            <a:avLst/>
          </a:prstGeom>
          <a:solidFill>
            <a:srgbClr val="FFFF99">
              <a:alpha val="25882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latin typeface="Impact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4951014" y="941636"/>
            <a:ext cx="5910642" cy="5783188"/>
          </a:xfrm>
          <a:prstGeom prst="ellipse">
            <a:avLst/>
          </a:prstGeom>
          <a:solidFill>
            <a:srgbClr val="FFFF99">
              <a:alpha val="25882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latin typeface="Impac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6258" y="2096622"/>
            <a:ext cx="34563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    Charged   </a:t>
            </a:r>
          </a:p>
          <a:p>
            <a:r>
              <a:rPr lang="de-DE" sz="4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4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Cosmic </a:t>
            </a:r>
          </a:p>
          <a:p>
            <a:r>
              <a:rPr lang="de-DE" sz="4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Rays</a:t>
            </a:r>
            <a:endParaRPr lang="en-US" sz="40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33850" y="2392415"/>
            <a:ext cx="2664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Gamma </a:t>
            </a:r>
          </a:p>
          <a:p>
            <a:r>
              <a:rPr lang="de-DE" sz="4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        Rays</a:t>
            </a:r>
            <a:endParaRPr lang="en-US" sz="40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52112" y="8262763"/>
            <a:ext cx="2510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Neutrinos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0412" y="4058534"/>
            <a:ext cx="30128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FF0000"/>
                </a:solidFill>
              </a:rPr>
              <a:t>Sources of </a:t>
            </a:r>
          </a:p>
          <a:p>
            <a:pPr algn="ctr"/>
            <a:r>
              <a:rPr lang="de-DE" sz="2800" dirty="0" smtClean="0">
                <a:solidFill>
                  <a:srgbClr val="FF0000"/>
                </a:solidFill>
              </a:rPr>
              <a:t>Cosmic Rays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" name="Right Arrow 1"/>
          <p:cNvSpPr/>
          <p:nvPr/>
        </p:nvSpPr>
        <p:spPr bwMode="auto">
          <a:xfrm rot="9540000">
            <a:off x="7887625" y="3414681"/>
            <a:ext cx="978408" cy="484632"/>
          </a:xfrm>
          <a:prstGeom prst="rightArrow">
            <a:avLst/>
          </a:prstGeom>
          <a:solidFill>
            <a:schemeClr val="tx1">
              <a:lumMod val="60000"/>
              <a:lumOff val="40000"/>
            </a:schemeClr>
          </a:solidFill>
          <a:ln w="9525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latin typeface="Impact" pitchFamily="34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 rot="16200000">
            <a:off x="5824430" y="6965524"/>
            <a:ext cx="978408" cy="484632"/>
          </a:xfrm>
          <a:prstGeom prst="rightArrow">
            <a:avLst/>
          </a:prstGeom>
          <a:solidFill>
            <a:schemeClr val="tx1">
              <a:lumMod val="60000"/>
              <a:lumOff val="40000"/>
            </a:schemeClr>
          </a:solidFill>
          <a:ln w="9525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latin typeface="Impact" pitchFamily="34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 rot="12060000" flipH="1">
            <a:off x="3722948" y="3328261"/>
            <a:ext cx="978408" cy="484632"/>
          </a:xfrm>
          <a:prstGeom prst="rightArrow">
            <a:avLst/>
          </a:prstGeom>
          <a:solidFill>
            <a:schemeClr val="tx1">
              <a:lumMod val="60000"/>
              <a:lumOff val="40000"/>
            </a:schemeClr>
          </a:solidFill>
          <a:ln w="9525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10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4" b="34812"/>
          <a:stretch/>
        </p:blipFill>
        <p:spPr bwMode="auto">
          <a:xfrm>
            <a:off x="-1388746" y="-29451"/>
            <a:ext cx="14426353" cy="1045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892267" y="1277987"/>
            <a:ext cx="12046223" cy="826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87363" indent="-487363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7275" indent="-40640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</a:defRPr>
            </a:lvl2pPr>
            <a:lvl3pPr marL="1625600" indent="-3254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</a:defRPr>
            </a:lvl3pPr>
            <a:lvl4pPr marL="2276475" indent="-3254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925763" indent="-3254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3382963" indent="-325438" algn="l" defTabSz="1300163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6pPr>
            <a:lvl7pPr marL="3840163" indent="-325438" algn="l" defTabSz="1300163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7pPr>
            <a:lvl8pPr marL="4297363" indent="-325438" algn="l" defTabSz="1300163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8pPr>
            <a:lvl9pPr marL="4754563" indent="-325438" algn="l" defTabSz="1300163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4000" b="1" dirty="0" smtClean="0">
                <a:solidFill>
                  <a:schemeClr val="bg1"/>
                </a:solidFill>
                <a:latin typeface="+mj-lt"/>
              </a:rPr>
              <a:t>Cosmic Inventory    </a:t>
            </a:r>
            <a:r>
              <a:rPr lang="en-GB" sz="2800" b="1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en-GB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2800" b="1" dirty="0" smtClean="0">
                <a:solidFill>
                  <a:schemeClr val="bg1"/>
                </a:solidFill>
                <a:latin typeface="+mj-lt"/>
              </a:rPr>
              <a:t>  	</a:t>
            </a:r>
            <a:r>
              <a:rPr lang="en-GB" sz="2400" b="1" dirty="0" smtClean="0">
                <a:solidFill>
                  <a:schemeClr val="bg1"/>
                </a:solidFill>
                <a:latin typeface="+mj-lt"/>
              </a:rPr>
              <a:t>Dark Matter (+Antimatter),                                  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en-GB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2400" b="1" dirty="0" smtClean="0">
                <a:solidFill>
                  <a:schemeClr val="bg1"/>
                </a:solidFill>
                <a:latin typeface="+mj-lt"/>
              </a:rPr>
              <a:t>                                                                                              Dark Energy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endParaRPr lang="en-US" sz="2400" b="1" dirty="0">
              <a:solidFill>
                <a:schemeClr val="bg1"/>
              </a:solidFill>
              <a:latin typeface="+mj-lt"/>
            </a:endParaRPr>
          </a:p>
          <a:p>
            <a:pPr lvl="0"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4000" b="1" dirty="0" smtClean="0">
                <a:solidFill>
                  <a:schemeClr val="bg1"/>
                </a:solidFill>
                <a:latin typeface="+mj-lt"/>
              </a:rPr>
              <a:t>Lifetime of protons        </a:t>
            </a:r>
            <a:r>
              <a:rPr lang="en-GB" sz="2400" b="1" dirty="0" smtClean="0">
                <a:solidFill>
                  <a:schemeClr val="bg1"/>
                </a:solidFill>
                <a:latin typeface="+mj-lt"/>
              </a:rPr>
              <a:t>	GUTs &amp; cosmology</a:t>
            </a:r>
          </a:p>
          <a:p>
            <a:pPr lvl="0">
              <a:buClr>
                <a:srgbClr val="FF0000"/>
              </a:buClr>
              <a:buFont typeface="Wingdings" pitchFamily="2" charset="2"/>
              <a:buChar char="§"/>
            </a:pPr>
            <a:endParaRPr lang="en-US" sz="2400" b="1" dirty="0">
              <a:solidFill>
                <a:schemeClr val="bg1"/>
              </a:solidFill>
              <a:latin typeface="+mj-lt"/>
            </a:endParaRPr>
          </a:p>
          <a:p>
            <a:pPr lvl="0"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4000" b="1" dirty="0" smtClean="0">
                <a:solidFill>
                  <a:schemeClr val="bg1"/>
                </a:solidFill>
                <a:latin typeface="+mj-lt"/>
              </a:rPr>
              <a:t>Neutrinos as particles    	</a:t>
            </a:r>
            <a:r>
              <a:rPr lang="en-GB" sz="2400" b="1" dirty="0" smtClean="0">
                <a:solidFill>
                  <a:schemeClr val="bg1"/>
                </a:solidFill>
                <a:latin typeface="+mj-lt"/>
              </a:rPr>
              <a:t>properties, role </a:t>
            </a:r>
            <a:r>
              <a:rPr lang="en-GB" sz="2400" b="1" dirty="0">
                <a:solidFill>
                  <a:schemeClr val="bg1"/>
                </a:solidFill>
                <a:latin typeface="+mj-lt"/>
              </a:rPr>
              <a:t>in cos</a:t>
            </a:r>
            <a:r>
              <a:rPr lang="en-GB" sz="2400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mic</a:t>
            </a:r>
            <a:r>
              <a:rPr lang="en-GB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2400" b="1" dirty="0" smtClean="0">
                <a:solidFill>
                  <a:schemeClr val="bg1"/>
                </a:solidFill>
                <a:latin typeface="+mj-lt"/>
              </a:rPr>
              <a:t>evolution</a:t>
            </a:r>
          </a:p>
          <a:p>
            <a:pPr lvl="0">
              <a:buClr>
                <a:srgbClr val="FF0000"/>
              </a:buClr>
              <a:buFont typeface="Wingdings" pitchFamily="2" charset="2"/>
              <a:buChar char="§"/>
            </a:pPr>
            <a:endParaRPr lang="en-US" sz="2400" b="1" dirty="0">
              <a:solidFill>
                <a:schemeClr val="bg1"/>
              </a:solidFill>
              <a:latin typeface="+mj-lt"/>
            </a:endParaRPr>
          </a:p>
          <a:p>
            <a:pPr lvl="0"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4000" b="1" dirty="0" smtClean="0">
                <a:solidFill>
                  <a:schemeClr val="bg1"/>
                </a:solidFill>
                <a:latin typeface="+mj-lt"/>
              </a:rPr>
              <a:t>Neutrinos as messengers   	</a:t>
            </a:r>
            <a:r>
              <a:rPr lang="en-GB" sz="2400" b="1" dirty="0" smtClean="0">
                <a:solidFill>
                  <a:schemeClr val="bg1"/>
                </a:solidFill>
                <a:latin typeface="+mj-lt"/>
              </a:rPr>
              <a:t>Sun,  Earth,  Supernova explosions</a:t>
            </a:r>
          </a:p>
          <a:p>
            <a:pPr lvl="0">
              <a:buClr>
                <a:srgbClr val="FF0000"/>
              </a:buClr>
              <a:buFont typeface="Wingdings" pitchFamily="2" charset="2"/>
              <a:buChar char="§"/>
            </a:pPr>
            <a:endParaRPr lang="en-US" sz="2400" b="1" dirty="0">
              <a:solidFill>
                <a:schemeClr val="bg1"/>
              </a:solidFill>
              <a:latin typeface="+mj-lt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4000" b="1" dirty="0" smtClean="0">
                <a:solidFill>
                  <a:schemeClr val="bg1"/>
                </a:solidFill>
                <a:latin typeface="+mj-lt"/>
              </a:rPr>
              <a:t>Non-thermal Universe   	</a:t>
            </a:r>
            <a:r>
              <a:rPr lang="en-GB" sz="2400" b="1" dirty="0" smtClean="0">
                <a:solidFill>
                  <a:schemeClr val="bg1"/>
                </a:solidFill>
                <a:latin typeface="+mj-lt"/>
              </a:rPr>
              <a:t>origin </a:t>
            </a:r>
            <a:r>
              <a:rPr lang="en-GB" sz="2400" b="1" dirty="0">
                <a:solidFill>
                  <a:schemeClr val="bg1"/>
                </a:solidFill>
                <a:latin typeface="+mj-lt"/>
              </a:rPr>
              <a:t>of cosmic </a:t>
            </a:r>
            <a:r>
              <a:rPr lang="en-GB" sz="2400" b="1" dirty="0" smtClean="0">
                <a:solidFill>
                  <a:schemeClr val="bg1"/>
                </a:solidFill>
                <a:latin typeface="+mj-lt"/>
              </a:rPr>
              <a:t>rays,                                                 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en-GB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2400" b="1" dirty="0" smtClean="0">
                <a:solidFill>
                  <a:schemeClr val="bg1"/>
                </a:solidFill>
                <a:latin typeface="+mj-lt"/>
              </a:rPr>
              <a:t>                                                                                              cosmic landscape at high  energies    </a:t>
            </a:r>
            <a:endParaRPr lang="en-GB" sz="3200" b="1" dirty="0" smtClean="0">
              <a:solidFill>
                <a:schemeClr val="bg1"/>
              </a:solidFill>
              <a:latin typeface="+mj-lt"/>
            </a:endParaRPr>
          </a:p>
          <a:p>
            <a:pPr lvl="0">
              <a:buClr>
                <a:srgbClr val="FF0000"/>
              </a:buClr>
              <a:buFont typeface="Wingdings" pitchFamily="2" charset="2"/>
              <a:buChar char="§"/>
            </a:pPr>
            <a:endParaRPr lang="en-GB" sz="1050" b="1" dirty="0">
              <a:solidFill>
                <a:schemeClr val="bg1"/>
              </a:solidFill>
              <a:latin typeface="+mj-lt"/>
            </a:endParaRPr>
          </a:p>
          <a:p>
            <a:pPr lvl="0"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32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4000" b="1" dirty="0">
                <a:solidFill>
                  <a:schemeClr val="bg1"/>
                </a:solidFill>
                <a:latin typeface="+mj-lt"/>
              </a:rPr>
              <a:t>Gravitational waves    </a:t>
            </a:r>
            <a:r>
              <a:rPr lang="en-GB" sz="4000" b="1" dirty="0" smtClean="0">
                <a:solidFill>
                  <a:schemeClr val="bg1"/>
                </a:solidFill>
                <a:latin typeface="+mj-lt"/>
              </a:rPr>
              <a:t>   	</a:t>
            </a:r>
            <a:r>
              <a:rPr lang="en-GB" sz="2400" b="1" dirty="0" smtClean="0">
                <a:solidFill>
                  <a:schemeClr val="bg1"/>
                </a:solidFill>
                <a:latin typeface="+mj-lt"/>
              </a:rPr>
              <a:t>violent </a:t>
            </a:r>
            <a:r>
              <a:rPr lang="en-GB" sz="2400" b="1" dirty="0">
                <a:solidFill>
                  <a:schemeClr val="bg1"/>
                </a:solidFill>
                <a:latin typeface="+mj-lt"/>
              </a:rPr>
              <a:t>cosmic </a:t>
            </a:r>
            <a:r>
              <a:rPr lang="en-GB" sz="2400" b="1" dirty="0" smtClean="0">
                <a:solidFill>
                  <a:schemeClr val="bg1"/>
                </a:solidFill>
                <a:latin typeface="+mj-lt"/>
              </a:rPr>
              <a:t>processes, </a:t>
            </a:r>
          </a:p>
          <a:p>
            <a:pPr marL="0" lvl="0" indent="0">
              <a:buClr>
                <a:srgbClr val="FF0000"/>
              </a:buClr>
              <a:buNone/>
            </a:pPr>
            <a:r>
              <a:rPr lang="en-GB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2400" b="1" dirty="0" smtClean="0">
                <a:solidFill>
                  <a:schemeClr val="bg1"/>
                </a:solidFill>
                <a:latin typeface="+mj-lt"/>
              </a:rPr>
              <a:t>                                                                              	nature </a:t>
            </a:r>
            <a:r>
              <a:rPr lang="en-GB" sz="2400" b="1" dirty="0">
                <a:solidFill>
                  <a:schemeClr val="bg1"/>
                </a:solidFill>
                <a:latin typeface="+mj-lt"/>
              </a:rPr>
              <a:t>of </a:t>
            </a:r>
            <a:r>
              <a:rPr lang="en-GB" sz="2400" b="1" dirty="0" smtClean="0">
                <a:solidFill>
                  <a:schemeClr val="bg1"/>
                </a:solidFill>
                <a:latin typeface="+mj-lt"/>
              </a:rPr>
              <a:t>gravity</a:t>
            </a:r>
          </a:p>
        </p:txBody>
      </p:sp>
    </p:spTree>
    <p:extLst>
      <p:ext uri="{BB962C8B-B14F-4D97-AF65-F5344CB8AC3E}">
        <p14:creationId xmlns:p14="http://schemas.microsoft.com/office/powerpoint/2010/main" val="322408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4" b="34812"/>
          <a:stretch/>
        </p:blipFill>
        <p:spPr bwMode="auto">
          <a:xfrm>
            <a:off x="-1388746" y="-29451"/>
            <a:ext cx="14426353" cy="1045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 bwMode="auto">
          <a:xfrm>
            <a:off x="1733047" y="787778"/>
            <a:ext cx="5910642" cy="5783188"/>
          </a:xfrm>
          <a:prstGeom prst="ellipse">
            <a:avLst/>
          </a:prstGeom>
          <a:solidFill>
            <a:srgbClr val="FFFF99">
              <a:alpha val="25882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latin typeface="Impact" pitchFamily="34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3371525" y="3570578"/>
            <a:ext cx="5910642" cy="5783188"/>
          </a:xfrm>
          <a:prstGeom prst="ellipse">
            <a:avLst/>
          </a:prstGeom>
          <a:solidFill>
            <a:srgbClr val="FFFF99">
              <a:alpha val="25882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latin typeface="Impact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4951014" y="941636"/>
            <a:ext cx="5910642" cy="5783188"/>
          </a:xfrm>
          <a:prstGeom prst="ellipse">
            <a:avLst/>
          </a:prstGeom>
          <a:solidFill>
            <a:srgbClr val="FFFF99">
              <a:alpha val="25882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latin typeface="Impac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5102" y="1566019"/>
            <a:ext cx="409138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     </a:t>
            </a:r>
            <a:r>
              <a:rPr lang="de-DE" sz="66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Charged   </a:t>
            </a:r>
          </a:p>
          <a:p>
            <a:r>
              <a:rPr lang="de-DE" sz="6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66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Cosmic </a:t>
            </a:r>
          </a:p>
          <a:p>
            <a:r>
              <a:rPr lang="de-DE" sz="66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Rays</a:t>
            </a:r>
            <a:endParaRPr lang="en-US" sz="66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0412" y="4058534"/>
            <a:ext cx="30128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FF0000"/>
                </a:solidFill>
              </a:rPr>
              <a:t>Sources of </a:t>
            </a:r>
          </a:p>
          <a:p>
            <a:pPr algn="ctr"/>
            <a:r>
              <a:rPr lang="de-DE" sz="2800" dirty="0" smtClean="0">
                <a:solidFill>
                  <a:srgbClr val="FF0000"/>
                </a:solidFill>
              </a:rPr>
              <a:t>Cosmic Rays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38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141" y="-29451"/>
            <a:ext cx="14426353" cy="978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6948" y="3798267"/>
            <a:ext cx="5117106" cy="4478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 smtClean="0">
                <a:solidFill>
                  <a:schemeClr val="bg1"/>
                </a:solidFill>
              </a:rPr>
              <a:t> Viktor Hess</a:t>
            </a:r>
          </a:p>
          <a:p>
            <a:endParaRPr lang="de-DE" sz="8000" dirty="0">
              <a:solidFill>
                <a:schemeClr val="bg1"/>
              </a:solidFill>
            </a:endParaRPr>
          </a:p>
          <a:p>
            <a:r>
              <a:rPr lang="de-DE" sz="8000" dirty="0" smtClean="0">
                <a:solidFill>
                  <a:schemeClr val="bg1"/>
                </a:solidFill>
              </a:rPr>
              <a:t>      </a:t>
            </a:r>
            <a:r>
              <a:rPr lang="de-DE" sz="12500" dirty="0" smtClean="0">
                <a:solidFill>
                  <a:schemeClr val="bg1"/>
                </a:solidFill>
              </a:rPr>
              <a:t>1912</a:t>
            </a:r>
            <a:endParaRPr lang="en-US" sz="12500" dirty="0">
              <a:solidFill>
                <a:schemeClr val="bg1"/>
              </a:solidFill>
            </a:endParaRPr>
          </a:p>
        </p:txBody>
      </p:sp>
      <p:pic>
        <p:nvPicPr>
          <p:cNvPr id="5" name="Picture 2" descr="hessball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550" y="973412"/>
            <a:ext cx="6579396" cy="8369223"/>
          </a:xfrm>
          <a:prstGeom prst="rect">
            <a:avLst/>
          </a:prstGeom>
          <a:noFill/>
          <a:ln w="57150">
            <a:solidFill>
              <a:schemeClr val="tx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51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141" y="-29451"/>
            <a:ext cx="14426353" cy="978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8958" y="1277987"/>
            <a:ext cx="5604419" cy="6940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 smtClean="0">
                <a:solidFill>
                  <a:schemeClr val="bg1"/>
                </a:solidFill>
              </a:rPr>
              <a:t> Pierre Auger</a:t>
            </a:r>
          </a:p>
          <a:p>
            <a:endParaRPr lang="de-DE" sz="8000" dirty="0" smtClean="0">
              <a:solidFill>
                <a:schemeClr val="bg1"/>
              </a:solidFill>
            </a:endParaRPr>
          </a:p>
          <a:p>
            <a:endParaRPr lang="de-DE" sz="8000" dirty="0">
              <a:solidFill>
                <a:schemeClr val="bg1"/>
              </a:solidFill>
            </a:endParaRPr>
          </a:p>
          <a:p>
            <a:endParaRPr lang="de-DE" sz="8000" dirty="0">
              <a:solidFill>
                <a:schemeClr val="bg1"/>
              </a:solidFill>
            </a:endParaRPr>
          </a:p>
          <a:p>
            <a:r>
              <a:rPr lang="de-DE" sz="8000" dirty="0" smtClean="0">
                <a:solidFill>
                  <a:schemeClr val="bg1"/>
                </a:solidFill>
              </a:rPr>
              <a:t>     </a:t>
            </a:r>
            <a:r>
              <a:rPr lang="de-DE" sz="12500" dirty="0" smtClean="0">
                <a:solidFill>
                  <a:schemeClr val="bg1"/>
                </a:solidFill>
              </a:rPr>
              <a:t>1939</a:t>
            </a:r>
            <a:endParaRPr lang="en-US" sz="12500" dirty="0">
              <a:solidFill>
                <a:schemeClr val="bg1"/>
              </a:solidFill>
            </a:endParaRPr>
          </a:p>
        </p:txBody>
      </p:sp>
      <p:pic>
        <p:nvPicPr>
          <p:cNvPr id="13314" name="Picture 2" descr="X:\PierreAug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378" y="3077692"/>
            <a:ext cx="6088782" cy="6200898"/>
          </a:xfrm>
          <a:prstGeom prst="rect">
            <a:avLst/>
          </a:prstGeom>
          <a:noFill/>
          <a:ln w="57150">
            <a:solidFill>
              <a:schemeClr val="tx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77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141" y="-29451"/>
            <a:ext cx="14426353" cy="978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4982" y="1587758"/>
            <a:ext cx="5949064" cy="70634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 smtClean="0">
                <a:solidFill>
                  <a:schemeClr val="bg1"/>
                </a:solidFill>
              </a:rPr>
              <a:t> </a:t>
            </a:r>
            <a:r>
              <a:rPr lang="de-DE" sz="8800" dirty="0" smtClean="0">
                <a:solidFill>
                  <a:schemeClr val="bg1"/>
                </a:solidFill>
              </a:rPr>
              <a:t>John Linsley</a:t>
            </a:r>
          </a:p>
          <a:p>
            <a:endParaRPr lang="de-DE" sz="8000" dirty="0" smtClean="0">
              <a:solidFill>
                <a:schemeClr val="bg1"/>
              </a:solidFill>
            </a:endParaRPr>
          </a:p>
          <a:p>
            <a:endParaRPr lang="de-DE" sz="8000" dirty="0">
              <a:solidFill>
                <a:schemeClr val="bg1"/>
              </a:solidFill>
            </a:endParaRPr>
          </a:p>
          <a:p>
            <a:endParaRPr lang="de-DE" sz="8000" dirty="0">
              <a:solidFill>
                <a:schemeClr val="bg1"/>
              </a:solidFill>
            </a:endParaRPr>
          </a:p>
          <a:p>
            <a:r>
              <a:rPr lang="de-DE" sz="8000" dirty="0" smtClean="0">
                <a:solidFill>
                  <a:schemeClr val="bg1"/>
                </a:solidFill>
              </a:rPr>
              <a:t>  </a:t>
            </a:r>
            <a:r>
              <a:rPr lang="de-DE" sz="12500" dirty="0" smtClean="0">
                <a:solidFill>
                  <a:schemeClr val="bg1"/>
                </a:solidFill>
              </a:rPr>
              <a:t>1961</a:t>
            </a:r>
            <a:endParaRPr lang="en-US" sz="12500" dirty="0">
              <a:solidFill>
                <a:schemeClr val="bg1"/>
              </a:solidFill>
            </a:endParaRPr>
          </a:p>
        </p:txBody>
      </p:sp>
      <p:pic>
        <p:nvPicPr>
          <p:cNvPr id="5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438" y="3641775"/>
            <a:ext cx="7650832" cy="5697636"/>
          </a:xfrm>
          <a:prstGeom prst="rect">
            <a:avLst/>
          </a:prstGeom>
          <a:noFill/>
          <a:ln w="57150">
            <a:solidFill>
              <a:schemeClr val="tx1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27000" dist="126999" dir="2700000"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06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141" y="-29451"/>
            <a:ext cx="14426353" cy="978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2974" y="2142083"/>
            <a:ext cx="11902207" cy="6015786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685089" y="629915"/>
            <a:ext cx="10175813" cy="11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55" tIns="65028" rIns="130055" bIns="650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6800" dirty="0" smtClean="0">
                <a:solidFill>
                  <a:schemeClr val="bg1"/>
                </a:solidFill>
                <a:latin typeface="Bernard MT Condensed" pitchFamily="18" charset="0"/>
              </a:rPr>
              <a:t>The </a:t>
            </a:r>
            <a:r>
              <a:rPr lang="de-DE" sz="6800" dirty="0">
                <a:solidFill>
                  <a:schemeClr val="bg1"/>
                </a:solidFill>
                <a:latin typeface="Bernard MT Condensed" pitchFamily="18" charset="0"/>
              </a:rPr>
              <a:t>Pierre Auger </a:t>
            </a:r>
            <a:r>
              <a:rPr lang="de-DE" sz="6800" dirty="0" smtClean="0">
                <a:solidFill>
                  <a:schemeClr val="bg1"/>
                </a:solidFill>
                <a:latin typeface="Bernard MT Condensed" pitchFamily="18" charset="0"/>
              </a:rPr>
              <a:t>Observatory</a:t>
            </a:r>
            <a:endParaRPr lang="en-US" sz="6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68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141" y="-29451"/>
            <a:ext cx="14426353" cy="978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7" t="9276" b="56250"/>
          <a:stretch>
            <a:fillRect/>
          </a:stretch>
        </p:blipFill>
        <p:spPr>
          <a:xfrm>
            <a:off x="380926" y="1"/>
            <a:ext cx="14833648" cy="9756774"/>
          </a:xfrm>
          <a:prstGeom prst="rect">
            <a:avLst/>
          </a:prstGeom>
          <a:noFill/>
          <a:ln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35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protonProtonInel-PA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39" y="1903926"/>
            <a:ext cx="11892522" cy="785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444029" y="8966"/>
            <a:ext cx="11471522" cy="1080120"/>
          </a:xfrm>
          <a:prstGeom prst="rect">
            <a:avLst/>
          </a:prstGeom>
        </p:spPr>
        <p:txBody>
          <a:bodyPr/>
          <a:lstStyle>
            <a:lvl1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2pPr>
            <a:lvl3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3pPr>
            <a:lvl4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4pPr>
            <a:lvl5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6pPr>
            <a:lvl7pPr marL="9144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7pPr>
            <a:lvl8pPr marL="13716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8pPr>
            <a:lvl9pPr marL="18288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Cosmic Rays and LHC</a:t>
            </a:r>
            <a:endParaRPr lang="en-US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996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 bwMode="auto">
          <a:xfrm>
            <a:off x="-267146" y="-19625"/>
            <a:ext cx="13270359" cy="10010580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310274" name="AutoShape 2"/>
          <p:cNvSpPr>
            <a:spLocks noChangeArrowheads="1"/>
          </p:cNvSpPr>
          <p:nvPr/>
        </p:nvSpPr>
        <p:spPr bwMode="auto">
          <a:xfrm rot="-5400000">
            <a:off x="1065381" y="1386840"/>
            <a:ext cx="720466" cy="503424"/>
          </a:xfrm>
          <a:prstGeom prst="rtTriangl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 anchor="ctr"/>
          <a:lstStyle/>
          <a:p>
            <a:endParaRPr lang="en-US"/>
          </a:p>
        </p:txBody>
      </p:sp>
      <p:sp>
        <p:nvSpPr>
          <p:cNvPr id="310275" name="Rectangle 3"/>
          <p:cNvSpPr>
            <a:spLocks noChangeArrowheads="1"/>
          </p:cNvSpPr>
          <p:nvPr/>
        </p:nvSpPr>
        <p:spPr bwMode="auto">
          <a:xfrm>
            <a:off x="4052218" y="2285616"/>
            <a:ext cx="7632614" cy="583373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 anchor="ctr"/>
          <a:lstStyle/>
          <a:p>
            <a:endParaRPr lang="en-US"/>
          </a:p>
        </p:txBody>
      </p:sp>
      <p:sp>
        <p:nvSpPr>
          <p:cNvPr id="310276" name="Line 4"/>
          <p:cNvSpPr>
            <a:spLocks noChangeShapeType="1"/>
          </p:cNvSpPr>
          <p:nvPr/>
        </p:nvSpPr>
        <p:spPr bwMode="auto">
          <a:xfrm>
            <a:off x="4919098" y="7974809"/>
            <a:ext cx="0" cy="14454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310277" name="Line 5"/>
          <p:cNvSpPr>
            <a:spLocks noChangeShapeType="1"/>
          </p:cNvSpPr>
          <p:nvPr/>
        </p:nvSpPr>
        <p:spPr bwMode="auto">
          <a:xfrm>
            <a:off x="5781464" y="7974809"/>
            <a:ext cx="0" cy="14454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310278" name="Line 6"/>
          <p:cNvSpPr>
            <a:spLocks noChangeShapeType="1"/>
          </p:cNvSpPr>
          <p:nvPr/>
        </p:nvSpPr>
        <p:spPr bwMode="auto">
          <a:xfrm>
            <a:off x="7438471" y="7974809"/>
            <a:ext cx="0" cy="14454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310279" name="Line 7"/>
          <p:cNvSpPr>
            <a:spLocks noChangeShapeType="1"/>
          </p:cNvSpPr>
          <p:nvPr/>
        </p:nvSpPr>
        <p:spPr bwMode="auto">
          <a:xfrm>
            <a:off x="6646087" y="7974809"/>
            <a:ext cx="0" cy="14454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310280" name="Line 8"/>
          <p:cNvSpPr>
            <a:spLocks noChangeShapeType="1"/>
          </p:cNvSpPr>
          <p:nvPr/>
        </p:nvSpPr>
        <p:spPr bwMode="auto">
          <a:xfrm>
            <a:off x="10030083" y="7974809"/>
            <a:ext cx="0" cy="14454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9165459" y="7974809"/>
            <a:ext cx="0" cy="14454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8300837" y="7974809"/>
            <a:ext cx="0" cy="14454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310283" name="Line 11"/>
          <p:cNvSpPr>
            <a:spLocks noChangeShapeType="1"/>
          </p:cNvSpPr>
          <p:nvPr/>
        </p:nvSpPr>
        <p:spPr bwMode="auto">
          <a:xfrm>
            <a:off x="10892449" y="7974809"/>
            <a:ext cx="0" cy="14454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310284" name="Line 12"/>
          <p:cNvSpPr>
            <a:spLocks noChangeShapeType="1"/>
          </p:cNvSpPr>
          <p:nvPr/>
        </p:nvSpPr>
        <p:spPr bwMode="auto">
          <a:xfrm>
            <a:off x="4052217" y="6965253"/>
            <a:ext cx="14448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310285" name="Line 13"/>
          <p:cNvSpPr>
            <a:spLocks noChangeShapeType="1"/>
          </p:cNvSpPr>
          <p:nvPr/>
        </p:nvSpPr>
        <p:spPr bwMode="auto">
          <a:xfrm>
            <a:off x="4052217" y="5815671"/>
            <a:ext cx="14448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310286" name="Line 14"/>
          <p:cNvSpPr>
            <a:spLocks noChangeShapeType="1"/>
          </p:cNvSpPr>
          <p:nvPr/>
        </p:nvSpPr>
        <p:spPr bwMode="auto">
          <a:xfrm>
            <a:off x="4052217" y="3509729"/>
            <a:ext cx="14448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310287" name="Line 15"/>
          <p:cNvSpPr>
            <a:spLocks noChangeShapeType="1"/>
          </p:cNvSpPr>
          <p:nvPr/>
        </p:nvSpPr>
        <p:spPr bwMode="auto">
          <a:xfrm>
            <a:off x="4052217" y="4661570"/>
            <a:ext cx="14448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310288" name="Text Box 16"/>
          <p:cNvSpPr txBox="1">
            <a:spLocks noChangeArrowheads="1"/>
          </p:cNvSpPr>
          <p:nvPr/>
        </p:nvSpPr>
        <p:spPr bwMode="auto">
          <a:xfrm>
            <a:off x="3334332" y="3222899"/>
            <a:ext cx="641498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>
                <a:solidFill>
                  <a:schemeClr val="bg1"/>
                </a:solidFill>
                <a:latin typeface="Arial" charset="0"/>
              </a:rPr>
              <a:t>10</a:t>
            </a:r>
            <a:r>
              <a:rPr lang="de-DE" baseline="30000">
                <a:solidFill>
                  <a:schemeClr val="bg1"/>
                </a:solidFill>
                <a:latin typeface="Arial" charset="0"/>
              </a:rPr>
              <a:t>6</a:t>
            </a:r>
            <a:endParaRPr lang="en-GB" baseline="30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0289" name="Text Box 17"/>
          <p:cNvSpPr txBox="1">
            <a:spLocks noChangeArrowheads="1"/>
          </p:cNvSpPr>
          <p:nvPr/>
        </p:nvSpPr>
        <p:spPr bwMode="auto">
          <a:xfrm>
            <a:off x="3334332" y="6678423"/>
            <a:ext cx="636616" cy="458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>
                <a:solidFill>
                  <a:schemeClr val="bg1"/>
                </a:solidFill>
                <a:latin typeface="Arial" charset="0"/>
              </a:rPr>
              <a:t>10</a:t>
            </a:r>
            <a:r>
              <a:rPr lang="de-DE" baseline="30000">
                <a:solidFill>
                  <a:schemeClr val="bg1"/>
                </a:solidFill>
                <a:latin typeface="Arial" charset="0"/>
              </a:rPr>
              <a:t>3</a:t>
            </a:r>
            <a:endParaRPr lang="en-GB" baseline="30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0290" name="Text Box 18"/>
          <p:cNvSpPr txBox="1">
            <a:spLocks noChangeArrowheads="1"/>
          </p:cNvSpPr>
          <p:nvPr/>
        </p:nvSpPr>
        <p:spPr bwMode="auto">
          <a:xfrm>
            <a:off x="3334332" y="5598854"/>
            <a:ext cx="636616" cy="458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>
                <a:solidFill>
                  <a:schemeClr val="bg1"/>
                </a:solidFill>
                <a:latin typeface="Arial" charset="0"/>
              </a:rPr>
              <a:t>10</a:t>
            </a:r>
            <a:r>
              <a:rPr lang="de-DE" baseline="30000">
                <a:solidFill>
                  <a:schemeClr val="bg1"/>
                </a:solidFill>
                <a:latin typeface="Arial" charset="0"/>
              </a:rPr>
              <a:t>4</a:t>
            </a:r>
            <a:endParaRPr lang="en-GB" baseline="30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0291" name="Text Box 19"/>
          <p:cNvSpPr txBox="1">
            <a:spLocks noChangeArrowheads="1"/>
          </p:cNvSpPr>
          <p:nvPr/>
        </p:nvSpPr>
        <p:spPr bwMode="auto">
          <a:xfrm>
            <a:off x="3334332" y="4447013"/>
            <a:ext cx="641498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>
                <a:solidFill>
                  <a:schemeClr val="bg1"/>
                </a:solidFill>
                <a:latin typeface="Arial" charset="0"/>
              </a:rPr>
              <a:t>10</a:t>
            </a:r>
            <a:r>
              <a:rPr lang="de-DE" baseline="30000">
                <a:solidFill>
                  <a:schemeClr val="bg1"/>
                </a:solidFill>
                <a:latin typeface="Arial" charset="0"/>
              </a:rPr>
              <a:t>5</a:t>
            </a:r>
            <a:endParaRPr lang="en-GB" baseline="30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0292" name="Text Box 20"/>
          <p:cNvSpPr txBox="1">
            <a:spLocks noChangeArrowheads="1"/>
          </p:cNvSpPr>
          <p:nvPr/>
        </p:nvSpPr>
        <p:spPr bwMode="auto">
          <a:xfrm>
            <a:off x="3334332" y="7830265"/>
            <a:ext cx="636616" cy="458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>
                <a:solidFill>
                  <a:schemeClr val="bg1"/>
                </a:solidFill>
                <a:latin typeface="Arial" charset="0"/>
              </a:rPr>
              <a:t>10</a:t>
            </a:r>
            <a:r>
              <a:rPr lang="de-DE" baseline="30000">
                <a:solidFill>
                  <a:schemeClr val="bg1"/>
                </a:solidFill>
                <a:latin typeface="Arial" charset="0"/>
              </a:rPr>
              <a:t>2</a:t>
            </a:r>
            <a:endParaRPr lang="en-GB" baseline="30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0293" name="Text Box 21"/>
          <p:cNvSpPr txBox="1">
            <a:spLocks noChangeArrowheads="1"/>
          </p:cNvSpPr>
          <p:nvPr/>
        </p:nvSpPr>
        <p:spPr bwMode="auto">
          <a:xfrm>
            <a:off x="3765514" y="8263899"/>
            <a:ext cx="8359957" cy="400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2000">
                <a:solidFill>
                  <a:schemeClr val="bg1"/>
                </a:solidFill>
                <a:latin typeface="Arial" charset="0"/>
              </a:rPr>
              <a:t>1985   1990   1995    2000    2005    2010    2015    2020    2025     2030</a:t>
            </a:r>
            <a:endParaRPr lang="en-GB" sz="2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0294" name="Freeform 22"/>
          <p:cNvSpPr>
            <a:spLocks/>
          </p:cNvSpPr>
          <p:nvPr/>
        </p:nvSpPr>
        <p:spPr bwMode="auto">
          <a:xfrm>
            <a:off x="4268938" y="6965254"/>
            <a:ext cx="1512527" cy="1154101"/>
          </a:xfrm>
          <a:custGeom>
            <a:avLst/>
            <a:gdLst>
              <a:gd name="T0" fmla="*/ 0 w 953"/>
              <a:gd name="T1" fmla="*/ 726 h 726"/>
              <a:gd name="T2" fmla="*/ 91 w 953"/>
              <a:gd name="T3" fmla="*/ 545 h 726"/>
              <a:gd name="T4" fmla="*/ 182 w 953"/>
              <a:gd name="T5" fmla="*/ 409 h 726"/>
              <a:gd name="T6" fmla="*/ 318 w 953"/>
              <a:gd name="T7" fmla="*/ 273 h 726"/>
              <a:gd name="T8" fmla="*/ 447 w 953"/>
              <a:gd name="T9" fmla="*/ 174 h 726"/>
              <a:gd name="T10" fmla="*/ 548 w 953"/>
              <a:gd name="T11" fmla="*/ 110 h 726"/>
              <a:gd name="T12" fmla="*/ 749 w 953"/>
              <a:gd name="T13" fmla="*/ 46 h 726"/>
              <a:gd name="T14" fmla="*/ 953 w 953"/>
              <a:gd name="T15" fmla="*/ 0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53" h="726">
                <a:moveTo>
                  <a:pt x="0" y="726"/>
                </a:moveTo>
                <a:cubicBezTo>
                  <a:pt x="30" y="662"/>
                  <a:pt x="61" y="598"/>
                  <a:pt x="91" y="545"/>
                </a:cubicBezTo>
                <a:cubicBezTo>
                  <a:pt x="121" y="492"/>
                  <a:pt x="144" y="454"/>
                  <a:pt x="182" y="409"/>
                </a:cubicBezTo>
                <a:cubicBezTo>
                  <a:pt x="220" y="364"/>
                  <a:pt x="274" y="312"/>
                  <a:pt x="318" y="273"/>
                </a:cubicBezTo>
                <a:cubicBezTo>
                  <a:pt x="362" y="234"/>
                  <a:pt x="409" y="201"/>
                  <a:pt x="447" y="174"/>
                </a:cubicBezTo>
                <a:cubicBezTo>
                  <a:pt x="485" y="147"/>
                  <a:pt x="498" y="131"/>
                  <a:pt x="548" y="110"/>
                </a:cubicBezTo>
                <a:cubicBezTo>
                  <a:pt x="598" y="89"/>
                  <a:pt x="682" y="64"/>
                  <a:pt x="749" y="46"/>
                </a:cubicBezTo>
                <a:cubicBezTo>
                  <a:pt x="816" y="28"/>
                  <a:pt x="911" y="10"/>
                  <a:pt x="953" y="0"/>
                </a:cubicBezTo>
              </a:path>
            </a:pathLst>
          </a:custGeom>
          <a:noFill/>
          <a:ln w="571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310295" name="Freeform 23"/>
          <p:cNvSpPr>
            <a:spLocks/>
          </p:cNvSpPr>
          <p:nvPr/>
        </p:nvSpPr>
        <p:spPr bwMode="auto">
          <a:xfrm>
            <a:off x="5038745" y="6341904"/>
            <a:ext cx="2203322" cy="1248958"/>
          </a:xfrm>
          <a:custGeom>
            <a:avLst/>
            <a:gdLst>
              <a:gd name="T0" fmla="*/ 0 w 1388"/>
              <a:gd name="T1" fmla="*/ 787 h 787"/>
              <a:gd name="T2" fmla="*/ 126 w 1388"/>
              <a:gd name="T3" fmla="*/ 571 h 787"/>
              <a:gd name="T4" fmla="*/ 372 w 1388"/>
              <a:gd name="T5" fmla="*/ 355 h 787"/>
              <a:gd name="T6" fmla="*/ 594 w 1388"/>
              <a:gd name="T7" fmla="*/ 235 h 787"/>
              <a:gd name="T8" fmla="*/ 876 w 1388"/>
              <a:gd name="T9" fmla="*/ 121 h 787"/>
              <a:gd name="T10" fmla="*/ 1096 w 1388"/>
              <a:gd name="T11" fmla="*/ 55 h 787"/>
              <a:gd name="T12" fmla="*/ 1169 w 1388"/>
              <a:gd name="T13" fmla="*/ 37 h 787"/>
              <a:gd name="T14" fmla="*/ 1388 w 1388"/>
              <a:gd name="T15" fmla="*/ 0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88" h="787">
                <a:moveTo>
                  <a:pt x="0" y="787"/>
                </a:moveTo>
                <a:cubicBezTo>
                  <a:pt x="21" y="750"/>
                  <a:pt x="64" y="643"/>
                  <a:pt x="126" y="571"/>
                </a:cubicBezTo>
                <a:cubicBezTo>
                  <a:pt x="188" y="499"/>
                  <a:pt x="294" y="411"/>
                  <a:pt x="372" y="355"/>
                </a:cubicBezTo>
                <a:cubicBezTo>
                  <a:pt x="450" y="299"/>
                  <a:pt x="510" y="274"/>
                  <a:pt x="594" y="235"/>
                </a:cubicBezTo>
                <a:cubicBezTo>
                  <a:pt x="678" y="196"/>
                  <a:pt x="792" y="151"/>
                  <a:pt x="876" y="121"/>
                </a:cubicBezTo>
                <a:cubicBezTo>
                  <a:pt x="960" y="91"/>
                  <a:pt x="1047" y="69"/>
                  <a:pt x="1096" y="55"/>
                </a:cubicBezTo>
                <a:cubicBezTo>
                  <a:pt x="1145" y="41"/>
                  <a:pt x="1120" y="46"/>
                  <a:pt x="1169" y="37"/>
                </a:cubicBezTo>
                <a:cubicBezTo>
                  <a:pt x="1218" y="28"/>
                  <a:pt x="1343" y="8"/>
                  <a:pt x="1388" y="0"/>
                </a:cubicBezTo>
              </a:path>
            </a:pathLst>
          </a:custGeom>
          <a:noFill/>
          <a:ln w="571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310296" name="Freeform 24"/>
          <p:cNvSpPr>
            <a:spLocks/>
          </p:cNvSpPr>
          <p:nvPr/>
        </p:nvSpPr>
        <p:spPr bwMode="auto">
          <a:xfrm>
            <a:off x="6284886" y="5863100"/>
            <a:ext cx="1510270" cy="1678076"/>
          </a:xfrm>
          <a:custGeom>
            <a:avLst/>
            <a:gdLst>
              <a:gd name="T0" fmla="*/ 0 w 951"/>
              <a:gd name="T1" fmla="*/ 1057 h 1057"/>
              <a:gd name="T2" fmla="*/ 137 w 951"/>
              <a:gd name="T3" fmla="*/ 694 h 1057"/>
              <a:gd name="T4" fmla="*/ 295 w 951"/>
              <a:gd name="T5" fmla="*/ 398 h 1057"/>
              <a:gd name="T6" fmla="*/ 548 w 951"/>
              <a:gd name="T7" fmla="*/ 173 h 1057"/>
              <a:gd name="T8" fmla="*/ 697 w 951"/>
              <a:gd name="T9" fmla="*/ 86 h 1057"/>
              <a:gd name="T10" fmla="*/ 829 w 951"/>
              <a:gd name="T11" fmla="*/ 26 h 1057"/>
              <a:gd name="T12" fmla="*/ 951 w 951"/>
              <a:gd name="T13" fmla="*/ 0 h 1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51" h="1057">
                <a:moveTo>
                  <a:pt x="0" y="1057"/>
                </a:moveTo>
                <a:cubicBezTo>
                  <a:pt x="46" y="932"/>
                  <a:pt x="88" y="804"/>
                  <a:pt x="137" y="694"/>
                </a:cubicBezTo>
                <a:cubicBezTo>
                  <a:pt x="186" y="584"/>
                  <a:pt x="226" y="485"/>
                  <a:pt x="295" y="398"/>
                </a:cubicBezTo>
                <a:cubicBezTo>
                  <a:pt x="364" y="311"/>
                  <a:pt x="481" y="225"/>
                  <a:pt x="548" y="173"/>
                </a:cubicBezTo>
                <a:cubicBezTo>
                  <a:pt x="615" y="121"/>
                  <a:pt x="650" y="111"/>
                  <a:pt x="697" y="86"/>
                </a:cubicBezTo>
                <a:cubicBezTo>
                  <a:pt x="744" y="61"/>
                  <a:pt x="787" y="40"/>
                  <a:pt x="829" y="26"/>
                </a:cubicBezTo>
                <a:cubicBezTo>
                  <a:pt x="871" y="12"/>
                  <a:pt x="926" y="5"/>
                  <a:pt x="951" y="0"/>
                </a:cubicBezTo>
              </a:path>
            </a:pathLst>
          </a:custGeom>
          <a:noFill/>
          <a:ln w="571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310297" name="Freeform 25"/>
          <p:cNvSpPr>
            <a:spLocks/>
          </p:cNvSpPr>
          <p:nvPr/>
        </p:nvSpPr>
        <p:spPr bwMode="auto">
          <a:xfrm>
            <a:off x="7300763" y="5526582"/>
            <a:ext cx="2298137" cy="2513724"/>
          </a:xfrm>
          <a:custGeom>
            <a:avLst/>
            <a:gdLst>
              <a:gd name="T0" fmla="*/ 0 w 1447"/>
              <a:gd name="T1" fmla="*/ 1584 h 1584"/>
              <a:gd name="T2" fmla="*/ 119 w 1447"/>
              <a:gd name="T3" fmla="*/ 1310 h 1584"/>
              <a:gd name="T4" fmla="*/ 177 w 1447"/>
              <a:gd name="T5" fmla="*/ 1089 h 1584"/>
              <a:gd name="T6" fmla="*/ 222 w 1447"/>
              <a:gd name="T7" fmla="*/ 862 h 1584"/>
              <a:gd name="T8" fmla="*/ 303 w 1447"/>
              <a:gd name="T9" fmla="*/ 635 h 1584"/>
              <a:gd name="T10" fmla="*/ 425 w 1447"/>
              <a:gd name="T11" fmla="*/ 463 h 1584"/>
              <a:gd name="T12" fmla="*/ 601 w 1447"/>
              <a:gd name="T13" fmla="*/ 311 h 1584"/>
              <a:gd name="T14" fmla="*/ 857 w 1447"/>
              <a:gd name="T15" fmla="*/ 182 h 1584"/>
              <a:gd name="T16" fmla="*/ 1169 w 1447"/>
              <a:gd name="T17" fmla="*/ 71 h 1584"/>
              <a:gd name="T18" fmla="*/ 1447 w 1447"/>
              <a:gd name="T19" fmla="*/ 0 h 1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47" h="1584">
                <a:moveTo>
                  <a:pt x="0" y="1584"/>
                </a:moveTo>
                <a:cubicBezTo>
                  <a:pt x="20" y="1538"/>
                  <a:pt x="89" y="1393"/>
                  <a:pt x="119" y="1310"/>
                </a:cubicBezTo>
                <a:cubicBezTo>
                  <a:pt x="149" y="1227"/>
                  <a:pt x="160" y="1164"/>
                  <a:pt x="177" y="1089"/>
                </a:cubicBezTo>
                <a:cubicBezTo>
                  <a:pt x="194" y="1014"/>
                  <a:pt x="201" y="938"/>
                  <a:pt x="222" y="862"/>
                </a:cubicBezTo>
                <a:cubicBezTo>
                  <a:pt x="243" y="786"/>
                  <a:pt x="269" y="701"/>
                  <a:pt x="303" y="635"/>
                </a:cubicBezTo>
                <a:cubicBezTo>
                  <a:pt x="337" y="569"/>
                  <a:pt x="375" y="517"/>
                  <a:pt x="425" y="463"/>
                </a:cubicBezTo>
                <a:cubicBezTo>
                  <a:pt x="475" y="409"/>
                  <a:pt x="529" y="358"/>
                  <a:pt x="601" y="311"/>
                </a:cubicBezTo>
                <a:cubicBezTo>
                  <a:pt x="673" y="264"/>
                  <a:pt x="762" y="222"/>
                  <a:pt x="857" y="182"/>
                </a:cubicBezTo>
                <a:cubicBezTo>
                  <a:pt x="952" y="142"/>
                  <a:pt x="1071" y="101"/>
                  <a:pt x="1169" y="71"/>
                </a:cubicBezTo>
                <a:cubicBezTo>
                  <a:pt x="1267" y="41"/>
                  <a:pt x="1389" y="15"/>
                  <a:pt x="1447" y="0"/>
                </a:cubicBezTo>
              </a:path>
            </a:pathLst>
          </a:custGeom>
          <a:noFill/>
          <a:ln w="571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310298" name="Freeform 26"/>
          <p:cNvSpPr>
            <a:spLocks/>
          </p:cNvSpPr>
          <p:nvPr/>
        </p:nvSpPr>
        <p:spPr bwMode="auto">
          <a:xfrm>
            <a:off x="7296247" y="4304725"/>
            <a:ext cx="4361494" cy="2782488"/>
          </a:xfrm>
          <a:custGeom>
            <a:avLst/>
            <a:gdLst>
              <a:gd name="T0" fmla="*/ 0 w 2748"/>
              <a:gd name="T1" fmla="*/ 1752 h 1752"/>
              <a:gd name="T2" fmla="*/ 204 w 2748"/>
              <a:gd name="T3" fmla="*/ 1344 h 1752"/>
              <a:gd name="T4" fmla="*/ 387 w 2748"/>
              <a:gd name="T5" fmla="*/ 918 h 1752"/>
              <a:gd name="T6" fmla="*/ 552 w 2748"/>
              <a:gd name="T7" fmla="*/ 672 h 1752"/>
              <a:gd name="T8" fmla="*/ 815 w 2748"/>
              <a:gd name="T9" fmla="*/ 452 h 1752"/>
              <a:gd name="T10" fmla="*/ 1223 w 2748"/>
              <a:gd name="T11" fmla="*/ 270 h 1752"/>
              <a:gd name="T12" fmla="*/ 1632 w 2748"/>
              <a:gd name="T13" fmla="*/ 144 h 1752"/>
              <a:gd name="T14" fmla="*/ 2184 w 2748"/>
              <a:gd name="T15" fmla="*/ 48 h 1752"/>
              <a:gd name="T16" fmla="*/ 2748 w 2748"/>
              <a:gd name="T17" fmla="*/ 0 h 1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48" h="1752">
                <a:moveTo>
                  <a:pt x="0" y="1752"/>
                </a:moveTo>
                <a:cubicBezTo>
                  <a:pt x="34" y="1684"/>
                  <a:pt x="140" y="1483"/>
                  <a:pt x="204" y="1344"/>
                </a:cubicBezTo>
                <a:cubicBezTo>
                  <a:pt x="268" y="1205"/>
                  <a:pt x="329" y="1030"/>
                  <a:pt x="387" y="918"/>
                </a:cubicBezTo>
                <a:cubicBezTo>
                  <a:pt x="445" y="806"/>
                  <a:pt x="481" y="750"/>
                  <a:pt x="552" y="672"/>
                </a:cubicBezTo>
                <a:cubicBezTo>
                  <a:pt x="623" y="594"/>
                  <a:pt x="703" y="519"/>
                  <a:pt x="815" y="452"/>
                </a:cubicBezTo>
                <a:cubicBezTo>
                  <a:pt x="927" y="385"/>
                  <a:pt x="1087" y="321"/>
                  <a:pt x="1223" y="270"/>
                </a:cubicBezTo>
                <a:cubicBezTo>
                  <a:pt x="1359" y="219"/>
                  <a:pt x="1472" y="181"/>
                  <a:pt x="1632" y="144"/>
                </a:cubicBezTo>
                <a:cubicBezTo>
                  <a:pt x="1792" y="107"/>
                  <a:pt x="1998" y="72"/>
                  <a:pt x="2184" y="48"/>
                </a:cubicBezTo>
                <a:cubicBezTo>
                  <a:pt x="2370" y="24"/>
                  <a:pt x="2631" y="10"/>
                  <a:pt x="2748" y="0"/>
                </a:cubicBezTo>
              </a:path>
            </a:pathLst>
          </a:custGeom>
          <a:noFill/>
          <a:ln w="76200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310299" name="Freeform 27"/>
          <p:cNvSpPr>
            <a:spLocks/>
          </p:cNvSpPr>
          <p:nvPr/>
        </p:nvSpPr>
        <p:spPr bwMode="auto">
          <a:xfrm>
            <a:off x="9472831" y="3329506"/>
            <a:ext cx="3095036" cy="2375955"/>
          </a:xfrm>
          <a:custGeom>
            <a:avLst/>
            <a:gdLst>
              <a:gd name="T0" fmla="*/ 0 w 1950"/>
              <a:gd name="T1" fmla="*/ 1497 h 1497"/>
              <a:gd name="T2" fmla="*/ 136 w 1950"/>
              <a:gd name="T3" fmla="*/ 1043 h 1497"/>
              <a:gd name="T4" fmla="*/ 285 w 1950"/>
              <a:gd name="T5" fmla="*/ 733 h 1497"/>
              <a:gd name="T6" fmla="*/ 495 w 1950"/>
              <a:gd name="T7" fmla="*/ 486 h 1497"/>
              <a:gd name="T8" fmla="*/ 724 w 1950"/>
              <a:gd name="T9" fmla="*/ 322 h 1497"/>
              <a:gd name="T10" fmla="*/ 1043 w 1950"/>
              <a:gd name="T11" fmla="*/ 182 h 1497"/>
              <a:gd name="T12" fmla="*/ 1218 w 1950"/>
              <a:gd name="T13" fmla="*/ 130 h 1497"/>
              <a:gd name="T14" fmla="*/ 1588 w 1950"/>
              <a:gd name="T15" fmla="*/ 46 h 1497"/>
              <a:gd name="T16" fmla="*/ 1950 w 1950"/>
              <a:gd name="T17" fmla="*/ 0 h 1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50" h="1497">
                <a:moveTo>
                  <a:pt x="0" y="1497"/>
                </a:moveTo>
                <a:cubicBezTo>
                  <a:pt x="45" y="1334"/>
                  <a:pt x="89" y="1170"/>
                  <a:pt x="136" y="1043"/>
                </a:cubicBezTo>
                <a:cubicBezTo>
                  <a:pt x="183" y="916"/>
                  <a:pt x="225" y="826"/>
                  <a:pt x="285" y="733"/>
                </a:cubicBezTo>
                <a:cubicBezTo>
                  <a:pt x="345" y="640"/>
                  <a:pt x="422" y="555"/>
                  <a:pt x="495" y="486"/>
                </a:cubicBezTo>
                <a:cubicBezTo>
                  <a:pt x="568" y="417"/>
                  <a:pt x="633" y="373"/>
                  <a:pt x="724" y="322"/>
                </a:cubicBezTo>
                <a:cubicBezTo>
                  <a:pt x="815" y="271"/>
                  <a:pt x="961" y="214"/>
                  <a:pt x="1043" y="182"/>
                </a:cubicBezTo>
                <a:cubicBezTo>
                  <a:pt x="1125" y="150"/>
                  <a:pt x="1127" y="153"/>
                  <a:pt x="1218" y="130"/>
                </a:cubicBezTo>
                <a:cubicBezTo>
                  <a:pt x="1309" y="107"/>
                  <a:pt x="1466" y="68"/>
                  <a:pt x="1588" y="46"/>
                </a:cubicBezTo>
                <a:cubicBezTo>
                  <a:pt x="1710" y="24"/>
                  <a:pt x="1829" y="15"/>
                  <a:pt x="1950" y="0"/>
                </a:cubicBezTo>
              </a:path>
            </a:pathLst>
          </a:custGeom>
          <a:noFill/>
          <a:ln w="76200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310300" name="Freeform 28"/>
          <p:cNvSpPr>
            <a:spLocks/>
          </p:cNvSpPr>
          <p:nvPr/>
        </p:nvSpPr>
        <p:spPr bwMode="auto">
          <a:xfrm>
            <a:off x="9598900" y="3252258"/>
            <a:ext cx="611784" cy="1248958"/>
          </a:xfrm>
          <a:custGeom>
            <a:avLst/>
            <a:gdLst>
              <a:gd name="T0" fmla="*/ 384 w 384"/>
              <a:gd name="T1" fmla="*/ 0 h 787"/>
              <a:gd name="T2" fmla="*/ 274 w 384"/>
              <a:gd name="T3" fmla="*/ 174 h 787"/>
              <a:gd name="T4" fmla="*/ 187 w 384"/>
              <a:gd name="T5" fmla="*/ 463 h 787"/>
              <a:gd name="T6" fmla="*/ 73 w 384"/>
              <a:gd name="T7" fmla="*/ 613 h 787"/>
              <a:gd name="T8" fmla="*/ 0 w 384"/>
              <a:gd name="T9" fmla="*/ 787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787">
                <a:moveTo>
                  <a:pt x="384" y="0"/>
                </a:moveTo>
                <a:cubicBezTo>
                  <a:pt x="366" y="29"/>
                  <a:pt x="307" y="97"/>
                  <a:pt x="274" y="174"/>
                </a:cubicBezTo>
                <a:cubicBezTo>
                  <a:pt x="241" y="251"/>
                  <a:pt x="220" y="390"/>
                  <a:pt x="187" y="463"/>
                </a:cubicBezTo>
                <a:cubicBezTo>
                  <a:pt x="154" y="536"/>
                  <a:pt x="104" y="559"/>
                  <a:pt x="73" y="613"/>
                </a:cubicBezTo>
                <a:cubicBezTo>
                  <a:pt x="42" y="667"/>
                  <a:pt x="15" y="751"/>
                  <a:pt x="0" y="787"/>
                </a:cubicBezTo>
              </a:path>
            </a:pathLst>
          </a:custGeom>
          <a:noFill/>
          <a:ln w="57150" cap="flat" cmpd="sng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310301" name="Text Box 29"/>
          <p:cNvSpPr txBox="1">
            <a:spLocks noChangeArrowheads="1"/>
          </p:cNvSpPr>
          <p:nvPr/>
        </p:nvSpPr>
        <p:spPr bwMode="auto">
          <a:xfrm>
            <a:off x="4268938" y="6533878"/>
            <a:ext cx="1471891" cy="458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b="1">
                <a:solidFill>
                  <a:schemeClr val="bg1"/>
                </a:solidFill>
                <a:latin typeface="Arial" charset="0"/>
              </a:rPr>
              <a:t>Fly‘s eye</a:t>
            </a:r>
            <a:endParaRPr lang="en-GB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0302" name="Text Box 30"/>
          <p:cNvSpPr txBox="1">
            <a:spLocks noChangeArrowheads="1"/>
          </p:cNvSpPr>
          <p:nvPr/>
        </p:nvSpPr>
        <p:spPr bwMode="auto">
          <a:xfrm>
            <a:off x="5350281" y="6030230"/>
            <a:ext cx="1234854" cy="45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b="1">
                <a:solidFill>
                  <a:schemeClr val="bg1"/>
                </a:solidFill>
                <a:latin typeface="Arial" charset="0"/>
              </a:rPr>
              <a:t>AGASa</a:t>
            </a:r>
            <a:endParaRPr lang="en-GB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0303" name="Text Box 31"/>
          <p:cNvSpPr txBox="1">
            <a:spLocks noChangeArrowheads="1"/>
          </p:cNvSpPr>
          <p:nvPr/>
        </p:nvSpPr>
        <p:spPr bwMode="auto">
          <a:xfrm>
            <a:off x="6625770" y="5474635"/>
            <a:ext cx="1058279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b="1">
                <a:solidFill>
                  <a:schemeClr val="bg1"/>
                </a:solidFill>
                <a:latin typeface="Arial" charset="0"/>
              </a:rPr>
              <a:t>HiRes</a:t>
            </a:r>
            <a:endParaRPr lang="en-GB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0304" name="Text Box 32"/>
          <p:cNvSpPr txBox="1">
            <a:spLocks noChangeArrowheads="1"/>
          </p:cNvSpPr>
          <p:nvPr/>
        </p:nvSpPr>
        <p:spPr bwMode="auto">
          <a:xfrm>
            <a:off x="9535690" y="4661571"/>
            <a:ext cx="2038525" cy="45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b="1">
                <a:solidFill>
                  <a:schemeClr val="bg1"/>
                </a:solidFill>
                <a:latin typeface="Arial" charset="0"/>
              </a:rPr>
              <a:t>Auger-South</a:t>
            </a:r>
            <a:endParaRPr lang="en-GB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0306" name="Text Box 34"/>
          <p:cNvSpPr txBox="1">
            <a:spLocks noChangeArrowheads="1"/>
          </p:cNvSpPr>
          <p:nvPr/>
        </p:nvSpPr>
        <p:spPr bwMode="auto">
          <a:xfrm>
            <a:off x="8422611" y="2683113"/>
            <a:ext cx="1785685" cy="82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b="1" dirty="0">
                <a:solidFill>
                  <a:schemeClr val="bg1"/>
                </a:solidFill>
                <a:latin typeface="Arial" charset="0"/>
              </a:rPr>
              <a:t>JEM-EUSO</a:t>
            </a:r>
          </a:p>
          <a:p>
            <a:pPr eaLnBrk="0" hangingPunct="0"/>
            <a:r>
              <a:rPr lang="de-DE" b="1" dirty="0">
                <a:solidFill>
                  <a:schemeClr val="bg1"/>
                </a:solidFill>
                <a:latin typeface="Arial" charset="0"/>
              </a:rPr>
              <a:t>(space)</a:t>
            </a:r>
            <a:endParaRPr lang="en-GB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0307" name="Text Box 35"/>
          <p:cNvSpPr txBox="1">
            <a:spLocks noChangeArrowheads="1"/>
          </p:cNvSpPr>
          <p:nvPr/>
        </p:nvSpPr>
        <p:spPr bwMode="auto">
          <a:xfrm>
            <a:off x="7941893" y="6461606"/>
            <a:ext cx="2557751" cy="458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b="1">
                <a:solidFill>
                  <a:schemeClr val="bg1"/>
                </a:solidFill>
                <a:latin typeface="Arial" charset="0"/>
              </a:rPr>
              <a:t>Telescope Array</a:t>
            </a:r>
            <a:endParaRPr lang="en-GB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0308" name="Text Box 36"/>
          <p:cNvSpPr txBox="1">
            <a:spLocks noChangeArrowheads="1"/>
          </p:cNvSpPr>
          <p:nvPr/>
        </p:nvSpPr>
        <p:spPr bwMode="auto">
          <a:xfrm>
            <a:off x="3404314" y="2141071"/>
            <a:ext cx="636616" cy="45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>
                <a:solidFill>
                  <a:schemeClr val="bg1"/>
                </a:solidFill>
                <a:latin typeface="Arial" charset="0"/>
              </a:rPr>
              <a:t>10</a:t>
            </a:r>
            <a:r>
              <a:rPr lang="de-DE" baseline="30000">
                <a:solidFill>
                  <a:schemeClr val="bg1"/>
                </a:solidFill>
                <a:latin typeface="Arial" charset="0"/>
              </a:rPr>
              <a:t>7</a:t>
            </a:r>
            <a:endParaRPr lang="en-GB" baseline="30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0309" name="Text Box 37"/>
          <p:cNvSpPr txBox="1">
            <a:spLocks noChangeArrowheads="1"/>
          </p:cNvSpPr>
          <p:nvPr/>
        </p:nvSpPr>
        <p:spPr bwMode="auto">
          <a:xfrm>
            <a:off x="1318382" y="2215602"/>
            <a:ext cx="1928709" cy="830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>
                <a:solidFill>
                  <a:schemeClr val="bg1"/>
                </a:solidFill>
                <a:latin typeface="Arial" charset="0"/>
              </a:rPr>
              <a:t>Exposure</a:t>
            </a:r>
          </a:p>
          <a:p>
            <a:pPr eaLnBrk="0" hangingPunct="0"/>
            <a:r>
              <a:rPr lang="de-DE">
                <a:solidFill>
                  <a:schemeClr val="bg1"/>
                </a:solidFill>
                <a:latin typeface="Arial" charset="0"/>
              </a:rPr>
              <a:t>(km² sr year)</a:t>
            </a:r>
            <a:endParaRPr lang="en-GB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0310" name="Text Box 38"/>
          <p:cNvSpPr txBox="1">
            <a:spLocks noChangeArrowheads="1"/>
          </p:cNvSpPr>
          <p:nvPr/>
        </p:nvSpPr>
        <p:spPr bwMode="auto">
          <a:xfrm>
            <a:off x="10892450" y="8839819"/>
            <a:ext cx="784165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>
                <a:solidFill>
                  <a:schemeClr val="bg1"/>
                </a:solidFill>
                <a:latin typeface="Arial" charset="0"/>
              </a:rPr>
              <a:t>year</a:t>
            </a:r>
            <a:endParaRPr lang="en-GB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0305" name="Text Box 33"/>
          <p:cNvSpPr txBox="1">
            <a:spLocks noChangeArrowheads="1"/>
          </p:cNvSpPr>
          <p:nvPr/>
        </p:nvSpPr>
        <p:spPr bwMode="auto">
          <a:xfrm>
            <a:off x="10651538" y="2790605"/>
            <a:ext cx="2015271" cy="46165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txBody>
          <a:bodyPr wrap="none" lIns="91428" tIns="45714" rIns="91428" bIns="45714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b="1" dirty="0" smtClean="0">
                <a:solidFill>
                  <a:schemeClr val="bg1"/>
                </a:solidFill>
                <a:latin typeface="Arial" charset="0"/>
              </a:rPr>
              <a:t>  30,000 km² </a:t>
            </a:r>
            <a:endParaRPr lang="en-GB" sz="46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6" name="Rectangle 43"/>
          <p:cNvSpPr>
            <a:spLocks noChangeArrowheads="1"/>
          </p:cNvSpPr>
          <p:nvPr/>
        </p:nvSpPr>
        <p:spPr bwMode="auto">
          <a:xfrm>
            <a:off x="-760655" y="458739"/>
            <a:ext cx="13323405" cy="86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>
            <a:spAutoFit/>
          </a:bodyPr>
          <a:lstStyle/>
          <a:p>
            <a:r>
              <a:rPr lang="de-DE" sz="43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de-DE" sz="4300" b="1" dirty="0" smtClean="0">
                <a:solidFill>
                  <a:schemeClr val="bg1"/>
                </a:solidFill>
                <a:latin typeface="Calibri" pitchFamily="34" charset="0"/>
              </a:rPr>
              <a:t>         </a:t>
            </a:r>
            <a:r>
              <a:rPr lang="de-DE" sz="4800" b="1" dirty="0" smtClean="0">
                <a:solidFill>
                  <a:schemeClr val="bg1"/>
                </a:solidFill>
                <a:latin typeface="Calibri" pitchFamily="34" charset="0"/>
              </a:rPr>
              <a:t>Perspective for cosmic rays at highest Energies</a:t>
            </a:r>
            <a:endParaRPr lang="en-US" sz="4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09190" y="2610619"/>
            <a:ext cx="3262432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latin typeface="Bernard MT Condensed" pitchFamily="18" charset="0"/>
              </a:rPr>
              <a:t>Auger Upgrades</a:t>
            </a:r>
          </a:p>
          <a:p>
            <a:endParaRPr lang="de-DE" sz="2000" dirty="0">
              <a:latin typeface="Bernard MT Condensed" pitchFamily="18" charset="0"/>
            </a:endParaRPr>
          </a:p>
          <a:p>
            <a:pPr marL="342900" indent="-342900">
              <a:buFontTx/>
              <a:buChar char="-"/>
            </a:pPr>
            <a:r>
              <a:rPr lang="de-DE" sz="3200" dirty="0" smtClean="0">
                <a:latin typeface="Bernard MT Condensed" pitchFamily="18" charset="0"/>
              </a:rPr>
              <a:t>Lower threshold</a:t>
            </a:r>
          </a:p>
          <a:p>
            <a:pPr marL="342900" indent="-342900">
              <a:buFontTx/>
              <a:buChar char="-"/>
            </a:pPr>
            <a:r>
              <a:rPr lang="de-DE" sz="3200" dirty="0" smtClean="0">
                <a:latin typeface="Bernard MT Condensed" pitchFamily="18" charset="0"/>
              </a:rPr>
              <a:t>Muon counters</a:t>
            </a:r>
          </a:p>
          <a:p>
            <a:pPr marL="342900" indent="-342900">
              <a:buFontTx/>
              <a:buChar char="-"/>
            </a:pPr>
            <a:r>
              <a:rPr lang="de-DE" sz="3200" dirty="0" smtClean="0">
                <a:latin typeface="Bernard MT Condensed" pitchFamily="18" charset="0"/>
              </a:rPr>
              <a:t>Radio detection</a:t>
            </a:r>
            <a:endParaRPr lang="en-US" sz="3200" dirty="0">
              <a:latin typeface="Bernard MT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1362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4" b="34812"/>
          <a:stretch/>
        </p:blipFill>
        <p:spPr bwMode="auto">
          <a:xfrm>
            <a:off x="-1388746" y="-29451"/>
            <a:ext cx="14426353" cy="1045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 bwMode="auto">
          <a:xfrm>
            <a:off x="1733047" y="787778"/>
            <a:ext cx="5910642" cy="5783188"/>
          </a:xfrm>
          <a:prstGeom prst="ellipse">
            <a:avLst/>
          </a:prstGeom>
          <a:solidFill>
            <a:srgbClr val="FFFF99">
              <a:alpha val="25882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latin typeface="Impact" pitchFamily="34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3371525" y="3570578"/>
            <a:ext cx="5910642" cy="5783188"/>
          </a:xfrm>
          <a:prstGeom prst="ellipse">
            <a:avLst/>
          </a:prstGeom>
          <a:solidFill>
            <a:srgbClr val="FFFF99">
              <a:alpha val="25882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latin typeface="Impact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4951014" y="941636"/>
            <a:ext cx="5910642" cy="5783188"/>
          </a:xfrm>
          <a:prstGeom prst="ellipse">
            <a:avLst/>
          </a:prstGeom>
          <a:solidFill>
            <a:srgbClr val="FFFF99">
              <a:alpha val="25882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latin typeface="Impac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43689" y="2392415"/>
            <a:ext cx="36544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Gamma </a:t>
            </a:r>
          </a:p>
          <a:p>
            <a:r>
              <a:rPr lang="de-DE" sz="66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        Rays</a:t>
            </a:r>
            <a:endParaRPr lang="en-US" sz="66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0412" y="4058534"/>
            <a:ext cx="30128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FF0000"/>
                </a:solidFill>
              </a:rPr>
              <a:t>Sources of </a:t>
            </a:r>
          </a:p>
          <a:p>
            <a:pPr algn="ctr"/>
            <a:r>
              <a:rPr lang="de-DE" sz="2800" dirty="0" smtClean="0">
                <a:solidFill>
                  <a:srgbClr val="FF0000"/>
                </a:solidFill>
              </a:rPr>
              <a:t>Cosmic Rays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16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141" y="-29451"/>
            <a:ext cx="14426353" cy="978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3893" y="1133971"/>
            <a:ext cx="7447873" cy="70326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 smtClean="0">
                <a:solidFill>
                  <a:schemeClr val="bg1"/>
                </a:solidFill>
              </a:rPr>
              <a:t> </a:t>
            </a:r>
            <a:r>
              <a:rPr lang="de-DE" sz="6600" dirty="0" smtClean="0">
                <a:solidFill>
                  <a:schemeClr val="bg1"/>
                </a:solidFill>
              </a:rPr>
              <a:t>Alexander Chudakov</a:t>
            </a:r>
          </a:p>
          <a:p>
            <a:endParaRPr lang="de-DE" sz="6600" dirty="0">
              <a:solidFill>
                <a:schemeClr val="bg1"/>
              </a:solidFill>
            </a:endParaRPr>
          </a:p>
          <a:p>
            <a:endParaRPr lang="de-DE" sz="6600" dirty="0" smtClean="0">
              <a:solidFill>
                <a:schemeClr val="bg1"/>
              </a:solidFill>
            </a:endParaRPr>
          </a:p>
          <a:p>
            <a:endParaRPr lang="de-DE" sz="6600" dirty="0" smtClean="0">
              <a:solidFill>
                <a:schemeClr val="bg1"/>
              </a:solidFill>
            </a:endParaRPr>
          </a:p>
          <a:p>
            <a:endParaRPr lang="de-DE" sz="800" dirty="0" smtClean="0">
              <a:solidFill>
                <a:schemeClr val="bg1"/>
              </a:solidFill>
            </a:endParaRPr>
          </a:p>
          <a:p>
            <a:endParaRPr lang="de-DE" sz="800" dirty="0">
              <a:solidFill>
                <a:schemeClr val="bg1"/>
              </a:solidFill>
            </a:endParaRPr>
          </a:p>
          <a:p>
            <a:endParaRPr lang="de-DE" sz="800" dirty="0" smtClean="0">
              <a:solidFill>
                <a:schemeClr val="bg1"/>
              </a:solidFill>
            </a:endParaRPr>
          </a:p>
          <a:p>
            <a:endParaRPr lang="de-DE" sz="800" dirty="0">
              <a:solidFill>
                <a:schemeClr val="bg1"/>
              </a:solidFill>
            </a:endParaRPr>
          </a:p>
          <a:p>
            <a:endParaRPr lang="de-DE" sz="800" dirty="0" smtClean="0">
              <a:solidFill>
                <a:schemeClr val="bg1"/>
              </a:solidFill>
            </a:endParaRPr>
          </a:p>
          <a:p>
            <a:endParaRPr lang="de-DE" sz="800" dirty="0">
              <a:solidFill>
                <a:schemeClr val="bg1"/>
              </a:solidFill>
            </a:endParaRPr>
          </a:p>
          <a:p>
            <a:r>
              <a:rPr lang="de-DE" sz="8000" dirty="0" smtClean="0">
                <a:solidFill>
                  <a:schemeClr val="bg1"/>
                </a:solidFill>
              </a:rPr>
              <a:t>       </a:t>
            </a:r>
            <a:r>
              <a:rPr lang="de-DE" sz="12500" dirty="0" smtClean="0">
                <a:solidFill>
                  <a:schemeClr val="bg1"/>
                </a:solidFill>
              </a:rPr>
              <a:t>1965</a:t>
            </a:r>
            <a:r>
              <a:rPr lang="de-DE" sz="6600" dirty="0" smtClean="0">
                <a:solidFill>
                  <a:schemeClr val="bg1"/>
                </a:solidFill>
              </a:rPr>
              <a:t>  </a:t>
            </a:r>
            <a:endParaRPr lang="en-US" sz="12500" dirty="0">
              <a:solidFill>
                <a:schemeClr val="bg1"/>
              </a:solidFill>
            </a:endParaRPr>
          </a:p>
        </p:txBody>
      </p:sp>
      <p:pic>
        <p:nvPicPr>
          <p:cNvPr id="11266" name="Picture 2" descr="X:\achudako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694" y="3091689"/>
            <a:ext cx="5142954" cy="6187616"/>
          </a:xfrm>
          <a:prstGeom prst="rect">
            <a:avLst/>
          </a:prstGeom>
          <a:noFill/>
          <a:ln w="57150">
            <a:solidFill>
              <a:schemeClr val="tx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83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4" b="34812"/>
          <a:stretch/>
        </p:blipFill>
        <p:spPr bwMode="auto">
          <a:xfrm>
            <a:off x="-1388746" y="-29451"/>
            <a:ext cx="14426353" cy="1045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 bwMode="auto">
          <a:xfrm>
            <a:off x="1733047" y="787778"/>
            <a:ext cx="5910642" cy="5783188"/>
          </a:xfrm>
          <a:prstGeom prst="ellipse">
            <a:avLst/>
          </a:prstGeom>
          <a:solidFill>
            <a:srgbClr val="FFFF99">
              <a:alpha val="25882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3371525" y="3570578"/>
            <a:ext cx="5910642" cy="5783188"/>
          </a:xfrm>
          <a:prstGeom prst="ellipse">
            <a:avLst/>
          </a:prstGeom>
          <a:solidFill>
            <a:srgbClr val="FFFF99">
              <a:alpha val="25882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4951014" y="941636"/>
            <a:ext cx="5910642" cy="5783188"/>
          </a:xfrm>
          <a:prstGeom prst="ellipse">
            <a:avLst/>
          </a:prstGeom>
          <a:solidFill>
            <a:srgbClr val="FFFF99">
              <a:alpha val="25882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33197" y="2485981"/>
            <a:ext cx="19551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solidFill>
                  <a:schemeClr val="bg1"/>
                </a:solidFill>
              </a:rPr>
              <a:t>Particle </a:t>
            </a:r>
          </a:p>
          <a:p>
            <a:r>
              <a:rPr lang="de-DE" sz="3200" dirty="0">
                <a:solidFill>
                  <a:schemeClr val="bg1"/>
                </a:solidFill>
              </a:rPr>
              <a:t>P</a:t>
            </a:r>
            <a:r>
              <a:rPr lang="de-DE" sz="3200" dirty="0" smtClean="0">
                <a:solidFill>
                  <a:schemeClr val="bg1"/>
                </a:solidFill>
              </a:rPr>
              <a:t>hysics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99847" y="2499544"/>
            <a:ext cx="18375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smtClean="0">
                <a:solidFill>
                  <a:schemeClr val="bg1"/>
                </a:solidFill>
              </a:rPr>
              <a:t>Astro </a:t>
            </a:r>
          </a:p>
          <a:p>
            <a:pPr algn="ctr"/>
            <a:r>
              <a:rPr lang="de-DE" sz="3200" dirty="0">
                <a:solidFill>
                  <a:schemeClr val="bg1"/>
                </a:solidFill>
              </a:rPr>
              <a:t>P</a:t>
            </a:r>
            <a:r>
              <a:rPr lang="de-DE" sz="3200" dirty="0" smtClean="0">
                <a:solidFill>
                  <a:schemeClr val="bg1"/>
                </a:solidFill>
              </a:rPr>
              <a:t>hysics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22641" y="7326659"/>
            <a:ext cx="2510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solidFill>
                  <a:schemeClr val="bg1"/>
                </a:solidFill>
              </a:rPr>
              <a:t>Cosmology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0412" y="4058534"/>
            <a:ext cx="30128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smtClean="0">
                <a:solidFill>
                  <a:schemeClr val="bg1"/>
                </a:solidFill>
              </a:rPr>
              <a:t>Astroparticle </a:t>
            </a:r>
          </a:p>
          <a:p>
            <a:pPr algn="ctr"/>
            <a:r>
              <a:rPr lang="de-DE" sz="3200" dirty="0">
                <a:solidFill>
                  <a:schemeClr val="bg1"/>
                </a:solidFill>
              </a:rPr>
              <a:t>P</a:t>
            </a:r>
            <a:r>
              <a:rPr lang="de-DE" sz="3200" dirty="0" smtClean="0">
                <a:solidFill>
                  <a:schemeClr val="bg1"/>
                </a:solidFill>
              </a:rPr>
              <a:t>hysics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56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3003213" cy="9756775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5" tIns="65028" rIns="130055" bIns="65028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4035" name="Rectangle 2"/>
          <p:cNvSpPr>
            <a:spLocks noChangeArrowheads="1"/>
          </p:cNvSpPr>
          <p:nvPr/>
        </p:nvSpPr>
        <p:spPr bwMode="auto">
          <a:xfrm>
            <a:off x="1" y="0"/>
            <a:ext cx="13055136" cy="9756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 anchor="ctr"/>
          <a:lstStyle/>
          <a:p>
            <a:endParaRPr lang="en-US"/>
          </a:p>
        </p:txBody>
      </p:sp>
      <p:sp>
        <p:nvSpPr>
          <p:cNvPr id="44036" name="Rectangle 3"/>
          <p:cNvSpPr>
            <a:spLocks noChangeArrowheads="1"/>
          </p:cNvSpPr>
          <p:nvPr/>
        </p:nvSpPr>
        <p:spPr bwMode="auto">
          <a:xfrm>
            <a:off x="5449611" y="370396"/>
            <a:ext cx="7400092" cy="75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 anchor="b" anchorCtr="1"/>
          <a:lstStyle/>
          <a:p>
            <a:pPr algn="r"/>
            <a:r>
              <a:rPr lang="de-DE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de-DE">
                <a:solidFill>
                  <a:schemeClr val="bg1"/>
                </a:solidFill>
                <a:latin typeface="Verdana" pitchFamily="34" charset="0"/>
              </a:rPr>
            </a:br>
            <a:endParaRPr lang="de-DE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0" y="1"/>
            <a:ext cx="13003213" cy="114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 anchor="ctr"/>
          <a:lstStyle/>
          <a:p>
            <a:pPr algn="ctr"/>
            <a:r>
              <a:rPr lang="de-DE" sz="5700" b="1" dirty="0">
                <a:solidFill>
                  <a:schemeClr val="bg1"/>
                </a:solidFill>
                <a:latin typeface="Calibri" pitchFamily="34" charset="0"/>
              </a:rPr>
              <a:t>The Sky at </a:t>
            </a:r>
            <a:r>
              <a:rPr lang="de-DE" sz="5700" b="1" dirty="0" smtClean="0">
                <a:solidFill>
                  <a:schemeClr val="bg1"/>
                </a:solidFill>
                <a:latin typeface="Calibri" pitchFamily="34" charset="0"/>
              </a:rPr>
              <a:t>TeV-Energies</a:t>
            </a:r>
            <a:endParaRPr lang="de-DE" sz="57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4038" name="Title 7"/>
          <p:cNvSpPr>
            <a:spLocks/>
          </p:cNvSpPr>
          <p:nvPr/>
        </p:nvSpPr>
        <p:spPr bwMode="auto">
          <a:xfrm>
            <a:off x="767552" y="390724"/>
            <a:ext cx="11165606" cy="102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endParaRPr lang="en-US" sz="630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44039" name="Group 6"/>
          <p:cNvGrpSpPr>
            <a:grpSpLocks/>
          </p:cNvGrpSpPr>
          <p:nvPr/>
        </p:nvGrpSpPr>
        <p:grpSpPr bwMode="auto">
          <a:xfrm>
            <a:off x="0" y="1409312"/>
            <a:ext cx="13003213" cy="867269"/>
            <a:chOff x="0" y="1488"/>
            <a:chExt cx="5760" cy="384"/>
          </a:xfrm>
        </p:grpSpPr>
        <p:pic>
          <p:nvPicPr>
            <p:cNvPr id="4405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36"/>
              <a:ext cx="153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5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"/>
            <a:stretch>
              <a:fillRect/>
            </a:stretch>
          </p:blipFill>
          <p:spPr bwMode="auto">
            <a:xfrm>
              <a:off x="1488" y="1536"/>
              <a:ext cx="1488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59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0"/>
            <a:stretch>
              <a:fillRect/>
            </a:stretch>
          </p:blipFill>
          <p:spPr bwMode="auto">
            <a:xfrm>
              <a:off x="2928" y="1536"/>
              <a:ext cx="14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60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0" t="-14285"/>
            <a:stretch>
              <a:fillRect/>
            </a:stretch>
          </p:blipFill>
          <p:spPr bwMode="auto">
            <a:xfrm>
              <a:off x="4320" y="1488"/>
              <a:ext cx="144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grpSp>
        <p:nvGrpSpPr>
          <p:cNvPr id="44040" name="Group 11"/>
          <p:cNvGrpSpPr>
            <a:grpSpLocks/>
          </p:cNvGrpSpPr>
          <p:nvPr/>
        </p:nvGrpSpPr>
        <p:grpSpPr bwMode="auto">
          <a:xfrm>
            <a:off x="2600643" y="5745657"/>
            <a:ext cx="3846784" cy="3708478"/>
            <a:chOff x="2352" y="2496"/>
            <a:chExt cx="1704" cy="1642"/>
          </a:xfrm>
        </p:grpSpPr>
        <p:pic>
          <p:nvPicPr>
            <p:cNvPr id="44055" name="Picture 6"/>
            <p:cNvPicPr>
              <a:picLocks noChangeAspect="1" noChangeArrowheads="1"/>
            </p:cNvPicPr>
            <p:nvPr/>
          </p:nvPicPr>
          <p:blipFill>
            <a:blip r:embed="rId6">
              <a:lum bright="-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" t="3685" r="4468" b="3836"/>
            <a:stretch>
              <a:fillRect/>
            </a:stretch>
          </p:blipFill>
          <p:spPr bwMode="auto">
            <a:xfrm>
              <a:off x="2352" y="2496"/>
              <a:ext cx="1704" cy="1642"/>
            </a:xfrm>
            <a:prstGeom prst="rect">
              <a:avLst/>
            </a:prstGeom>
            <a:noFill/>
            <a:ln w="1584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056" name="Text Box 7"/>
            <p:cNvSpPr txBox="1">
              <a:spLocks noChangeArrowheads="1"/>
            </p:cNvSpPr>
            <p:nvPr/>
          </p:nvSpPr>
          <p:spPr bwMode="auto">
            <a:xfrm>
              <a:off x="2496" y="2592"/>
              <a:ext cx="1095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104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US" sz="2300">
                  <a:solidFill>
                    <a:srgbClr val="FFFFFF"/>
                  </a:solidFill>
                  <a:latin typeface="Arial" charset="0"/>
                  <a:cs typeface="Arial" charset="0"/>
                </a:rPr>
                <a:t>RX J1713.7-3946</a:t>
              </a:r>
            </a:p>
          </p:txBody>
        </p:sp>
      </p:grpSp>
      <p:pic>
        <p:nvPicPr>
          <p:cNvPr id="4404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81" y="3252258"/>
            <a:ext cx="11702892" cy="211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4042" name="Line 15"/>
          <p:cNvSpPr>
            <a:spLocks noChangeShapeType="1"/>
          </p:cNvSpPr>
          <p:nvPr/>
        </p:nvSpPr>
        <p:spPr bwMode="auto">
          <a:xfrm flipH="1">
            <a:off x="1300321" y="2168172"/>
            <a:ext cx="5309645" cy="119249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44043" name="Line 16"/>
          <p:cNvSpPr>
            <a:spLocks noChangeShapeType="1"/>
          </p:cNvSpPr>
          <p:nvPr/>
        </p:nvSpPr>
        <p:spPr bwMode="auto">
          <a:xfrm>
            <a:off x="9644050" y="2168172"/>
            <a:ext cx="2492282" cy="119249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44044" name="Rectangle 17"/>
          <p:cNvSpPr>
            <a:spLocks noChangeArrowheads="1"/>
          </p:cNvSpPr>
          <p:nvPr/>
        </p:nvSpPr>
        <p:spPr bwMode="auto">
          <a:xfrm>
            <a:off x="6609967" y="1517720"/>
            <a:ext cx="3034083" cy="65045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 anchor="ctr"/>
          <a:lstStyle/>
          <a:p>
            <a:endParaRPr lang="en-US"/>
          </a:p>
        </p:txBody>
      </p:sp>
      <p:sp>
        <p:nvSpPr>
          <p:cNvPr id="44045" name="Line 18"/>
          <p:cNvSpPr>
            <a:spLocks noChangeShapeType="1"/>
          </p:cNvSpPr>
          <p:nvPr/>
        </p:nvSpPr>
        <p:spPr bwMode="auto">
          <a:xfrm>
            <a:off x="1733762" y="4661570"/>
            <a:ext cx="866881" cy="108408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44046" name="Line 19"/>
          <p:cNvSpPr>
            <a:spLocks noChangeShapeType="1"/>
          </p:cNvSpPr>
          <p:nvPr/>
        </p:nvSpPr>
        <p:spPr bwMode="auto">
          <a:xfrm>
            <a:off x="2492282" y="4661570"/>
            <a:ext cx="4009324" cy="108408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44047" name="Rectangle 20"/>
          <p:cNvSpPr>
            <a:spLocks noChangeArrowheads="1"/>
          </p:cNvSpPr>
          <p:nvPr/>
        </p:nvSpPr>
        <p:spPr bwMode="auto">
          <a:xfrm>
            <a:off x="1733762" y="3902710"/>
            <a:ext cx="758521" cy="75886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 anchor="ctr"/>
          <a:lstStyle/>
          <a:p>
            <a:endParaRPr lang="en-US"/>
          </a:p>
        </p:txBody>
      </p:sp>
      <p:sp>
        <p:nvSpPr>
          <p:cNvPr id="44048" name="Text Box 21"/>
          <p:cNvSpPr txBox="1">
            <a:spLocks noChangeArrowheads="1"/>
          </p:cNvSpPr>
          <p:nvPr/>
        </p:nvSpPr>
        <p:spPr bwMode="auto">
          <a:xfrm>
            <a:off x="6919245" y="5415914"/>
            <a:ext cx="5650527" cy="569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    H.E.S.S.-Scan of the galactic plane</a:t>
            </a:r>
            <a:endParaRPr lang="en-US" sz="280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4049" name="Picture 22" descr="crw0246mond070122_dewer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00" y="6721334"/>
            <a:ext cx="1733762" cy="173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50" name="Text Box 23"/>
          <p:cNvSpPr txBox="1">
            <a:spLocks noChangeArrowheads="1"/>
          </p:cNvSpPr>
          <p:nvPr/>
        </p:nvSpPr>
        <p:spPr bwMode="auto">
          <a:xfrm>
            <a:off x="1169387" y="7206915"/>
            <a:ext cx="1011253" cy="500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Moon</a:t>
            </a:r>
            <a:endParaRPr lang="en-US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051" name="Line 24"/>
          <p:cNvSpPr>
            <a:spLocks noChangeShapeType="1"/>
          </p:cNvSpPr>
          <p:nvPr/>
        </p:nvSpPr>
        <p:spPr bwMode="auto">
          <a:xfrm>
            <a:off x="1733762" y="6070882"/>
            <a:ext cx="0" cy="97567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44052" name="Line 25"/>
          <p:cNvSpPr>
            <a:spLocks noChangeShapeType="1"/>
          </p:cNvSpPr>
          <p:nvPr/>
        </p:nvSpPr>
        <p:spPr bwMode="auto">
          <a:xfrm flipV="1">
            <a:off x="1733762" y="8130646"/>
            <a:ext cx="0" cy="97567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44053" name="Text Box 26"/>
          <p:cNvSpPr txBox="1">
            <a:spLocks noChangeArrowheads="1"/>
          </p:cNvSpPr>
          <p:nvPr/>
        </p:nvSpPr>
        <p:spPr bwMode="auto">
          <a:xfrm>
            <a:off x="866882" y="6070882"/>
            <a:ext cx="823701" cy="500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0.5°</a:t>
            </a:r>
            <a:endParaRPr lang="en-US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054" name="TextBox 2"/>
          <p:cNvSpPr txBox="1">
            <a:spLocks noChangeArrowheads="1"/>
          </p:cNvSpPr>
          <p:nvPr/>
        </p:nvSpPr>
        <p:spPr bwMode="auto">
          <a:xfrm>
            <a:off x="8397908" y="6872656"/>
            <a:ext cx="3612004" cy="223366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30055" tIns="65028" rIns="130055" bIns="650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340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1989:      1 Source</a:t>
            </a:r>
          </a:p>
          <a:p>
            <a:pPr eaLnBrk="1" hangingPunct="1"/>
            <a:r>
              <a:rPr lang="de-DE" sz="340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1996:      3 Sources</a:t>
            </a:r>
          </a:p>
          <a:p>
            <a:pPr eaLnBrk="1" hangingPunct="1"/>
            <a:r>
              <a:rPr lang="de-DE" sz="340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2005:    80 Sources</a:t>
            </a:r>
          </a:p>
          <a:p>
            <a:pPr eaLnBrk="1" hangingPunct="1"/>
            <a:r>
              <a:rPr lang="de-DE" sz="340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2012:  150 Sources</a:t>
            </a:r>
            <a:endParaRPr lang="en-US" sz="340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5925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3213" cy="975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-771202" y="8046739"/>
            <a:ext cx="14185576" cy="216024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92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5375" y="4518"/>
            <a:ext cx="17348906" cy="976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142" y="925853"/>
            <a:ext cx="6425490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60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4927" y="0"/>
            <a:ext cx="15597084" cy="975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71688" y="7974731"/>
            <a:ext cx="10966043" cy="1177766"/>
          </a:xfrm>
          <a:prstGeom prst="rect">
            <a:avLst/>
          </a:prstGeom>
          <a:noFill/>
        </p:spPr>
        <p:txBody>
          <a:bodyPr wrap="square" lIns="130055" tIns="65028" rIns="130055" bIns="65028">
            <a:spAutoFit/>
          </a:bodyPr>
          <a:lstStyle/>
          <a:p>
            <a:pPr algn="l"/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Prototyp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of 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Mid-Size Telescope CTA, </a:t>
            </a:r>
            <a:r>
              <a:rPr lang="de-DE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Berlin  </a:t>
            </a:r>
            <a:r>
              <a:rPr lang="de-DE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                           </a:t>
            </a:r>
            <a:r>
              <a:rPr lang="de-DE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(photoshop version)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274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nb166\My Documents\My Pictures\MST_Prototyp_13Nov2012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5399" y="0"/>
            <a:ext cx="14628613" cy="975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65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nb166\My Documents\My Pictures\MST_Prototyp_13Nov2012_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452"/>
            <a:ext cx="13198261" cy="880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70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4" b="34812"/>
          <a:stretch/>
        </p:blipFill>
        <p:spPr bwMode="auto">
          <a:xfrm>
            <a:off x="-1388746" y="-29451"/>
            <a:ext cx="14426353" cy="1045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83700" y="773931"/>
            <a:ext cx="11305256" cy="529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87363" indent="-487363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7275" indent="-40640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</a:defRPr>
            </a:lvl2pPr>
            <a:lvl3pPr marL="1625600" indent="-3254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</a:defRPr>
            </a:lvl3pPr>
            <a:lvl4pPr marL="2276475" indent="-3254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925763" indent="-3254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3382963" indent="-325438" algn="l" defTabSz="1300163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6pPr>
            <a:lvl7pPr marL="3840163" indent="-325438" algn="l" defTabSz="1300163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7pPr>
            <a:lvl8pPr marL="4297363" indent="-325438" algn="l" defTabSz="1300163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8pPr>
            <a:lvl9pPr marL="4754563" indent="-325438" algn="l" defTabSz="1300163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FF0000"/>
              </a:buClr>
              <a:buNone/>
            </a:pPr>
            <a:r>
              <a:rPr lang="en-GB" sz="4800" b="1" i="1" dirty="0" smtClean="0">
                <a:solidFill>
                  <a:schemeClr val="bg1"/>
                </a:solidFill>
                <a:latin typeface="+mj-lt"/>
              </a:rPr>
              <a:t>Plus:</a:t>
            </a:r>
          </a:p>
          <a:p>
            <a:pPr marL="0" indent="0">
              <a:buClr>
                <a:srgbClr val="FF0000"/>
              </a:buClr>
              <a:buNone/>
            </a:pPr>
            <a:endParaRPr lang="en-GB" sz="1400" b="1" i="1" dirty="0" smtClean="0">
              <a:solidFill>
                <a:schemeClr val="bg1"/>
              </a:solidFill>
              <a:latin typeface="+mj-lt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6000" b="1" dirty="0" smtClean="0">
                <a:solidFill>
                  <a:schemeClr val="bg1"/>
                </a:solidFill>
                <a:latin typeface="+mj-lt"/>
              </a:rPr>
              <a:t>MACE 		(India)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6000" b="1" dirty="0" smtClean="0">
                <a:solidFill>
                  <a:schemeClr val="bg1"/>
                </a:solidFill>
                <a:latin typeface="+mj-lt"/>
              </a:rPr>
              <a:t>HAWC  	(Mexico)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6000" b="1" dirty="0" err="1" smtClean="0">
                <a:solidFill>
                  <a:schemeClr val="bg1"/>
                </a:solidFill>
                <a:latin typeface="+mj-lt"/>
              </a:rPr>
              <a:t>HiSCORE</a:t>
            </a:r>
            <a:r>
              <a:rPr lang="en-GB" sz="6000" b="1" dirty="0" smtClean="0">
                <a:solidFill>
                  <a:schemeClr val="bg1"/>
                </a:solidFill>
                <a:latin typeface="+mj-lt"/>
              </a:rPr>
              <a:t> 	(Siberia)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6000" b="1" dirty="0" smtClean="0">
                <a:solidFill>
                  <a:schemeClr val="bg1"/>
                </a:solidFill>
                <a:latin typeface="+mj-lt"/>
              </a:rPr>
              <a:t>LHAASO 	(Tibet)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endParaRPr lang="en-GB" sz="1800" b="1" dirty="0">
              <a:solidFill>
                <a:schemeClr val="bg1"/>
              </a:solidFill>
              <a:latin typeface="+mj-lt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6000" b="1" dirty="0" smtClean="0">
                <a:solidFill>
                  <a:srgbClr val="FFFF00"/>
                </a:solidFill>
                <a:latin typeface="+mj-lt"/>
              </a:rPr>
              <a:t>Fermi     	(space, USA-led)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endParaRPr lang="en-GB" sz="1800" b="1" dirty="0">
              <a:solidFill>
                <a:schemeClr val="bg1"/>
              </a:solidFill>
              <a:latin typeface="+mj-lt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6000" b="1" dirty="0" smtClean="0">
                <a:solidFill>
                  <a:schemeClr val="bg1"/>
                </a:solidFill>
                <a:latin typeface="+mj-lt"/>
              </a:rPr>
              <a:t>GAMMA-400   (space, Russia-led</a:t>
            </a:r>
            <a:r>
              <a:rPr lang="en-GB" sz="4800" b="1" dirty="0" smtClean="0">
                <a:solidFill>
                  <a:schemeClr val="bg1"/>
                </a:solidFill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515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4" b="34812"/>
          <a:stretch/>
        </p:blipFill>
        <p:spPr bwMode="auto">
          <a:xfrm>
            <a:off x="-1388746" y="-29451"/>
            <a:ext cx="14426353" cy="1045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 bwMode="auto">
          <a:xfrm>
            <a:off x="1733047" y="787778"/>
            <a:ext cx="5910642" cy="5783188"/>
          </a:xfrm>
          <a:prstGeom prst="ellipse">
            <a:avLst/>
          </a:prstGeom>
          <a:solidFill>
            <a:srgbClr val="FFFF99">
              <a:alpha val="25882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latin typeface="Impact" pitchFamily="34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3371525" y="3570578"/>
            <a:ext cx="5910642" cy="5783188"/>
          </a:xfrm>
          <a:prstGeom prst="ellipse">
            <a:avLst/>
          </a:prstGeom>
          <a:solidFill>
            <a:srgbClr val="FFFF99">
              <a:alpha val="25882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latin typeface="Impact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4951014" y="941636"/>
            <a:ext cx="5910642" cy="5783188"/>
          </a:xfrm>
          <a:prstGeom prst="ellipse">
            <a:avLst/>
          </a:prstGeom>
          <a:solidFill>
            <a:srgbClr val="FFFF99">
              <a:alpha val="25882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smtClean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latin typeface="Impac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49677" y="7091580"/>
            <a:ext cx="53753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Neutrinos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0412" y="4058534"/>
            <a:ext cx="30128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FF0000"/>
                </a:solidFill>
              </a:rPr>
              <a:t>Sources of </a:t>
            </a:r>
          </a:p>
          <a:p>
            <a:pPr algn="ctr"/>
            <a:r>
              <a:rPr lang="de-DE" sz="2800" dirty="0" smtClean="0">
                <a:solidFill>
                  <a:srgbClr val="FF0000"/>
                </a:solidFill>
              </a:rPr>
              <a:t>Cosmic Rays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75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142" y="-29451"/>
            <a:ext cx="14426353" cy="978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2974" y="3009834"/>
            <a:ext cx="5282215" cy="4478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 smtClean="0">
                <a:solidFill>
                  <a:schemeClr val="bg1"/>
                </a:solidFill>
              </a:rPr>
              <a:t> Fred Reines</a:t>
            </a:r>
          </a:p>
          <a:p>
            <a:endParaRPr lang="de-DE" sz="8000" dirty="0">
              <a:solidFill>
                <a:schemeClr val="bg1"/>
              </a:solidFill>
            </a:endParaRPr>
          </a:p>
          <a:p>
            <a:r>
              <a:rPr lang="de-DE" sz="8000" dirty="0" smtClean="0">
                <a:solidFill>
                  <a:schemeClr val="bg1"/>
                </a:solidFill>
              </a:rPr>
              <a:t>    </a:t>
            </a:r>
            <a:r>
              <a:rPr lang="de-DE" sz="12500" dirty="0" smtClean="0">
                <a:solidFill>
                  <a:schemeClr val="bg1"/>
                </a:solidFill>
              </a:rPr>
              <a:t>1965</a:t>
            </a:r>
            <a:endParaRPr lang="en-US" sz="12500" dirty="0">
              <a:solidFill>
                <a:schemeClr val="bg1"/>
              </a:solidFill>
            </a:endParaRPr>
          </a:p>
        </p:txBody>
      </p:sp>
      <p:pic>
        <p:nvPicPr>
          <p:cNvPr id="5" name="Picture 5" descr="reinesgu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61646" y="1195041"/>
            <a:ext cx="5709890" cy="8107737"/>
          </a:xfrm>
          <a:prstGeom prst="rect">
            <a:avLst/>
          </a:prstGeom>
          <a:noFill/>
          <a:ln w="57150">
            <a:solidFill>
              <a:schemeClr val="tx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958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141" y="-29451"/>
            <a:ext cx="14426353" cy="978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6948" y="3798267"/>
            <a:ext cx="6465231" cy="4478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 smtClean="0">
                <a:solidFill>
                  <a:schemeClr val="bg1"/>
                </a:solidFill>
              </a:rPr>
              <a:t> Moisej Markov</a:t>
            </a:r>
          </a:p>
          <a:p>
            <a:endParaRPr lang="de-DE" sz="8000" dirty="0">
              <a:solidFill>
                <a:schemeClr val="bg1"/>
              </a:solidFill>
            </a:endParaRPr>
          </a:p>
          <a:p>
            <a:r>
              <a:rPr lang="de-DE" sz="8000" dirty="0" smtClean="0">
                <a:solidFill>
                  <a:schemeClr val="bg1"/>
                </a:solidFill>
              </a:rPr>
              <a:t>         </a:t>
            </a:r>
            <a:r>
              <a:rPr lang="de-DE" sz="12500" dirty="0" smtClean="0">
                <a:solidFill>
                  <a:schemeClr val="bg1"/>
                </a:solidFill>
              </a:rPr>
              <a:t>1960</a:t>
            </a:r>
            <a:endParaRPr lang="en-US" sz="12500" dirty="0">
              <a:solidFill>
                <a:schemeClr val="bg1"/>
              </a:solidFill>
            </a:endParaRPr>
          </a:p>
        </p:txBody>
      </p:sp>
      <p:pic>
        <p:nvPicPr>
          <p:cNvPr id="12290" name="Picture 2" descr="C:\Documents and Settings\nb166\My Documents\My Pictures\amarko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710" y="3231196"/>
            <a:ext cx="5092153" cy="6126521"/>
          </a:xfrm>
          <a:prstGeom prst="rect">
            <a:avLst/>
          </a:prstGeom>
          <a:noFill/>
          <a:ln w="57150">
            <a:solidFill>
              <a:schemeClr val="tx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95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4" b="34812"/>
          <a:stretch/>
        </p:blipFill>
        <p:spPr bwMode="auto">
          <a:xfrm>
            <a:off x="-1388746" y="-29451"/>
            <a:ext cx="14426353" cy="1045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10929" y="3726259"/>
            <a:ext cx="11730904" cy="270843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de-DE" sz="17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j-lt"/>
              </a:rPr>
              <a:t> Dark Matter</a:t>
            </a:r>
            <a:endParaRPr lang="en-US" sz="170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3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13260568" cy="100006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9" tIns="65025" rIns="130049" bIns="65025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1507" name="Picture 4" descr="img-JPE1908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/>
          <a:stretch>
            <a:fillRect/>
          </a:stretch>
        </p:blipFill>
        <p:spPr bwMode="auto">
          <a:xfrm>
            <a:off x="-49664" y="0"/>
            <a:ext cx="13314748" cy="1000069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Line 6"/>
          <p:cNvSpPr>
            <a:spLocks noChangeShapeType="1"/>
          </p:cNvSpPr>
          <p:nvPr/>
        </p:nvSpPr>
        <p:spPr bwMode="auto">
          <a:xfrm>
            <a:off x="10495129" y="7281445"/>
            <a:ext cx="0" cy="273281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9" tIns="65025" rIns="130049" bIns="65025"/>
          <a:lstStyle/>
          <a:p>
            <a:endParaRPr lang="en-US"/>
          </a:p>
        </p:txBody>
      </p:sp>
      <p:sp>
        <p:nvSpPr>
          <p:cNvPr id="21510" name="Text Box 10"/>
          <p:cNvSpPr txBox="1">
            <a:spLocks noChangeArrowheads="1"/>
          </p:cNvSpPr>
          <p:nvPr/>
        </p:nvSpPr>
        <p:spPr bwMode="auto">
          <a:xfrm rot="142853">
            <a:off x="4636034" y="1909712"/>
            <a:ext cx="2040278" cy="8263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7304" tIns="58653" rIns="117304" bIns="58653">
            <a:spAutoFit/>
          </a:bodyPr>
          <a:lstStyle>
            <a:lvl1pPr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600">
                <a:latin typeface="Calibri" pitchFamily="34" charset="0"/>
                <a:cs typeface="Calibri" pitchFamily="34" charset="0"/>
              </a:rPr>
              <a:t>3600 m</a:t>
            </a:r>
          </a:p>
        </p:txBody>
      </p:sp>
      <p:sp>
        <p:nvSpPr>
          <p:cNvPr id="21511" name="Text Box 11"/>
          <p:cNvSpPr txBox="1">
            <a:spLocks noChangeArrowheads="1"/>
          </p:cNvSpPr>
          <p:nvPr/>
        </p:nvSpPr>
        <p:spPr bwMode="auto">
          <a:xfrm rot="-5383132">
            <a:off x="10818627" y="4985851"/>
            <a:ext cx="2023627" cy="8194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304" tIns="58653" rIns="117304" bIns="58653">
            <a:spAutoFit/>
          </a:bodyPr>
          <a:lstStyle>
            <a:lvl1pPr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600">
                <a:latin typeface="Calibri" pitchFamily="34" charset="0"/>
                <a:cs typeface="Calibri" pitchFamily="34" charset="0"/>
              </a:rPr>
              <a:t>1366 m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-506864" y="6720887"/>
            <a:ext cx="5352286" cy="17579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169279" y="0"/>
            <a:ext cx="10901376" cy="1793320"/>
          </a:xfrm>
          <a:prstGeom prst="rect">
            <a:avLst/>
          </a:prstGeom>
          <a:noFill/>
          <a:ln w="38100">
            <a:noFill/>
          </a:ln>
        </p:spPr>
        <p:txBody>
          <a:bodyPr wrap="square" lIns="130055" tIns="65028" rIns="130055" bIns="65028">
            <a:spAutoFit/>
          </a:bodyPr>
          <a:lstStyle/>
          <a:p>
            <a:pPr>
              <a:defRPr/>
            </a:pPr>
            <a:r>
              <a:rPr lang="de-DE" sz="6600" b="1" dirty="0">
                <a:solidFill>
                  <a:srgbClr val="333399"/>
                </a:solidFill>
                <a:latin typeface="+mj-lt"/>
              </a:rPr>
              <a:t>The </a:t>
            </a:r>
            <a:r>
              <a:rPr lang="de-DE" sz="6600" b="1" dirty="0" smtClean="0">
                <a:solidFill>
                  <a:srgbClr val="333399"/>
                </a:solidFill>
                <a:latin typeface="+mj-lt"/>
              </a:rPr>
              <a:t>Baikal Neutrino </a:t>
            </a:r>
            <a:r>
              <a:rPr lang="de-DE" sz="6600" b="1" dirty="0">
                <a:solidFill>
                  <a:srgbClr val="333399"/>
                </a:solidFill>
                <a:latin typeface="+mj-lt"/>
              </a:rPr>
              <a:t>Telescope</a:t>
            </a:r>
          </a:p>
          <a:p>
            <a:pPr>
              <a:defRPr/>
            </a:pPr>
            <a:r>
              <a:rPr lang="de-DE" sz="3400" dirty="0" smtClean="0">
                <a:solidFill>
                  <a:srgbClr val="333399"/>
                </a:solidFill>
                <a:latin typeface="+mj-lt"/>
              </a:rPr>
              <a:t>-                                            </a:t>
            </a:r>
            <a:r>
              <a:rPr lang="de-DE" sz="2800" dirty="0" smtClean="0">
                <a:solidFill>
                  <a:schemeClr val="bg1"/>
                </a:solidFill>
                <a:latin typeface="+mj-lt"/>
              </a:rPr>
              <a:t>start </a:t>
            </a:r>
            <a:r>
              <a:rPr lang="de-DE" sz="2800" dirty="0">
                <a:solidFill>
                  <a:schemeClr val="bg1"/>
                </a:solidFill>
                <a:latin typeface="+mj-lt"/>
              </a:rPr>
              <a:t>of the project </a:t>
            </a:r>
            <a:r>
              <a:rPr lang="de-DE" sz="2800" dirty="0" smtClean="0">
                <a:solidFill>
                  <a:schemeClr val="bg1"/>
                </a:solidFill>
                <a:latin typeface="+mj-lt"/>
              </a:rPr>
              <a:t>1981, DESY 1988-2008</a:t>
            </a:r>
          </a:p>
          <a:p>
            <a:pPr>
              <a:defRPr/>
            </a:pPr>
            <a:endParaRPr lang="en-US" sz="800" dirty="0">
              <a:solidFill>
                <a:srgbClr val="333399"/>
              </a:solidFill>
              <a:latin typeface="+mj-lt"/>
            </a:endParaRPr>
          </a:p>
        </p:txBody>
      </p:sp>
      <p:grpSp>
        <p:nvGrpSpPr>
          <p:cNvPr id="51" name="Group 5"/>
          <p:cNvGrpSpPr>
            <a:grpSpLocks/>
          </p:cNvGrpSpPr>
          <p:nvPr/>
        </p:nvGrpSpPr>
        <p:grpSpPr bwMode="auto">
          <a:xfrm>
            <a:off x="0" y="3222203"/>
            <a:ext cx="4125341" cy="6546723"/>
            <a:chOff x="3379" y="164"/>
            <a:chExt cx="2222" cy="4003"/>
          </a:xfrm>
        </p:grpSpPr>
        <p:grpSp>
          <p:nvGrpSpPr>
            <p:cNvPr id="52" name="Group 6"/>
            <p:cNvGrpSpPr>
              <a:grpSpLocks/>
            </p:cNvGrpSpPr>
            <p:nvPr/>
          </p:nvGrpSpPr>
          <p:grpSpPr bwMode="auto">
            <a:xfrm>
              <a:off x="3424" y="164"/>
              <a:ext cx="2177" cy="3952"/>
              <a:chOff x="480" y="768"/>
              <a:chExt cx="1680" cy="3408"/>
            </a:xfrm>
          </p:grpSpPr>
          <p:sp>
            <p:nvSpPr>
              <p:cNvPr id="54" name="Rectangle 7"/>
              <p:cNvSpPr>
                <a:spLocks noChangeArrowheads="1"/>
              </p:cNvSpPr>
              <p:nvPr/>
            </p:nvSpPr>
            <p:spPr bwMode="auto">
              <a:xfrm>
                <a:off x="480" y="768"/>
                <a:ext cx="1680" cy="3408"/>
              </a:xfrm>
              <a:prstGeom prst="rect">
                <a:avLst/>
              </a:prstGeom>
              <a:solidFill>
                <a:srgbClr val="66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grpSp>
            <p:nvGrpSpPr>
              <p:cNvPr id="61" name="Group 8"/>
              <p:cNvGrpSpPr>
                <a:grpSpLocks/>
              </p:cNvGrpSpPr>
              <p:nvPr/>
            </p:nvGrpSpPr>
            <p:grpSpPr bwMode="auto">
              <a:xfrm>
                <a:off x="672" y="864"/>
                <a:ext cx="1296" cy="3168"/>
                <a:chOff x="1584" y="192"/>
                <a:chExt cx="1680" cy="4512"/>
              </a:xfrm>
            </p:grpSpPr>
            <p:sp>
              <p:nvSpPr>
                <p:cNvPr id="68" name="Line 9"/>
                <p:cNvSpPr>
                  <a:spLocks noChangeShapeType="1"/>
                </p:cNvSpPr>
                <p:nvPr/>
              </p:nvSpPr>
              <p:spPr bwMode="auto">
                <a:xfrm>
                  <a:off x="1584" y="192"/>
                  <a:ext cx="624" cy="1632"/>
                </a:xfrm>
                <a:prstGeom prst="line">
                  <a:avLst/>
                </a:prstGeom>
                <a:noFill/>
                <a:ln w="38100">
                  <a:solidFill>
                    <a:srgbClr val="FFFF99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69" name="Oval 10"/>
                <p:cNvSpPr>
                  <a:spLocks noChangeArrowheads="1"/>
                </p:cNvSpPr>
                <p:nvPr/>
              </p:nvSpPr>
              <p:spPr bwMode="auto">
                <a:xfrm>
                  <a:off x="2256" y="288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6699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70" name="Oval 11"/>
                <p:cNvSpPr>
                  <a:spLocks noChangeArrowheads="1"/>
                </p:cNvSpPr>
                <p:nvPr/>
              </p:nvSpPr>
              <p:spPr bwMode="auto">
                <a:xfrm>
                  <a:off x="2208" y="1200"/>
                  <a:ext cx="288" cy="2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6699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71" name="Oval 12"/>
                <p:cNvSpPr>
                  <a:spLocks noChangeArrowheads="1"/>
                </p:cNvSpPr>
                <p:nvPr/>
              </p:nvSpPr>
              <p:spPr bwMode="auto">
                <a:xfrm>
                  <a:off x="2160" y="816"/>
                  <a:ext cx="384" cy="3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6699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72" name="Oval 13"/>
                <p:cNvSpPr>
                  <a:spLocks noChangeArrowheads="1"/>
                </p:cNvSpPr>
                <p:nvPr/>
              </p:nvSpPr>
              <p:spPr bwMode="auto">
                <a:xfrm>
                  <a:off x="2352" y="4224"/>
                  <a:ext cx="480" cy="48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6699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73" name="Oval 14"/>
                <p:cNvSpPr>
                  <a:spLocks noChangeArrowheads="1"/>
                </p:cNvSpPr>
                <p:nvPr/>
              </p:nvSpPr>
              <p:spPr bwMode="auto">
                <a:xfrm>
                  <a:off x="2736" y="2592"/>
                  <a:ext cx="288" cy="2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6699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74" name="Oval 15"/>
                <p:cNvSpPr>
                  <a:spLocks noChangeArrowheads="1"/>
                </p:cNvSpPr>
                <p:nvPr/>
              </p:nvSpPr>
              <p:spPr bwMode="auto">
                <a:xfrm>
                  <a:off x="2352" y="2304"/>
                  <a:ext cx="480" cy="48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6699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75" name="Oval 16"/>
                <p:cNvSpPr>
                  <a:spLocks noChangeArrowheads="1"/>
                </p:cNvSpPr>
                <p:nvPr/>
              </p:nvSpPr>
              <p:spPr bwMode="auto">
                <a:xfrm>
                  <a:off x="2736" y="2256"/>
                  <a:ext cx="288" cy="2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6699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76" name="Oval 17"/>
                <p:cNvSpPr>
                  <a:spLocks noChangeArrowheads="1"/>
                </p:cNvSpPr>
                <p:nvPr/>
              </p:nvSpPr>
              <p:spPr bwMode="auto">
                <a:xfrm>
                  <a:off x="2736" y="2880"/>
                  <a:ext cx="288" cy="2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6699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77" name="Oval 18"/>
                <p:cNvSpPr>
                  <a:spLocks noChangeArrowheads="1"/>
                </p:cNvSpPr>
                <p:nvPr/>
              </p:nvSpPr>
              <p:spPr bwMode="auto">
                <a:xfrm>
                  <a:off x="2688" y="3168"/>
                  <a:ext cx="384" cy="3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6699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78" name="Oval 19"/>
                <p:cNvSpPr>
                  <a:spLocks noChangeArrowheads="1"/>
                </p:cNvSpPr>
                <p:nvPr/>
              </p:nvSpPr>
              <p:spPr bwMode="auto">
                <a:xfrm>
                  <a:off x="1680" y="2448"/>
                  <a:ext cx="480" cy="48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6699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79" name="Oval 20"/>
                <p:cNvSpPr>
                  <a:spLocks noChangeArrowheads="1"/>
                </p:cNvSpPr>
                <p:nvPr/>
              </p:nvSpPr>
              <p:spPr bwMode="auto">
                <a:xfrm>
                  <a:off x="2688" y="3504"/>
                  <a:ext cx="384" cy="3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6699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80" name="Oval 21"/>
                <p:cNvSpPr>
                  <a:spLocks noChangeArrowheads="1"/>
                </p:cNvSpPr>
                <p:nvPr/>
              </p:nvSpPr>
              <p:spPr bwMode="auto">
                <a:xfrm>
                  <a:off x="2736" y="3888"/>
                  <a:ext cx="288" cy="2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6699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81" name="Oval 22"/>
                <p:cNvSpPr>
                  <a:spLocks noChangeArrowheads="1"/>
                </p:cNvSpPr>
                <p:nvPr/>
              </p:nvSpPr>
              <p:spPr bwMode="auto">
                <a:xfrm>
                  <a:off x="1728" y="240"/>
                  <a:ext cx="384" cy="3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6699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82" name="Oval 23"/>
                <p:cNvSpPr>
                  <a:spLocks noChangeArrowheads="1"/>
                </p:cNvSpPr>
                <p:nvPr/>
              </p:nvSpPr>
              <p:spPr bwMode="auto">
                <a:xfrm>
                  <a:off x="1680" y="1008"/>
                  <a:ext cx="480" cy="48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6699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83" name="Oval 24"/>
                <p:cNvSpPr>
                  <a:spLocks noChangeArrowheads="1"/>
                </p:cNvSpPr>
                <p:nvPr/>
              </p:nvSpPr>
              <p:spPr bwMode="auto">
                <a:xfrm>
                  <a:off x="1680" y="1728"/>
                  <a:ext cx="480" cy="48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6699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84" name="Oval 25"/>
                <p:cNvSpPr>
                  <a:spLocks noChangeArrowheads="1"/>
                </p:cNvSpPr>
                <p:nvPr/>
              </p:nvSpPr>
              <p:spPr bwMode="auto">
                <a:xfrm>
                  <a:off x="1776" y="2208"/>
                  <a:ext cx="288" cy="2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6699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85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1920" y="432"/>
                  <a:ext cx="0" cy="379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86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2352" y="288"/>
                  <a:ext cx="0" cy="350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87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2880" y="480"/>
                  <a:ext cx="0" cy="37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88" name="Oval 29"/>
                <p:cNvSpPr>
                  <a:spLocks noChangeArrowheads="1"/>
                </p:cNvSpPr>
                <p:nvPr/>
              </p:nvSpPr>
              <p:spPr bwMode="auto">
                <a:xfrm>
                  <a:off x="1872" y="384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89" name="Oval 30"/>
                <p:cNvSpPr>
                  <a:spLocks noChangeArrowheads="1"/>
                </p:cNvSpPr>
                <p:nvPr/>
              </p:nvSpPr>
              <p:spPr bwMode="auto">
                <a:xfrm>
                  <a:off x="1872" y="1920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90" name="Oval 31"/>
                <p:cNvSpPr>
                  <a:spLocks noChangeArrowheads="1"/>
                </p:cNvSpPr>
                <p:nvPr/>
              </p:nvSpPr>
              <p:spPr bwMode="auto">
                <a:xfrm>
                  <a:off x="1872" y="2304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91" name="Oval 32"/>
                <p:cNvSpPr>
                  <a:spLocks noChangeArrowheads="1"/>
                </p:cNvSpPr>
                <p:nvPr/>
              </p:nvSpPr>
              <p:spPr bwMode="auto">
                <a:xfrm>
                  <a:off x="1872" y="2640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92" name="Oval 33"/>
                <p:cNvSpPr>
                  <a:spLocks noChangeArrowheads="1"/>
                </p:cNvSpPr>
                <p:nvPr/>
              </p:nvSpPr>
              <p:spPr bwMode="auto">
                <a:xfrm>
                  <a:off x="1872" y="2976"/>
                  <a:ext cx="96" cy="96"/>
                </a:xfrm>
                <a:prstGeom prst="ellipse">
                  <a:avLst/>
                </a:prstGeom>
                <a:solidFill>
                  <a:srgbClr val="000066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93" name="Oval 34"/>
                <p:cNvSpPr>
                  <a:spLocks noChangeArrowheads="1"/>
                </p:cNvSpPr>
                <p:nvPr/>
              </p:nvSpPr>
              <p:spPr bwMode="auto">
                <a:xfrm>
                  <a:off x="1872" y="3312"/>
                  <a:ext cx="96" cy="96"/>
                </a:xfrm>
                <a:prstGeom prst="ellipse">
                  <a:avLst/>
                </a:prstGeom>
                <a:solidFill>
                  <a:srgbClr val="000066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94" name="Oval 35"/>
                <p:cNvSpPr>
                  <a:spLocks noChangeArrowheads="1"/>
                </p:cNvSpPr>
                <p:nvPr/>
              </p:nvSpPr>
              <p:spPr bwMode="auto">
                <a:xfrm>
                  <a:off x="1872" y="3600"/>
                  <a:ext cx="96" cy="96"/>
                </a:xfrm>
                <a:prstGeom prst="ellipse">
                  <a:avLst/>
                </a:prstGeom>
                <a:solidFill>
                  <a:srgbClr val="000066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95" name="Oval 36"/>
                <p:cNvSpPr>
                  <a:spLocks noChangeArrowheads="1"/>
                </p:cNvSpPr>
                <p:nvPr/>
              </p:nvSpPr>
              <p:spPr bwMode="auto">
                <a:xfrm>
                  <a:off x="1872" y="3936"/>
                  <a:ext cx="96" cy="96"/>
                </a:xfrm>
                <a:prstGeom prst="ellipse">
                  <a:avLst/>
                </a:prstGeom>
                <a:solidFill>
                  <a:srgbClr val="000066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96" name="Oval 37"/>
                <p:cNvSpPr>
                  <a:spLocks noChangeArrowheads="1"/>
                </p:cNvSpPr>
                <p:nvPr/>
              </p:nvSpPr>
              <p:spPr bwMode="auto">
                <a:xfrm>
                  <a:off x="1872" y="4176"/>
                  <a:ext cx="96" cy="96"/>
                </a:xfrm>
                <a:prstGeom prst="ellipse">
                  <a:avLst/>
                </a:prstGeom>
                <a:solidFill>
                  <a:srgbClr val="000066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97" name="Oval 38"/>
                <p:cNvSpPr>
                  <a:spLocks noChangeArrowheads="1"/>
                </p:cNvSpPr>
                <p:nvPr/>
              </p:nvSpPr>
              <p:spPr bwMode="auto">
                <a:xfrm>
                  <a:off x="2304" y="2928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98" name="Oval 39"/>
                <p:cNvSpPr>
                  <a:spLocks noChangeArrowheads="1"/>
                </p:cNvSpPr>
                <p:nvPr/>
              </p:nvSpPr>
              <p:spPr bwMode="auto">
                <a:xfrm>
                  <a:off x="2304" y="3216"/>
                  <a:ext cx="96" cy="96"/>
                </a:xfrm>
                <a:prstGeom prst="ellipse">
                  <a:avLst/>
                </a:prstGeom>
                <a:solidFill>
                  <a:srgbClr val="000066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99" name="Oval 40"/>
                <p:cNvSpPr>
                  <a:spLocks noChangeArrowheads="1"/>
                </p:cNvSpPr>
                <p:nvPr/>
              </p:nvSpPr>
              <p:spPr bwMode="auto">
                <a:xfrm>
                  <a:off x="2304" y="3552"/>
                  <a:ext cx="96" cy="96"/>
                </a:xfrm>
                <a:prstGeom prst="ellipse">
                  <a:avLst/>
                </a:prstGeom>
                <a:solidFill>
                  <a:srgbClr val="000066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00" name="Oval 41"/>
                <p:cNvSpPr>
                  <a:spLocks noChangeArrowheads="1"/>
                </p:cNvSpPr>
                <p:nvPr/>
              </p:nvSpPr>
              <p:spPr bwMode="auto">
                <a:xfrm>
                  <a:off x="2304" y="3792"/>
                  <a:ext cx="96" cy="96"/>
                </a:xfrm>
                <a:prstGeom prst="ellipse">
                  <a:avLst/>
                </a:prstGeom>
                <a:solidFill>
                  <a:srgbClr val="000066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01" name="Oval 42"/>
                <p:cNvSpPr>
                  <a:spLocks noChangeArrowheads="1"/>
                </p:cNvSpPr>
                <p:nvPr/>
              </p:nvSpPr>
              <p:spPr bwMode="auto">
                <a:xfrm>
                  <a:off x="1872" y="1200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02" name="Oval 43"/>
                <p:cNvSpPr>
                  <a:spLocks noChangeArrowheads="1"/>
                </p:cNvSpPr>
                <p:nvPr/>
              </p:nvSpPr>
              <p:spPr bwMode="auto">
                <a:xfrm>
                  <a:off x="1872" y="1584"/>
                  <a:ext cx="96" cy="96"/>
                </a:xfrm>
                <a:prstGeom prst="ellipse">
                  <a:avLst/>
                </a:prstGeom>
                <a:solidFill>
                  <a:srgbClr val="000066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03" name="Oval 44"/>
                <p:cNvSpPr>
                  <a:spLocks noChangeArrowheads="1"/>
                </p:cNvSpPr>
                <p:nvPr/>
              </p:nvSpPr>
              <p:spPr bwMode="auto">
                <a:xfrm>
                  <a:off x="2304" y="1296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04" name="Oval 45"/>
                <p:cNvSpPr>
                  <a:spLocks noChangeArrowheads="1"/>
                </p:cNvSpPr>
                <p:nvPr/>
              </p:nvSpPr>
              <p:spPr bwMode="auto">
                <a:xfrm>
                  <a:off x="2304" y="1632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05" name="Oval 46"/>
                <p:cNvSpPr>
                  <a:spLocks noChangeArrowheads="1"/>
                </p:cNvSpPr>
                <p:nvPr/>
              </p:nvSpPr>
              <p:spPr bwMode="auto">
                <a:xfrm>
                  <a:off x="2304" y="1968"/>
                  <a:ext cx="96" cy="96"/>
                </a:xfrm>
                <a:prstGeom prst="ellipse">
                  <a:avLst/>
                </a:prstGeom>
                <a:solidFill>
                  <a:srgbClr val="000066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06" name="Oval 47"/>
                <p:cNvSpPr>
                  <a:spLocks noChangeArrowheads="1"/>
                </p:cNvSpPr>
                <p:nvPr/>
              </p:nvSpPr>
              <p:spPr bwMode="auto">
                <a:xfrm>
                  <a:off x="2304" y="2304"/>
                  <a:ext cx="96" cy="96"/>
                </a:xfrm>
                <a:prstGeom prst="ellipse">
                  <a:avLst/>
                </a:prstGeom>
                <a:solidFill>
                  <a:srgbClr val="000066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07" name="Oval 48"/>
                <p:cNvSpPr>
                  <a:spLocks noChangeArrowheads="1"/>
                </p:cNvSpPr>
                <p:nvPr/>
              </p:nvSpPr>
              <p:spPr bwMode="auto">
                <a:xfrm>
                  <a:off x="2304" y="2592"/>
                  <a:ext cx="96" cy="96"/>
                </a:xfrm>
                <a:prstGeom prst="ellipse">
                  <a:avLst/>
                </a:prstGeom>
                <a:solidFill>
                  <a:srgbClr val="000066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08" name="Oval 49"/>
                <p:cNvSpPr>
                  <a:spLocks noChangeArrowheads="1"/>
                </p:cNvSpPr>
                <p:nvPr/>
              </p:nvSpPr>
              <p:spPr bwMode="auto">
                <a:xfrm>
                  <a:off x="2544" y="1056"/>
                  <a:ext cx="96" cy="96"/>
                </a:xfrm>
                <a:prstGeom prst="ellipse">
                  <a:avLst/>
                </a:prstGeom>
                <a:solidFill>
                  <a:srgbClr val="000066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09" name="Oval 50"/>
                <p:cNvSpPr>
                  <a:spLocks noChangeArrowheads="1"/>
                </p:cNvSpPr>
                <p:nvPr/>
              </p:nvSpPr>
              <p:spPr bwMode="auto">
                <a:xfrm>
                  <a:off x="2544" y="1392"/>
                  <a:ext cx="96" cy="96"/>
                </a:xfrm>
                <a:prstGeom prst="ellipse">
                  <a:avLst/>
                </a:prstGeom>
                <a:solidFill>
                  <a:srgbClr val="000066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10" name="Oval 51"/>
                <p:cNvSpPr>
                  <a:spLocks noChangeArrowheads="1"/>
                </p:cNvSpPr>
                <p:nvPr/>
              </p:nvSpPr>
              <p:spPr bwMode="auto">
                <a:xfrm>
                  <a:off x="2544" y="1776"/>
                  <a:ext cx="96" cy="96"/>
                </a:xfrm>
                <a:prstGeom prst="ellipse">
                  <a:avLst/>
                </a:prstGeom>
                <a:solidFill>
                  <a:srgbClr val="000066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11" name="Oval 52"/>
                <p:cNvSpPr>
                  <a:spLocks noChangeArrowheads="1"/>
                </p:cNvSpPr>
                <p:nvPr/>
              </p:nvSpPr>
              <p:spPr bwMode="auto">
                <a:xfrm>
                  <a:off x="2832" y="1968"/>
                  <a:ext cx="96" cy="96"/>
                </a:xfrm>
                <a:prstGeom prst="ellipse">
                  <a:avLst/>
                </a:prstGeom>
                <a:solidFill>
                  <a:srgbClr val="000066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12" name="Oval 53"/>
                <p:cNvSpPr>
                  <a:spLocks noChangeArrowheads="1"/>
                </p:cNvSpPr>
                <p:nvPr/>
              </p:nvSpPr>
              <p:spPr bwMode="auto">
                <a:xfrm>
                  <a:off x="2832" y="2352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13" name="Oval 54"/>
                <p:cNvSpPr>
                  <a:spLocks noChangeArrowheads="1"/>
                </p:cNvSpPr>
                <p:nvPr/>
              </p:nvSpPr>
              <p:spPr bwMode="auto">
                <a:xfrm>
                  <a:off x="2832" y="2688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14" name="Oval 55"/>
                <p:cNvSpPr>
                  <a:spLocks noChangeArrowheads="1"/>
                </p:cNvSpPr>
                <p:nvPr/>
              </p:nvSpPr>
              <p:spPr bwMode="auto">
                <a:xfrm>
                  <a:off x="2832" y="2976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15" name="Oval 56"/>
                <p:cNvSpPr>
                  <a:spLocks noChangeArrowheads="1"/>
                </p:cNvSpPr>
                <p:nvPr/>
              </p:nvSpPr>
              <p:spPr bwMode="auto">
                <a:xfrm>
                  <a:off x="2832" y="3312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16" name="Oval 57"/>
                <p:cNvSpPr>
                  <a:spLocks noChangeArrowheads="1"/>
                </p:cNvSpPr>
                <p:nvPr/>
              </p:nvSpPr>
              <p:spPr bwMode="auto">
                <a:xfrm>
                  <a:off x="2832" y="3648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17" name="Oval 58"/>
                <p:cNvSpPr>
                  <a:spLocks noChangeArrowheads="1"/>
                </p:cNvSpPr>
                <p:nvPr/>
              </p:nvSpPr>
              <p:spPr bwMode="auto">
                <a:xfrm>
                  <a:off x="2832" y="3984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18" name="Oval 59"/>
                <p:cNvSpPr>
                  <a:spLocks noChangeArrowheads="1"/>
                </p:cNvSpPr>
                <p:nvPr/>
              </p:nvSpPr>
              <p:spPr bwMode="auto">
                <a:xfrm>
                  <a:off x="2832" y="4224"/>
                  <a:ext cx="96" cy="96"/>
                </a:xfrm>
                <a:prstGeom prst="ellipse">
                  <a:avLst/>
                </a:prstGeom>
                <a:solidFill>
                  <a:srgbClr val="000066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19" name="Oval 60"/>
                <p:cNvSpPr>
                  <a:spLocks noChangeArrowheads="1"/>
                </p:cNvSpPr>
                <p:nvPr/>
              </p:nvSpPr>
              <p:spPr bwMode="auto">
                <a:xfrm>
                  <a:off x="2304" y="240"/>
                  <a:ext cx="96" cy="96"/>
                </a:xfrm>
                <a:prstGeom prst="ellipse">
                  <a:avLst/>
                </a:prstGeom>
                <a:solidFill>
                  <a:srgbClr val="000066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20" name="Oval 61"/>
                <p:cNvSpPr>
                  <a:spLocks noChangeArrowheads="1"/>
                </p:cNvSpPr>
                <p:nvPr/>
              </p:nvSpPr>
              <p:spPr bwMode="auto">
                <a:xfrm>
                  <a:off x="2832" y="432"/>
                  <a:ext cx="96" cy="96"/>
                </a:xfrm>
                <a:prstGeom prst="ellipse">
                  <a:avLst/>
                </a:prstGeom>
                <a:solidFill>
                  <a:srgbClr val="000066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21" name="Oval 62"/>
                <p:cNvSpPr>
                  <a:spLocks noChangeArrowheads="1"/>
                </p:cNvSpPr>
                <p:nvPr/>
              </p:nvSpPr>
              <p:spPr bwMode="auto">
                <a:xfrm>
                  <a:off x="2304" y="960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22" name="Oval 63"/>
                <p:cNvSpPr>
                  <a:spLocks noChangeArrowheads="1"/>
                </p:cNvSpPr>
                <p:nvPr/>
              </p:nvSpPr>
              <p:spPr bwMode="auto">
                <a:xfrm>
                  <a:off x="2304" y="672"/>
                  <a:ext cx="96" cy="96"/>
                </a:xfrm>
                <a:prstGeom prst="ellipse">
                  <a:avLst/>
                </a:prstGeom>
                <a:solidFill>
                  <a:srgbClr val="000066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23" name="Oval 64"/>
                <p:cNvSpPr>
                  <a:spLocks noChangeArrowheads="1"/>
                </p:cNvSpPr>
                <p:nvPr/>
              </p:nvSpPr>
              <p:spPr bwMode="auto">
                <a:xfrm>
                  <a:off x="2832" y="1248"/>
                  <a:ext cx="96" cy="96"/>
                </a:xfrm>
                <a:prstGeom prst="ellipse">
                  <a:avLst/>
                </a:prstGeom>
                <a:solidFill>
                  <a:srgbClr val="000066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24" name="Oval 65"/>
                <p:cNvSpPr>
                  <a:spLocks noChangeArrowheads="1"/>
                </p:cNvSpPr>
                <p:nvPr/>
              </p:nvSpPr>
              <p:spPr bwMode="auto">
                <a:xfrm>
                  <a:off x="2832" y="1632"/>
                  <a:ext cx="96" cy="96"/>
                </a:xfrm>
                <a:prstGeom prst="ellipse">
                  <a:avLst/>
                </a:prstGeom>
                <a:solidFill>
                  <a:srgbClr val="000066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25" name="Oval 66"/>
                <p:cNvSpPr>
                  <a:spLocks noChangeArrowheads="1"/>
                </p:cNvSpPr>
                <p:nvPr/>
              </p:nvSpPr>
              <p:spPr bwMode="auto">
                <a:xfrm>
                  <a:off x="2832" y="912"/>
                  <a:ext cx="96" cy="96"/>
                </a:xfrm>
                <a:prstGeom prst="ellipse">
                  <a:avLst/>
                </a:prstGeom>
                <a:solidFill>
                  <a:srgbClr val="000066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26" name="Oval 67"/>
                <p:cNvSpPr>
                  <a:spLocks noChangeArrowheads="1"/>
                </p:cNvSpPr>
                <p:nvPr/>
              </p:nvSpPr>
              <p:spPr bwMode="auto">
                <a:xfrm>
                  <a:off x="1872" y="864"/>
                  <a:ext cx="96" cy="96"/>
                </a:xfrm>
                <a:prstGeom prst="ellipse">
                  <a:avLst/>
                </a:prstGeom>
                <a:solidFill>
                  <a:srgbClr val="000066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27" name="Oval 68"/>
                <p:cNvSpPr>
                  <a:spLocks noChangeArrowheads="1"/>
                </p:cNvSpPr>
                <p:nvPr/>
              </p:nvSpPr>
              <p:spPr bwMode="auto">
                <a:xfrm>
                  <a:off x="2544" y="480"/>
                  <a:ext cx="96" cy="96"/>
                </a:xfrm>
                <a:prstGeom prst="ellipse">
                  <a:avLst/>
                </a:prstGeom>
                <a:solidFill>
                  <a:srgbClr val="000066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28" name="Line 69"/>
                <p:cNvSpPr>
                  <a:spLocks noChangeShapeType="1"/>
                </p:cNvSpPr>
                <p:nvPr/>
              </p:nvSpPr>
              <p:spPr bwMode="auto">
                <a:xfrm>
                  <a:off x="1920" y="432"/>
                  <a:ext cx="672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29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1920" y="288"/>
                  <a:ext cx="432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30" name="Line 71"/>
                <p:cNvSpPr>
                  <a:spLocks noChangeShapeType="1"/>
                </p:cNvSpPr>
                <p:nvPr/>
              </p:nvSpPr>
              <p:spPr bwMode="auto">
                <a:xfrm>
                  <a:off x="2352" y="288"/>
                  <a:ext cx="528" cy="19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31" name="Line 72"/>
                <p:cNvSpPr>
                  <a:spLocks noChangeShapeType="1"/>
                </p:cNvSpPr>
                <p:nvPr/>
              </p:nvSpPr>
              <p:spPr bwMode="auto">
                <a:xfrm flipV="1">
                  <a:off x="2592" y="480"/>
                  <a:ext cx="288" cy="4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32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1920" y="3840"/>
                  <a:ext cx="432" cy="3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33" name="Line 74"/>
                <p:cNvSpPr>
                  <a:spLocks noChangeShapeType="1"/>
                </p:cNvSpPr>
                <p:nvPr/>
              </p:nvSpPr>
              <p:spPr bwMode="auto">
                <a:xfrm>
                  <a:off x="1920" y="4224"/>
                  <a:ext cx="672" cy="24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34" name="Line 75"/>
                <p:cNvSpPr>
                  <a:spLocks noChangeShapeType="1"/>
                </p:cNvSpPr>
                <p:nvPr/>
              </p:nvSpPr>
              <p:spPr bwMode="auto">
                <a:xfrm>
                  <a:off x="2352" y="3840"/>
                  <a:ext cx="528" cy="43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35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2592" y="4272"/>
                  <a:ext cx="288" cy="19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36" name="Line 77"/>
                <p:cNvSpPr>
                  <a:spLocks noChangeShapeType="1"/>
                </p:cNvSpPr>
                <p:nvPr/>
              </p:nvSpPr>
              <p:spPr bwMode="auto">
                <a:xfrm>
                  <a:off x="2544" y="2688"/>
                  <a:ext cx="720" cy="1872"/>
                </a:xfrm>
                <a:prstGeom prst="line">
                  <a:avLst/>
                </a:prstGeom>
                <a:noFill/>
                <a:ln w="38100">
                  <a:solidFill>
                    <a:srgbClr val="FFFF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37" name="Oval 78"/>
                <p:cNvSpPr>
                  <a:spLocks noChangeArrowheads="1"/>
                </p:cNvSpPr>
                <p:nvPr/>
              </p:nvSpPr>
              <p:spPr bwMode="auto">
                <a:xfrm>
                  <a:off x="2448" y="2784"/>
                  <a:ext cx="288" cy="2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6699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38" name="Oval 79"/>
                <p:cNvSpPr>
                  <a:spLocks noChangeArrowheads="1"/>
                </p:cNvSpPr>
                <p:nvPr/>
              </p:nvSpPr>
              <p:spPr bwMode="auto">
                <a:xfrm>
                  <a:off x="2400" y="3408"/>
                  <a:ext cx="384" cy="3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6699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39" name="Oval 80"/>
                <p:cNvSpPr>
                  <a:spLocks noChangeArrowheads="1"/>
                </p:cNvSpPr>
                <p:nvPr/>
              </p:nvSpPr>
              <p:spPr bwMode="auto">
                <a:xfrm>
                  <a:off x="2544" y="3552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40" name="Oval 81"/>
                <p:cNvSpPr>
                  <a:spLocks noChangeArrowheads="1"/>
                </p:cNvSpPr>
                <p:nvPr/>
              </p:nvSpPr>
              <p:spPr bwMode="auto">
                <a:xfrm>
                  <a:off x="2544" y="3888"/>
                  <a:ext cx="96" cy="96"/>
                </a:xfrm>
                <a:prstGeom prst="ellipse">
                  <a:avLst/>
                </a:prstGeom>
                <a:solidFill>
                  <a:srgbClr val="000066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41" name="Oval 82"/>
                <p:cNvSpPr>
                  <a:spLocks noChangeArrowheads="1"/>
                </p:cNvSpPr>
                <p:nvPr/>
              </p:nvSpPr>
              <p:spPr bwMode="auto">
                <a:xfrm>
                  <a:off x="2544" y="4176"/>
                  <a:ext cx="96" cy="96"/>
                </a:xfrm>
                <a:prstGeom prst="ellipse">
                  <a:avLst/>
                </a:prstGeom>
                <a:solidFill>
                  <a:srgbClr val="000066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42" name="Oval 83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" cy="96"/>
                </a:xfrm>
                <a:prstGeom prst="ellipse">
                  <a:avLst/>
                </a:prstGeom>
                <a:solidFill>
                  <a:srgbClr val="000066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43" name="Oval 84"/>
                <p:cNvSpPr>
                  <a:spLocks noChangeArrowheads="1"/>
                </p:cNvSpPr>
                <p:nvPr/>
              </p:nvSpPr>
              <p:spPr bwMode="auto">
                <a:xfrm>
                  <a:off x="2544" y="3216"/>
                  <a:ext cx="96" cy="96"/>
                </a:xfrm>
                <a:prstGeom prst="ellipse">
                  <a:avLst/>
                </a:prstGeom>
                <a:solidFill>
                  <a:srgbClr val="000066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44" name="Oval 85"/>
                <p:cNvSpPr>
                  <a:spLocks noChangeArrowheads="1"/>
                </p:cNvSpPr>
                <p:nvPr/>
              </p:nvSpPr>
              <p:spPr bwMode="auto">
                <a:xfrm>
                  <a:off x="2544" y="4416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45" name="Line 86"/>
                <p:cNvSpPr>
                  <a:spLocks noChangeShapeType="1"/>
                </p:cNvSpPr>
                <p:nvPr/>
              </p:nvSpPr>
              <p:spPr bwMode="auto">
                <a:xfrm flipV="1">
                  <a:off x="2592" y="528"/>
                  <a:ext cx="0" cy="39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46" name="Oval 87"/>
                <p:cNvSpPr>
                  <a:spLocks noChangeArrowheads="1"/>
                </p:cNvSpPr>
                <p:nvPr/>
              </p:nvSpPr>
              <p:spPr bwMode="auto">
                <a:xfrm>
                  <a:off x="2544" y="2880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47" name="Oval 88"/>
                <p:cNvSpPr>
                  <a:spLocks noChangeArrowheads="1"/>
                </p:cNvSpPr>
                <p:nvPr/>
              </p:nvSpPr>
              <p:spPr bwMode="auto">
                <a:xfrm>
                  <a:off x="2544" y="2496"/>
                  <a:ext cx="96" cy="96"/>
                </a:xfrm>
                <a:prstGeom prst="ellipse">
                  <a:avLst/>
                </a:prstGeom>
                <a:solidFill>
                  <a:srgbClr val="FF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48" name="Line 89"/>
                <p:cNvSpPr>
                  <a:spLocks noChangeShapeType="1"/>
                </p:cNvSpPr>
                <p:nvPr/>
              </p:nvSpPr>
              <p:spPr bwMode="auto">
                <a:xfrm>
                  <a:off x="2208" y="1824"/>
                  <a:ext cx="240" cy="624"/>
                </a:xfrm>
                <a:prstGeom prst="line">
                  <a:avLst/>
                </a:prstGeom>
                <a:noFill/>
                <a:ln w="38100">
                  <a:solidFill>
                    <a:srgbClr val="FFFF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53" name="Text Box 90"/>
            <p:cNvSpPr txBox="1">
              <a:spLocks noChangeArrowheads="1"/>
            </p:cNvSpPr>
            <p:nvPr/>
          </p:nvSpPr>
          <p:spPr bwMode="auto">
            <a:xfrm>
              <a:off x="3379" y="3884"/>
              <a:ext cx="1980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sz="1600" b="1">
                  <a:solidFill>
                    <a:srgbClr val="000099"/>
                  </a:solidFill>
                </a:rPr>
                <a:t> 4-string stage (1996)</a:t>
              </a:r>
            </a:p>
          </p:txBody>
        </p:sp>
      </p:grpSp>
      <p:sp>
        <p:nvSpPr>
          <p:cNvPr id="21509" name="Line 8"/>
          <p:cNvSpPr>
            <a:spLocks noChangeShapeType="1"/>
          </p:cNvSpPr>
          <p:nvPr/>
        </p:nvSpPr>
        <p:spPr bwMode="auto">
          <a:xfrm flipV="1">
            <a:off x="3676046" y="7369526"/>
            <a:ext cx="6512064" cy="508898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9" tIns="65025" rIns="130049" bIns="6502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62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267146" y="-306189"/>
            <a:ext cx="13681520" cy="1036915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8" t="8920" b="2296"/>
          <a:stretch>
            <a:fillRect/>
          </a:stretch>
        </p:blipFill>
        <p:spPr bwMode="auto">
          <a:xfrm>
            <a:off x="668958" y="119950"/>
            <a:ext cx="12116196" cy="96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8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ighestNPE_upgoing_shor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3009033" cy="975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23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276" y="197867"/>
            <a:ext cx="12138993" cy="1080120"/>
          </a:xfrm>
        </p:spPr>
        <p:txBody>
          <a:bodyPr/>
          <a:lstStyle/>
          <a:p>
            <a:r>
              <a:rPr lang="de-DE" dirty="0" smtClean="0"/>
              <a:t>Last 12 years: a factor of 1000 !</a:t>
            </a:r>
            <a:endParaRPr lang="en-US" dirty="0"/>
          </a:p>
        </p:txBody>
      </p:sp>
      <p:graphicFrame>
        <p:nvGraphicFramePr>
          <p:cNvPr id="3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4011704"/>
              </p:ext>
            </p:extLst>
          </p:nvPr>
        </p:nvGraphicFramePr>
        <p:xfrm>
          <a:off x="139747" y="1725719"/>
          <a:ext cx="10694964" cy="7779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1" name="Acrobat Document" r:id="rId3" imgW="5429179" imgH="4028887" progId="AcroExch.Document.7">
                  <p:embed/>
                </p:oleObj>
              </mc:Choice>
              <mc:Fallback>
                <p:oleObj name="Acrobat Document" r:id="rId3" imgW="5429179" imgH="4028887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747" y="1725719"/>
                        <a:ext cx="10694964" cy="77790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own Arrow 3"/>
          <p:cNvSpPr/>
          <p:nvPr/>
        </p:nvSpPr>
        <p:spPr>
          <a:xfrm>
            <a:off x="10834711" y="3452315"/>
            <a:ext cx="838200" cy="4325814"/>
          </a:xfrm>
          <a:prstGeom prst="downArrow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0668023" y="2646139"/>
            <a:ext cx="11715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dirty="0"/>
              <a:t>Amanda  </a:t>
            </a:r>
          </a:p>
          <a:p>
            <a:pPr eaLnBrk="1" hangingPunct="1"/>
            <a:r>
              <a:rPr lang="de-DE" dirty="0"/>
              <a:t>  2000</a:t>
            </a:r>
            <a:endParaRPr lang="en-US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0731522" y="7778129"/>
            <a:ext cx="1044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dirty="0"/>
              <a:t>IceCube</a:t>
            </a:r>
          </a:p>
          <a:p>
            <a:pPr eaLnBrk="1" hangingPunct="1"/>
            <a:r>
              <a:rPr lang="de-DE" dirty="0"/>
              <a:t>  2012</a:t>
            </a:r>
            <a:endParaRPr lang="en-US" dirty="0"/>
          </a:p>
        </p:txBody>
      </p:sp>
      <p:sp>
        <p:nvSpPr>
          <p:cNvPr id="10" name="Freihandform 7"/>
          <p:cNvSpPr/>
          <p:nvPr/>
        </p:nvSpPr>
        <p:spPr>
          <a:xfrm>
            <a:off x="1409001" y="363547"/>
            <a:ext cx="4562427" cy="3168352"/>
          </a:xfrm>
          <a:custGeom>
            <a:avLst/>
            <a:gdLst>
              <a:gd name="connsiteX0" fmla="*/ 0 w 5920292"/>
              <a:gd name="connsiteY0" fmla="*/ 0 h 2970903"/>
              <a:gd name="connsiteX1" fmla="*/ 236668 w 5920292"/>
              <a:gd name="connsiteY1" fmla="*/ 473336 h 2970903"/>
              <a:gd name="connsiteX2" fmla="*/ 634701 w 5920292"/>
              <a:gd name="connsiteY2" fmla="*/ 666974 h 2970903"/>
              <a:gd name="connsiteX3" fmla="*/ 1054249 w 5920292"/>
              <a:gd name="connsiteY3" fmla="*/ 774550 h 2970903"/>
              <a:gd name="connsiteX4" fmla="*/ 1538343 w 5920292"/>
              <a:gd name="connsiteY4" fmla="*/ 1269402 h 2970903"/>
              <a:gd name="connsiteX5" fmla="*/ 2388198 w 5920292"/>
              <a:gd name="connsiteY5" fmla="*/ 2280621 h 2970903"/>
              <a:gd name="connsiteX6" fmla="*/ 2528047 w 5920292"/>
              <a:gd name="connsiteY6" fmla="*/ 2420470 h 2970903"/>
              <a:gd name="connsiteX7" fmla="*/ 2796988 w 5920292"/>
              <a:gd name="connsiteY7" fmla="*/ 2904564 h 2970903"/>
              <a:gd name="connsiteX8" fmla="*/ 3603812 w 5920292"/>
              <a:gd name="connsiteY8" fmla="*/ 2818503 h 2970903"/>
              <a:gd name="connsiteX9" fmla="*/ 4550485 w 5920292"/>
              <a:gd name="connsiteY9" fmla="*/ 2581835 h 2970903"/>
              <a:gd name="connsiteX10" fmla="*/ 5271247 w 5920292"/>
              <a:gd name="connsiteY10" fmla="*/ 2441986 h 2970903"/>
              <a:gd name="connsiteX11" fmla="*/ 5755341 w 5920292"/>
              <a:gd name="connsiteY11" fmla="*/ 2162287 h 2970903"/>
              <a:gd name="connsiteX12" fmla="*/ 5895191 w 5920292"/>
              <a:gd name="connsiteY12" fmla="*/ 1882588 h 2970903"/>
              <a:gd name="connsiteX13" fmla="*/ 5905948 w 5920292"/>
              <a:gd name="connsiteY13" fmla="*/ 1850315 h 2970903"/>
              <a:gd name="connsiteX0" fmla="*/ 0 w 5920292"/>
              <a:gd name="connsiteY0" fmla="*/ 0 h 2928434"/>
              <a:gd name="connsiteX1" fmla="*/ 236668 w 5920292"/>
              <a:gd name="connsiteY1" fmla="*/ 473336 h 2928434"/>
              <a:gd name="connsiteX2" fmla="*/ 634701 w 5920292"/>
              <a:gd name="connsiteY2" fmla="*/ 666974 h 2928434"/>
              <a:gd name="connsiteX3" fmla="*/ 1054249 w 5920292"/>
              <a:gd name="connsiteY3" fmla="*/ 774550 h 2928434"/>
              <a:gd name="connsiteX4" fmla="*/ 1538343 w 5920292"/>
              <a:gd name="connsiteY4" fmla="*/ 1269402 h 2928434"/>
              <a:gd name="connsiteX5" fmla="*/ 2388198 w 5920292"/>
              <a:gd name="connsiteY5" fmla="*/ 2280621 h 2928434"/>
              <a:gd name="connsiteX6" fmla="*/ 2489183 w 5920292"/>
              <a:gd name="connsiteY6" fmla="*/ 2675282 h 2928434"/>
              <a:gd name="connsiteX7" fmla="*/ 2796988 w 5920292"/>
              <a:gd name="connsiteY7" fmla="*/ 2904564 h 2928434"/>
              <a:gd name="connsiteX8" fmla="*/ 3603812 w 5920292"/>
              <a:gd name="connsiteY8" fmla="*/ 2818503 h 2928434"/>
              <a:gd name="connsiteX9" fmla="*/ 4550485 w 5920292"/>
              <a:gd name="connsiteY9" fmla="*/ 2581835 h 2928434"/>
              <a:gd name="connsiteX10" fmla="*/ 5271247 w 5920292"/>
              <a:gd name="connsiteY10" fmla="*/ 2441986 h 2928434"/>
              <a:gd name="connsiteX11" fmla="*/ 5755341 w 5920292"/>
              <a:gd name="connsiteY11" fmla="*/ 2162287 h 2928434"/>
              <a:gd name="connsiteX12" fmla="*/ 5895191 w 5920292"/>
              <a:gd name="connsiteY12" fmla="*/ 1882588 h 2928434"/>
              <a:gd name="connsiteX13" fmla="*/ 5905948 w 5920292"/>
              <a:gd name="connsiteY13" fmla="*/ 1850315 h 2928434"/>
              <a:gd name="connsiteX0" fmla="*/ 0 w 5920292"/>
              <a:gd name="connsiteY0" fmla="*/ 0 h 2928434"/>
              <a:gd name="connsiteX1" fmla="*/ 236668 w 5920292"/>
              <a:gd name="connsiteY1" fmla="*/ 473336 h 2928434"/>
              <a:gd name="connsiteX2" fmla="*/ 634701 w 5920292"/>
              <a:gd name="connsiteY2" fmla="*/ 666974 h 2928434"/>
              <a:gd name="connsiteX3" fmla="*/ 1054249 w 5920292"/>
              <a:gd name="connsiteY3" fmla="*/ 774550 h 2928434"/>
              <a:gd name="connsiteX4" fmla="*/ 1538343 w 5920292"/>
              <a:gd name="connsiteY4" fmla="*/ 1269402 h 2928434"/>
              <a:gd name="connsiteX5" fmla="*/ 2345167 w 5920292"/>
              <a:gd name="connsiteY5" fmla="*/ 2243234 h 2928434"/>
              <a:gd name="connsiteX6" fmla="*/ 2489183 w 5920292"/>
              <a:gd name="connsiteY6" fmla="*/ 2675282 h 2928434"/>
              <a:gd name="connsiteX7" fmla="*/ 2796988 w 5920292"/>
              <a:gd name="connsiteY7" fmla="*/ 2904564 h 2928434"/>
              <a:gd name="connsiteX8" fmla="*/ 3603812 w 5920292"/>
              <a:gd name="connsiteY8" fmla="*/ 2818503 h 2928434"/>
              <a:gd name="connsiteX9" fmla="*/ 4550485 w 5920292"/>
              <a:gd name="connsiteY9" fmla="*/ 2581835 h 2928434"/>
              <a:gd name="connsiteX10" fmla="*/ 5271247 w 5920292"/>
              <a:gd name="connsiteY10" fmla="*/ 2441986 h 2928434"/>
              <a:gd name="connsiteX11" fmla="*/ 5755341 w 5920292"/>
              <a:gd name="connsiteY11" fmla="*/ 2162287 h 2928434"/>
              <a:gd name="connsiteX12" fmla="*/ 5895191 w 5920292"/>
              <a:gd name="connsiteY12" fmla="*/ 1882588 h 2928434"/>
              <a:gd name="connsiteX13" fmla="*/ 5905948 w 5920292"/>
              <a:gd name="connsiteY13" fmla="*/ 1850315 h 2928434"/>
              <a:gd name="connsiteX0" fmla="*/ 0 w 5920292"/>
              <a:gd name="connsiteY0" fmla="*/ 0 h 2915176"/>
              <a:gd name="connsiteX1" fmla="*/ 236668 w 5920292"/>
              <a:gd name="connsiteY1" fmla="*/ 473336 h 2915176"/>
              <a:gd name="connsiteX2" fmla="*/ 634701 w 5920292"/>
              <a:gd name="connsiteY2" fmla="*/ 666974 h 2915176"/>
              <a:gd name="connsiteX3" fmla="*/ 1054249 w 5920292"/>
              <a:gd name="connsiteY3" fmla="*/ 774550 h 2915176"/>
              <a:gd name="connsiteX4" fmla="*/ 1538343 w 5920292"/>
              <a:gd name="connsiteY4" fmla="*/ 1269402 h 2915176"/>
              <a:gd name="connsiteX5" fmla="*/ 2345167 w 5920292"/>
              <a:gd name="connsiteY5" fmla="*/ 2243234 h 2915176"/>
              <a:gd name="connsiteX6" fmla="*/ 2489183 w 5920292"/>
              <a:gd name="connsiteY6" fmla="*/ 2675282 h 2915176"/>
              <a:gd name="connsiteX7" fmla="*/ 3065247 w 5920292"/>
              <a:gd name="connsiteY7" fmla="*/ 2891306 h 2915176"/>
              <a:gd name="connsiteX8" fmla="*/ 3603812 w 5920292"/>
              <a:gd name="connsiteY8" fmla="*/ 2818503 h 2915176"/>
              <a:gd name="connsiteX9" fmla="*/ 4550485 w 5920292"/>
              <a:gd name="connsiteY9" fmla="*/ 2581835 h 2915176"/>
              <a:gd name="connsiteX10" fmla="*/ 5271247 w 5920292"/>
              <a:gd name="connsiteY10" fmla="*/ 2441986 h 2915176"/>
              <a:gd name="connsiteX11" fmla="*/ 5755341 w 5920292"/>
              <a:gd name="connsiteY11" fmla="*/ 2162287 h 2915176"/>
              <a:gd name="connsiteX12" fmla="*/ 5895191 w 5920292"/>
              <a:gd name="connsiteY12" fmla="*/ 1882588 h 2915176"/>
              <a:gd name="connsiteX13" fmla="*/ 5905948 w 5920292"/>
              <a:gd name="connsiteY13" fmla="*/ 1850315 h 2915176"/>
              <a:gd name="connsiteX0" fmla="*/ 0 w 5920292"/>
              <a:gd name="connsiteY0" fmla="*/ 0 h 2915176"/>
              <a:gd name="connsiteX1" fmla="*/ 236668 w 5920292"/>
              <a:gd name="connsiteY1" fmla="*/ 473336 h 2915176"/>
              <a:gd name="connsiteX2" fmla="*/ 634701 w 5920292"/>
              <a:gd name="connsiteY2" fmla="*/ 666974 h 2915176"/>
              <a:gd name="connsiteX3" fmla="*/ 1054249 w 5920292"/>
              <a:gd name="connsiteY3" fmla="*/ 774550 h 2915176"/>
              <a:gd name="connsiteX4" fmla="*/ 1538343 w 5920292"/>
              <a:gd name="connsiteY4" fmla="*/ 1269402 h 2915176"/>
              <a:gd name="connsiteX5" fmla="*/ 2345167 w 5920292"/>
              <a:gd name="connsiteY5" fmla="*/ 2243234 h 2915176"/>
              <a:gd name="connsiteX6" fmla="*/ 2489183 w 5920292"/>
              <a:gd name="connsiteY6" fmla="*/ 2675282 h 2915176"/>
              <a:gd name="connsiteX7" fmla="*/ 3065247 w 5920292"/>
              <a:gd name="connsiteY7" fmla="*/ 2891306 h 2915176"/>
              <a:gd name="connsiteX8" fmla="*/ 3603812 w 5920292"/>
              <a:gd name="connsiteY8" fmla="*/ 2818503 h 2915176"/>
              <a:gd name="connsiteX9" fmla="*/ 4550485 w 5920292"/>
              <a:gd name="connsiteY9" fmla="*/ 2581835 h 2915176"/>
              <a:gd name="connsiteX10" fmla="*/ 5271247 w 5920292"/>
              <a:gd name="connsiteY10" fmla="*/ 2441986 h 2915176"/>
              <a:gd name="connsiteX11" fmla="*/ 5755341 w 5920292"/>
              <a:gd name="connsiteY11" fmla="*/ 2162287 h 2915176"/>
              <a:gd name="connsiteX12" fmla="*/ 5895191 w 5920292"/>
              <a:gd name="connsiteY12" fmla="*/ 1882588 h 2915176"/>
              <a:gd name="connsiteX13" fmla="*/ 5905948 w 5920292"/>
              <a:gd name="connsiteY13" fmla="*/ 1850315 h 2915176"/>
              <a:gd name="connsiteX0" fmla="*/ 0 w 5920292"/>
              <a:gd name="connsiteY0" fmla="*/ 0 h 2987184"/>
              <a:gd name="connsiteX1" fmla="*/ 236668 w 5920292"/>
              <a:gd name="connsiteY1" fmla="*/ 473336 h 2987184"/>
              <a:gd name="connsiteX2" fmla="*/ 634701 w 5920292"/>
              <a:gd name="connsiteY2" fmla="*/ 666974 h 2987184"/>
              <a:gd name="connsiteX3" fmla="*/ 1054249 w 5920292"/>
              <a:gd name="connsiteY3" fmla="*/ 774550 h 2987184"/>
              <a:gd name="connsiteX4" fmla="*/ 1538343 w 5920292"/>
              <a:gd name="connsiteY4" fmla="*/ 1269402 h 2987184"/>
              <a:gd name="connsiteX5" fmla="*/ 2345167 w 5920292"/>
              <a:gd name="connsiteY5" fmla="*/ 2243234 h 2987184"/>
              <a:gd name="connsiteX6" fmla="*/ 2489183 w 5920292"/>
              <a:gd name="connsiteY6" fmla="*/ 2675282 h 2987184"/>
              <a:gd name="connsiteX7" fmla="*/ 3065247 w 5920292"/>
              <a:gd name="connsiteY7" fmla="*/ 2963314 h 2987184"/>
              <a:gd name="connsiteX8" fmla="*/ 3603812 w 5920292"/>
              <a:gd name="connsiteY8" fmla="*/ 2818503 h 2987184"/>
              <a:gd name="connsiteX9" fmla="*/ 4550485 w 5920292"/>
              <a:gd name="connsiteY9" fmla="*/ 2581835 h 2987184"/>
              <a:gd name="connsiteX10" fmla="*/ 5271247 w 5920292"/>
              <a:gd name="connsiteY10" fmla="*/ 2441986 h 2987184"/>
              <a:gd name="connsiteX11" fmla="*/ 5755341 w 5920292"/>
              <a:gd name="connsiteY11" fmla="*/ 2162287 h 2987184"/>
              <a:gd name="connsiteX12" fmla="*/ 5895191 w 5920292"/>
              <a:gd name="connsiteY12" fmla="*/ 1882588 h 2987184"/>
              <a:gd name="connsiteX13" fmla="*/ 5905948 w 5920292"/>
              <a:gd name="connsiteY13" fmla="*/ 1850315 h 2987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20292" h="2987184">
                <a:moveTo>
                  <a:pt x="0" y="0"/>
                </a:moveTo>
                <a:cubicBezTo>
                  <a:pt x="65442" y="181087"/>
                  <a:pt x="130885" y="362174"/>
                  <a:pt x="236668" y="473336"/>
                </a:cubicBezTo>
                <a:cubicBezTo>
                  <a:pt x="342451" y="584498"/>
                  <a:pt x="498438" y="616772"/>
                  <a:pt x="634701" y="666974"/>
                </a:cubicBezTo>
                <a:cubicBezTo>
                  <a:pt x="770964" y="717176"/>
                  <a:pt x="903642" y="674145"/>
                  <a:pt x="1054249" y="774550"/>
                </a:cubicBezTo>
                <a:cubicBezTo>
                  <a:pt x="1204856" y="874955"/>
                  <a:pt x="1323190" y="1024621"/>
                  <a:pt x="1538343" y="1269402"/>
                </a:cubicBezTo>
                <a:cubicBezTo>
                  <a:pt x="1753496" y="1514183"/>
                  <a:pt x="2186694" y="2008921"/>
                  <a:pt x="2345167" y="2243234"/>
                </a:cubicBezTo>
                <a:cubicBezTo>
                  <a:pt x="2503640" y="2477547"/>
                  <a:pt x="2369170" y="2555269"/>
                  <a:pt x="2489183" y="2675282"/>
                </a:cubicBezTo>
                <a:cubicBezTo>
                  <a:pt x="2609196" y="2795295"/>
                  <a:pt x="2879476" y="2939444"/>
                  <a:pt x="3065247" y="2963314"/>
                </a:cubicBezTo>
                <a:cubicBezTo>
                  <a:pt x="3251018" y="2987184"/>
                  <a:pt x="3356273" y="2882083"/>
                  <a:pt x="3603812" y="2818503"/>
                </a:cubicBezTo>
                <a:cubicBezTo>
                  <a:pt x="3851351" y="2754923"/>
                  <a:pt x="4272579" y="2644588"/>
                  <a:pt x="4550485" y="2581835"/>
                </a:cubicBezTo>
                <a:cubicBezTo>
                  <a:pt x="4828391" y="2519082"/>
                  <a:pt x="5070438" y="2511911"/>
                  <a:pt x="5271247" y="2441986"/>
                </a:cubicBezTo>
                <a:cubicBezTo>
                  <a:pt x="5472056" y="2372061"/>
                  <a:pt x="5651350" y="2255520"/>
                  <a:pt x="5755341" y="2162287"/>
                </a:cubicBezTo>
                <a:cubicBezTo>
                  <a:pt x="5859332" y="2069054"/>
                  <a:pt x="5870090" y="1934583"/>
                  <a:pt x="5895191" y="1882588"/>
                </a:cubicBezTo>
                <a:cubicBezTo>
                  <a:pt x="5920292" y="1830593"/>
                  <a:pt x="5913120" y="1840454"/>
                  <a:pt x="5905948" y="1850315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677070" y="4795520"/>
            <a:ext cx="8747090" cy="3303927"/>
            <a:chOff x="1677070" y="4795520"/>
            <a:chExt cx="8747090" cy="3303927"/>
          </a:xfrm>
        </p:grpSpPr>
        <p:sp>
          <p:nvSpPr>
            <p:cNvPr id="11" name="Freeform 10"/>
            <p:cNvSpPr/>
            <p:nvPr/>
          </p:nvSpPr>
          <p:spPr bwMode="auto">
            <a:xfrm>
              <a:off x="1677070" y="4795520"/>
              <a:ext cx="7034098" cy="819702"/>
            </a:xfrm>
            <a:custGeom>
              <a:avLst/>
              <a:gdLst>
                <a:gd name="connsiteX0" fmla="*/ 0 w 6908800"/>
                <a:gd name="connsiteY0" fmla="*/ 772160 h 772160"/>
                <a:gd name="connsiteX1" fmla="*/ 1076960 w 6908800"/>
                <a:gd name="connsiteY1" fmla="*/ 609600 h 772160"/>
                <a:gd name="connsiteX2" fmla="*/ 2580640 w 6908800"/>
                <a:gd name="connsiteY2" fmla="*/ 467360 h 772160"/>
                <a:gd name="connsiteX3" fmla="*/ 3759200 w 6908800"/>
                <a:gd name="connsiteY3" fmla="*/ 345440 h 772160"/>
                <a:gd name="connsiteX4" fmla="*/ 5161280 w 6908800"/>
                <a:gd name="connsiteY4" fmla="*/ 304800 h 772160"/>
                <a:gd name="connsiteX5" fmla="*/ 6217920 w 6908800"/>
                <a:gd name="connsiteY5" fmla="*/ 162560 h 772160"/>
                <a:gd name="connsiteX6" fmla="*/ 6908800 w 6908800"/>
                <a:gd name="connsiteY6" fmla="*/ 0 h 77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08800" h="772160">
                  <a:moveTo>
                    <a:pt x="0" y="772160"/>
                  </a:moveTo>
                  <a:cubicBezTo>
                    <a:pt x="323426" y="716280"/>
                    <a:pt x="646853" y="660400"/>
                    <a:pt x="1076960" y="609600"/>
                  </a:cubicBezTo>
                  <a:cubicBezTo>
                    <a:pt x="1507067" y="558800"/>
                    <a:pt x="2580640" y="467360"/>
                    <a:pt x="2580640" y="467360"/>
                  </a:cubicBezTo>
                  <a:cubicBezTo>
                    <a:pt x="3027680" y="423333"/>
                    <a:pt x="3329093" y="372533"/>
                    <a:pt x="3759200" y="345440"/>
                  </a:cubicBezTo>
                  <a:cubicBezTo>
                    <a:pt x="4189307" y="318347"/>
                    <a:pt x="4751493" y="335280"/>
                    <a:pt x="5161280" y="304800"/>
                  </a:cubicBezTo>
                  <a:cubicBezTo>
                    <a:pt x="5571067" y="274320"/>
                    <a:pt x="5926667" y="213360"/>
                    <a:pt x="6217920" y="162560"/>
                  </a:cubicBezTo>
                  <a:cubicBezTo>
                    <a:pt x="6509173" y="111760"/>
                    <a:pt x="6708986" y="55880"/>
                    <a:pt x="6908800" y="0"/>
                  </a:cubicBezTo>
                </a:path>
              </a:pathLst>
            </a:custGeom>
            <a:noFill/>
            <a:ln w="76200" cap="flat" cmpd="sng" algn="ctr">
              <a:solidFill>
                <a:srgbClr val="00B05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Impact" pitchFamily="34" charset="0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1767840" y="5599122"/>
              <a:ext cx="8656320" cy="2500325"/>
            </a:xfrm>
            <a:custGeom>
              <a:avLst/>
              <a:gdLst>
                <a:gd name="connsiteX0" fmla="*/ 0 w 8371840"/>
                <a:gd name="connsiteY0" fmla="*/ 0 h 2502062"/>
                <a:gd name="connsiteX1" fmla="*/ 1259840 w 8371840"/>
                <a:gd name="connsiteY1" fmla="*/ 182880 h 2502062"/>
                <a:gd name="connsiteX2" fmla="*/ 2275840 w 8371840"/>
                <a:gd name="connsiteY2" fmla="*/ 568960 h 2502062"/>
                <a:gd name="connsiteX3" fmla="*/ 3007360 w 8371840"/>
                <a:gd name="connsiteY3" fmla="*/ 1016000 h 2502062"/>
                <a:gd name="connsiteX4" fmla="*/ 3779520 w 8371840"/>
                <a:gd name="connsiteY4" fmla="*/ 1747520 h 2502062"/>
                <a:gd name="connsiteX5" fmla="*/ 4084320 w 8371840"/>
                <a:gd name="connsiteY5" fmla="*/ 2214880 h 2502062"/>
                <a:gd name="connsiteX6" fmla="*/ 4775200 w 8371840"/>
                <a:gd name="connsiteY6" fmla="*/ 2499360 h 2502062"/>
                <a:gd name="connsiteX7" fmla="*/ 6217920 w 8371840"/>
                <a:gd name="connsiteY7" fmla="*/ 2336800 h 2502062"/>
                <a:gd name="connsiteX8" fmla="*/ 7477760 w 8371840"/>
                <a:gd name="connsiteY8" fmla="*/ 1991360 h 2502062"/>
                <a:gd name="connsiteX9" fmla="*/ 8371840 w 8371840"/>
                <a:gd name="connsiteY9" fmla="*/ 1584960 h 2502062"/>
                <a:gd name="connsiteX0" fmla="*/ 0 w 8371840"/>
                <a:gd name="connsiteY0" fmla="*/ 0 h 2500325"/>
                <a:gd name="connsiteX1" fmla="*/ 1259840 w 8371840"/>
                <a:gd name="connsiteY1" fmla="*/ 182880 h 2500325"/>
                <a:gd name="connsiteX2" fmla="*/ 2275840 w 8371840"/>
                <a:gd name="connsiteY2" fmla="*/ 568960 h 2500325"/>
                <a:gd name="connsiteX3" fmla="*/ 3007360 w 8371840"/>
                <a:gd name="connsiteY3" fmla="*/ 1016000 h 2500325"/>
                <a:gd name="connsiteX4" fmla="*/ 3779520 w 8371840"/>
                <a:gd name="connsiteY4" fmla="*/ 1747520 h 2500325"/>
                <a:gd name="connsiteX5" fmla="*/ 4084320 w 8371840"/>
                <a:gd name="connsiteY5" fmla="*/ 2214880 h 2500325"/>
                <a:gd name="connsiteX6" fmla="*/ 4775200 w 8371840"/>
                <a:gd name="connsiteY6" fmla="*/ 2499360 h 2500325"/>
                <a:gd name="connsiteX7" fmla="*/ 6096000 w 8371840"/>
                <a:gd name="connsiteY7" fmla="*/ 2296160 h 2500325"/>
                <a:gd name="connsiteX8" fmla="*/ 7477760 w 8371840"/>
                <a:gd name="connsiteY8" fmla="*/ 1991360 h 2500325"/>
                <a:gd name="connsiteX9" fmla="*/ 8371840 w 8371840"/>
                <a:gd name="connsiteY9" fmla="*/ 1584960 h 2500325"/>
                <a:gd name="connsiteX0" fmla="*/ 0 w 8656320"/>
                <a:gd name="connsiteY0" fmla="*/ 0 h 2500325"/>
                <a:gd name="connsiteX1" fmla="*/ 1259840 w 8656320"/>
                <a:gd name="connsiteY1" fmla="*/ 182880 h 2500325"/>
                <a:gd name="connsiteX2" fmla="*/ 2275840 w 8656320"/>
                <a:gd name="connsiteY2" fmla="*/ 568960 h 2500325"/>
                <a:gd name="connsiteX3" fmla="*/ 3007360 w 8656320"/>
                <a:gd name="connsiteY3" fmla="*/ 1016000 h 2500325"/>
                <a:gd name="connsiteX4" fmla="*/ 3779520 w 8656320"/>
                <a:gd name="connsiteY4" fmla="*/ 1747520 h 2500325"/>
                <a:gd name="connsiteX5" fmla="*/ 4084320 w 8656320"/>
                <a:gd name="connsiteY5" fmla="*/ 2214880 h 2500325"/>
                <a:gd name="connsiteX6" fmla="*/ 4775200 w 8656320"/>
                <a:gd name="connsiteY6" fmla="*/ 2499360 h 2500325"/>
                <a:gd name="connsiteX7" fmla="*/ 6096000 w 8656320"/>
                <a:gd name="connsiteY7" fmla="*/ 2296160 h 2500325"/>
                <a:gd name="connsiteX8" fmla="*/ 7477760 w 8656320"/>
                <a:gd name="connsiteY8" fmla="*/ 1991360 h 2500325"/>
                <a:gd name="connsiteX9" fmla="*/ 8656320 w 8656320"/>
                <a:gd name="connsiteY9" fmla="*/ 1341120 h 250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56320" h="2500325">
                  <a:moveTo>
                    <a:pt x="0" y="0"/>
                  </a:moveTo>
                  <a:cubicBezTo>
                    <a:pt x="440266" y="44026"/>
                    <a:pt x="880533" y="88053"/>
                    <a:pt x="1259840" y="182880"/>
                  </a:cubicBezTo>
                  <a:cubicBezTo>
                    <a:pt x="1639147" y="277707"/>
                    <a:pt x="1984587" y="430107"/>
                    <a:pt x="2275840" y="568960"/>
                  </a:cubicBezTo>
                  <a:cubicBezTo>
                    <a:pt x="2567093" y="707813"/>
                    <a:pt x="2756747" y="819573"/>
                    <a:pt x="3007360" y="1016000"/>
                  </a:cubicBezTo>
                  <a:cubicBezTo>
                    <a:pt x="3257973" y="1212427"/>
                    <a:pt x="3600027" y="1547707"/>
                    <a:pt x="3779520" y="1747520"/>
                  </a:cubicBezTo>
                  <a:cubicBezTo>
                    <a:pt x="3959013" y="1947333"/>
                    <a:pt x="3918373" y="2089573"/>
                    <a:pt x="4084320" y="2214880"/>
                  </a:cubicBezTo>
                  <a:cubicBezTo>
                    <a:pt x="4250267" y="2340187"/>
                    <a:pt x="4439920" y="2485813"/>
                    <a:pt x="4775200" y="2499360"/>
                  </a:cubicBezTo>
                  <a:cubicBezTo>
                    <a:pt x="5110480" y="2512907"/>
                    <a:pt x="5645573" y="2380827"/>
                    <a:pt x="6096000" y="2296160"/>
                  </a:cubicBezTo>
                  <a:cubicBezTo>
                    <a:pt x="6546427" y="2211493"/>
                    <a:pt x="7051040" y="2150533"/>
                    <a:pt x="7477760" y="1991360"/>
                  </a:cubicBezTo>
                  <a:cubicBezTo>
                    <a:pt x="7904480" y="1832187"/>
                    <a:pt x="8388773" y="1481666"/>
                    <a:pt x="8656320" y="1341120"/>
                  </a:cubicBezTo>
                </a:path>
              </a:pathLst>
            </a:custGeom>
            <a:noFill/>
            <a:ln w="76200" cap="flat" cmpd="sng" algn="ctr">
              <a:solidFill>
                <a:srgbClr val="006666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Impact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90412" y="5022403"/>
              <a:ext cx="7940764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latin typeface="+mj-lt"/>
                </a:rPr>
                <a:t>                                                                                 Antares 800 days</a:t>
              </a:r>
            </a:p>
            <a:p>
              <a:endParaRPr lang="de-DE" b="1" dirty="0">
                <a:latin typeface="+mj-lt"/>
              </a:endParaRPr>
            </a:p>
            <a:p>
              <a:endParaRPr lang="de-DE" b="1" dirty="0" smtClean="0">
                <a:latin typeface="+mj-lt"/>
              </a:endParaRPr>
            </a:p>
            <a:p>
              <a:endParaRPr lang="de-DE" b="1" dirty="0" smtClean="0">
                <a:latin typeface="+mj-lt"/>
              </a:endParaRPr>
            </a:p>
            <a:p>
              <a:endParaRPr lang="de-DE" b="1" dirty="0">
                <a:latin typeface="+mj-lt"/>
              </a:endParaRPr>
            </a:p>
            <a:p>
              <a:r>
                <a:rPr lang="de-DE" b="1" dirty="0" smtClean="0">
                  <a:latin typeface="+mj-lt"/>
                </a:rPr>
                <a:t>         IceCube 40+59+79</a:t>
              </a:r>
              <a:endParaRPr lang="en-US" b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625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0" y="0"/>
            <a:ext cx="13003213" cy="9756775"/>
          </a:xfrm>
          <a:prstGeom prst="rect">
            <a:avLst/>
          </a:prstGeom>
          <a:solidFill>
            <a:schemeClr val="tx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130055" tIns="65028" rIns="130055" bIns="65028"/>
          <a:lstStyle/>
          <a:p>
            <a:endParaRPr lang="en-US" dirty="0"/>
          </a:p>
        </p:txBody>
      </p:sp>
      <p:pic>
        <p:nvPicPr>
          <p:cNvPr id="1843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581" y="305577"/>
            <a:ext cx="4617201" cy="43343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r="6458"/>
          <a:stretch>
            <a:fillRect/>
          </a:stretch>
        </p:blipFill>
        <p:spPr bwMode="auto">
          <a:xfrm>
            <a:off x="7853469" y="327259"/>
            <a:ext cx="4862590" cy="43126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550021" y="1"/>
            <a:ext cx="11330655" cy="2313470"/>
          </a:xfrm>
          <a:prstGeom prst="rect">
            <a:avLst/>
          </a:prstGeom>
        </p:spPr>
        <p:txBody>
          <a:bodyPr lIns="184977" tIns="92489" rIns="184977" bIns="92489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de-DE" sz="7300" dirty="0">
                <a:solidFill>
                  <a:schemeClr val="bg1"/>
                </a:solidFill>
              </a:rPr>
              <a:t>  </a:t>
            </a:r>
            <a:r>
              <a:rPr lang="de-DE" sz="5700" dirty="0">
                <a:solidFill>
                  <a:schemeClr val="bg1"/>
                </a:solidFill>
              </a:rPr>
              <a:t>Ernie                </a:t>
            </a:r>
            <a:r>
              <a:rPr lang="de-DE" sz="5700" dirty="0" smtClean="0">
                <a:solidFill>
                  <a:schemeClr val="bg1"/>
                </a:solidFill>
              </a:rPr>
              <a:t>     Bert</a:t>
            </a:r>
            <a:endParaRPr lang="de-DE" sz="5700" dirty="0">
              <a:solidFill>
                <a:schemeClr val="bg1"/>
              </a:solidFill>
            </a:endParaRPr>
          </a:p>
          <a:p>
            <a:endParaRPr lang="de-DE" sz="5700" dirty="0">
              <a:solidFill>
                <a:schemeClr val="bg1"/>
              </a:solidFill>
            </a:endParaRPr>
          </a:p>
          <a:p>
            <a:endParaRPr lang="de-DE" sz="5700" dirty="0">
              <a:solidFill>
                <a:schemeClr val="bg1"/>
              </a:solidFill>
            </a:endParaRPr>
          </a:p>
          <a:p>
            <a:endParaRPr lang="de-DE" sz="5700" dirty="0">
              <a:solidFill>
                <a:schemeClr val="bg1"/>
              </a:solidFill>
            </a:endParaRPr>
          </a:p>
          <a:p>
            <a:r>
              <a:rPr lang="de-DE" sz="5700" dirty="0">
                <a:solidFill>
                  <a:schemeClr val="bg1"/>
                </a:solidFill>
              </a:rPr>
              <a:t>  ~1.1 PeV         </a:t>
            </a:r>
            <a:r>
              <a:rPr lang="de-DE" sz="5700" dirty="0" smtClean="0">
                <a:solidFill>
                  <a:schemeClr val="bg1"/>
                </a:solidFill>
              </a:rPr>
              <a:t>      ~ </a:t>
            </a:r>
            <a:r>
              <a:rPr lang="de-DE" sz="5700" dirty="0">
                <a:solidFill>
                  <a:schemeClr val="bg1"/>
                </a:solidFill>
              </a:rPr>
              <a:t>1.3 PeV</a:t>
            </a:r>
            <a:endParaRPr lang="en-US" sz="5700" dirty="0">
              <a:solidFill>
                <a:schemeClr val="bg1"/>
              </a:solidFill>
            </a:endParaRPr>
          </a:p>
        </p:txBody>
      </p:sp>
      <p:pic>
        <p:nvPicPr>
          <p:cNvPr id="9" name="Picture 9" descr="drillingplan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24" y="327257"/>
            <a:ext cx="2373988" cy="267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Results_oscillations_zeni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3" r="54272" b="19656"/>
          <a:stretch>
            <a:fillRect/>
          </a:stretch>
        </p:blipFill>
        <p:spPr bwMode="auto">
          <a:xfrm>
            <a:off x="366939" y="5557325"/>
            <a:ext cx="5407370" cy="3920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25555" y="4878388"/>
            <a:ext cx="6777659" cy="4363254"/>
          </a:xfrm>
          <a:prstGeom prst="rect">
            <a:avLst/>
          </a:prstGeom>
          <a:noFill/>
        </p:spPr>
        <p:txBody>
          <a:bodyPr wrap="square" lIns="130055" tIns="65028" rIns="130055" bIns="65028" rtlCol="0">
            <a:spAutoFit/>
          </a:bodyPr>
          <a:lstStyle/>
          <a:p>
            <a:pPr algn="l"/>
            <a:r>
              <a:rPr lang="de-DE" sz="2800" dirty="0">
                <a:solidFill>
                  <a:schemeClr val="bg1"/>
                </a:solidFill>
              </a:rPr>
              <a:t>             </a:t>
            </a:r>
            <a:r>
              <a:rPr lang="de-DE" sz="2800" dirty="0" smtClean="0">
                <a:solidFill>
                  <a:schemeClr val="bg1"/>
                </a:solidFill>
              </a:rPr>
              <a:t>                         excess at high energies ?</a:t>
            </a:r>
            <a:endParaRPr lang="de-DE" sz="2800" dirty="0">
              <a:solidFill>
                <a:schemeClr val="bg1"/>
              </a:solidFill>
            </a:endParaRPr>
          </a:p>
          <a:p>
            <a:pPr algn="l"/>
            <a:endParaRPr lang="de-DE" sz="2800" dirty="0">
              <a:solidFill>
                <a:schemeClr val="bg1"/>
              </a:solidFill>
            </a:endParaRPr>
          </a:p>
          <a:p>
            <a:pPr algn="l"/>
            <a:endParaRPr lang="de-DE" sz="2800" dirty="0">
              <a:solidFill>
                <a:schemeClr val="bg1"/>
              </a:solidFill>
            </a:endParaRPr>
          </a:p>
          <a:p>
            <a:pPr algn="l"/>
            <a:endParaRPr lang="de-DE" sz="2800" dirty="0">
              <a:solidFill>
                <a:schemeClr val="bg1"/>
              </a:solidFill>
            </a:endParaRPr>
          </a:p>
          <a:p>
            <a:pPr algn="l"/>
            <a:endParaRPr lang="de-DE" sz="2800" dirty="0">
              <a:solidFill>
                <a:schemeClr val="bg1"/>
              </a:solidFill>
            </a:endParaRPr>
          </a:p>
          <a:p>
            <a:pPr algn="l"/>
            <a:r>
              <a:rPr lang="de-DE" sz="2800" dirty="0">
                <a:solidFill>
                  <a:schemeClr val="bg1"/>
                </a:solidFill>
              </a:rPr>
              <a:t>n</a:t>
            </a:r>
            <a:r>
              <a:rPr lang="de-DE" sz="2800" dirty="0" smtClean="0">
                <a:solidFill>
                  <a:schemeClr val="bg1"/>
                </a:solidFill>
              </a:rPr>
              <a:t>eutrino oscillations  </a:t>
            </a:r>
            <a:r>
              <a:rPr lang="de-DE" sz="2800" dirty="0">
                <a:solidFill>
                  <a:schemeClr val="bg1"/>
                </a:solidFill>
              </a:rPr>
              <a:t>in DeepCore</a:t>
            </a:r>
          </a:p>
          <a:p>
            <a:pPr algn="l"/>
            <a:endParaRPr lang="de-DE" sz="2800" dirty="0">
              <a:solidFill>
                <a:schemeClr val="bg1"/>
              </a:solidFill>
            </a:endParaRPr>
          </a:p>
          <a:p>
            <a:pPr algn="l"/>
            <a:endParaRPr lang="de-DE" sz="2800" dirty="0">
              <a:solidFill>
                <a:schemeClr val="bg1"/>
              </a:solidFill>
            </a:endParaRPr>
          </a:p>
          <a:p>
            <a:pPr algn="l"/>
            <a:r>
              <a:rPr lang="de-DE" sz="2800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de-DE" sz="4600" dirty="0">
                <a:solidFill>
                  <a:schemeClr val="bg1"/>
                </a:solidFill>
                <a:sym typeface="Wingdings" pitchFamily="2" charset="2"/>
              </a:rPr>
              <a:t>PINGU</a:t>
            </a:r>
            <a:r>
              <a:rPr lang="de-DE" sz="28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de-DE" sz="2800" dirty="0" smtClean="0">
                <a:solidFill>
                  <a:schemeClr val="bg1"/>
                </a:solidFill>
                <a:sym typeface="Wingdings" pitchFamily="2" charset="2"/>
              </a:rPr>
              <a:t>  </a:t>
            </a:r>
            <a:r>
              <a:rPr lang="de-DE" sz="2600" dirty="0" smtClean="0">
                <a:solidFill>
                  <a:schemeClr val="bg1"/>
                </a:solidFill>
                <a:sym typeface="Wingdings" pitchFamily="2" charset="2"/>
              </a:rPr>
              <a:t>(mass hierarchy</a:t>
            </a:r>
            <a:r>
              <a:rPr lang="de-DE" sz="2800" dirty="0" smtClean="0">
                <a:solidFill>
                  <a:schemeClr val="bg1"/>
                </a:solidFill>
                <a:sym typeface="Wingdings" pitchFamily="2" charset="2"/>
              </a:rPr>
              <a:t>)</a:t>
            </a:r>
            <a:r>
              <a:rPr lang="de-DE" sz="5100" dirty="0" smtClean="0">
                <a:solidFill>
                  <a:schemeClr val="bg1"/>
                </a:solidFill>
                <a:sym typeface="Wingdings" pitchFamily="2" charset="2"/>
              </a:rPr>
              <a:t>?</a:t>
            </a:r>
            <a:endParaRPr lang="en-US" sz="5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40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-195138" y="-234181"/>
            <a:ext cx="14185576" cy="1051316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grpSp>
        <p:nvGrpSpPr>
          <p:cNvPr id="99330" name="Group 25"/>
          <p:cNvGrpSpPr>
            <a:grpSpLocks/>
          </p:cNvGrpSpPr>
          <p:nvPr/>
        </p:nvGrpSpPr>
        <p:grpSpPr bwMode="auto">
          <a:xfrm>
            <a:off x="4487915" y="1601287"/>
            <a:ext cx="4095109" cy="4040479"/>
            <a:chOff x="204" y="1117"/>
            <a:chExt cx="1905" cy="1879"/>
          </a:xfrm>
        </p:grpSpPr>
        <p:pic>
          <p:nvPicPr>
            <p:cNvPr id="99351" name="Picture 26" descr="esagono12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32" t="14326" r="12729" b="14606"/>
            <a:stretch>
              <a:fillRect/>
            </a:stretch>
          </p:blipFill>
          <p:spPr bwMode="auto">
            <a:xfrm>
              <a:off x="204" y="1117"/>
              <a:ext cx="1873" cy="1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52" name="AutoShape 27"/>
            <p:cNvSpPr>
              <a:spLocks noChangeArrowheads="1"/>
            </p:cNvSpPr>
            <p:nvPr/>
          </p:nvSpPr>
          <p:spPr bwMode="auto">
            <a:xfrm>
              <a:off x="249" y="1162"/>
              <a:ext cx="1860" cy="1724"/>
            </a:xfrm>
            <a:prstGeom prst="hexagon">
              <a:avLst>
                <a:gd name="adj" fmla="val 26972"/>
                <a:gd name="vf" fmla="val 115470"/>
              </a:avLst>
            </a:prstGeom>
            <a:noFill/>
            <a:ln w="38100">
              <a:solidFill>
                <a:srgbClr val="3366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9331" name="Rectangle 13"/>
          <p:cNvSpPr>
            <a:spLocks noChangeArrowheads="1"/>
          </p:cNvSpPr>
          <p:nvPr/>
        </p:nvSpPr>
        <p:spPr bwMode="auto">
          <a:xfrm>
            <a:off x="663706" y="6886206"/>
            <a:ext cx="2765441" cy="2457262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 anchor="ctr"/>
          <a:lstStyle/>
          <a:p>
            <a:endParaRPr lang="en-US"/>
          </a:p>
        </p:txBody>
      </p:sp>
      <p:pic>
        <p:nvPicPr>
          <p:cNvPr id="99332" name="Содержимое 7" descr="00001.png"/>
          <p:cNvPicPr>
            <a:picLocks noChangeAspect="1"/>
          </p:cNvPicPr>
          <p:nvPr/>
        </p:nvPicPr>
        <p:blipFill>
          <a:blip r:embed="rId4">
            <a:lum contrast="9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06" y="7030751"/>
            <a:ext cx="2765441" cy="219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Прямоугольник 24"/>
          <p:cNvSpPr>
            <a:spLocks noChangeArrowheads="1"/>
          </p:cNvSpPr>
          <p:nvPr/>
        </p:nvSpPr>
        <p:spPr bwMode="auto">
          <a:xfrm>
            <a:off x="474076" y="5743398"/>
            <a:ext cx="6598680" cy="187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7310" tIns="58654" rIns="117310" bIns="58654">
            <a:spAutoFit/>
          </a:bodyPr>
          <a:lstStyle/>
          <a:p>
            <a:pPr defTabSz="1174109"/>
            <a:r>
              <a:rPr lang="de-DE" sz="5700" b="1">
                <a:latin typeface="Calibri" pitchFamily="34" charset="0"/>
              </a:rPr>
              <a:t>GVD</a:t>
            </a:r>
            <a:r>
              <a:rPr lang="de-DE" sz="2300">
                <a:latin typeface="Calibri" pitchFamily="34" charset="0"/>
              </a:rPr>
              <a:t>, </a:t>
            </a:r>
            <a:r>
              <a:rPr lang="de-DE" sz="2800">
                <a:latin typeface="Calibri" pitchFamily="34" charset="0"/>
              </a:rPr>
              <a:t>Lake Baikal, 0.5 km³, </a:t>
            </a:r>
          </a:p>
          <a:p>
            <a:pPr defTabSz="1174109"/>
            <a:r>
              <a:rPr lang="de-DE" sz="2800">
                <a:latin typeface="Calibri" pitchFamily="34" charset="0"/>
              </a:rPr>
              <a:t>                                      sensitive above 3 TeV </a:t>
            </a:r>
          </a:p>
          <a:p>
            <a:pPr defTabSz="1174109"/>
            <a:endParaRPr lang="ru-RU" sz="2800">
              <a:latin typeface="Calibri" pitchFamily="34" charset="0"/>
            </a:endParaRPr>
          </a:p>
        </p:txBody>
      </p:sp>
      <p:sp>
        <p:nvSpPr>
          <p:cNvPr id="99334" name="Text Box 14"/>
          <p:cNvSpPr txBox="1">
            <a:spLocks noChangeArrowheads="1"/>
          </p:cNvSpPr>
          <p:nvPr/>
        </p:nvSpPr>
        <p:spPr bwMode="auto">
          <a:xfrm>
            <a:off x="9133507" y="2142083"/>
            <a:ext cx="3368757" cy="230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5700" b="1" dirty="0">
                <a:latin typeface="Calibri" pitchFamily="34" charset="0"/>
              </a:rPr>
              <a:t>KM3NeT,</a:t>
            </a:r>
            <a:r>
              <a:rPr lang="de-DE" sz="2800" dirty="0">
                <a:latin typeface="Calibri" pitchFamily="34" charset="0"/>
              </a:rPr>
              <a:t>   </a:t>
            </a:r>
            <a:endParaRPr lang="de-DE" sz="2800" dirty="0" smtClean="0">
              <a:latin typeface="Calibri" pitchFamily="34" charset="0"/>
            </a:endParaRPr>
          </a:p>
          <a:p>
            <a:pPr eaLnBrk="1" hangingPunct="1"/>
            <a:r>
              <a:rPr lang="de-DE" sz="2800" dirty="0" smtClean="0">
                <a:latin typeface="Calibri" pitchFamily="34" charset="0"/>
              </a:rPr>
              <a:t>Mediterranean </a:t>
            </a:r>
            <a:r>
              <a:rPr lang="de-DE" sz="2800" dirty="0">
                <a:latin typeface="Calibri" pitchFamily="34" charset="0"/>
              </a:rPr>
              <a:t>Sea, </a:t>
            </a:r>
            <a:endParaRPr lang="de-DE" sz="2800" dirty="0" smtClean="0">
              <a:latin typeface="Calibri" pitchFamily="34" charset="0"/>
            </a:endParaRPr>
          </a:p>
          <a:p>
            <a:pPr eaLnBrk="1" hangingPunct="1"/>
            <a:r>
              <a:rPr lang="de-DE" sz="2800" dirty="0" smtClean="0">
                <a:latin typeface="Calibri" pitchFamily="34" charset="0"/>
              </a:rPr>
              <a:t>2 </a:t>
            </a:r>
            <a:r>
              <a:rPr lang="de-DE" sz="2800" dirty="0">
                <a:latin typeface="Calibri" pitchFamily="34" charset="0"/>
              </a:rPr>
              <a:t>x 3 km³, </a:t>
            </a:r>
            <a:endParaRPr lang="de-DE" sz="2800" dirty="0" smtClean="0">
              <a:latin typeface="Calibri" pitchFamily="34" charset="0"/>
            </a:endParaRPr>
          </a:p>
          <a:p>
            <a:pPr eaLnBrk="1" hangingPunct="1"/>
            <a:r>
              <a:rPr lang="de-DE" sz="2800" dirty="0" smtClean="0">
                <a:latin typeface="Calibri" pitchFamily="34" charset="0"/>
              </a:rPr>
              <a:t>sensitive </a:t>
            </a:r>
            <a:r>
              <a:rPr lang="de-DE" sz="2800" dirty="0">
                <a:latin typeface="Calibri" pitchFamily="34" charset="0"/>
              </a:rPr>
              <a:t>above 1 TeV</a:t>
            </a:r>
            <a:endParaRPr lang="en-US" sz="2800" dirty="0">
              <a:latin typeface="Calibri" pitchFamily="34" charset="0"/>
            </a:endParaRPr>
          </a:p>
        </p:txBody>
      </p:sp>
      <p:grpSp>
        <p:nvGrpSpPr>
          <p:cNvPr id="99335" name="Group 24"/>
          <p:cNvGrpSpPr>
            <a:grpSpLocks/>
          </p:cNvGrpSpPr>
          <p:nvPr/>
        </p:nvGrpSpPr>
        <p:grpSpPr bwMode="auto">
          <a:xfrm>
            <a:off x="363459" y="1601287"/>
            <a:ext cx="4095109" cy="4040479"/>
            <a:chOff x="204" y="1117"/>
            <a:chExt cx="1905" cy="1879"/>
          </a:xfrm>
        </p:grpSpPr>
        <p:pic>
          <p:nvPicPr>
            <p:cNvPr id="99349" name="Picture 4" descr="esagono12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32" t="14326" r="12729" b="14606"/>
            <a:stretch>
              <a:fillRect/>
            </a:stretch>
          </p:blipFill>
          <p:spPr bwMode="auto">
            <a:xfrm>
              <a:off x="204" y="1117"/>
              <a:ext cx="1873" cy="1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50" name="AutoShape 15"/>
            <p:cNvSpPr>
              <a:spLocks noChangeArrowheads="1"/>
            </p:cNvSpPr>
            <p:nvPr/>
          </p:nvSpPr>
          <p:spPr bwMode="auto">
            <a:xfrm>
              <a:off x="249" y="1162"/>
              <a:ext cx="1860" cy="1724"/>
            </a:xfrm>
            <a:prstGeom prst="hexagon">
              <a:avLst>
                <a:gd name="adj" fmla="val 26972"/>
                <a:gd name="vf" fmla="val 115470"/>
              </a:avLst>
            </a:prstGeom>
            <a:noFill/>
            <a:ln w="38100">
              <a:solidFill>
                <a:srgbClr val="3366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840159" y="5641765"/>
            <a:ext cx="9048069" cy="5666609"/>
            <a:chOff x="4106871" y="3966090"/>
            <a:chExt cx="6363237" cy="3983037"/>
          </a:xfrm>
        </p:grpSpPr>
        <p:sp>
          <p:nvSpPr>
            <p:cNvPr id="99346" name="Text Box 16"/>
            <p:cNvSpPr txBox="1">
              <a:spLocks noChangeArrowheads="1"/>
            </p:cNvSpPr>
            <p:nvPr/>
          </p:nvSpPr>
          <p:spPr bwMode="auto">
            <a:xfrm>
              <a:off x="7648575" y="5808663"/>
              <a:ext cx="962978" cy="3677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sz="2800" b="1">
                  <a:solidFill>
                    <a:schemeClr val="bg1"/>
                  </a:solidFill>
                  <a:latin typeface="Calibri" pitchFamily="34" charset="0"/>
                </a:rPr>
                <a:t>IceCube</a:t>
              </a:r>
              <a:endParaRPr lang="en-US" sz="28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99347" name="Picture 2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83"/>
            <a:stretch>
              <a:fillRect/>
            </a:stretch>
          </p:blipFill>
          <p:spPr bwMode="auto">
            <a:xfrm>
              <a:off x="6444208" y="3966090"/>
              <a:ext cx="4025900" cy="3983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t="7683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9348" name="Прямоугольник 24"/>
            <p:cNvSpPr>
              <a:spLocks noChangeArrowheads="1"/>
            </p:cNvSpPr>
            <p:nvPr/>
          </p:nvSpPr>
          <p:spPr bwMode="auto">
            <a:xfrm>
              <a:off x="4106871" y="5151468"/>
              <a:ext cx="2719504" cy="1886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479" tIns="41239" rIns="82479" bIns="41239">
              <a:spAutoFit/>
            </a:bodyPr>
            <a:lstStyle/>
            <a:p>
              <a:pPr defTabSz="1174109"/>
              <a:r>
                <a:rPr lang="de-DE" sz="5700" b="1" dirty="0">
                  <a:latin typeface="Calibri" pitchFamily="34" charset="0"/>
                </a:rPr>
                <a:t>ARA</a:t>
              </a:r>
              <a:r>
                <a:rPr lang="de-DE" sz="2300" dirty="0">
                  <a:latin typeface="Calibri" pitchFamily="34" charset="0"/>
                </a:rPr>
                <a:t>, </a:t>
              </a:r>
              <a:r>
                <a:rPr lang="de-DE" sz="2800" dirty="0">
                  <a:latin typeface="Calibri" pitchFamily="34" charset="0"/>
                </a:rPr>
                <a:t>South Pole</a:t>
              </a:r>
            </a:p>
            <a:p>
              <a:pPr defTabSz="1174109"/>
              <a:r>
                <a:rPr lang="de-DE" sz="2800" dirty="0">
                  <a:latin typeface="Calibri" pitchFamily="34" charset="0"/>
                </a:rPr>
                <a:t>      radio array, 160 km³, </a:t>
              </a:r>
            </a:p>
            <a:p>
              <a:pPr defTabSz="1174109"/>
              <a:r>
                <a:rPr lang="de-DE" sz="2800" dirty="0">
                  <a:latin typeface="Calibri" pitchFamily="34" charset="0"/>
                </a:rPr>
                <a:t>      sensitive </a:t>
              </a:r>
              <a:r>
                <a:rPr lang="de-DE" sz="2800" dirty="0" smtClean="0">
                  <a:latin typeface="Calibri" pitchFamily="34" charset="0"/>
                </a:rPr>
                <a:t> </a:t>
              </a:r>
              <a:endParaRPr lang="de-DE" sz="2800" dirty="0">
                <a:latin typeface="Calibri" pitchFamily="34" charset="0"/>
              </a:endParaRPr>
            </a:p>
            <a:p>
              <a:pPr defTabSz="1174109"/>
              <a:r>
                <a:rPr lang="de-DE" sz="2800" dirty="0">
                  <a:latin typeface="Calibri" pitchFamily="34" charset="0"/>
                </a:rPr>
                <a:t>      above 100 </a:t>
              </a:r>
              <a:r>
                <a:rPr lang="de-DE" sz="2800" dirty="0" smtClean="0">
                  <a:latin typeface="Calibri" pitchFamily="34" charset="0"/>
                </a:rPr>
                <a:t>PeV </a:t>
              </a:r>
              <a:endParaRPr lang="de-DE" sz="2800" dirty="0">
                <a:latin typeface="Calibri" pitchFamily="34" charset="0"/>
              </a:endParaRPr>
            </a:p>
            <a:p>
              <a:pPr defTabSz="1174109"/>
              <a:endParaRPr lang="ru-RU" sz="2800" dirty="0">
                <a:latin typeface="Calibri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64902" y="197867"/>
            <a:ext cx="1254196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600" dirty="0" smtClean="0"/>
              <a:t>H.E. Neutrino Telescopes: The Future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42262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/>
          <p:cNvSpPr>
            <a:spLocks/>
          </p:cNvSpPr>
          <p:nvPr/>
        </p:nvSpPr>
        <p:spPr bwMode="auto">
          <a:xfrm>
            <a:off x="219048" y="482757"/>
            <a:ext cx="12711149" cy="55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6000" b="1" dirty="0" smtClean="0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Options for IceCube Extensions</a:t>
            </a:r>
            <a:endParaRPr lang="en-US" sz="6000" b="1" dirty="0">
              <a:solidFill>
                <a:srgbClr val="F28E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grpSp>
        <p:nvGrpSpPr>
          <p:cNvPr id="27" name="Group 3"/>
          <p:cNvGrpSpPr>
            <a:grpSpLocks/>
          </p:cNvGrpSpPr>
          <p:nvPr/>
        </p:nvGrpSpPr>
        <p:grpSpPr bwMode="auto">
          <a:xfrm>
            <a:off x="0" y="2355538"/>
            <a:ext cx="5078910" cy="4116892"/>
            <a:chOff x="0" y="0"/>
            <a:chExt cx="2722" cy="2248"/>
          </a:xfrm>
        </p:grpSpPr>
        <p:pic>
          <p:nvPicPr>
            <p:cNvPr id="28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37" y="-237"/>
              <a:ext cx="2248" cy="2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2"/>
            <p:cNvSpPr>
              <a:spLocks/>
            </p:cNvSpPr>
            <p:nvPr/>
          </p:nvSpPr>
          <p:spPr bwMode="auto">
            <a:xfrm>
              <a:off x="1393" y="1772"/>
              <a:ext cx="660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Height 300 m</a:t>
              </a:r>
            </a:p>
          </p:txBody>
        </p:sp>
      </p:grpSp>
      <p:pic>
        <p:nvPicPr>
          <p:cNvPr id="3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4" t="9712" r="11034" b="9712"/>
          <a:stretch>
            <a:fillRect/>
          </a:stretch>
        </p:blipFill>
        <p:spPr bwMode="auto">
          <a:xfrm>
            <a:off x="3130073" y="6940224"/>
            <a:ext cx="2601625" cy="253362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101600" dist="507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9" t="10036" r="9856" b="10036"/>
          <a:stretch>
            <a:fillRect/>
          </a:stretch>
        </p:blipFill>
        <p:spPr bwMode="auto">
          <a:xfrm>
            <a:off x="279066" y="6940224"/>
            <a:ext cx="2611868" cy="254386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101600" dist="507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14"/>
          <p:cNvSpPr>
            <a:spLocks/>
          </p:cNvSpPr>
          <p:nvPr/>
        </p:nvSpPr>
        <p:spPr bwMode="auto">
          <a:xfrm>
            <a:off x="405561" y="7050855"/>
            <a:ext cx="1458079" cy="633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spcBef>
                <a:spcPts val="1200"/>
              </a:spcBef>
              <a:tabLst>
                <a:tab pos="2454275" algn="l"/>
                <a:tab pos="2700338" algn="l"/>
                <a:tab pos="2700338" algn="l"/>
              </a:tabLst>
            </a:pPr>
            <a:r>
              <a:rPr lang="en-US" sz="2000" dirty="0" smtClean="0">
                <a:solidFill>
                  <a:schemeClr val="tx1"/>
                </a:solidFill>
                <a:cs typeface="Arial" pitchFamily="34" charset="0"/>
              </a:rPr>
              <a:t>9.3 GeV event</a:t>
            </a:r>
            <a:r>
              <a:rPr lang="en-US" sz="2000" dirty="0">
                <a:solidFill>
                  <a:schemeClr val="tx1"/>
                </a:solidFill>
                <a:cs typeface="Arial" pitchFamily="34" charset="0"/>
              </a:rPr>
              <a:t/>
            </a:r>
            <a:br>
              <a:rPr lang="en-US" sz="2000" dirty="0">
                <a:solidFill>
                  <a:schemeClr val="tx1"/>
                </a:solidFill>
                <a:cs typeface="Arial" pitchFamily="34" charset="0"/>
              </a:rPr>
            </a:br>
            <a:endParaRPr lang="en-US" sz="22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40" name="Rectangle 15"/>
          <p:cNvSpPr>
            <a:spLocks/>
          </p:cNvSpPr>
          <p:nvPr/>
        </p:nvSpPr>
        <p:spPr bwMode="auto">
          <a:xfrm>
            <a:off x="279066" y="6507164"/>
            <a:ext cx="16226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1800" dirty="0" err="1">
                <a:solidFill>
                  <a:schemeClr val="tx1"/>
                </a:solidFill>
                <a:latin typeface="Arial Bold" charset="0"/>
                <a:cs typeface="Arial Bold" charset="0"/>
                <a:sym typeface="Arial Bold" charset="0"/>
              </a:rPr>
              <a:t>DeepCore</a:t>
            </a:r>
            <a:endParaRPr lang="en-US" sz="1800" dirty="0">
              <a:solidFill>
                <a:schemeClr val="tx1"/>
              </a:solidFill>
              <a:latin typeface="Arial Bold" charset="0"/>
              <a:cs typeface="Arial Bold" charset="0"/>
              <a:sym typeface="Arial Bold" charset="0"/>
            </a:endParaRPr>
          </a:p>
        </p:txBody>
      </p:sp>
      <p:sp>
        <p:nvSpPr>
          <p:cNvPr id="41" name="Rectangle 16"/>
          <p:cNvSpPr>
            <a:spLocks/>
          </p:cNvSpPr>
          <p:nvPr/>
        </p:nvSpPr>
        <p:spPr bwMode="auto">
          <a:xfrm>
            <a:off x="3093253" y="6532811"/>
            <a:ext cx="25916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1800" dirty="0" err="1">
                <a:solidFill>
                  <a:schemeClr val="tx1"/>
                </a:solidFill>
                <a:latin typeface="Arial Bold" charset="0"/>
                <a:cs typeface="Arial Bold" charset="0"/>
                <a:sym typeface="Arial Bold" charset="0"/>
              </a:rPr>
              <a:t>DeepCore</a:t>
            </a:r>
            <a:r>
              <a:rPr lang="en-US" sz="1800" dirty="0">
                <a:solidFill>
                  <a:schemeClr val="tx1"/>
                </a:solidFill>
                <a:latin typeface="Arial Bold" charset="0"/>
                <a:cs typeface="Arial Bold" charset="0"/>
                <a:sym typeface="Arial Bold" charset="0"/>
              </a:rPr>
              <a:t> + PINGU</a:t>
            </a:r>
          </a:p>
        </p:txBody>
      </p:sp>
      <p:grpSp>
        <p:nvGrpSpPr>
          <p:cNvPr id="16" name="Gruppieren 15"/>
          <p:cNvGrpSpPr/>
          <p:nvPr/>
        </p:nvGrpSpPr>
        <p:grpSpPr>
          <a:xfrm>
            <a:off x="6151150" y="1813387"/>
            <a:ext cx="6857589" cy="5387922"/>
            <a:chOff x="179512" y="1628800"/>
            <a:chExt cx="5961234" cy="4824536"/>
          </a:xfrm>
        </p:grpSpPr>
        <p:pic>
          <p:nvPicPr>
            <p:cNvPr id="17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 t="6562" r="6486" b="1564"/>
            <a:stretch>
              <a:fillRect/>
            </a:stretch>
          </p:blipFill>
          <p:spPr bwMode="auto">
            <a:xfrm>
              <a:off x="179512" y="2060848"/>
              <a:ext cx="5961234" cy="4392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Textfeld 5"/>
            <p:cNvSpPr txBox="1"/>
            <p:nvPr/>
          </p:nvSpPr>
          <p:spPr>
            <a:xfrm>
              <a:off x="4860032" y="1628800"/>
              <a:ext cx="12184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/>
                <a:t>DeepCore</a:t>
              </a:r>
              <a:endParaRPr lang="de-DE" sz="2000" dirty="0"/>
            </a:p>
          </p:txBody>
        </p:sp>
        <p:sp>
          <p:nvSpPr>
            <p:cNvPr id="19" name="Textfeld 6"/>
            <p:cNvSpPr txBox="1"/>
            <p:nvPr/>
          </p:nvSpPr>
          <p:spPr>
            <a:xfrm>
              <a:off x="3419872" y="1628800"/>
              <a:ext cx="10198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/>
                <a:t>IceCube</a:t>
              </a:r>
              <a:endParaRPr lang="de-DE" sz="2000" dirty="0"/>
            </a:p>
          </p:txBody>
        </p:sp>
        <p:cxnSp>
          <p:nvCxnSpPr>
            <p:cNvPr id="20" name="Gerade Verbindung mit Pfeil 9"/>
            <p:cNvCxnSpPr>
              <a:stCxn id="18" idx="2"/>
            </p:cNvCxnSpPr>
            <p:nvPr/>
          </p:nvCxnSpPr>
          <p:spPr>
            <a:xfrm rot="5400000">
              <a:off x="4716618" y="2172325"/>
              <a:ext cx="896034" cy="60920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12"/>
            <p:cNvCxnSpPr/>
            <p:nvPr/>
          </p:nvCxnSpPr>
          <p:spPr>
            <a:xfrm>
              <a:off x="3834760" y="1988840"/>
              <a:ext cx="881256" cy="64807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6952656" y="7192517"/>
            <a:ext cx="59844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/>
            <a:r>
              <a:rPr kumimoji="0" lang="de-DE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Unicode MS" pitchFamily="34" charset="-128"/>
              </a:rPr>
              <a:t>12,6 km</a:t>
            </a:r>
            <a:r>
              <a:rPr kumimoji="0" lang="de-DE" sz="2800" b="1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Unicode MS" pitchFamily="34" charset="-128"/>
              </a:rPr>
              <a:t>3</a:t>
            </a:r>
          </a:p>
          <a:p>
            <a:pPr marL="342900" lvl="0" indent="-342900" algn="l"/>
            <a:r>
              <a:rPr kumimoji="0" lang="de-DE" sz="28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Unicode MS" pitchFamily="34" charset="-128"/>
              </a:rPr>
              <a:t>Threshold for muons ~ 50 TeV,      </a:t>
            </a:r>
          </a:p>
          <a:p>
            <a:pPr marL="342900" lvl="0" indent="-342900" algn="l"/>
            <a:r>
              <a:rPr kumimoji="0" lang="de-DE" sz="28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Unicode MS" pitchFamily="34" charset="-128"/>
              </a:rPr>
              <a:t>gain eff. area for muons ~ factor 4, </a:t>
            </a:r>
            <a:endParaRPr lang="de-DE" sz="2800" dirty="0">
              <a:solidFill>
                <a:srgbClr val="002060"/>
              </a:solidFill>
              <a:latin typeface="Arial Unicode MS" pitchFamily="34" charset="-128"/>
            </a:endParaRPr>
          </a:p>
          <a:p>
            <a:pPr marL="342900" lvl="0" indent="-342900" algn="l"/>
            <a:r>
              <a:rPr kumimoji="0" lang="de-DE" sz="28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Unicode MS" pitchFamily="34" charset="-128"/>
              </a:rPr>
              <a:t>gain for cascades ~ factor 10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8085782" y="5717911"/>
            <a:ext cx="720080" cy="133294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4"/>
          <p:cNvCxnSpPr/>
          <p:nvPr/>
        </p:nvCxnSpPr>
        <p:spPr bwMode="auto">
          <a:xfrm>
            <a:off x="6151150" y="1813387"/>
            <a:ext cx="0" cy="79433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5773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4" b="34812"/>
          <a:stretch/>
        </p:blipFill>
        <p:spPr bwMode="auto">
          <a:xfrm>
            <a:off x="-1388746" y="-29451"/>
            <a:ext cx="14426353" cy="1045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101006" y="653678"/>
            <a:ext cx="11411265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de-DE" sz="96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j-lt"/>
              </a:rPr>
              <a:t> Detectors for </a:t>
            </a:r>
          </a:p>
          <a:p>
            <a:pPr algn="ctr"/>
            <a:r>
              <a:rPr lang="de-DE" sz="96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j-lt"/>
              </a:rPr>
              <a:t>low-energy neutrinos </a:t>
            </a:r>
          </a:p>
          <a:p>
            <a:pPr algn="ctr"/>
            <a:r>
              <a:rPr lang="de-DE" sz="96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j-lt"/>
              </a:rPr>
              <a:t>a</a:t>
            </a:r>
            <a:r>
              <a:rPr lang="de-DE" sz="96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j-lt"/>
              </a:rPr>
              <a:t>nd proton decay</a:t>
            </a:r>
            <a:endParaRPr lang="en-US" sz="96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j-lt"/>
            </a:endParaRPr>
          </a:p>
        </p:txBody>
      </p:sp>
      <p:sp>
        <p:nvSpPr>
          <p:cNvPr id="4" name="Horizontal Scroll 3"/>
          <p:cNvSpPr/>
          <p:nvPr/>
        </p:nvSpPr>
        <p:spPr bwMode="auto">
          <a:xfrm>
            <a:off x="2613215" y="5299811"/>
            <a:ext cx="8386845" cy="4559999"/>
          </a:xfrm>
          <a:prstGeom prst="horizontalScroll">
            <a:avLst/>
          </a:prstGeom>
          <a:solidFill>
            <a:schemeClr val="tx1">
              <a:lumMod val="75000"/>
            </a:schemeClr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Impact" pitchFamily="34" charset="0"/>
              <a:sym typeface="Symbol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800" dirty="0" smtClean="0">
              <a:solidFill>
                <a:srgbClr val="FFFF00"/>
              </a:solidFill>
              <a:latin typeface="+mj-lt"/>
              <a:sym typeface="Symbol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dirty="0" smtClean="0">
                <a:solidFill>
                  <a:srgbClr val="FFFF00"/>
                </a:solidFill>
                <a:latin typeface="+mj-lt"/>
                <a:sym typeface="Symbol"/>
              </a:rPr>
              <a:t>  - SAGE, BNT  (</a:t>
            </a:r>
            <a:r>
              <a:rPr lang="en-US" sz="4800" dirty="0" err="1" smtClean="0">
                <a:solidFill>
                  <a:srgbClr val="FFFF00"/>
                </a:solidFill>
                <a:latin typeface="+mj-lt"/>
                <a:sym typeface="Symbol"/>
              </a:rPr>
              <a:t>Baksan</a:t>
            </a:r>
            <a:r>
              <a:rPr lang="en-US" sz="4800" dirty="0" smtClean="0">
                <a:solidFill>
                  <a:srgbClr val="FFFF00"/>
                </a:solidFill>
                <a:latin typeface="+mj-lt"/>
                <a:sym typeface="Symbol"/>
              </a:rPr>
              <a:t>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4800" dirty="0" smtClean="0">
                <a:solidFill>
                  <a:srgbClr val="FFFF00"/>
                </a:solidFill>
                <a:latin typeface="+mj-lt"/>
                <a:sym typeface="Symbol"/>
              </a:rPr>
              <a:t>  - LVD, Borexino (Italy)</a:t>
            </a:r>
            <a:endParaRPr lang="de-DE" sz="4800" dirty="0">
              <a:solidFill>
                <a:srgbClr val="FFFF00"/>
              </a:solidFill>
              <a:latin typeface="+mj-lt"/>
              <a:sym typeface="Symbol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4800" dirty="0" smtClean="0">
                <a:solidFill>
                  <a:srgbClr val="FFFF00"/>
                </a:solidFill>
                <a:latin typeface="+mj-lt"/>
                <a:sym typeface="Symbol"/>
              </a:rPr>
              <a:t>  - Super-K, KamLAND (Japan)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4800" dirty="0">
                <a:solidFill>
                  <a:srgbClr val="FFFF00"/>
                </a:solidFill>
                <a:latin typeface="+mj-lt"/>
                <a:sym typeface="Symbol"/>
              </a:rPr>
              <a:t> </a:t>
            </a:r>
            <a:r>
              <a:rPr lang="de-DE" sz="4800" dirty="0" smtClean="0">
                <a:solidFill>
                  <a:srgbClr val="FFFF00"/>
                </a:solidFill>
                <a:latin typeface="+mj-lt"/>
                <a:sym typeface="Symbol"/>
              </a:rPr>
              <a:t> - soon: SNO+ (Canada)</a:t>
            </a:r>
          </a:p>
        </p:txBody>
      </p:sp>
    </p:spTree>
    <p:extLst>
      <p:ext uri="{BB962C8B-B14F-4D97-AF65-F5344CB8AC3E}">
        <p14:creationId xmlns:p14="http://schemas.microsoft.com/office/powerpoint/2010/main" val="424554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141" y="-29451"/>
            <a:ext cx="14426353" cy="978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2929" y="3798267"/>
            <a:ext cx="5117106" cy="4478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 smtClean="0">
                <a:solidFill>
                  <a:schemeClr val="bg1"/>
                </a:solidFill>
              </a:rPr>
              <a:t> Hans Bethe</a:t>
            </a:r>
          </a:p>
          <a:p>
            <a:endParaRPr lang="de-DE" sz="8000" dirty="0">
              <a:solidFill>
                <a:schemeClr val="bg1"/>
              </a:solidFill>
            </a:endParaRPr>
          </a:p>
          <a:p>
            <a:r>
              <a:rPr lang="de-DE" sz="8000" dirty="0" smtClean="0">
                <a:solidFill>
                  <a:schemeClr val="bg1"/>
                </a:solidFill>
              </a:rPr>
              <a:t>     </a:t>
            </a:r>
            <a:r>
              <a:rPr lang="de-DE" sz="12500" dirty="0" smtClean="0">
                <a:solidFill>
                  <a:schemeClr val="bg1"/>
                </a:solidFill>
              </a:rPr>
              <a:t>1939</a:t>
            </a:r>
            <a:endParaRPr lang="en-US" sz="12500" dirty="0">
              <a:solidFill>
                <a:schemeClr val="bg1"/>
              </a:solidFill>
            </a:endParaRPr>
          </a:p>
        </p:txBody>
      </p:sp>
      <p:pic>
        <p:nvPicPr>
          <p:cNvPr id="10242" name="Picture 2" descr="C:\Documents and Settings\nb166\My Documents\My Pictures\220px-Hans_Beth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598" y="461024"/>
            <a:ext cx="6161111" cy="8849595"/>
          </a:xfrm>
          <a:prstGeom prst="rect">
            <a:avLst/>
          </a:prstGeom>
          <a:noFill/>
          <a:ln w="57150">
            <a:solidFill>
              <a:schemeClr val="tx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42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142" y="-39290"/>
            <a:ext cx="14426353" cy="978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403181"/>
            <a:ext cx="5668539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 smtClean="0">
                <a:solidFill>
                  <a:schemeClr val="bg1"/>
                </a:solidFill>
              </a:rPr>
              <a:t>      </a:t>
            </a:r>
            <a:r>
              <a:rPr lang="de-DE" sz="6600" dirty="0" smtClean="0">
                <a:solidFill>
                  <a:schemeClr val="bg1"/>
                </a:solidFill>
              </a:rPr>
              <a:t>John Bahcall</a:t>
            </a:r>
          </a:p>
          <a:p>
            <a:r>
              <a:rPr lang="de-DE" sz="9600" dirty="0" smtClean="0">
                <a:solidFill>
                  <a:schemeClr val="bg1"/>
                </a:solidFill>
              </a:rPr>
              <a:t>      </a:t>
            </a:r>
          </a:p>
          <a:p>
            <a:r>
              <a:rPr lang="de-DE" sz="9600" dirty="0">
                <a:solidFill>
                  <a:schemeClr val="bg1"/>
                </a:solidFill>
              </a:rPr>
              <a:t> </a:t>
            </a:r>
            <a:r>
              <a:rPr lang="de-DE" sz="9600" dirty="0" smtClean="0">
                <a:solidFill>
                  <a:schemeClr val="bg1"/>
                </a:solidFill>
              </a:rPr>
              <a:t>     </a:t>
            </a:r>
            <a:r>
              <a:rPr lang="de-DE" sz="9600" dirty="0">
                <a:solidFill>
                  <a:schemeClr val="bg1"/>
                </a:solidFill>
              </a:rPr>
              <a:t> </a:t>
            </a:r>
            <a:r>
              <a:rPr lang="de-DE" sz="9600" dirty="0" smtClean="0">
                <a:solidFill>
                  <a:schemeClr val="bg1"/>
                </a:solidFill>
              </a:rPr>
              <a:t>1960s</a:t>
            </a:r>
            <a:endParaRPr lang="en-US" sz="9600" dirty="0">
              <a:solidFill>
                <a:schemeClr val="bg1"/>
              </a:solidFill>
            </a:endParaRPr>
          </a:p>
        </p:txBody>
      </p:sp>
      <p:pic>
        <p:nvPicPr>
          <p:cNvPr id="11266" name="Picture 2" descr="C:\Documents and Settings\nb166\My Documents\My Pictures\Bahcall under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606" y="624163"/>
            <a:ext cx="6014239" cy="8660505"/>
          </a:xfrm>
          <a:prstGeom prst="rect">
            <a:avLst/>
          </a:prstGeom>
          <a:noFill/>
          <a:ln w="57150">
            <a:solidFill>
              <a:schemeClr val="tx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88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140" y="0"/>
            <a:ext cx="14426353" cy="978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X:\zwickys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745" y="570978"/>
            <a:ext cx="6932185" cy="8915922"/>
          </a:xfrm>
          <a:prstGeom prst="rect">
            <a:avLst/>
          </a:prstGeom>
          <a:noFill/>
          <a:ln w="57150">
            <a:solidFill>
              <a:schemeClr val="tx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6948" y="3798267"/>
            <a:ext cx="5131661" cy="4478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 smtClean="0">
                <a:solidFill>
                  <a:schemeClr val="bg1"/>
                </a:solidFill>
              </a:rPr>
              <a:t> Fritz Zwicky</a:t>
            </a:r>
          </a:p>
          <a:p>
            <a:endParaRPr lang="de-DE" sz="8000" dirty="0">
              <a:solidFill>
                <a:schemeClr val="bg1"/>
              </a:solidFill>
            </a:endParaRPr>
          </a:p>
          <a:p>
            <a:r>
              <a:rPr lang="de-DE" sz="8000" dirty="0" smtClean="0">
                <a:solidFill>
                  <a:schemeClr val="bg1"/>
                </a:solidFill>
              </a:rPr>
              <a:t>     </a:t>
            </a:r>
            <a:r>
              <a:rPr lang="de-DE" sz="12500" dirty="0" smtClean="0">
                <a:solidFill>
                  <a:schemeClr val="bg1"/>
                </a:solidFill>
              </a:rPr>
              <a:t>1933</a:t>
            </a:r>
            <a:endParaRPr lang="en-US" sz="12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3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141" y="0"/>
            <a:ext cx="14426353" cy="978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403181"/>
            <a:ext cx="6183103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 smtClean="0">
                <a:solidFill>
                  <a:schemeClr val="bg1"/>
                </a:solidFill>
              </a:rPr>
              <a:t>    </a:t>
            </a:r>
            <a:r>
              <a:rPr lang="de-DE" sz="6600" dirty="0" smtClean="0">
                <a:solidFill>
                  <a:schemeClr val="bg1"/>
                </a:solidFill>
              </a:rPr>
              <a:t>Raymond Davis</a:t>
            </a:r>
          </a:p>
          <a:p>
            <a:r>
              <a:rPr lang="de-DE" sz="9600" dirty="0" smtClean="0">
                <a:solidFill>
                  <a:schemeClr val="bg1"/>
                </a:solidFill>
              </a:rPr>
              <a:t>      </a:t>
            </a:r>
          </a:p>
          <a:p>
            <a:r>
              <a:rPr lang="de-DE" sz="9600" dirty="0">
                <a:solidFill>
                  <a:schemeClr val="bg1"/>
                </a:solidFill>
              </a:rPr>
              <a:t> </a:t>
            </a:r>
            <a:r>
              <a:rPr lang="de-DE" sz="9600" dirty="0" smtClean="0">
                <a:solidFill>
                  <a:schemeClr val="bg1"/>
                </a:solidFill>
              </a:rPr>
              <a:t>     ~1970</a:t>
            </a:r>
            <a:endParaRPr lang="en-US" sz="9600" dirty="0">
              <a:solidFill>
                <a:schemeClr val="bg1"/>
              </a:solidFill>
            </a:endParaRPr>
          </a:p>
        </p:txBody>
      </p:sp>
      <p:pic>
        <p:nvPicPr>
          <p:cNvPr id="5" name="Picture 2" descr="Ray-Davis-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719" y="1780187"/>
            <a:ext cx="5821188" cy="7524082"/>
          </a:xfrm>
          <a:prstGeom prst="rect">
            <a:avLst/>
          </a:prstGeom>
          <a:noFill/>
          <a:ln w="57150">
            <a:solidFill>
              <a:schemeClr val="tx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76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141" y="-29451"/>
            <a:ext cx="14426353" cy="978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17" y="845939"/>
            <a:ext cx="6934912" cy="57400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 smtClean="0">
                <a:solidFill>
                  <a:schemeClr val="bg1"/>
                </a:solidFill>
              </a:rPr>
              <a:t>    </a:t>
            </a:r>
            <a:endParaRPr lang="de-DE" sz="6600" dirty="0" smtClean="0">
              <a:solidFill>
                <a:schemeClr val="bg1"/>
              </a:solidFill>
            </a:endParaRPr>
          </a:p>
          <a:p>
            <a:r>
              <a:rPr lang="de-DE" sz="6600" dirty="0" smtClean="0">
                <a:solidFill>
                  <a:schemeClr val="bg1"/>
                </a:solidFill>
              </a:rPr>
              <a:t> Masatoshi Koshiba</a:t>
            </a:r>
          </a:p>
          <a:p>
            <a:r>
              <a:rPr lang="de-DE" sz="8000" dirty="0" smtClean="0">
                <a:solidFill>
                  <a:schemeClr val="bg1"/>
                </a:solidFill>
              </a:rPr>
              <a:t>       </a:t>
            </a:r>
            <a:r>
              <a:rPr lang="de-DE" sz="9600" dirty="0">
                <a:solidFill>
                  <a:schemeClr val="bg1"/>
                </a:solidFill>
              </a:rPr>
              <a:t> </a:t>
            </a:r>
            <a:r>
              <a:rPr lang="de-DE" sz="9600" dirty="0" smtClean="0">
                <a:solidFill>
                  <a:schemeClr val="bg1"/>
                </a:solidFill>
              </a:rPr>
              <a:t>  </a:t>
            </a:r>
          </a:p>
          <a:p>
            <a:r>
              <a:rPr lang="de-DE" sz="9600" dirty="0">
                <a:solidFill>
                  <a:schemeClr val="bg1"/>
                </a:solidFill>
              </a:rPr>
              <a:t> </a:t>
            </a:r>
            <a:r>
              <a:rPr lang="de-DE" sz="9600" dirty="0" smtClean="0">
                <a:solidFill>
                  <a:schemeClr val="bg1"/>
                </a:solidFill>
              </a:rPr>
              <a:t>   </a:t>
            </a:r>
            <a:r>
              <a:rPr lang="de-DE" sz="12500" dirty="0" smtClean="0">
                <a:solidFill>
                  <a:schemeClr val="bg1"/>
                </a:solidFill>
              </a:rPr>
              <a:t>1987</a:t>
            </a:r>
            <a:endParaRPr lang="en-US" sz="12500" dirty="0">
              <a:solidFill>
                <a:schemeClr val="bg1"/>
              </a:solidFill>
            </a:endParaRPr>
          </a:p>
        </p:txBody>
      </p:sp>
      <p:pic>
        <p:nvPicPr>
          <p:cNvPr id="6" name="Picture 3" descr="koshiba-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035" y="4345171"/>
            <a:ext cx="6715347" cy="5034099"/>
          </a:xfrm>
          <a:prstGeom prst="rect">
            <a:avLst/>
          </a:prstGeom>
          <a:noFill/>
          <a:ln w="57150">
            <a:solidFill>
              <a:schemeClr val="tx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00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140" y="-29451"/>
            <a:ext cx="14426353" cy="978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4982" y="6102523"/>
            <a:ext cx="11737304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solidFill>
                  <a:schemeClr val="bg1"/>
                </a:solidFill>
              </a:rPr>
              <a:t>Andrei Sacharow        Howard Georgi     Sheldon Glashow       </a:t>
            </a:r>
          </a:p>
          <a:p>
            <a:endParaRPr lang="de-DE" sz="1600" dirty="0">
              <a:solidFill>
                <a:schemeClr val="bg1"/>
              </a:solidFill>
            </a:endParaRPr>
          </a:p>
          <a:p>
            <a:r>
              <a:rPr lang="de-DE" sz="8000" dirty="0" smtClean="0">
                <a:solidFill>
                  <a:schemeClr val="bg1"/>
                </a:solidFill>
              </a:rPr>
              <a:t>  </a:t>
            </a:r>
            <a:r>
              <a:rPr lang="de-DE" sz="12500" dirty="0" smtClean="0">
                <a:solidFill>
                  <a:schemeClr val="bg1"/>
                </a:solidFill>
              </a:rPr>
              <a:t>1965            1974</a:t>
            </a:r>
            <a:endParaRPr lang="en-US" sz="12500" dirty="0">
              <a:solidFill>
                <a:schemeClr val="bg1"/>
              </a:solidFill>
            </a:endParaRPr>
          </a:p>
        </p:txBody>
      </p:sp>
      <p:pic>
        <p:nvPicPr>
          <p:cNvPr id="10242" name="Picture 2" descr="X:\sakharo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49" y="1098180"/>
            <a:ext cx="3470825" cy="486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X:\Georg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480" y="1098180"/>
            <a:ext cx="3234307" cy="486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X:\glashow_postcar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861" y="1091761"/>
            <a:ext cx="3443333" cy="486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93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39154" y="-234181"/>
            <a:ext cx="13897544" cy="1036915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pic>
        <p:nvPicPr>
          <p:cNvPr id="1331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979" y="0"/>
            <a:ext cx="8120235" cy="546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5116"/>
            <a:ext cx="7831276" cy="548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TextBox 1"/>
          <p:cNvSpPr txBox="1">
            <a:spLocks noChangeArrowheads="1"/>
          </p:cNvSpPr>
          <p:nvPr/>
        </p:nvSpPr>
        <p:spPr bwMode="auto">
          <a:xfrm>
            <a:off x="-81270" y="8503302"/>
            <a:ext cx="12355704" cy="83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55" tIns="65028" rIns="130055" bIns="65028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9pPr>
          </a:lstStyle>
          <a:p>
            <a:pPr eaLnBrk="1" hangingPunct="1"/>
            <a:r>
              <a:rPr lang="de-DE" sz="4600" b="1" dirty="0">
                <a:solidFill>
                  <a:srgbClr val="002060"/>
                </a:solidFill>
              </a:rPr>
              <a:t> </a:t>
            </a:r>
            <a:r>
              <a:rPr lang="de-DE" sz="4600" b="1" dirty="0" smtClean="0">
                <a:solidFill>
                  <a:srgbClr val="002060"/>
                </a:solidFill>
              </a:rPr>
              <a:t>solar </a:t>
            </a:r>
            <a:r>
              <a:rPr lang="de-DE" sz="4600" b="1" dirty="0" smtClean="0">
                <a:solidFill>
                  <a:srgbClr val="002060"/>
                </a:solidFill>
                <a:sym typeface="Symbol"/>
              </a:rPr>
              <a:t></a:t>
            </a:r>
            <a:r>
              <a:rPr lang="de-DE" sz="4600" b="1" dirty="0" smtClean="0">
                <a:solidFill>
                  <a:srgbClr val="002060"/>
                </a:solidFill>
              </a:rPr>
              <a:t>: </a:t>
            </a:r>
            <a:r>
              <a:rPr lang="de-DE" sz="4600" b="1" baseline="30000" dirty="0">
                <a:solidFill>
                  <a:srgbClr val="002060"/>
                </a:solidFill>
              </a:rPr>
              <a:t>7</a:t>
            </a:r>
            <a:r>
              <a:rPr lang="de-DE" sz="4600" b="1" dirty="0">
                <a:solidFill>
                  <a:srgbClr val="002060"/>
                </a:solidFill>
              </a:rPr>
              <a:t>Be, pep   </a:t>
            </a:r>
            <a:r>
              <a:rPr lang="de-DE" sz="4600" b="1" dirty="0" smtClean="0">
                <a:solidFill>
                  <a:srgbClr val="002060"/>
                </a:solidFill>
              </a:rPr>
              <a:t>                   geoneutrinos</a:t>
            </a:r>
            <a:endParaRPr lang="en-US" sz="4600" b="1" dirty="0">
              <a:solidFill>
                <a:srgbClr val="002060"/>
              </a:solidFill>
            </a:endParaRPr>
          </a:p>
        </p:txBody>
      </p:sp>
      <p:sp>
        <p:nvSpPr>
          <p:cNvPr id="13317" name="TextBox 2"/>
          <p:cNvSpPr txBox="1">
            <a:spLocks noChangeArrowheads="1"/>
          </p:cNvSpPr>
          <p:nvPr/>
        </p:nvSpPr>
        <p:spPr bwMode="auto">
          <a:xfrm>
            <a:off x="-81270" y="82002"/>
            <a:ext cx="4803966" cy="131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55" tIns="65028" rIns="130055" bIns="65028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1" charset="0"/>
                <a:ea typeface="ヒラギノ角ゴ ProN W3" pitchFamily="1" charset="-128"/>
                <a:sym typeface="Gill Sans" pitchFamily="1" charset="0"/>
              </a:defRPr>
            </a:lvl9pPr>
          </a:lstStyle>
          <a:p>
            <a:pPr eaLnBrk="1" hangingPunct="1"/>
            <a:r>
              <a:rPr lang="de-DE" sz="7700" b="1" dirty="0">
                <a:solidFill>
                  <a:srgbClr val="002060"/>
                </a:solidFill>
              </a:rPr>
              <a:t> </a:t>
            </a:r>
            <a:r>
              <a:rPr lang="de-DE" sz="77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Borexino</a:t>
            </a:r>
            <a:endParaRPr lang="en-US" sz="7700" b="1" dirty="0">
              <a:solidFill>
                <a:schemeClr val="tx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946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8" name="Rectangle 2"/>
          <p:cNvSpPr>
            <a:spLocks noChangeArrowheads="1"/>
          </p:cNvSpPr>
          <p:nvPr/>
        </p:nvSpPr>
        <p:spPr bwMode="auto">
          <a:xfrm>
            <a:off x="0" y="1277937"/>
            <a:ext cx="13342938" cy="8478837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4341" name="Rectangle 5"/>
          <p:cNvSpPr>
            <a:spLocks noChangeArrowheads="1"/>
          </p:cNvSpPr>
          <p:nvPr/>
        </p:nvSpPr>
        <p:spPr bwMode="auto">
          <a:xfrm>
            <a:off x="432333" y="1710035"/>
            <a:ext cx="12478271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200" b="1" dirty="0">
                <a:solidFill>
                  <a:srgbClr val="FFFF00"/>
                </a:solidFill>
                <a:latin typeface="Arial" charset="0"/>
              </a:rPr>
              <a:t>Proton decay:</a:t>
            </a:r>
            <a:r>
              <a:rPr lang="en-US" sz="3200" dirty="0">
                <a:solidFill>
                  <a:schemeClr val="bg1"/>
                </a:solidFill>
                <a:latin typeface="Arial" charset="0"/>
              </a:rPr>
              <a:t>  improve sensitivity by &gt; factor 10 and                                   test a new  class of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</a:rPr>
              <a:t>Supersymmetry</a:t>
            </a:r>
            <a:r>
              <a:rPr lang="en-US" sz="3200" dirty="0">
                <a:solidFill>
                  <a:schemeClr val="bg1"/>
                </a:solidFill>
                <a:latin typeface="Arial" charset="0"/>
              </a:rPr>
              <a:t> models</a:t>
            </a: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200" b="1" dirty="0">
                <a:solidFill>
                  <a:srgbClr val="FFFF00"/>
                </a:solidFill>
                <a:latin typeface="Arial" charset="0"/>
              </a:rPr>
              <a:t>Galactic Supernova:</a:t>
            </a:r>
            <a:r>
              <a:rPr lang="en-US" sz="3200" dirty="0">
                <a:solidFill>
                  <a:schemeClr val="bg1"/>
                </a:solidFill>
                <a:latin typeface="Arial" charset="0"/>
              </a:rPr>
              <a:t> 10</a:t>
            </a:r>
            <a:r>
              <a:rPr lang="en-US" sz="3200" baseline="30000" dirty="0">
                <a:solidFill>
                  <a:schemeClr val="bg1"/>
                </a:solidFill>
                <a:latin typeface="Arial" charset="0"/>
              </a:rPr>
              <a:t>4</a:t>
            </a:r>
            <a:r>
              <a:rPr lang="en-US" sz="3200" dirty="0">
                <a:solidFill>
                  <a:schemeClr val="bg1"/>
                </a:solidFill>
                <a:latin typeface="Arial" charset="0"/>
              </a:rPr>
              <a:t>- 10</a:t>
            </a:r>
            <a:r>
              <a:rPr lang="en-US" sz="3200" baseline="30000" dirty="0">
                <a:solidFill>
                  <a:schemeClr val="bg1"/>
                </a:solidFill>
                <a:latin typeface="Arial" charset="0"/>
              </a:rPr>
              <a:t>5</a:t>
            </a:r>
            <a:r>
              <a:rPr lang="en-US" sz="3200" dirty="0">
                <a:solidFill>
                  <a:schemeClr val="bg1"/>
                </a:solidFill>
                <a:latin typeface="Arial" charset="0"/>
              </a:rPr>
              <a:t> events                                                    Incredibly detailed information on the early SN phase</a:t>
            </a: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200" b="1" dirty="0">
                <a:solidFill>
                  <a:srgbClr val="FFFF00"/>
                </a:solidFill>
                <a:latin typeface="Arial" charset="0"/>
              </a:rPr>
              <a:t>Diffuse flux from past SN:</a:t>
            </a:r>
            <a:r>
              <a:rPr lang="en-US" sz="3200" dirty="0">
                <a:solidFill>
                  <a:schemeClr val="bg1"/>
                </a:solidFill>
                <a:latin typeface="Arial" charset="0"/>
              </a:rPr>
              <a:t> probe cosmological star formation rate</a:t>
            </a: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200" b="1" dirty="0">
                <a:solidFill>
                  <a:srgbClr val="FFFF00"/>
                </a:solidFill>
                <a:latin typeface="Arial" charset="0"/>
              </a:rPr>
              <a:t>Solar neutrinos:</a:t>
            </a:r>
            <a:r>
              <a:rPr lang="en-US" sz="3200" dirty="0">
                <a:solidFill>
                  <a:schemeClr val="bg1"/>
                </a:solidFill>
                <a:latin typeface="Arial" charset="0"/>
              </a:rPr>
              <a:t> details of the Standard Solar Model determined    with percent </a:t>
            </a:r>
            <a:r>
              <a:rPr lang="en-US" sz="3200" dirty="0" smtClean="0">
                <a:solidFill>
                  <a:schemeClr val="bg1"/>
                </a:solidFill>
                <a:latin typeface="Arial" charset="0"/>
              </a:rPr>
              <a:t>accuracy. CNO cycle. Time variations.</a:t>
            </a:r>
            <a:endParaRPr lang="en-US" sz="3200" dirty="0">
              <a:solidFill>
                <a:schemeClr val="bg1"/>
              </a:solidFill>
              <a:latin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200" b="1" dirty="0">
                <a:solidFill>
                  <a:srgbClr val="FFFF00"/>
                </a:solidFill>
                <a:latin typeface="Arial" charset="0"/>
              </a:rPr>
              <a:t>Atmospheric neutrinos:</a:t>
            </a:r>
            <a:r>
              <a:rPr lang="en-US" sz="3200" dirty="0">
                <a:solidFill>
                  <a:schemeClr val="bg1"/>
                </a:solidFill>
                <a:latin typeface="Arial" charset="0"/>
              </a:rPr>
              <a:t> high statistics would improve knowledge neutrino mixing and provide </a:t>
            </a:r>
            <a:r>
              <a:rPr lang="en-US" sz="3200" dirty="0" smtClean="0">
                <a:solidFill>
                  <a:schemeClr val="bg1"/>
                </a:solidFill>
                <a:latin typeface="Arial" charset="0"/>
              </a:rPr>
              <a:t>information </a:t>
            </a:r>
            <a:r>
              <a:rPr lang="en-US" sz="3200" dirty="0">
                <a:solidFill>
                  <a:schemeClr val="bg1"/>
                </a:solidFill>
                <a:latin typeface="Arial" charset="0"/>
              </a:rPr>
              <a:t>on the neutrino </a:t>
            </a:r>
            <a:r>
              <a:rPr lang="en-US" sz="3200" dirty="0" smtClean="0">
                <a:solidFill>
                  <a:schemeClr val="bg1"/>
                </a:solidFill>
                <a:latin typeface="Arial" charset="0"/>
              </a:rPr>
              <a:t>mass </a:t>
            </a:r>
            <a:r>
              <a:rPr lang="en-US" sz="3200" dirty="0">
                <a:solidFill>
                  <a:schemeClr val="bg1"/>
                </a:solidFill>
                <a:latin typeface="Arial" charset="0"/>
              </a:rPr>
              <a:t>hierarchy</a:t>
            </a: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200" b="1" dirty="0">
                <a:solidFill>
                  <a:srgbClr val="FFFF00"/>
                </a:solidFill>
                <a:latin typeface="Arial" charset="0"/>
              </a:rPr>
              <a:t>Geo-neutrinos:</a:t>
            </a:r>
            <a:r>
              <a:rPr lang="en-US" sz="3200" dirty="0">
                <a:solidFill>
                  <a:schemeClr val="bg1"/>
                </a:solidFill>
                <a:latin typeface="Arial" charset="0"/>
              </a:rPr>
              <a:t> improve understanding of the Earth interior</a:t>
            </a: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200" b="1" dirty="0">
                <a:solidFill>
                  <a:srgbClr val="FFFF00"/>
                </a:solidFill>
                <a:latin typeface="Arial" charset="0"/>
              </a:rPr>
              <a:t>Indirect WIMP search</a:t>
            </a:r>
            <a:r>
              <a:rPr lang="en-US" sz="3200" b="1" dirty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200" b="1" dirty="0">
                <a:solidFill>
                  <a:srgbClr val="FFFF00"/>
                </a:solidFill>
                <a:latin typeface="Arial" charset="0"/>
              </a:rPr>
              <a:t>Neutrinos from </a:t>
            </a:r>
            <a:r>
              <a:rPr lang="en-US" sz="3200" b="1" dirty="0" smtClean="0">
                <a:solidFill>
                  <a:srgbClr val="FFFF00"/>
                </a:solidFill>
                <a:latin typeface="Arial" charset="0"/>
              </a:rPr>
              <a:t>accelerators: </a:t>
            </a:r>
            <a:r>
              <a:rPr lang="en-US" sz="3200" dirty="0" smtClean="0">
                <a:solidFill>
                  <a:schemeClr val="bg1"/>
                </a:solidFill>
                <a:latin typeface="Arial" charset="0"/>
              </a:rPr>
              <a:t>neutrino properties !</a:t>
            </a:r>
            <a:endParaRPr lang="de-DE" sz="3200" dirty="0">
              <a:solidFill>
                <a:schemeClr val="bg1"/>
              </a:solidFill>
              <a:latin typeface="Arial" charset="0"/>
            </a:endParaRP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endParaRPr lang="de-DE" sz="2800" dirty="0">
              <a:solidFill>
                <a:schemeClr val="bg1"/>
              </a:solidFill>
              <a:latin typeface="Arial" charset="0"/>
            </a:endParaRP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endParaRPr lang="de-DE" sz="1800" dirty="0">
              <a:solidFill>
                <a:schemeClr val="bg1"/>
              </a:solidFill>
              <a:latin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de-DE" sz="3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" name="Rectangle 1"/>
          <p:cNvSpPr txBox="1">
            <a:spLocks noChangeArrowheads="1"/>
          </p:cNvSpPr>
          <p:nvPr/>
        </p:nvSpPr>
        <p:spPr>
          <a:xfrm>
            <a:off x="164902" y="0"/>
            <a:ext cx="12241360" cy="1080120"/>
          </a:xfrm>
          <a:prstGeom prst="rect">
            <a:avLst/>
          </a:prstGeom>
        </p:spPr>
        <p:txBody>
          <a:bodyPr/>
          <a:lstStyle>
            <a:lvl1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2pPr>
            <a:lvl3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3pPr>
            <a:lvl4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4pPr>
            <a:lvl5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6pPr>
            <a:lvl7pPr marL="9144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7pPr>
            <a:lvl8pPr marL="13716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8pPr>
            <a:lvl9pPr marL="18288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Science on the Megaton scale</a:t>
            </a:r>
            <a:endParaRPr lang="en-US" sz="7200" dirty="0" smtClean="0"/>
          </a:p>
        </p:txBody>
      </p:sp>
    </p:spTree>
    <p:extLst>
      <p:ext uri="{BB962C8B-B14F-4D97-AF65-F5344CB8AC3E}">
        <p14:creationId xmlns:p14="http://schemas.microsoft.com/office/powerpoint/2010/main" val="330856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1" b="42430"/>
          <a:stretch/>
        </p:blipFill>
        <p:spPr bwMode="auto">
          <a:xfrm>
            <a:off x="-771202" y="0"/>
            <a:ext cx="13774416" cy="1020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144420" y="3438227"/>
            <a:ext cx="12918608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sz="6600" b="1" dirty="0" smtClean="0">
                <a:solidFill>
                  <a:srgbClr val="FFFF00"/>
                </a:solidFill>
                <a:latin typeface="Arial" charset="0"/>
              </a:rPr>
              <a:t>Europe:</a:t>
            </a:r>
            <a:r>
              <a:rPr lang="en-US" sz="6600" dirty="0" smtClean="0">
                <a:solidFill>
                  <a:schemeClr val="bg1"/>
                </a:solidFill>
                <a:latin typeface="Arial" charset="0"/>
              </a:rPr>
              <a:t>  Laguna-LBNO</a:t>
            </a:r>
          </a:p>
          <a:p>
            <a:pPr eaLnBrk="1" hangingPunct="1">
              <a:spcBef>
                <a:spcPct val="20000"/>
              </a:spcBef>
            </a:pPr>
            <a:endParaRPr lang="en-US" sz="3600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sz="6600" b="1" dirty="0" smtClean="0">
                <a:solidFill>
                  <a:srgbClr val="FFFF00"/>
                </a:solidFill>
                <a:latin typeface="Arial" charset="0"/>
              </a:rPr>
              <a:t>Japan:</a:t>
            </a:r>
            <a:r>
              <a:rPr lang="en-US" sz="6600" dirty="0" smtClean="0">
                <a:solidFill>
                  <a:schemeClr val="bg1"/>
                </a:solidFill>
                <a:latin typeface="Arial" charset="0"/>
              </a:rPr>
              <a:t>  Hyper-K</a:t>
            </a:r>
          </a:p>
          <a:p>
            <a:pPr eaLnBrk="1" hangingPunct="1">
              <a:spcBef>
                <a:spcPct val="20000"/>
              </a:spcBef>
            </a:pPr>
            <a:endParaRPr lang="en-US" sz="3600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sz="6600" b="1" dirty="0" smtClean="0">
                <a:solidFill>
                  <a:srgbClr val="FFFF00"/>
                </a:solidFill>
                <a:latin typeface="Arial" charset="0"/>
              </a:rPr>
              <a:t>USA:</a:t>
            </a:r>
            <a:r>
              <a:rPr lang="en-US" sz="6600" dirty="0" smtClean="0">
                <a:solidFill>
                  <a:schemeClr val="bg1"/>
                </a:solidFill>
                <a:latin typeface="Arial" charset="0"/>
              </a:rPr>
              <a:t>  LBNE</a:t>
            </a:r>
            <a:endParaRPr lang="en-US" sz="6600" dirty="0">
              <a:solidFill>
                <a:schemeClr val="bg1"/>
              </a:solidFill>
              <a:latin typeface="Arial" charset="0"/>
            </a:endParaRP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endParaRPr lang="de-DE" sz="2800" dirty="0">
              <a:solidFill>
                <a:schemeClr val="bg1"/>
              </a:solidFill>
              <a:latin typeface="Arial" charset="0"/>
            </a:endParaRP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endParaRPr lang="de-DE" sz="1800" dirty="0">
              <a:solidFill>
                <a:schemeClr val="bg1"/>
              </a:solidFill>
              <a:latin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de-DE" sz="3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1101006" y="779056"/>
            <a:ext cx="12626142" cy="1080120"/>
          </a:xfrm>
          <a:prstGeom prst="rect">
            <a:avLst/>
          </a:prstGeom>
        </p:spPr>
        <p:txBody>
          <a:bodyPr/>
          <a:lstStyle>
            <a:lvl1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2pPr>
            <a:lvl3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3pPr>
            <a:lvl4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4pPr>
            <a:lvl5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6pPr>
            <a:lvl7pPr marL="9144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7pPr>
            <a:lvl8pPr marL="13716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8pPr>
            <a:lvl9pPr marL="18288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Projects on the Megaton scale</a:t>
            </a:r>
            <a:endParaRPr lang="en-US" sz="7200" dirty="0" smtClean="0"/>
          </a:p>
        </p:txBody>
      </p:sp>
    </p:spTree>
    <p:extLst>
      <p:ext uri="{BB962C8B-B14F-4D97-AF65-F5344CB8AC3E}">
        <p14:creationId xmlns:p14="http://schemas.microsoft.com/office/powerpoint/2010/main" val="31967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194145" y="-162173"/>
            <a:ext cx="13752535" cy="230425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1" y="0"/>
            <a:ext cx="1243884" cy="19265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 anchor="ctr"/>
          <a:lstStyle/>
          <a:p>
            <a:endParaRPr lang="en-US"/>
          </a:p>
        </p:txBody>
      </p:sp>
      <p:pic>
        <p:nvPicPr>
          <p:cNvPr id="12292" name="Picture 3" descr="lena_wo_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145" y="3150627"/>
            <a:ext cx="3411087" cy="682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1733762" y="7263377"/>
            <a:ext cx="8885529" cy="650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39" tIns="65020" rIns="130039" bIns="650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fr-FR" sz="3400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10176820" y="1300904"/>
            <a:ext cx="2854674" cy="11777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39" tIns="65020" rIns="130039" bIns="650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4000" b="1">
                <a:solidFill>
                  <a:schemeClr val="accent2"/>
                </a:solidFill>
                <a:ea typeface="ＭＳ Ｐゴシック" pitchFamily="1" charset="-128"/>
              </a:rPr>
              <a:t>MEMPHYS</a:t>
            </a:r>
          </a:p>
          <a:p>
            <a:r>
              <a:rPr lang="de-DE" sz="2800">
                <a:solidFill>
                  <a:schemeClr val="accent2"/>
                </a:solidFill>
                <a:ea typeface="ＭＳ Ｐゴシック" pitchFamily="1" charset="-128"/>
              </a:rPr>
              <a:t>  600 kton water</a:t>
            </a:r>
          </a:p>
        </p:txBody>
      </p:sp>
      <p:sp>
        <p:nvSpPr>
          <p:cNvPr id="12295" name="Text Box 6"/>
          <p:cNvSpPr txBox="1">
            <a:spLocks noChangeArrowheads="1"/>
          </p:cNvSpPr>
          <p:nvPr/>
        </p:nvSpPr>
        <p:spPr bwMode="auto">
          <a:xfrm>
            <a:off x="8360082" y="8262763"/>
            <a:ext cx="3604879" cy="117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39" tIns="65020" rIns="130039" bIns="650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4000" b="1" dirty="0">
                <a:solidFill>
                  <a:schemeClr val="accent2"/>
                </a:solidFill>
                <a:ea typeface="ＭＳ Ｐゴシック" pitchFamily="1" charset="-128"/>
              </a:rPr>
              <a:t>GLACIER</a:t>
            </a:r>
          </a:p>
          <a:p>
            <a:r>
              <a:rPr lang="de-DE" sz="2800" dirty="0">
                <a:solidFill>
                  <a:schemeClr val="accent2"/>
                </a:solidFill>
                <a:ea typeface="ＭＳ Ｐゴシック" pitchFamily="1" charset="-128"/>
              </a:rPr>
              <a:t>100 kton liquid argon</a:t>
            </a:r>
          </a:p>
        </p:txBody>
      </p:sp>
      <p:sp>
        <p:nvSpPr>
          <p:cNvPr id="12296" name="Text Box 7"/>
          <p:cNvSpPr txBox="1">
            <a:spLocks noChangeArrowheads="1"/>
          </p:cNvSpPr>
          <p:nvPr/>
        </p:nvSpPr>
        <p:spPr bwMode="auto">
          <a:xfrm>
            <a:off x="2973131" y="5095205"/>
            <a:ext cx="2740860" cy="117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39" tIns="65020" rIns="130039" bIns="650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4000" b="1">
                <a:solidFill>
                  <a:schemeClr val="accent2"/>
                </a:solidFill>
                <a:ea typeface="ＭＳ Ｐゴシック" pitchFamily="1" charset="-128"/>
              </a:rPr>
              <a:t>LENA</a:t>
            </a:r>
          </a:p>
          <a:p>
            <a:r>
              <a:rPr lang="de-DE" sz="2800">
                <a:solidFill>
                  <a:schemeClr val="accent2"/>
                </a:solidFill>
                <a:ea typeface="ＭＳ Ｐゴシック" pitchFamily="1" charset="-128"/>
              </a:rPr>
              <a:t>50 kt scintillator</a:t>
            </a:r>
          </a:p>
        </p:txBody>
      </p:sp>
      <p:sp>
        <p:nvSpPr>
          <p:cNvPr id="12297" name="Line 8"/>
          <p:cNvSpPr>
            <a:spLocks noChangeShapeType="1"/>
          </p:cNvSpPr>
          <p:nvPr/>
        </p:nvSpPr>
        <p:spPr bwMode="auto">
          <a:xfrm>
            <a:off x="3837755" y="6391591"/>
            <a:ext cx="296861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  <p:sp>
        <p:nvSpPr>
          <p:cNvPr id="12298" name="Text Box 9"/>
          <p:cNvSpPr txBox="1">
            <a:spLocks noChangeArrowheads="1"/>
          </p:cNvSpPr>
          <p:nvPr/>
        </p:nvSpPr>
        <p:spPr bwMode="auto">
          <a:xfrm>
            <a:off x="4844600" y="6319319"/>
            <a:ext cx="1232435" cy="654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39" tIns="65020" rIns="130039" bIns="650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3400">
                <a:ea typeface="ＭＳ Ｐゴシック" pitchFamily="1" charset="-128"/>
              </a:rPr>
              <a:t>50 m</a:t>
            </a:r>
          </a:p>
        </p:txBody>
      </p:sp>
      <p:graphicFrame>
        <p:nvGraphicFramePr>
          <p:cNvPr id="12299" name="Object 10"/>
          <p:cNvGraphicFramePr>
            <a:graphicFrameLocks noChangeAspect="1"/>
          </p:cNvGraphicFramePr>
          <p:nvPr/>
        </p:nvGraphicFramePr>
        <p:xfrm>
          <a:off x="3189851" y="7003649"/>
          <a:ext cx="5135817" cy="2753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82" name="Acrobat Document" r:id="rId5" imgW="6362700" imgH="3409950" progId="AcroExch.Document.7">
                  <p:embed/>
                </p:oleObj>
              </mc:Choice>
              <mc:Fallback>
                <p:oleObj name="Acrobat Document" r:id="rId5" imgW="6362700" imgH="340995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9851" y="7003649"/>
                        <a:ext cx="5135817" cy="27531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0581905"/>
              </p:ext>
            </p:extLst>
          </p:nvPr>
        </p:nvGraphicFramePr>
        <p:xfrm>
          <a:off x="-3724878" y="-451702"/>
          <a:ext cx="17714621" cy="8607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83" name="Document" r:id="rId8" imgW="6080464" imgH="3548560" progId="Word.Document.8">
                  <p:embed/>
                </p:oleObj>
              </mc:Choice>
              <mc:Fallback>
                <p:oleObj name="Document" r:id="rId8" imgW="6080464" imgH="354856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724878" y="-451702"/>
                        <a:ext cx="17714621" cy="86071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1" name="WordArt 12"/>
          <p:cNvSpPr>
            <a:spLocks noChangeArrowheads="1" noChangeShapeType="1" noTextEdit="1"/>
          </p:cNvSpPr>
          <p:nvPr/>
        </p:nvSpPr>
        <p:spPr bwMode="auto">
          <a:xfrm>
            <a:off x="9020980" y="198750"/>
            <a:ext cx="3672957" cy="80854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 lIns="130055" tIns="65028" rIns="130055" bIns="6502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100" kern="10" spc="1024" dirty="0" smtClean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LAGUNA</a:t>
            </a:r>
            <a:endParaRPr lang="en-US" sz="5100" kern="10" spc="1024" dirty="0">
              <a:ln w="9525">
                <a:solidFill>
                  <a:schemeClr val="tx2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5357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8" name="Rectangle 2"/>
          <p:cNvSpPr>
            <a:spLocks noChangeArrowheads="1"/>
          </p:cNvSpPr>
          <p:nvPr/>
        </p:nvSpPr>
        <p:spPr bwMode="auto">
          <a:xfrm>
            <a:off x="0" y="1277937"/>
            <a:ext cx="13342938" cy="8478837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4341" name="Rectangle 5"/>
          <p:cNvSpPr>
            <a:spLocks noChangeArrowheads="1"/>
          </p:cNvSpPr>
          <p:nvPr/>
        </p:nvSpPr>
        <p:spPr bwMode="auto">
          <a:xfrm>
            <a:off x="164902" y="1710035"/>
            <a:ext cx="12838311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200" b="1" dirty="0">
                <a:solidFill>
                  <a:srgbClr val="FFFF00"/>
                </a:solidFill>
                <a:latin typeface="Arial" charset="0"/>
              </a:rPr>
              <a:t>Proton decay:</a:t>
            </a:r>
            <a:r>
              <a:rPr lang="en-US" sz="3200" dirty="0">
                <a:solidFill>
                  <a:schemeClr val="bg1"/>
                </a:solidFill>
                <a:latin typeface="Arial" charset="0"/>
              </a:rPr>
              <a:t>  improve sensitivity by &gt; factor 10 and                                   test a new  class of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</a:rPr>
              <a:t>Supersymmetry</a:t>
            </a:r>
            <a:r>
              <a:rPr lang="en-US" sz="3200" dirty="0">
                <a:solidFill>
                  <a:schemeClr val="bg1"/>
                </a:solidFill>
                <a:latin typeface="Arial" charset="0"/>
              </a:rPr>
              <a:t> models</a:t>
            </a: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200" b="1" dirty="0">
                <a:solidFill>
                  <a:srgbClr val="FFFF00"/>
                </a:solidFill>
                <a:latin typeface="Arial" charset="0"/>
              </a:rPr>
              <a:t>Galactic Supernova:</a:t>
            </a:r>
            <a:r>
              <a:rPr lang="en-US" sz="3200" dirty="0">
                <a:solidFill>
                  <a:schemeClr val="bg1"/>
                </a:solidFill>
                <a:latin typeface="Arial" charset="0"/>
              </a:rPr>
              <a:t> 10</a:t>
            </a:r>
            <a:r>
              <a:rPr lang="en-US" sz="3200" baseline="30000" dirty="0">
                <a:solidFill>
                  <a:schemeClr val="bg1"/>
                </a:solidFill>
                <a:latin typeface="Arial" charset="0"/>
              </a:rPr>
              <a:t>4</a:t>
            </a:r>
            <a:r>
              <a:rPr lang="en-US" sz="3200" dirty="0">
                <a:solidFill>
                  <a:schemeClr val="bg1"/>
                </a:solidFill>
                <a:latin typeface="Arial" charset="0"/>
              </a:rPr>
              <a:t>- 10</a:t>
            </a:r>
            <a:r>
              <a:rPr lang="en-US" sz="3200" baseline="30000" dirty="0">
                <a:solidFill>
                  <a:schemeClr val="bg1"/>
                </a:solidFill>
                <a:latin typeface="Arial" charset="0"/>
              </a:rPr>
              <a:t>5</a:t>
            </a:r>
            <a:r>
              <a:rPr lang="en-US" sz="3200" dirty="0">
                <a:solidFill>
                  <a:schemeClr val="bg1"/>
                </a:solidFill>
                <a:latin typeface="Arial" charset="0"/>
              </a:rPr>
              <a:t> events                                                    Incredibly detailed information on the early SN phase</a:t>
            </a: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200" b="1" dirty="0">
                <a:solidFill>
                  <a:srgbClr val="FFFF00"/>
                </a:solidFill>
                <a:latin typeface="Arial" charset="0"/>
              </a:rPr>
              <a:t>Diffuse flux from past SN:</a:t>
            </a:r>
            <a:r>
              <a:rPr lang="en-US" sz="3200" dirty="0">
                <a:solidFill>
                  <a:schemeClr val="bg1"/>
                </a:solidFill>
                <a:latin typeface="Arial" charset="0"/>
              </a:rPr>
              <a:t> probe cosmological star formation </a:t>
            </a:r>
            <a:r>
              <a:rPr lang="en-US" sz="3200" dirty="0" smtClean="0">
                <a:solidFill>
                  <a:schemeClr val="bg1"/>
                </a:solidFill>
                <a:latin typeface="Arial" charset="0"/>
              </a:rPr>
              <a:t>     rate                                                                                               </a:t>
            </a:r>
            <a:r>
              <a:rPr lang="en-US" sz="3200" b="1" u="sng" dirty="0" err="1" smtClean="0">
                <a:solidFill>
                  <a:srgbClr val="FFFF00"/>
                </a:solidFill>
                <a:latin typeface="Arial" charset="0"/>
              </a:rPr>
              <a:t>LSc</a:t>
            </a:r>
            <a:endParaRPr lang="en-US" sz="3200" b="1" u="sng" dirty="0">
              <a:solidFill>
                <a:srgbClr val="FFFF00"/>
              </a:solidFill>
              <a:latin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200" b="1" dirty="0">
                <a:solidFill>
                  <a:srgbClr val="FFFF00"/>
                </a:solidFill>
                <a:latin typeface="Arial" charset="0"/>
              </a:rPr>
              <a:t>Solar neutrinos:</a:t>
            </a:r>
            <a:r>
              <a:rPr lang="en-US" sz="3200" dirty="0">
                <a:solidFill>
                  <a:schemeClr val="bg1"/>
                </a:solidFill>
                <a:latin typeface="Arial" charset="0"/>
              </a:rPr>
              <a:t> details of the Standard Solar Model determined    </a:t>
            </a:r>
            <a:r>
              <a:rPr lang="en-US" sz="3200" dirty="0" smtClean="0">
                <a:solidFill>
                  <a:schemeClr val="bg1"/>
                </a:solidFill>
                <a:latin typeface="Arial" charset="0"/>
              </a:rPr>
              <a:t>  with </a:t>
            </a:r>
            <a:r>
              <a:rPr lang="en-US" sz="3200" dirty="0">
                <a:solidFill>
                  <a:schemeClr val="bg1"/>
                </a:solidFill>
                <a:latin typeface="Arial" charset="0"/>
              </a:rPr>
              <a:t>percent </a:t>
            </a:r>
            <a:r>
              <a:rPr lang="en-US" sz="3200" dirty="0" smtClean="0">
                <a:solidFill>
                  <a:schemeClr val="bg1"/>
                </a:solidFill>
                <a:latin typeface="Arial" charset="0"/>
              </a:rPr>
              <a:t>accuracy. Time variations. CNO cycle                     </a:t>
            </a:r>
            <a:r>
              <a:rPr lang="en-US" sz="3200" b="1" u="sng" dirty="0" err="1" smtClean="0">
                <a:solidFill>
                  <a:srgbClr val="FFFF00"/>
                </a:solidFill>
                <a:latin typeface="Arial" charset="0"/>
              </a:rPr>
              <a:t>LSc</a:t>
            </a:r>
            <a:endParaRPr lang="en-US" sz="3200" b="1" u="sng" dirty="0">
              <a:solidFill>
                <a:srgbClr val="FFFF00"/>
              </a:solidFill>
              <a:latin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200" b="1" dirty="0">
                <a:solidFill>
                  <a:srgbClr val="FFFF00"/>
                </a:solidFill>
                <a:latin typeface="Arial" charset="0"/>
              </a:rPr>
              <a:t>Atmospheric neutrinos:</a:t>
            </a:r>
            <a:r>
              <a:rPr lang="en-US" sz="3200" dirty="0">
                <a:solidFill>
                  <a:schemeClr val="bg1"/>
                </a:solidFill>
                <a:latin typeface="Arial" charset="0"/>
              </a:rPr>
              <a:t> high statistics would improve knowledge neutrino mixing and provide unique information on the neutrino  mass hierarchy</a:t>
            </a: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200" b="1" dirty="0">
                <a:solidFill>
                  <a:srgbClr val="FFFF00"/>
                </a:solidFill>
                <a:latin typeface="Arial" charset="0"/>
              </a:rPr>
              <a:t>Geo-neutrinos:</a:t>
            </a:r>
            <a:r>
              <a:rPr lang="en-US" sz="3200" dirty="0">
                <a:solidFill>
                  <a:schemeClr val="bg1"/>
                </a:solidFill>
                <a:latin typeface="Arial" charset="0"/>
              </a:rPr>
              <a:t> improve understanding of the Earth </a:t>
            </a:r>
            <a:r>
              <a:rPr lang="en-US" sz="3200" dirty="0" smtClean="0">
                <a:solidFill>
                  <a:schemeClr val="bg1"/>
                </a:solidFill>
                <a:latin typeface="Arial" charset="0"/>
              </a:rPr>
              <a:t>interior       </a:t>
            </a:r>
            <a:r>
              <a:rPr lang="en-US" sz="3200" b="1" u="sng" dirty="0" err="1" smtClean="0">
                <a:solidFill>
                  <a:srgbClr val="FFFF00"/>
                </a:solidFill>
                <a:latin typeface="Arial" charset="0"/>
              </a:rPr>
              <a:t>LSc</a:t>
            </a:r>
            <a:endParaRPr lang="en-US" sz="3200" b="1" u="sng" dirty="0">
              <a:solidFill>
                <a:srgbClr val="FFFF00"/>
              </a:solidFill>
              <a:latin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200" b="1" dirty="0">
                <a:solidFill>
                  <a:srgbClr val="FFFF00"/>
                </a:solidFill>
                <a:latin typeface="Arial" charset="0"/>
              </a:rPr>
              <a:t>Indirect WIMP search</a:t>
            </a:r>
            <a:r>
              <a:rPr lang="en-US" sz="3200" b="1" dirty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200" b="1" dirty="0">
                <a:solidFill>
                  <a:srgbClr val="FFFF00"/>
                </a:solidFill>
                <a:latin typeface="Arial" charset="0"/>
              </a:rPr>
              <a:t>Neutrinos from </a:t>
            </a:r>
            <a:r>
              <a:rPr lang="en-US" sz="3200" b="1" dirty="0" smtClean="0">
                <a:solidFill>
                  <a:srgbClr val="FFFF00"/>
                </a:solidFill>
                <a:latin typeface="Arial" charset="0"/>
              </a:rPr>
              <a:t>accelerators: </a:t>
            </a:r>
            <a:r>
              <a:rPr lang="en-US" sz="3200" dirty="0" smtClean="0">
                <a:solidFill>
                  <a:schemeClr val="bg1"/>
                </a:solidFill>
                <a:latin typeface="Arial" charset="0"/>
              </a:rPr>
              <a:t>neutrino properties !             </a:t>
            </a:r>
            <a:r>
              <a:rPr lang="en-US" sz="3200" b="1" u="sng" dirty="0" err="1" smtClean="0">
                <a:solidFill>
                  <a:srgbClr val="FFFF00"/>
                </a:solidFill>
                <a:latin typeface="Arial" charset="0"/>
              </a:rPr>
              <a:t>LAr</a:t>
            </a:r>
            <a:r>
              <a:rPr lang="en-US" sz="3200" b="1" u="sng" dirty="0" smtClean="0">
                <a:solidFill>
                  <a:srgbClr val="FFFF00"/>
                </a:solidFill>
                <a:latin typeface="Arial" charset="0"/>
              </a:rPr>
              <a:t>, H</a:t>
            </a:r>
            <a:r>
              <a:rPr lang="en-US" sz="3200" b="1" u="sng" baseline="-25000" dirty="0" smtClean="0">
                <a:solidFill>
                  <a:srgbClr val="FFFF00"/>
                </a:solidFill>
                <a:latin typeface="Arial" charset="0"/>
              </a:rPr>
              <a:t>2</a:t>
            </a:r>
            <a:r>
              <a:rPr lang="en-US" sz="3200" b="1" u="sng" dirty="0" smtClean="0">
                <a:solidFill>
                  <a:srgbClr val="FFFF00"/>
                </a:solidFill>
                <a:latin typeface="Arial" charset="0"/>
              </a:rPr>
              <a:t>0</a:t>
            </a:r>
            <a:endParaRPr lang="de-DE" sz="3200" b="1" u="sng" dirty="0">
              <a:solidFill>
                <a:srgbClr val="FFFF00"/>
              </a:solidFill>
              <a:latin typeface="Arial" charset="0"/>
            </a:endParaRP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endParaRPr lang="de-DE" sz="2800" dirty="0">
              <a:solidFill>
                <a:schemeClr val="bg1"/>
              </a:solidFill>
              <a:latin typeface="Arial" charset="0"/>
            </a:endParaRP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endParaRPr lang="de-DE" sz="1800" dirty="0">
              <a:solidFill>
                <a:schemeClr val="bg1"/>
              </a:solidFill>
              <a:latin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de-DE" sz="3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" name="Rectangle 1"/>
          <p:cNvSpPr txBox="1">
            <a:spLocks noChangeArrowheads="1"/>
          </p:cNvSpPr>
          <p:nvPr/>
        </p:nvSpPr>
        <p:spPr>
          <a:xfrm>
            <a:off x="164902" y="0"/>
            <a:ext cx="12241360" cy="1080120"/>
          </a:xfrm>
          <a:prstGeom prst="rect">
            <a:avLst/>
          </a:prstGeom>
        </p:spPr>
        <p:txBody>
          <a:bodyPr/>
          <a:lstStyle>
            <a:lvl1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2pPr>
            <a:lvl3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3pPr>
            <a:lvl4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4pPr>
            <a:lvl5pPr algn="ctr" defTabSz="1300163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6pPr>
            <a:lvl7pPr marL="9144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7pPr>
            <a:lvl8pPr marL="13716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8pPr>
            <a:lvl9pPr marL="1828800" algn="ctr" defTabSz="1300163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Science on the Megaton scale</a:t>
            </a:r>
            <a:endParaRPr lang="en-US" sz="7200" dirty="0" smtClean="0"/>
          </a:p>
        </p:txBody>
      </p:sp>
    </p:spTree>
    <p:extLst>
      <p:ext uri="{BB962C8B-B14F-4D97-AF65-F5344CB8AC3E}">
        <p14:creationId xmlns:p14="http://schemas.microsoft.com/office/powerpoint/2010/main" val="281782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8" y="197867"/>
            <a:ext cx="12407626" cy="1080120"/>
          </a:xfrm>
        </p:spPr>
        <p:txBody>
          <a:bodyPr/>
          <a:lstStyle/>
          <a:p>
            <a:r>
              <a:rPr lang="de-DE" sz="5400" dirty="0" smtClean="0"/>
              <a:t>Summary on</a:t>
            </a:r>
            <a:r>
              <a:rPr lang="de-DE" sz="5400" dirty="0"/>
              <a:t> </a:t>
            </a:r>
            <a:r>
              <a:rPr lang="de-DE" sz="5400" dirty="0" smtClean="0"/>
              <a:t> large underground detectors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6990" y="1926059"/>
            <a:ext cx="13003213" cy="8455768"/>
          </a:xfrm>
        </p:spPr>
        <p:txBody>
          <a:bodyPr/>
          <a:lstStyle/>
          <a:p>
            <a:pPr lvl="0"/>
            <a:r>
              <a:rPr lang="en-GB" sz="3600" b="1" dirty="0" smtClean="0">
                <a:solidFill>
                  <a:schemeClr val="tx1">
                    <a:lumMod val="75000"/>
                  </a:schemeClr>
                </a:solidFill>
              </a:rPr>
              <a:t>Exciting symbiosis of </a:t>
            </a:r>
          </a:p>
          <a:p>
            <a:pPr lvl="1"/>
            <a:r>
              <a:rPr lang="en-GB" sz="3000" b="1" i="1" dirty="0" smtClean="0">
                <a:solidFill>
                  <a:schemeClr val="tx1">
                    <a:lumMod val="75000"/>
                  </a:schemeClr>
                </a:solidFill>
              </a:rPr>
              <a:t>tackling fundamental questions of particle physics, </a:t>
            </a:r>
          </a:p>
          <a:p>
            <a:pPr lvl="1"/>
            <a:r>
              <a:rPr lang="en-GB" sz="3000" b="1" i="1" dirty="0" smtClean="0">
                <a:solidFill>
                  <a:schemeClr val="tx1">
                    <a:lumMod val="75000"/>
                  </a:schemeClr>
                </a:solidFill>
              </a:rPr>
              <a:t>accessing new cosmic landscapes,</a:t>
            </a:r>
          </a:p>
          <a:p>
            <a:pPr lvl="1"/>
            <a:r>
              <a:rPr lang="en-GB" sz="3000" b="1" i="1" dirty="0" smtClean="0">
                <a:solidFill>
                  <a:schemeClr val="tx1">
                    <a:lumMod val="75000"/>
                  </a:schemeClr>
                </a:solidFill>
              </a:rPr>
              <a:t>high-precision measurement of known cosmic phenomena.</a:t>
            </a:r>
          </a:p>
          <a:p>
            <a:pPr lvl="0"/>
            <a:endParaRPr lang="en-GB" sz="24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lvl="0"/>
            <a:r>
              <a:rPr lang="en-GB" sz="3600" b="1" dirty="0" smtClean="0">
                <a:solidFill>
                  <a:schemeClr val="tx1">
                    <a:lumMod val="75000"/>
                  </a:schemeClr>
                </a:solidFill>
              </a:rPr>
              <a:t>Common </a:t>
            </a:r>
            <a:r>
              <a:rPr lang="en-GB" sz="3600" b="1" dirty="0">
                <a:solidFill>
                  <a:schemeClr val="tx1">
                    <a:lumMod val="75000"/>
                  </a:schemeClr>
                </a:solidFill>
              </a:rPr>
              <a:t>program on </a:t>
            </a:r>
          </a:p>
          <a:p>
            <a:pPr lvl="1"/>
            <a:r>
              <a:rPr lang="en-GB" sz="3000" b="1" i="1" dirty="0" smtClean="0">
                <a:solidFill>
                  <a:schemeClr val="tx1">
                    <a:lumMod val="75000"/>
                  </a:schemeClr>
                </a:solidFill>
              </a:rPr>
              <a:t>accelerator </a:t>
            </a:r>
            <a:r>
              <a:rPr lang="en-GB" sz="3000" b="1" i="1" dirty="0">
                <a:solidFill>
                  <a:schemeClr val="tx1">
                    <a:lumMod val="75000"/>
                  </a:schemeClr>
                </a:solidFill>
              </a:rPr>
              <a:t>based neutrino physics </a:t>
            </a:r>
            <a:endParaRPr lang="en-GB" sz="3000" b="1" i="1" dirty="0" smtClean="0">
              <a:solidFill>
                <a:schemeClr val="tx1">
                  <a:lumMod val="75000"/>
                </a:schemeClr>
              </a:solidFill>
            </a:endParaRPr>
          </a:p>
          <a:p>
            <a:pPr lvl="1"/>
            <a:r>
              <a:rPr lang="en-GB" sz="3000" b="1" i="1" dirty="0" smtClean="0">
                <a:solidFill>
                  <a:schemeClr val="tx1">
                    <a:lumMod val="75000"/>
                  </a:schemeClr>
                </a:solidFill>
              </a:rPr>
              <a:t>astroparticle </a:t>
            </a:r>
            <a:r>
              <a:rPr lang="en-GB" sz="3000" b="1" i="1" dirty="0">
                <a:solidFill>
                  <a:schemeClr val="tx1">
                    <a:lumMod val="75000"/>
                  </a:schemeClr>
                </a:solidFill>
              </a:rPr>
              <a:t>physics </a:t>
            </a:r>
            <a:endParaRPr lang="en-GB" sz="3000" b="1" i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650875" lvl="1" indent="0">
              <a:buNone/>
            </a:pPr>
            <a:r>
              <a:rPr lang="en-GB" sz="3000" b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GB" sz="3000" b="1" dirty="0" smtClean="0">
                <a:solidFill>
                  <a:schemeClr val="tx1">
                    <a:lumMod val="75000"/>
                  </a:schemeClr>
                </a:solidFill>
              </a:rPr>
              <a:t>   </a:t>
            </a:r>
            <a:r>
              <a:rPr lang="en-GB" sz="3600" b="1" dirty="0" smtClean="0">
                <a:solidFill>
                  <a:schemeClr val="tx1">
                    <a:lumMod val="75000"/>
                  </a:schemeClr>
                </a:solidFill>
              </a:rPr>
              <a:t>will </a:t>
            </a:r>
            <a:r>
              <a:rPr lang="en-GB" sz="3600" b="1" dirty="0">
                <a:solidFill>
                  <a:schemeClr val="tx1">
                    <a:lumMod val="75000"/>
                  </a:schemeClr>
                </a:solidFill>
              </a:rPr>
              <a:t>have more impact than the sum of its parts.</a:t>
            </a:r>
            <a:r>
              <a:rPr lang="en-GB" sz="36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</a:p>
          <a:p>
            <a:pPr lvl="0"/>
            <a:endParaRPr lang="en-GB" sz="24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lvl="0"/>
            <a:r>
              <a:rPr lang="en-GB" sz="3600" b="1" dirty="0" smtClean="0">
                <a:solidFill>
                  <a:schemeClr val="tx1">
                    <a:lumMod val="75000"/>
                  </a:schemeClr>
                </a:solidFill>
              </a:rPr>
              <a:t>Impact of PINGU?</a:t>
            </a:r>
          </a:p>
          <a:p>
            <a:pPr lvl="0"/>
            <a:endParaRPr lang="en-GB" sz="2400" b="1" dirty="0">
              <a:solidFill>
                <a:schemeClr val="tx1">
                  <a:lumMod val="75000"/>
                </a:schemeClr>
              </a:solidFill>
            </a:endParaRPr>
          </a:p>
          <a:p>
            <a:pPr lvl="0"/>
            <a:r>
              <a:rPr lang="en-GB" sz="3600" b="1" dirty="0" smtClean="0">
                <a:solidFill>
                  <a:schemeClr val="tx1">
                    <a:lumMod val="75000"/>
                  </a:schemeClr>
                </a:solidFill>
              </a:rPr>
              <a:t>Needs coherent international strategy</a:t>
            </a:r>
            <a:endParaRPr lang="en-US" sz="36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endParaRPr lang="de-DE" sz="3600" dirty="0" smtClean="0">
              <a:solidFill>
                <a:schemeClr val="bg1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endParaRPr lang="en-US" sz="2800" dirty="0">
              <a:solidFill>
                <a:schemeClr val="bg1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endParaRPr lang="de-DE" dirty="0" smtClean="0">
              <a:solidFill>
                <a:schemeClr val="bg1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66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4" b="34812"/>
          <a:stretch/>
        </p:blipFill>
        <p:spPr bwMode="auto">
          <a:xfrm>
            <a:off x="-1388746" y="-29451"/>
            <a:ext cx="14426353" cy="1045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12115" y="2790155"/>
            <a:ext cx="12928539" cy="53245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de-DE" sz="17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j-lt"/>
              </a:rPr>
              <a:t> Gravitational </a:t>
            </a:r>
          </a:p>
          <a:p>
            <a:pPr algn="ctr"/>
            <a:r>
              <a:rPr lang="de-DE" sz="17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j-lt"/>
              </a:rPr>
              <a:t>Waves</a:t>
            </a:r>
            <a:endParaRPr lang="en-US" sz="170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9171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140" y="-29451"/>
            <a:ext cx="14426353" cy="978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6948" y="3798267"/>
            <a:ext cx="4932761" cy="4478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 smtClean="0">
                <a:solidFill>
                  <a:schemeClr val="bg1"/>
                </a:solidFill>
              </a:rPr>
              <a:t> Vera Rubin</a:t>
            </a:r>
          </a:p>
          <a:p>
            <a:endParaRPr lang="de-DE" sz="8000" dirty="0">
              <a:solidFill>
                <a:schemeClr val="bg1"/>
              </a:solidFill>
            </a:endParaRPr>
          </a:p>
          <a:p>
            <a:r>
              <a:rPr lang="de-DE" sz="8000" dirty="0" smtClean="0">
                <a:solidFill>
                  <a:schemeClr val="bg1"/>
                </a:solidFill>
              </a:rPr>
              <a:t>    </a:t>
            </a:r>
            <a:r>
              <a:rPr lang="de-DE" sz="12500" dirty="0" smtClean="0">
                <a:solidFill>
                  <a:schemeClr val="bg1"/>
                </a:solidFill>
              </a:rPr>
              <a:t>1970s</a:t>
            </a:r>
            <a:endParaRPr lang="en-US" sz="12500" dirty="0">
              <a:solidFill>
                <a:schemeClr val="bg1"/>
              </a:solidFill>
            </a:endParaRPr>
          </a:p>
        </p:txBody>
      </p:sp>
      <p:pic>
        <p:nvPicPr>
          <p:cNvPr id="11267" name="Picture 3" descr="X:\Vera-Rub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037" y="1414164"/>
            <a:ext cx="6802638" cy="7119039"/>
          </a:xfrm>
          <a:prstGeom prst="rect">
            <a:avLst/>
          </a:prstGeom>
          <a:noFill/>
          <a:ln w="38100">
            <a:solidFill>
              <a:schemeClr val="tx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14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141" y="-29451"/>
            <a:ext cx="14426353" cy="978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6948" y="3798267"/>
            <a:ext cx="6485365" cy="4478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 smtClean="0">
                <a:solidFill>
                  <a:schemeClr val="bg1"/>
                </a:solidFill>
              </a:rPr>
              <a:t> Albert Einstein</a:t>
            </a:r>
          </a:p>
          <a:p>
            <a:endParaRPr lang="de-DE" sz="8000" dirty="0">
              <a:solidFill>
                <a:schemeClr val="bg1"/>
              </a:solidFill>
            </a:endParaRPr>
          </a:p>
          <a:p>
            <a:r>
              <a:rPr lang="de-DE" sz="8000" dirty="0" smtClean="0">
                <a:solidFill>
                  <a:schemeClr val="bg1"/>
                </a:solidFill>
              </a:rPr>
              <a:t>        </a:t>
            </a:r>
            <a:r>
              <a:rPr lang="de-DE" sz="12500" dirty="0" smtClean="0">
                <a:solidFill>
                  <a:schemeClr val="bg1"/>
                </a:solidFill>
              </a:rPr>
              <a:t>1918</a:t>
            </a:r>
            <a:endParaRPr lang="en-US" sz="12500" dirty="0">
              <a:solidFill>
                <a:schemeClr val="bg1"/>
              </a:solidFill>
            </a:endParaRPr>
          </a:p>
        </p:txBody>
      </p:sp>
      <p:pic>
        <p:nvPicPr>
          <p:cNvPr id="12290" name="Picture 2" descr="C:\Documents and Settings\nb166\My Documents\My Pictures\220px-Einstein_1921_portrait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62" y="2214091"/>
            <a:ext cx="5703034" cy="712879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18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141" y="-29451"/>
            <a:ext cx="14426353" cy="978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8958" y="845939"/>
            <a:ext cx="6452407" cy="5709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 smtClean="0">
                <a:solidFill>
                  <a:schemeClr val="bg1"/>
                </a:solidFill>
              </a:rPr>
              <a:t> Joseph Weber </a:t>
            </a:r>
          </a:p>
          <a:p>
            <a:endParaRPr lang="de-DE" sz="8000" dirty="0" smtClean="0">
              <a:solidFill>
                <a:schemeClr val="bg1"/>
              </a:solidFill>
            </a:endParaRPr>
          </a:p>
          <a:p>
            <a:endParaRPr lang="de-DE" sz="8000" dirty="0">
              <a:solidFill>
                <a:schemeClr val="bg1"/>
              </a:solidFill>
            </a:endParaRPr>
          </a:p>
          <a:p>
            <a:r>
              <a:rPr lang="de-DE" sz="8000" dirty="0" smtClean="0">
                <a:solidFill>
                  <a:schemeClr val="bg1"/>
                </a:solidFill>
              </a:rPr>
              <a:t>     </a:t>
            </a:r>
            <a:r>
              <a:rPr lang="de-DE" sz="12500" dirty="0" smtClean="0">
                <a:solidFill>
                  <a:schemeClr val="bg1"/>
                </a:solidFill>
              </a:rPr>
              <a:t>1958</a:t>
            </a:r>
            <a:endParaRPr lang="en-US" sz="12500" dirty="0">
              <a:solidFill>
                <a:schemeClr val="bg1"/>
              </a:solidFill>
            </a:endParaRPr>
          </a:p>
        </p:txBody>
      </p:sp>
      <p:pic>
        <p:nvPicPr>
          <p:cNvPr id="13314" name="Picture 2" descr="C:\Documents and Settings\nb166\My Documents\My Pictures\Gravwellen-webe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"/>
          <a:stretch/>
        </p:blipFill>
        <p:spPr bwMode="auto">
          <a:xfrm>
            <a:off x="5526157" y="2757715"/>
            <a:ext cx="6990594" cy="6559252"/>
          </a:xfrm>
          <a:prstGeom prst="rect">
            <a:avLst/>
          </a:prstGeom>
          <a:noFill/>
          <a:ln w="57150">
            <a:solidFill>
              <a:schemeClr val="tx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55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987226" y="-594221"/>
            <a:ext cx="14689632" cy="10585176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1" y="0"/>
            <a:ext cx="13055136" cy="9756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 anchor="ctr"/>
          <a:lstStyle/>
          <a:p>
            <a:endParaRPr lang="en-US"/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5449611" y="370396"/>
            <a:ext cx="7400092" cy="75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 anchor="b" anchorCtr="1"/>
          <a:lstStyle/>
          <a:p>
            <a:pPr algn="r"/>
            <a:r>
              <a:rPr lang="de-DE" sz="4000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de-DE" sz="4000">
                <a:solidFill>
                  <a:schemeClr val="bg1"/>
                </a:solidFill>
                <a:latin typeface="Verdana" pitchFamily="34" charset="0"/>
              </a:rPr>
            </a:br>
            <a:endParaRPr lang="de-DE" sz="400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64516" name="Picture 5" descr="G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51097" cy="975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6" descr="binary-wa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957" y="3658791"/>
            <a:ext cx="6095256" cy="609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7" descr="gravitywave"/>
          <p:cNvPicPr>
            <a:picLocks noGrp="1" noChangeAspect="1" noChangeArrowheads="1" noCrop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47574" y="1"/>
            <a:ext cx="3481068" cy="34826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19" name="Text Box 9"/>
          <p:cNvSpPr txBox="1">
            <a:spLocks noChangeArrowheads="1"/>
          </p:cNvSpPr>
          <p:nvPr/>
        </p:nvSpPr>
        <p:spPr bwMode="auto">
          <a:xfrm>
            <a:off x="767552" y="474288"/>
            <a:ext cx="4962655" cy="654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3400" b="1" dirty="0" smtClean="0">
                <a:solidFill>
                  <a:schemeClr val="bg1"/>
                </a:solidFill>
                <a:latin typeface="Arial" charset="0"/>
              </a:rPr>
              <a:t>Merging Neutron Stars</a:t>
            </a:r>
            <a:endParaRPr lang="en-GB" sz="34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94587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2"/>
          <p:cNvSpPr>
            <a:spLocks noGrp="1" noChangeArrowheads="1"/>
          </p:cNvSpPr>
          <p:nvPr>
            <p:ph type="title"/>
          </p:nvPr>
        </p:nvSpPr>
        <p:spPr/>
        <p:txBody>
          <a:bodyPr lIns="130055" tIns="65028" rIns="130055" bIns="65028"/>
          <a:lstStyle/>
          <a:p>
            <a:pPr eaLnBrk="1" hangingPunct="1"/>
            <a:endParaRPr lang="en-GB" smtClean="0"/>
          </a:p>
        </p:txBody>
      </p:sp>
      <p:pic>
        <p:nvPicPr>
          <p:cNvPr id="65539" name="Picture 3" descr="aeria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b="7373"/>
          <a:stretch>
            <a:fillRect/>
          </a:stretch>
        </p:blipFill>
        <p:spPr>
          <a:xfrm>
            <a:off x="0" y="-162172"/>
            <a:ext cx="13003213" cy="9918948"/>
          </a:xfrm>
          <a:noFill/>
          <a:ln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552" name="Picture 21" descr="gravitywave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9865" y="1118604"/>
            <a:ext cx="2438102" cy="243919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5553" name="Text Box 24"/>
          <p:cNvSpPr txBox="1">
            <a:spLocks noChangeArrowheads="1"/>
          </p:cNvSpPr>
          <p:nvPr/>
        </p:nvSpPr>
        <p:spPr bwMode="auto">
          <a:xfrm>
            <a:off x="524942" y="662385"/>
            <a:ext cx="4597170" cy="1916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8000" b="1" dirty="0" smtClean="0">
                <a:solidFill>
                  <a:srgbClr val="000066"/>
                </a:solidFill>
                <a:latin typeface="Arial" charset="0"/>
              </a:rPr>
              <a:t>GEO-600</a:t>
            </a:r>
          </a:p>
          <a:p>
            <a:pPr eaLnBrk="1" hangingPunct="1"/>
            <a:r>
              <a:rPr lang="de-DE" sz="3600" b="1" dirty="0" smtClean="0">
                <a:solidFill>
                  <a:srgbClr val="000066"/>
                </a:solidFill>
                <a:latin typeface="Arial" charset="0"/>
              </a:rPr>
              <a:t>Hannover/Germany</a:t>
            </a:r>
            <a:endParaRPr lang="en-GB" sz="3600" b="1" dirty="0">
              <a:solidFill>
                <a:srgbClr val="0000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75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195138" y="1277987"/>
            <a:ext cx="13198351" cy="8478788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55" name="Titolo 1"/>
          <p:cNvSpPr>
            <a:spLocks noGrp="1"/>
          </p:cNvSpPr>
          <p:nvPr>
            <p:ph type="title"/>
          </p:nvPr>
        </p:nvSpPr>
        <p:spPr>
          <a:xfrm>
            <a:off x="303247" y="43773"/>
            <a:ext cx="12699966" cy="1234214"/>
          </a:xfrm>
          <a:ln>
            <a:noFill/>
          </a:ln>
        </p:spPr>
        <p:txBody>
          <a:bodyPr lIns="130055" tIns="65028" rIns="130055" bIns="65028"/>
          <a:lstStyle/>
          <a:p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current GW Network</a:t>
            </a:r>
            <a:endParaRPr lang="en-US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6" name="Picture 3" descr="TerradiNot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09" y="3349189"/>
            <a:ext cx="13003213" cy="583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7" name="Gruppieren 56"/>
          <p:cNvGrpSpPr/>
          <p:nvPr/>
        </p:nvGrpSpPr>
        <p:grpSpPr>
          <a:xfrm>
            <a:off x="5278388" y="2455355"/>
            <a:ext cx="2692659" cy="2032676"/>
            <a:chOff x="3532194" y="1785926"/>
            <a:chExt cx="1893507" cy="1428760"/>
          </a:xfrm>
        </p:grpSpPr>
        <p:pic>
          <p:nvPicPr>
            <p:cNvPr id="58" name="Picture 10" descr="Luftb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95738" y="2130413"/>
              <a:ext cx="1042987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Picture 11" descr="titel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56100" y="2124063"/>
              <a:ext cx="636588" cy="236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Text Box 15"/>
            <p:cNvSpPr txBox="1">
              <a:spLocks noChangeArrowheads="1"/>
            </p:cNvSpPr>
            <p:nvPr/>
          </p:nvSpPr>
          <p:spPr bwMode="auto">
            <a:xfrm>
              <a:off x="3532194" y="1785926"/>
              <a:ext cx="1893507" cy="248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700" dirty="0">
                  <a:solidFill>
                    <a:srgbClr val="FFFFFF"/>
                  </a:solidFill>
                  <a:latin typeface="Verdana" pitchFamily="34" charset="0"/>
                </a:rPr>
                <a:t>GEO, Hannover, 600 m</a:t>
              </a:r>
            </a:p>
          </p:txBody>
        </p:sp>
        <p:grpSp>
          <p:nvGrpSpPr>
            <p:cNvPr id="61" name="Gruppo 30"/>
            <p:cNvGrpSpPr/>
            <p:nvPr/>
          </p:nvGrpSpPr>
          <p:grpSpPr>
            <a:xfrm>
              <a:off x="4357686" y="3000372"/>
              <a:ext cx="214314" cy="214314"/>
              <a:chOff x="7858148" y="1785926"/>
              <a:chExt cx="214314" cy="214314"/>
            </a:xfrm>
          </p:grpSpPr>
          <p:cxnSp>
            <p:nvCxnSpPr>
              <p:cNvPr id="62" name="Connettore 1 31"/>
              <p:cNvCxnSpPr/>
              <p:nvPr/>
            </p:nvCxnSpPr>
            <p:spPr>
              <a:xfrm rot="5400000">
                <a:off x="7750991" y="1893083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ttore 1 32"/>
              <p:cNvCxnSpPr/>
              <p:nvPr/>
            </p:nvCxnSpPr>
            <p:spPr>
              <a:xfrm rot="10800000">
                <a:off x="7858148" y="2000240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4" name="Gruppieren 63"/>
          <p:cNvGrpSpPr/>
          <p:nvPr/>
        </p:nvGrpSpPr>
        <p:grpSpPr>
          <a:xfrm>
            <a:off x="4571428" y="4573485"/>
            <a:ext cx="2806075" cy="2589886"/>
            <a:chOff x="3214678" y="3214686"/>
            <a:chExt cx="1973262" cy="1820421"/>
          </a:xfrm>
        </p:grpSpPr>
        <p:pic>
          <p:nvPicPr>
            <p:cNvPr id="65" name="Picture 7" descr="aerial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00430" y="3646497"/>
              <a:ext cx="1512888" cy="1068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" name="Picture 8" descr="virgo_logo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06813" y="3708388"/>
              <a:ext cx="936625" cy="150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" name="Text Box 20"/>
            <p:cNvSpPr txBox="1">
              <a:spLocks noChangeArrowheads="1"/>
            </p:cNvSpPr>
            <p:nvPr/>
          </p:nvSpPr>
          <p:spPr bwMode="auto">
            <a:xfrm>
              <a:off x="3214678" y="4786322"/>
              <a:ext cx="1973262" cy="248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700" dirty="0">
                  <a:latin typeface="Verdana" pitchFamily="34" charset="0"/>
                </a:rPr>
                <a:t>Virgo, Cascina, 3 km</a:t>
              </a:r>
            </a:p>
          </p:txBody>
        </p:sp>
        <p:grpSp>
          <p:nvGrpSpPr>
            <p:cNvPr id="68" name="Gruppo 33"/>
            <p:cNvGrpSpPr/>
            <p:nvPr/>
          </p:nvGrpSpPr>
          <p:grpSpPr>
            <a:xfrm>
              <a:off x="4643438" y="3214686"/>
              <a:ext cx="214314" cy="214314"/>
              <a:chOff x="7858148" y="1785926"/>
              <a:chExt cx="214314" cy="214314"/>
            </a:xfrm>
          </p:grpSpPr>
          <p:cxnSp>
            <p:nvCxnSpPr>
              <p:cNvPr id="69" name="Connettore 1 34"/>
              <p:cNvCxnSpPr/>
              <p:nvPr/>
            </p:nvCxnSpPr>
            <p:spPr>
              <a:xfrm rot="5400000">
                <a:off x="7750991" y="1893083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ttore 1 35"/>
              <p:cNvCxnSpPr/>
              <p:nvPr/>
            </p:nvCxnSpPr>
            <p:spPr>
              <a:xfrm rot="10800000">
                <a:off x="7858148" y="2000240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1" name="Gruppieren 70"/>
          <p:cNvGrpSpPr/>
          <p:nvPr/>
        </p:nvGrpSpPr>
        <p:grpSpPr>
          <a:xfrm>
            <a:off x="-53438" y="2522160"/>
            <a:ext cx="2806075" cy="2215618"/>
            <a:chOff x="0" y="1800213"/>
            <a:chExt cx="1973262" cy="1557349"/>
          </a:xfrm>
        </p:grpSpPr>
        <p:pic>
          <p:nvPicPr>
            <p:cNvPr id="72" name="Picture 4" descr="HiResHanford_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50825" y="1800213"/>
              <a:ext cx="1584325" cy="1116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9" descr="ligo_logo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331913" y="1831963"/>
              <a:ext cx="504825" cy="29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4" name="Gruppo 36"/>
            <p:cNvGrpSpPr/>
            <p:nvPr/>
          </p:nvGrpSpPr>
          <p:grpSpPr>
            <a:xfrm>
              <a:off x="714348" y="3143248"/>
              <a:ext cx="214314" cy="214314"/>
              <a:chOff x="7858148" y="1785926"/>
              <a:chExt cx="214314" cy="214314"/>
            </a:xfrm>
          </p:grpSpPr>
          <p:cxnSp>
            <p:nvCxnSpPr>
              <p:cNvPr id="76" name="Connettore 1 37"/>
              <p:cNvCxnSpPr/>
              <p:nvPr/>
            </p:nvCxnSpPr>
            <p:spPr>
              <a:xfrm rot="5400000">
                <a:off x="7750991" y="1893083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ttore 1 38"/>
              <p:cNvCxnSpPr/>
              <p:nvPr/>
            </p:nvCxnSpPr>
            <p:spPr>
              <a:xfrm rot="10800000">
                <a:off x="7858148" y="2000240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Text Box 17"/>
            <p:cNvSpPr txBox="1">
              <a:spLocks noChangeArrowheads="1"/>
            </p:cNvSpPr>
            <p:nvPr/>
          </p:nvSpPr>
          <p:spPr bwMode="auto">
            <a:xfrm>
              <a:off x="0" y="2924156"/>
              <a:ext cx="1973262" cy="432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700" dirty="0">
                  <a:latin typeface="Verdana" pitchFamily="34" charset="0"/>
                </a:rPr>
                <a:t>LIGO </a:t>
              </a:r>
              <a:r>
                <a:rPr lang="it-IT" sz="1700" dirty="0" err="1">
                  <a:latin typeface="Verdana" pitchFamily="34" charset="0"/>
                </a:rPr>
                <a:t>Hanford</a:t>
              </a:r>
              <a:r>
                <a:rPr lang="it-IT" sz="1700" dirty="0">
                  <a:latin typeface="Verdana" pitchFamily="34" charset="0"/>
                </a:rPr>
                <a:t>, 4 km:  </a:t>
              </a:r>
              <a:r>
                <a:rPr lang="it-IT" sz="1700" dirty="0">
                  <a:solidFill>
                    <a:schemeClr val="bg1"/>
                  </a:solidFill>
                  <a:latin typeface="Verdana" pitchFamily="34" charset="0"/>
                </a:rPr>
                <a:t>2 ITF on the </a:t>
              </a:r>
              <a:r>
                <a:rPr lang="it-IT" sz="1700" dirty="0" err="1">
                  <a:solidFill>
                    <a:schemeClr val="bg1"/>
                  </a:solidFill>
                  <a:latin typeface="Verdana" pitchFamily="34" charset="0"/>
                </a:rPr>
                <a:t>same</a:t>
              </a:r>
              <a:r>
                <a:rPr lang="it-IT" sz="1700" dirty="0">
                  <a:solidFill>
                    <a:schemeClr val="bg1"/>
                  </a:solidFill>
                  <a:latin typeface="Verdana" pitchFamily="34" charset="0"/>
                </a:rPr>
                <a:t> site!</a:t>
              </a:r>
            </a:p>
          </p:txBody>
        </p:sp>
      </p:grpSp>
      <p:grpSp>
        <p:nvGrpSpPr>
          <p:cNvPr id="78" name="Gruppieren 77"/>
          <p:cNvGrpSpPr/>
          <p:nvPr/>
        </p:nvGrpSpPr>
        <p:grpSpPr>
          <a:xfrm>
            <a:off x="356686" y="4980021"/>
            <a:ext cx="3591687" cy="2698262"/>
            <a:chOff x="250825" y="3500438"/>
            <a:chExt cx="2525713" cy="1896598"/>
          </a:xfrm>
        </p:grpSpPr>
        <p:pic>
          <p:nvPicPr>
            <p:cNvPr id="79" name="Picture 5" descr="LLOaeria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187450" y="3995726"/>
              <a:ext cx="1589088" cy="1119187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80" name="Picture 6" descr="ligo_logo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68538" y="3995726"/>
              <a:ext cx="503237" cy="29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" name="Text Box 19"/>
            <p:cNvSpPr txBox="1">
              <a:spLocks noChangeArrowheads="1"/>
            </p:cNvSpPr>
            <p:nvPr/>
          </p:nvSpPr>
          <p:spPr bwMode="auto">
            <a:xfrm>
              <a:off x="250825" y="5148251"/>
              <a:ext cx="1973263" cy="248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700" dirty="0">
                  <a:latin typeface="Verdana" pitchFamily="34" charset="0"/>
                </a:rPr>
                <a:t>LIGO Livingston, 4 km</a:t>
              </a:r>
            </a:p>
          </p:txBody>
        </p:sp>
        <p:grpSp>
          <p:nvGrpSpPr>
            <p:cNvPr id="82" name="Gruppo 39"/>
            <p:cNvGrpSpPr/>
            <p:nvPr/>
          </p:nvGrpSpPr>
          <p:grpSpPr>
            <a:xfrm>
              <a:off x="1643042" y="3500438"/>
              <a:ext cx="214314" cy="214314"/>
              <a:chOff x="7858148" y="1785926"/>
              <a:chExt cx="214314" cy="214314"/>
            </a:xfrm>
          </p:grpSpPr>
          <p:cxnSp>
            <p:nvCxnSpPr>
              <p:cNvPr id="83" name="Connettore 1 40"/>
              <p:cNvCxnSpPr/>
              <p:nvPr/>
            </p:nvCxnSpPr>
            <p:spPr>
              <a:xfrm rot="5400000">
                <a:off x="7750991" y="1893083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ttore 1 41"/>
              <p:cNvCxnSpPr/>
              <p:nvPr/>
            </p:nvCxnSpPr>
            <p:spPr>
              <a:xfrm rot="10800000">
                <a:off x="7858148" y="2000240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5" name="Gruppieren 84"/>
          <p:cNvGrpSpPr/>
          <p:nvPr/>
        </p:nvGrpSpPr>
        <p:grpSpPr>
          <a:xfrm>
            <a:off x="10463526" y="4878389"/>
            <a:ext cx="2430859" cy="2503275"/>
            <a:chOff x="7358063" y="3429000"/>
            <a:chExt cx="1709406" cy="1759542"/>
          </a:xfrm>
        </p:grpSpPr>
        <p:pic>
          <p:nvPicPr>
            <p:cNvPr id="86" name="Picture 12" descr="tama_aerial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8027988" y="3852851"/>
              <a:ext cx="950912" cy="66198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7" name="Text Box 14"/>
            <p:cNvSpPr txBox="1">
              <a:spLocks noChangeArrowheads="1"/>
            </p:cNvSpPr>
            <p:nvPr/>
          </p:nvSpPr>
          <p:spPr bwMode="auto">
            <a:xfrm>
              <a:off x="7358063" y="4571988"/>
              <a:ext cx="1709406" cy="616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700" dirty="0">
                  <a:latin typeface="Verdana" pitchFamily="34" charset="0"/>
                </a:rPr>
                <a:t>TAMA, Tokyo, 300 m</a:t>
              </a:r>
            </a:p>
            <a:p>
              <a:r>
                <a:rPr lang="it-IT" sz="1700" dirty="0">
                  <a:latin typeface="Verdana" pitchFamily="34" charset="0"/>
                </a:rPr>
                <a:t>(LCGT 3km </a:t>
              </a:r>
            </a:p>
            <a:p>
              <a:r>
                <a:rPr lang="it-IT" sz="1700" dirty="0" err="1">
                  <a:latin typeface="Verdana" pitchFamily="34" charset="0"/>
                </a:rPr>
                <a:t>being</a:t>
              </a:r>
              <a:r>
                <a:rPr lang="it-IT" sz="1700" dirty="0">
                  <a:latin typeface="Verdana" pitchFamily="34" charset="0"/>
                </a:rPr>
                <a:t> </a:t>
              </a:r>
              <a:r>
                <a:rPr lang="it-IT" sz="1700" dirty="0" err="1">
                  <a:latin typeface="Verdana" pitchFamily="34" charset="0"/>
                </a:rPr>
                <a:t>started</a:t>
              </a:r>
              <a:r>
                <a:rPr lang="it-IT" sz="1700" dirty="0">
                  <a:latin typeface="Verdana" pitchFamily="34" charset="0"/>
                </a:rPr>
                <a:t>)</a:t>
              </a:r>
            </a:p>
          </p:txBody>
        </p:sp>
        <p:grpSp>
          <p:nvGrpSpPr>
            <p:cNvPr id="88" name="Gruppo 42"/>
            <p:cNvGrpSpPr/>
            <p:nvPr/>
          </p:nvGrpSpPr>
          <p:grpSpPr>
            <a:xfrm>
              <a:off x="8358214" y="3429000"/>
              <a:ext cx="214314" cy="214314"/>
              <a:chOff x="7858148" y="1785926"/>
              <a:chExt cx="214314" cy="214314"/>
            </a:xfrm>
          </p:grpSpPr>
          <p:cxnSp>
            <p:nvCxnSpPr>
              <p:cNvPr id="89" name="Connettore 1 43"/>
              <p:cNvCxnSpPr/>
              <p:nvPr/>
            </p:nvCxnSpPr>
            <p:spPr>
              <a:xfrm rot="5400000">
                <a:off x="7750991" y="1893083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ttore 1 44"/>
              <p:cNvCxnSpPr/>
              <p:nvPr/>
            </p:nvCxnSpPr>
            <p:spPr>
              <a:xfrm rot="10800000">
                <a:off x="7858148" y="2000240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2" name="Gruppieren 91"/>
          <p:cNvGrpSpPr/>
          <p:nvPr/>
        </p:nvGrpSpPr>
        <p:grpSpPr>
          <a:xfrm>
            <a:off x="8856783" y="5653862"/>
            <a:ext cx="1039067" cy="721053"/>
            <a:chOff x="6228184" y="3974080"/>
            <a:chExt cx="730683" cy="506826"/>
          </a:xfrm>
        </p:grpSpPr>
        <p:grpSp>
          <p:nvGrpSpPr>
            <p:cNvPr id="97" name="Gruppieren 96"/>
            <p:cNvGrpSpPr/>
            <p:nvPr/>
          </p:nvGrpSpPr>
          <p:grpSpPr>
            <a:xfrm>
              <a:off x="6516216" y="3974080"/>
              <a:ext cx="214314" cy="214314"/>
              <a:chOff x="6516216" y="3974080"/>
              <a:chExt cx="214314" cy="214314"/>
            </a:xfrm>
          </p:grpSpPr>
          <p:cxnSp>
            <p:nvCxnSpPr>
              <p:cNvPr id="98" name="Connettore 1 43"/>
              <p:cNvCxnSpPr/>
              <p:nvPr/>
            </p:nvCxnSpPr>
            <p:spPr>
              <a:xfrm rot="5400000">
                <a:off x="6409059" y="4081237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ttore 1 44"/>
              <p:cNvCxnSpPr/>
              <p:nvPr/>
            </p:nvCxnSpPr>
            <p:spPr>
              <a:xfrm rot="10800000">
                <a:off x="6516216" y="4188394"/>
                <a:ext cx="21431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4" name="Text Box 15"/>
            <p:cNvSpPr txBox="1">
              <a:spLocks noChangeArrowheads="1"/>
            </p:cNvSpPr>
            <p:nvPr/>
          </p:nvSpPr>
          <p:spPr bwMode="auto">
            <a:xfrm>
              <a:off x="6228184" y="4232121"/>
              <a:ext cx="730683" cy="248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700" dirty="0">
                  <a:solidFill>
                    <a:srgbClr val="FFFFFF"/>
                  </a:solidFill>
                  <a:latin typeface="Verdana" pitchFamily="34" charset="0"/>
                </a:rPr>
                <a:t>INDIGO</a:t>
              </a:r>
            </a:p>
          </p:txBody>
        </p:sp>
      </p:grpSp>
      <p:pic>
        <p:nvPicPr>
          <p:cNvPr id="102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163390" y="1571976"/>
            <a:ext cx="1444801" cy="16012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4427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ChangeArrowheads="1"/>
          </p:cNvSpPr>
          <p:nvPr/>
        </p:nvSpPr>
        <p:spPr bwMode="auto">
          <a:xfrm>
            <a:off x="1677325" y="1278319"/>
            <a:ext cx="11664513" cy="720466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 anchor="ctr"/>
          <a:lstStyle/>
          <a:p>
            <a:endParaRPr lang="en-US"/>
          </a:p>
        </p:txBody>
      </p:sp>
      <p:sp>
        <p:nvSpPr>
          <p:cNvPr id="457731" name="AutoShape 3"/>
          <p:cNvSpPr>
            <a:spLocks noChangeArrowheads="1"/>
          </p:cNvSpPr>
          <p:nvPr/>
        </p:nvSpPr>
        <p:spPr bwMode="auto">
          <a:xfrm rot="-5400000">
            <a:off x="1065381" y="1386840"/>
            <a:ext cx="720466" cy="503424"/>
          </a:xfrm>
          <a:prstGeom prst="rtTriangl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55" tIns="65028" rIns="130055" bIns="65028" anchor="ctr"/>
          <a:lstStyle/>
          <a:p>
            <a:endParaRPr lang="en-US"/>
          </a:p>
        </p:txBody>
      </p:sp>
      <p:sp>
        <p:nvSpPr>
          <p:cNvPr id="457732" name="WordArt 4"/>
          <p:cNvSpPr>
            <a:spLocks noChangeArrowheads="1" noChangeShapeType="1" noTextEdit="1"/>
          </p:cNvSpPr>
          <p:nvPr/>
        </p:nvSpPr>
        <p:spPr bwMode="auto">
          <a:xfrm>
            <a:off x="5781465" y="198750"/>
            <a:ext cx="6912472" cy="792739"/>
          </a:xfrm>
          <a:prstGeom prst="rect">
            <a:avLst/>
          </a:prstGeom>
        </p:spPr>
        <p:txBody>
          <a:bodyPr wrap="none" lIns="130055" tIns="65028" rIns="130055" bIns="6502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100" kern="10" spc="1024">
                <a:ln w="9525">
                  <a:solidFill>
                    <a:schemeClr val="tx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Gravitational Waves</a:t>
            </a:r>
          </a:p>
        </p:txBody>
      </p:sp>
      <p:grpSp>
        <p:nvGrpSpPr>
          <p:cNvPr id="457733" name="Group 5"/>
          <p:cNvGrpSpPr>
            <a:grpSpLocks/>
          </p:cNvGrpSpPr>
          <p:nvPr/>
        </p:nvGrpSpPr>
        <p:grpSpPr bwMode="auto">
          <a:xfrm>
            <a:off x="0" y="0"/>
            <a:ext cx="13003213" cy="10768589"/>
            <a:chOff x="1999" y="-1767"/>
            <a:chExt cx="5700" cy="4768"/>
          </a:xfrm>
        </p:grpSpPr>
        <p:pic>
          <p:nvPicPr>
            <p:cNvPr id="45773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9" y="-1767"/>
              <a:ext cx="5700" cy="4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7735" name="Text Box 7"/>
            <p:cNvSpPr txBox="1">
              <a:spLocks noChangeArrowheads="1"/>
            </p:cNvSpPr>
            <p:nvPr/>
          </p:nvSpPr>
          <p:spPr bwMode="auto">
            <a:xfrm>
              <a:off x="5216" y="488"/>
              <a:ext cx="832" cy="204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29" tIns="45715" rIns="91429" bIns="45715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dirty="0">
                  <a:solidFill>
                    <a:srgbClr val="FF9933"/>
                  </a:solidFill>
                  <a:latin typeface="Tahoma" pitchFamily="34" charset="0"/>
                </a:rPr>
                <a:t>Virgo/LIGO</a:t>
              </a:r>
            </a:p>
          </p:txBody>
        </p:sp>
        <p:sp>
          <p:nvSpPr>
            <p:cNvPr id="457736" name="Text Box 8"/>
            <p:cNvSpPr txBox="1">
              <a:spLocks noChangeArrowheads="1"/>
            </p:cNvSpPr>
            <p:nvPr/>
          </p:nvSpPr>
          <p:spPr bwMode="auto">
            <a:xfrm>
              <a:off x="2472" y="-202"/>
              <a:ext cx="792" cy="36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29" tIns="45715" rIns="91429" bIns="45715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>
                  <a:solidFill>
                    <a:srgbClr val="FF9933"/>
                  </a:solidFill>
                  <a:latin typeface="Tahoma" pitchFamily="34" charset="0"/>
                </a:rPr>
                <a:t>Adv Virgo/ Adv LIGO</a:t>
              </a:r>
            </a:p>
          </p:txBody>
        </p:sp>
      </p:grpSp>
      <p:sp>
        <p:nvSpPr>
          <p:cNvPr id="457737" name="Text Box 9"/>
          <p:cNvSpPr txBox="1">
            <a:spLocks noChangeArrowheads="1"/>
          </p:cNvSpPr>
          <p:nvPr/>
        </p:nvSpPr>
        <p:spPr bwMode="auto">
          <a:xfrm>
            <a:off x="2828652" y="1061501"/>
            <a:ext cx="9144339" cy="646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de-DE" sz="3600" b="1" dirty="0" smtClean="0">
                <a:solidFill>
                  <a:schemeClr val="bg1"/>
                </a:solidFill>
              </a:rPr>
              <a:t>A few </a:t>
            </a:r>
            <a:r>
              <a:rPr lang="de-DE" sz="3600" b="1" dirty="0">
                <a:solidFill>
                  <a:schemeClr val="bg1"/>
                </a:solidFill>
              </a:rPr>
              <a:t>to several </a:t>
            </a:r>
            <a:r>
              <a:rPr lang="de-DE" sz="3600" b="1" dirty="0" smtClean="0">
                <a:solidFill>
                  <a:schemeClr val="bg1"/>
                </a:solidFill>
              </a:rPr>
              <a:t>tens of sources </a:t>
            </a:r>
            <a:r>
              <a:rPr lang="de-DE" sz="3600" b="1" dirty="0">
                <a:solidFill>
                  <a:schemeClr val="bg1"/>
                </a:solidFill>
              </a:rPr>
              <a:t>per year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457738" name="Line 10"/>
          <p:cNvSpPr>
            <a:spLocks noChangeShapeType="1"/>
          </p:cNvSpPr>
          <p:nvPr/>
        </p:nvSpPr>
        <p:spPr bwMode="auto">
          <a:xfrm flipH="1">
            <a:off x="2325228" y="2071058"/>
            <a:ext cx="792384" cy="129412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55" tIns="65028" rIns="130055" bIns="6502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9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306189"/>
            <a:ext cx="13003213" cy="10297143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5" tIns="65028" rIns="130055" bIns="65028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7587" name="Picture 5" descr="ET-fp7-aspe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765"/>
            <a:ext cx="13039333" cy="928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8" name="Text Box 6"/>
          <p:cNvSpPr txBox="1">
            <a:spLocks noChangeArrowheads="1"/>
          </p:cNvSpPr>
          <p:nvPr/>
        </p:nvSpPr>
        <p:spPr bwMode="auto">
          <a:xfrm>
            <a:off x="5068094" y="7514072"/>
            <a:ext cx="7571279" cy="646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91428" bIns="45714">
            <a:spAutoFit/>
          </a:bodyPr>
          <a:lstStyle>
            <a:lvl1pPr defTabSz="642938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42938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42938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42938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42938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3600" b="1" dirty="0">
                <a:solidFill>
                  <a:schemeClr val="bg1"/>
                </a:solidFill>
                <a:latin typeface="Arial" charset="0"/>
              </a:rPr>
              <a:t>1000 </a:t>
            </a:r>
            <a:r>
              <a:rPr lang="de-DE" sz="3600" b="1" dirty="0" smtClean="0">
                <a:solidFill>
                  <a:schemeClr val="bg1"/>
                </a:solidFill>
                <a:latin typeface="Arial" charset="0"/>
              </a:rPr>
              <a:t>to </a:t>
            </a:r>
            <a:r>
              <a:rPr lang="de-DE" sz="3600" b="1" dirty="0">
                <a:solidFill>
                  <a:schemeClr val="bg1"/>
                </a:solidFill>
                <a:latin typeface="Arial" charset="0"/>
              </a:rPr>
              <a:t>100 000 </a:t>
            </a:r>
            <a:r>
              <a:rPr lang="de-DE" sz="3600" b="1" dirty="0" smtClean="0">
                <a:solidFill>
                  <a:schemeClr val="bg1"/>
                </a:solidFill>
                <a:latin typeface="Arial" charset="0"/>
              </a:rPr>
              <a:t>sources per year</a:t>
            </a:r>
            <a:endParaRPr lang="en-GB" sz="36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www.physik.hu-berlin.de/qom/research/freqref/lisa/li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4231"/>
            <a:ext cx="13003213" cy="995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Box 1"/>
          <p:cNvSpPr txBox="1">
            <a:spLocks noChangeArrowheads="1"/>
          </p:cNvSpPr>
          <p:nvPr/>
        </p:nvSpPr>
        <p:spPr bwMode="auto">
          <a:xfrm>
            <a:off x="8653008" y="268764"/>
            <a:ext cx="3264348" cy="170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55" tIns="65028" rIns="130055" bIns="650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0200">
                <a:solidFill>
                  <a:schemeClr val="bg1"/>
                </a:solidFill>
                <a:latin typeface="Bernard MT Condensed" pitchFamily="18" charset="0"/>
              </a:rPr>
              <a:t>L I S A</a:t>
            </a:r>
            <a:endParaRPr lang="en-US" sz="10200">
              <a:solidFill>
                <a:schemeClr val="bg1"/>
              </a:solidFill>
              <a:latin typeface="Bernard MT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59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089" y="-8669475"/>
            <a:ext cx="13322301" cy="184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14"/>
          <p:cNvSpPr>
            <a:spLocks noChangeArrowheads="1"/>
          </p:cNvSpPr>
          <p:nvPr/>
        </p:nvSpPr>
        <p:spPr bwMode="auto">
          <a:xfrm>
            <a:off x="0" y="8253413"/>
            <a:ext cx="2828925" cy="1503362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Text Box 15"/>
          <p:cNvSpPr txBox="1">
            <a:spLocks noChangeArrowheads="1"/>
          </p:cNvSpPr>
          <p:nvPr/>
        </p:nvSpPr>
        <p:spPr bwMode="auto">
          <a:xfrm>
            <a:off x="2828924" y="594984"/>
            <a:ext cx="9334607" cy="429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r>
              <a:rPr lang="de-DE" sz="10000" b="1" dirty="0">
                <a:latin typeface="Arial Narrow" pitchFamily="34" charset="0"/>
              </a:rPr>
              <a:t>The </a:t>
            </a:r>
            <a:r>
              <a:rPr lang="de-DE" sz="10000" b="1" dirty="0" smtClean="0">
                <a:latin typeface="Arial Narrow" pitchFamily="34" charset="0"/>
              </a:rPr>
              <a:t>Grand Picture</a:t>
            </a:r>
          </a:p>
          <a:p>
            <a:endParaRPr lang="en-US" sz="2800" b="1" dirty="0">
              <a:latin typeface="Arial Narrow" pitchFamily="34" charset="0"/>
            </a:endParaRPr>
          </a:p>
          <a:p>
            <a:r>
              <a:rPr lang="de-DE" sz="14500" b="1" dirty="0" smtClean="0">
                <a:latin typeface="Arial Narrow" pitchFamily="34" charset="0"/>
              </a:rPr>
              <a:t>Conclusions</a:t>
            </a:r>
            <a:endParaRPr lang="de-DE" sz="14500" b="1" dirty="0">
              <a:latin typeface="Arial Narrow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-1"/>
            <a:ext cx="13003213" cy="9756775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42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089" y="-8669475"/>
            <a:ext cx="13322301" cy="184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14"/>
          <p:cNvSpPr>
            <a:spLocks noChangeArrowheads="1"/>
          </p:cNvSpPr>
          <p:nvPr/>
        </p:nvSpPr>
        <p:spPr bwMode="auto">
          <a:xfrm>
            <a:off x="0" y="8253413"/>
            <a:ext cx="2828925" cy="1503362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0" y="-1"/>
            <a:ext cx="13003213" cy="9756775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261246" y="269875"/>
            <a:ext cx="9455345" cy="734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87363" indent="-487363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7275" indent="-406400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</a:defRPr>
            </a:lvl2pPr>
            <a:lvl3pPr marL="1625600" indent="-3254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</a:defRPr>
            </a:lvl3pPr>
            <a:lvl4pPr marL="2276475" indent="-3254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925763" indent="-325438" algn="l" defTabSz="1300163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3382963" indent="-325438" algn="l" defTabSz="1300163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6pPr>
            <a:lvl7pPr marL="3840163" indent="-325438" algn="l" defTabSz="1300163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7pPr>
            <a:lvl8pPr marL="4297363" indent="-325438" algn="l" defTabSz="1300163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8pPr>
            <a:lvl9pPr marL="4754563" indent="-325438" algn="l" defTabSz="1300163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3200" b="1" dirty="0">
                <a:solidFill>
                  <a:schemeClr val="bg1"/>
                </a:solidFill>
                <a:latin typeface="+mj-lt"/>
              </a:rPr>
              <a:t>R</a:t>
            </a:r>
            <a:r>
              <a:rPr lang="en-GB" sz="3200" b="1" dirty="0" smtClean="0">
                <a:solidFill>
                  <a:schemeClr val="bg1"/>
                </a:solidFill>
                <a:latin typeface="+mj-lt"/>
              </a:rPr>
              <a:t>apidly </a:t>
            </a:r>
            <a:r>
              <a:rPr lang="en-GB" sz="3200" b="1" dirty="0">
                <a:solidFill>
                  <a:schemeClr val="bg1"/>
                </a:solidFill>
                <a:latin typeface="+mj-lt"/>
              </a:rPr>
              <a:t>growing, dynamical </a:t>
            </a:r>
            <a:r>
              <a:rPr lang="en-GB" sz="3200" b="1" dirty="0" smtClean="0">
                <a:solidFill>
                  <a:schemeClr val="bg1"/>
                </a:solidFill>
                <a:latin typeface="+mj-lt"/>
              </a:rPr>
              <a:t>field</a:t>
            </a:r>
            <a:endParaRPr lang="en-GB" sz="4400" b="1" dirty="0" smtClean="0">
              <a:solidFill>
                <a:srgbClr val="FFFF00"/>
              </a:solidFill>
              <a:latin typeface="+mj-lt"/>
              <a:sym typeface="Wingdings" pitchFamily="2" charset="2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endParaRPr lang="en-GB" sz="400" b="1" dirty="0" smtClean="0">
              <a:solidFill>
                <a:srgbClr val="FFFF00"/>
              </a:solidFill>
              <a:latin typeface="+mj-lt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3200" b="1" dirty="0" smtClean="0">
                <a:solidFill>
                  <a:schemeClr val="bg1"/>
                </a:solidFill>
                <a:latin typeface="+mj-lt"/>
              </a:rPr>
              <a:t>Break-</a:t>
            </a:r>
            <a:r>
              <a:rPr lang="en-GB" sz="3200" b="1" dirty="0" err="1" smtClean="0">
                <a:solidFill>
                  <a:schemeClr val="bg1"/>
                </a:solidFill>
                <a:latin typeface="+mj-lt"/>
              </a:rPr>
              <a:t>throughs</a:t>
            </a:r>
            <a:r>
              <a:rPr lang="en-GB" sz="3200" b="1" dirty="0" smtClean="0">
                <a:solidFill>
                  <a:schemeClr val="bg1"/>
                </a:solidFill>
                <a:latin typeface="+mj-lt"/>
              </a:rPr>
              <a:t>: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2600" b="1" dirty="0">
                <a:solidFill>
                  <a:schemeClr val="bg1"/>
                </a:solidFill>
                <a:latin typeface="+mj-lt"/>
              </a:rPr>
              <a:t>n</a:t>
            </a:r>
            <a:r>
              <a:rPr lang="en-GB" sz="2600" b="1" dirty="0" smtClean="0">
                <a:solidFill>
                  <a:schemeClr val="bg1"/>
                </a:solidFill>
                <a:latin typeface="+mj-lt"/>
              </a:rPr>
              <a:t>eutrinos from Sun and Supernova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2600" b="1" dirty="0">
                <a:solidFill>
                  <a:schemeClr val="bg1"/>
                </a:solidFill>
                <a:latin typeface="+mj-lt"/>
              </a:rPr>
              <a:t>n</a:t>
            </a:r>
            <a:r>
              <a:rPr lang="en-GB" sz="2600" b="1" dirty="0" smtClean="0">
                <a:solidFill>
                  <a:schemeClr val="bg1"/>
                </a:solidFill>
                <a:latin typeface="+mj-lt"/>
              </a:rPr>
              <a:t>eutrino </a:t>
            </a:r>
            <a:r>
              <a:rPr lang="en-GB" sz="2600" b="1" dirty="0">
                <a:solidFill>
                  <a:schemeClr val="bg1"/>
                </a:solidFill>
                <a:latin typeface="+mj-lt"/>
              </a:rPr>
              <a:t>o</a:t>
            </a:r>
            <a:r>
              <a:rPr lang="en-GB" sz="2600" b="1" dirty="0" smtClean="0">
                <a:solidFill>
                  <a:schemeClr val="bg1"/>
                </a:solidFill>
                <a:latin typeface="+mj-lt"/>
              </a:rPr>
              <a:t>scillations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2600" b="1" dirty="0">
                <a:solidFill>
                  <a:schemeClr val="bg1"/>
                </a:solidFill>
                <a:latin typeface="+mj-lt"/>
              </a:rPr>
              <a:t>g</a:t>
            </a:r>
            <a:r>
              <a:rPr lang="en-GB" sz="2600" b="1" dirty="0" smtClean="0">
                <a:solidFill>
                  <a:schemeClr val="bg1"/>
                </a:solidFill>
                <a:latin typeface="+mj-lt"/>
              </a:rPr>
              <a:t>amma-ray astronomy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3200" b="1" dirty="0" smtClean="0">
                <a:solidFill>
                  <a:schemeClr val="bg1"/>
                </a:solidFill>
                <a:latin typeface="+mj-lt"/>
              </a:rPr>
              <a:t>Many fields approaching </a:t>
            </a:r>
            <a:r>
              <a:rPr lang="en-GB" sz="3200" b="1" dirty="0">
                <a:solidFill>
                  <a:schemeClr val="bg1"/>
                </a:solidFill>
                <a:latin typeface="+mj-lt"/>
              </a:rPr>
              <a:t>sensitivity with high discovery </a:t>
            </a:r>
            <a:r>
              <a:rPr lang="en-GB" sz="3200" b="1" dirty="0" smtClean="0">
                <a:solidFill>
                  <a:schemeClr val="bg1"/>
                </a:solidFill>
                <a:latin typeface="+mj-lt"/>
              </a:rPr>
              <a:t>potential  for fundamental questions: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2600" b="1" dirty="0" smtClean="0">
                <a:solidFill>
                  <a:schemeClr val="bg1"/>
                </a:solidFill>
                <a:latin typeface="+mj-lt"/>
              </a:rPr>
              <a:t>gravitational waves 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2600" b="1" dirty="0" smtClean="0">
                <a:solidFill>
                  <a:schemeClr val="bg1"/>
                </a:solidFill>
                <a:latin typeface="+mj-lt"/>
              </a:rPr>
              <a:t>dark matter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r>
              <a:rPr lang="en-GB" sz="2600" b="1" dirty="0">
                <a:solidFill>
                  <a:schemeClr val="bg1"/>
                </a:solidFill>
                <a:latin typeface="+mj-lt"/>
              </a:rPr>
              <a:t>n</a:t>
            </a:r>
            <a:r>
              <a:rPr lang="en-GB" sz="2600" b="1" dirty="0" smtClean="0">
                <a:solidFill>
                  <a:schemeClr val="bg1"/>
                </a:solidFill>
                <a:latin typeface="+mj-lt"/>
              </a:rPr>
              <a:t>eutrino mass &amp; double beta decay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endParaRPr lang="de-DE" sz="800" b="1" dirty="0" smtClean="0">
              <a:solidFill>
                <a:srgbClr val="FFFF00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de-DE" sz="3200" b="1" dirty="0" smtClean="0">
                <a:solidFill>
                  <a:schemeClr val="bg1"/>
                </a:solidFill>
                <a:latin typeface="+mj-lt"/>
              </a:rPr>
              <a:t>Tantalizing hints:</a:t>
            </a:r>
          </a:p>
          <a:p>
            <a:pPr lvl="1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de-DE" sz="2600" b="1" dirty="0" smtClean="0">
                <a:solidFill>
                  <a:schemeClr val="bg1"/>
                </a:solidFill>
                <a:latin typeface="+mj-lt"/>
              </a:rPr>
              <a:t>UHE cosmic rays</a:t>
            </a:r>
          </a:p>
          <a:p>
            <a:pPr lvl="1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de-DE" sz="2600" b="1" dirty="0">
                <a:solidFill>
                  <a:schemeClr val="bg1"/>
                </a:solidFill>
                <a:latin typeface="+mj-lt"/>
              </a:rPr>
              <a:t>h</a:t>
            </a:r>
            <a:r>
              <a:rPr lang="de-DE" sz="2600" b="1" dirty="0" smtClean="0">
                <a:solidFill>
                  <a:schemeClr val="bg1"/>
                </a:solidFill>
                <a:latin typeface="+mj-lt"/>
              </a:rPr>
              <a:t>igh energy neutrinos</a:t>
            </a:r>
          </a:p>
          <a:p>
            <a:pPr lvl="1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de-DE" sz="2600" b="1" dirty="0">
                <a:solidFill>
                  <a:schemeClr val="bg1"/>
                </a:solidFill>
                <a:latin typeface="+mj-lt"/>
              </a:rPr>
              <a:t>s</a:t>
            </a:r>
            <a:r>
              <a:rPr lang="de-DE" sz="2600" b="1" dirty="0" smtClean="0">
                <a:solidFill>
                  <a:schemeClr val="bg1"/>
                </a:solidFill>
                <a:latin typeface="+mj-lt"/>
              </a:rPr>
              <a:t>terile neutrinos ???</a:t>
            </a:r>
          </a:p>
          <a:p>
            <a:pPr lvl="1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§"/>
            </a:pPr>
            <a:endParaRPr lang="de-DE" sz="400" b="1" dirty="0" smtClean="0">
              <a:solidFill>
                <a:srgbClr val="FFFF00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§"/>
            </a:pPr>
            <a:endParaRPr lang="de-DE" sz="3200" b="1" dirty="0" smtClean="0">
              <a:solidFill>
                <a:schemeClr val="bg1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§"/>
            </a:pPr>
            <a:endParaRPr lang="en-US" sz="2400" b="1" dirty="0" smtClean="0">
              <a:solidFill>
                <a:schemeClr val="bg1"/>
              </a:solidFill>
              <a:latin typeface="+mj-lt"/>
            </a:endParaRPr>
          </a:p>
          <a:p>
            <a:pPr lvl="1" eaLnBrk="1" hangingPunct="1">
              <a:lnSpc>
                <a:spcPct val="80000"/>
              </a:lnSpc>
            </a:pPr>
            <a:endParaRPr lang="en-GB" sz="2400" dirty="0" smtClean="0"/>
          </a:p>
          <a:p>
            <a:pPr eaLnBrk="1" hangingPunct="1">
              <a:lnSpc>
                <a:spcPct val="80000"/>
              </a:lnSpc>
            </a:pPr>
            <a:endParaRPr lang="en-GB" sz="2900" b="1" dirty="0" smtClean="0"/>
          </a:p>
          <a:p>
            <a:pPr eaLnBrk="1" hangingPunct="1">
              <a:lnSpc>
                <a:spcPct val="80000"/>
              </a:lnSpc>
            </a:pPr>
            <a:endParaRPr lang="en-GB" sz="2900" b="1" dirty="0" smtClean="0"/>
          </a:p>
        </p:txBody>
      </p:sp>
    </p:spTree>
    <p:extLst>
      <p:ext uri="{BB962C8B-B14F-4D97-AF65-F5344CB8AC3E}">
        <p14:creationId xmlns:p14="http://schemas.microsoft.com/office/powerpoint/2010/main" val="57338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140" y="-29451"/>
            <a:ext cx="14426353" cy="978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4941" y="2862163"/>
            <a:ext cx="12478272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500" dirty="0" smtClean="0">
                <a:solidFill>
                  <a:schemeClr val="bg1"/>
                </a:solidFill>
              </a:rPr>
              <a:t> A. Riess, S. Perlmutter, B. Schmidt </a:t>
            </a:r>
          </a:p>
          <a:p>
            <a:endParaRPr lang="de-DE" sz="1600" dirty="0">
              <a:solidFill>
                <a:schemeClr val="bg1"/>
              </a:solidFill>
            </a:endParaRPr>
          </a:p>
          <a:p>
            <a:r>
              <a:rPr lang="de-DE" sz="8000" dirty="0" smtClean="0">
                <a:solidFill>
                  <a:schemeClr val="bg1"/>
                </a:solidFill>
              </a:rPr>
              <a:t>    </a:t>
            </a:r>
          </a:p>
          <a:p>
            <a:r>
              <a:rPr lang="de-DE" sz="8000" dirty="0">
                <a:solidFill>
                  <a:schemeClr val="bg1"/>
                </a:solidFill>
              </a:rPr>
              <a:t> </a:t>
            </a:r>
            <a:r>
              <a:rPr lang="de-DE" sz="8000" dirty="0" smtClean="0">
                <a:solidFill>
                  <a:schemeClr val="bg1"/>
                </a:solidFill>
              </a:rPr>
              <a:t> </a:t>
            </a:r>
            <a:r>
              <a:rPr lang="de-DE" sz="12500" dirty="0" smtClean="0">
                <a:solidFill>
                  <a:schemeClr val="bg1"/>
                </a:solidFill>
              </a:rPr>
              <a:t>1998</a:t>
            </a:r>
            <a:endParaRPr lang="en-US" sz="12500" dirty="0">
              <a:solidFill>
                <a:schemeClr val="bg1"/>
              </a:solidFill>
            </a:endParaRPr>
          </a:p>
        </p:txBody>
      </p:sp>
      <p:pic>
        <p:nvPicPr>
          <p:cNvPr id="10242" name="Picture 2" descr="C:\Documents and Settings\nb166\My Documents\My Pictures\05nobelspan-article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104" y="4863662"/>
            <a:ext cx="7889817" cy="4339399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567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089" y="-8669475"/>
            <a:ext cx="13322301" cy="184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14"/>
          <p:cNvSpPr>
            <a:spLocks noChangeArrowheads="1"/>
          </p:cNvSpPr>
          <p:nvPr/>
        </p:nvSpPr>
        <p:spPr bwMode="auto">
          <a:xfrm>
            <a:off x="0" y="8253413"/>
            <a:ext cx="2828925" cy="1503362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0" y="-1"/>
            <a:ext cx="13003213" cy="9756775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pic>
        <p:nvPicPr>
          <p:cNvPr id="10242" name="Picture 2" descr="X:\2d3383532bbc7bcc28f7a07e69cfe25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142" y="1190278"/>
            <a:ext cx="2160240" cy="2160240"/>
          </a:xfrm>
          <a:prstGeom prst="rect">
            <a:avLst/>
          </a:prstGeom>
          <a:noFill/>
          <a:ln w="57150">
            <a:solidFill>
              <a:schemeClr val="tx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73414" y="746904"/>
            <a:ext cx="798225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600" dirty="0" smtClean="0">
                <a:latin typeface="+mj-lt"/>
              </a:rPr>
              <a:t>We‘ve got a lot </a:t>
            </a:r>
          </a:p>
          <a:p>
            <a:r>
              <a:rPr lang="de-DE" sz="9600" dirty="0" smtClean="0">
                <a:latin typeface="+mj-lt"/>
              </a:rPr>
              <a:t>of work to do !</a:t>
            </a:r>
            <a:endParaRPr lang="en-US" sz="9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3078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089" y="-8669475"/>
            <a:ext cx="13322301" cy="184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14"/>
          <p:cNvSpPr>
            <a:spLocks noChangeArrowheads="1"/>
          </p:cNvSpPr>
          <p:nvPr/>
        </p:nvSpPr>
        <p:spPr bwMode="auto">
          <a:xfrm>
            <a:off x="0" y="8253413"/>
            <a:ext cx="2828925" cy="1503362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0" y="-1"/>
            <a:ext cx="13003213" cy="9756775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pic>
        <p:nvPicPr>
          <p:cNvPr id="10242" name="Picture 2" descr="X:\2d3383532bbc7bcc28f7a07e69cfe25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142" y="1190278"/>
            <a:ext cx="2160240" cy="2160240"/>
          </a:xfrm>
          <a:prstGeom prst="rect">
            <a:avLst/>
          </a:prstGeom>
          <a:noFill/>
          <a:ln w="57150">
            <a:solidFill>
              <a:schemeClr val="tx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73414" y="746904"/>
            <a:ext cx="734348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600" dirty="0" smtClean="0">
                <a:latin typeface="+mj-lt"/>
              </a:rPr>
              <a:t>The best is yet</a:t>
            </a:r>
          </a:p>
          <a:p>
            <a:r>
              <a:rPr lang="de-DE" sz="9600" dirty="0">
                <a:latin typeface="+mj-lt"/>
              </a:rPr>
              <a:t>t</a:t>
            </a:r>
            <a:r>
              <a:rPr lang="de-DE" sz="9600" dirty="0" smtClean="0">
                <a:latin typeface="+mj-lt"/>
              </a:rPr>
              <a:t>o come !</a:t>
            </a:r>
            <a:endParaRPr lang="en-US" sz="9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572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089" y="-8669475"/>
            <a:ext cx="13322301" cy="184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14"/>
          <p:cNvSpPr>
            <a:spLocks noChangeArrowheads="1"/>
          </p:cNvSpPr>
          <p:nvPr/>
        </p:nvSpPr>
        <p:spPr bwMode="auto">
          <a:xfrm>
            <a:off x="0" y="8253413"/>
            <a:ext cx="2828925" cy="1503362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0" y="-1"/>
            <a:ext cx="13003213" cy="9756775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Impact" pitchFamily="34" charset="0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861" y="843619"/>
            <a:ext cx="6425490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5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PERA_ROADM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38150"/>
          <a:stretch/>
        </p:blipFill>
        <p:spPr bwMode="auto">
          <a:xfrm>
            <a:off x="-1423140" y="-29451"/>
            <a:ext cx="14426353" cy="978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scienceblogs.com/startswithabang/wp-content/blogs.dir/311/files/2012/04/i-65cc34c165e473fdfdbde47efa6dfb9a-dark_matter_5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04" y="1998067"/>
            <a:ext cx="11540498" cy="6480068"/>
          </a:xfrm>
          <a:prstGeom prst="rect">
            <a:avLst/>
          </a:prstGeom>
          <a:noFill/>
          <a:ln w="57150">
            <a:solidFill>
              <a:schemeClr val="tx1">
                <a:lumMod val="60000"/>
                <a:lumOff val="4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02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SPERA tamplate1">
  <a:themeElements>
    <a:clrScheme name="ASPERA tamplate1 13">
      <a:dk1>
        <a:srgbClr val="035C96"/>
      </a:dk1>
      <a:lt1>
        <a:srgbClr val="FFFFFF"/>
      </a:lt1>
      <a:dk2>
        <a:srgbClr val="035C96"/>
      </a:dk2>
      <a:lt2>
        <a:srgbClr val="616368"/>
      </a:lt2>
      <a:accent1>
        <a:srgbClr val="FFFFFF"/>
      </a:accent1>
      <a:accent2>
        <a:srgbClr val="616368"/>
      </a:accent2>
      <a:accent3>
        <a:srgbClr val="FFFFFF"/>
      </a:accent3>
      <a:accent4>
        <a:srgbClr val="024D7F"/>
      </a:accent4>
      <a:accent5>
        <a:srgbClr val="FFFFFF"/>
      </a:accent5>
      <a:accent6>
        <a:srgbClr val="57595E"/>
      </a:accent6>
      <a:hlink>
        <a:srgbClr val="F3971B"/>
      </a:hlink>
      <a:folHlink>
        <a:srgbClr val="F3971B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Impac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Impact" pitchFamily="34" charset="0"/>
          </a:defRPr>
        </a:defPPr>
      </a:lstStyle>
    </a:lnDef>
  </a:objectDefaults>
  <a:extraClrSchemeLst>
    <a:extraClrScheme>
      <a:clrScheme name="ASPERA tamplate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PERA tamplate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PERA tamplate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PERA tamplate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PERA tamplate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PERA tamplate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PERA tamplate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PERA tamplate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PERA tamplate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PERA tamplate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PERA tamplate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PERA tamplate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PERA tamplate1 13">
        <a:dk1>
          <a:srgbClr val="035C96"/>
        </a:dk1>
        <a:lt1>
          <a:srgbClr val="FFFFFF"/>
        </a:lt1>
        <a:dk2>
          <a:srgbClr val="035C96"/>
        </a:dk2>
        <a:lt2>
          <a:srgbClr val="616368"/>
        </a:lt2>
        <a:accent1>
          <a:srgbClr val="FFFFFF"/>
        </a:accent1>
        <a:accent2>
          <a:srgbClr val="616368"/>
        </a:accent2>
        <a:accent3>
          <a:srgbClr val="FFFFFF"/>
        </a:accent3>
        <a:accent4>
          <a:srgbClr val="024D7F"/>
        </a:accent4>
        <a:accent5>
          <a:srgbClr val="FFFFFF"/>
        </a:accent5>
        <a:accent6>
          <a:srgbClr val="57595E"/>
        </a:accent6>
        <a:hlink>
          <a:srgbClr val="F3971B"/>
        </a:hlink>
        <a:folHlink>
          <a:srgbClr val="F3971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Disk:Users:amarsoll:Desktop:ASPERA tamplate1</Template>
  <TotalTime>0</TotalTime>
  <Words>1347</Words>
  <Application>Microsoft Office PowerPoint</Application>
  <PresentationFormat>Custom</PresentationFormat>
  <Paragraphs>489</Paragraphs>
  <Slides>82</Slides>
  <Notes>54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82</vt:i4>
      </vt:variant>
    </vt:vector>
  </HeadingPairs>
  <TitlesOfParts>
    <vt:vector size="85" baseType="lpstr">
      <vt:lpstr>ASPERA tamplate1</vt:lpstr>
      <vt:lpstr>Acrobat Document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Snapshot Summer 2012</vt:lpstr>
      <vt:lpstr>Perspectives 2017-20</vt:lpstr>
      <vt:lpstr>WIMP Dark Matter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0</vt:lpstr>
      <vt:lpstr>PowerPoint Presentation</vt:lpstr>
      <vt:lpstr>PowerPoint Presentation</vt:lpstr>
      <vt:lpstr>Summary  0  decay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Last 12 years: a factor of 1000 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on  large underground detectors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The current GW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ASPERA</dc:creator>
  <cp:lastModifiedBy>Spiering, Christian</cp:lastModifiedBy>
  <cp:revision>403</cp:revision>
  <cp:lastPrinted>2007-04-02T15:29:26Z</cp:lastPrinted>
  <dcterms:created xsi:type="dcterms:W3CDTF">2007-04-03T08:19:19Z</dcterms:created>
  <dcterms:modified xsi:type="dcterms:W3CDTF">2013-12-27T13:50:38Z</dcterms:modified>
</cp:coreProperties>
</file>