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0" r:id="rId2"/>
    <p:sldMasterId id="2147483651" r:id="rId3"/>
    <p:sldMasterId id="2147483652" r:id="rId4"/>
  </p:sldMasterIdLst>
  <p:notesMasterIdLst>
    <p:notesMasterId r:id="rId74"/>
  </p:notesMasterIdLst>
  <p:sldIdLst>
    <p:sldId id="271" r:id="rId5"/>
    <p:sldId id="526" r:id="rId6"/>
    <p:sldId id="527" r:id="rId7"/>
    <p:sldId id="528" r:id="rId8"/>
    <p:sldId id="439" r:id="rId9"/>
    <p:sldId id="532" r:id="rId10"/>
    <p:sldId id="533" r:id="rId11"/>
    <p:sldId id="534" r:id="rId12"/>
    <p:sldId id="535" r:id="rId13"/>
    <p:sldId id="529" r:id="rId14"/>
    <p:sldId id="444" r:id="rId15"/>
    <p:sldId id="507" r:id="rId16"/>
    <p:sldId id="523" r:id="rId17"/>
    <p:sldId id="433" r:id="rId18"/>
    <p:sldId id="445" r:id="rId19"/>
    <p:sldId id="446" r:id="rId20"/>
    <p:sldId id="447" r:id="rId21"/>
    <p:sldId id="448" r:id="rId22"/>
    <p:sldId id="514" r:id="rId23"/>
    <p:sldId id="577" r:id="rId24"/>
    <p:sldId id="574" r:id="rId25"/>
    <p:sldId id="575" r:id="rId26"/>
    <p:sldId id="576" r:id="rId27"/>
    <p:sldId id="578" r:id="rId28"/>
    <p:sldId id="455" r:id="rId29"/>
    <p:sldId id="450" r:id="rId30"/>
    <p:sldId id="400" r:id="rId31"/>
    <p:sldId id="407" r:id="rId32"/>
    <p:sldId id="409" r:id="rId33"/>
    <p:sldId id="494" r:id="rId34"/>
    <p:sldId id="408" r:id="rId35"/>
    <p:sldId id="458" r:id="rId36"/>
    <p:sldId id="461" r:id="rId37"/>
    <p:sldId id="463" r:id="rId38"/>
    <p:sldId id="567" r:id="rId39"/>
    <p:sldId id="481" r:id="rId40"/>
    <p:sldId id="550" r:id="rId41"/>
    <p:sldId id="517" r:id="rId42"/>
    <p:sldId id="484" r:id="rId43"/>
    <p:sldId id="551" r:id="rId44"/>
    <p:sldId id="468" r:id="rId45"/>
    <p:sldId id="473" r:id="rId46"/>
    <p:sldId id="474" r:id="rId47"/>
    <p:sldId id="428" r:id="rId48"/>
    <p:sldId id="486" r:id="rId49"/>
    <p:sldId id="488" r:id="rId50"/>
    <p:sldId id="489" r:id="rId51"/>
    <p:sldId id="490" r:id="rId52"/>
    <p:sldId id="498" r:id="rId53"/>
    <p:sldId id="536" r:id="rId54"/>
    <p:sldId id="554" r:id="rId55"/>
    <p:sldId id="542" r:id="rId56"/>
    <p:sldId id="505" r:id="rId57"/>
    <p:sldId id="537" r:id="rId58"/>
    <p:sldId id="540" r:id="rId59"/>
    <p:sldId id="543" r:id="rId60"/>
    <p:sldId id="546" r:id="rId61"/>
    <p:sldId id="547" r:id="rId62"/>
    <p:sldId id="548" r:id="rId63"/>
    <p:sldId id="552" r:id="rId64"/>
    <p:sldId id="501" r:id="rId65"/>
    <p:sldId id="558" r:id="rId66"/>
    <p:sldId id="555" r:id="rId67"/>
    <p:sldId id="556" r:id="rId68"/>
    <p:sldId id="557" r:id="rId69"/>
    <p:sldId id="564" r:id="rId70"/>
    <p:sldId id="499" r:id="rId71"/>
    <p:sldId id="516" r:id="rId72"/>
    <p:sldId id="571" r:id="rId7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914400" rtl="0" eaLnBrk="1" latinLnBrk="0" hangingPunct="1">
      <a:defRPr sz="5800" kern="1200">
        <a:solidFill>
          <a:srgbClr val="000000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DB0"/>
    <a:srgbClr val="CCECFF"/>
    <a:srgbClr val="00A6EB"/>
    <a:srgbClr val="FF6699"/>
    <a:srgbClr val="3399FF"/>
    <a:srgbClr val="000000"/>
    <a:srgbClr val="003366"/>
    <a:srgbClr val="FF3300"/>
    <a:srgbClr val="1C1C1C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33" autoAdjust="0"/>
    <p:restoredTop sz="41541" autoAdjust="0"/>
  </p:normalViewPr>
  <p:slideViewPr>
    <p:cSldViewPr>
      <p:cViewPr>
        <p:scale>
          <a:sx n="40" d="100"/>
          <a:sy n="40" d="100"/>
        </p:scale>
        <p:origin x="-654" y="-39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64B8DB8-531E-4A9C-90F5-BF0987D57C04}" type="datetimeFigureOut">
              <a:rPr lang="en-US"/>
              <a:pPr>
                <a:defRPr/>
              </a:pPr>
              <a:t>12/27/2013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7299451-E906-4984-AEBE-E0F244BDB8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F66AE65-511B-4D57-B116-1498D878C823}" type="slidenum">
              <a:rPr lang="en-GB" smtClean="0"/>
              <a:pPr eaLnBrk="1" hangingPunct="1"/>
              <a:t>18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1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13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9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54240" y="0"/>
            <a:ext cx="12750561" cy="9008972"/>
          </a:xfrm>
          <a:prstGeom prst="rect">
            <a:avLst/>
          </a:prstGeom>
        </p:spPr>
        <p:txBody>
          <a:bodyPr lIns="117299" tIns="58650" rIns="117299" bIns="5865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6820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5876" y="370276"/>
            <a:ext cx="10728960" cy="756356"/>
          </a:xfrm>
          <a:prstGeom prst="rect">
            <a:avLst/>
          </a:prstGeom>
        </p:spPr>
        <p:txBody>
          <a:bodyPr lIns="130046" tIns="65023" rIns="130046" bIns="65023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8818" y="1907824"/>
            <a:ext cx="5267396" cy="7371644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7172962" y="1907823"/>
            <a:ext cx="5269653" cy="3576320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172962" y="5700890"/>
            <a:ext cx="5269653" cy="3578577"/>
          </a:xfrm>
          <a:prstGeom prst="rect">
            <a:avLst/>
          </a:prstGeom>
        </p:spPr>
        <p:txBody>
          <a:bodyPr lIns="130046" tIns="65023" rIns="130046" bIns="65023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1930099" y="8870810"/>
            <a:ext cx="828605" cy="650240"/>
          </a:xfrm>
          <a:prstGeom prst="rect">
            <a:avLst/>
          </a:prstGeom>
        </p:spPr>
        <p:txBody>
          <a:bodyPr lIns="130046" tIns="65023" rIns="130046" bIns="65023"/>
          <a:lstStyle>
            <a:lvl1pPr>
              <a:defRPr/>
            </a:lvl1pPr>
          </a:lstStyle>
          <a:p>
            <a:fld id="{077548C6-38C1-4725-A1CD-7D1AB020CE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31958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C3C1B-84FB-42DB-9386-F73245F03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4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1B49BC-C430-455F-894F-97A4C2007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88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F2057-D061-41AF-A3FF-ABB9B9C0E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3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7F0ED-453E-4535-B650-E20179F1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1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3AE1B-4EE8-474C-9C3B-96DD6C79B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1579B0-A1D5-4CA5-92AD-91CC05AF4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13004800" cy="1219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7800" y="228600"/>
            <a:ext cx="12827000" cy="762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/>
          <a:lstStyle>
            <a:lvl1pPr>
              <a:defRPr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 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1703050" cy="7467600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1pPr>
            <a:lvl2pPr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defRPr>
            </a:lvl2pPr>
            <a:lvl3pPr>
              <a:defRPr>
                <a:latin typeface="Calibri" pitchFamily="34" charset="0"/>
                <a:cs typeface="Calibri" pitchFamily="34" charset="0"/>
              </a:defRPr>
            </a:lvl3pPr>
            <a:lvl4pPr>
              <a:defRPr>
                <a:latin typeface="Calibri" pitchFamily="34" charset="0"/>
                <a:cs typeface="Calibri" pitchFamily="34" charset="0"/>
              </a:defRPr>
            </a:lvl4pPr>
            <a:lvl5pPr>
              <a:defRPr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   Second level</a:t>
            </a:r>
          </a:p>
        </p:txBody>
      </p:sp>
    </p:spTree>
    <p:extLst>
      <p:ext uri="{BB962C8B-B14F-4D97-AF65-F5344CB8AC3E}">
        <p14:creationId xmlns:p14="http://schemas.microsoft.com/office/powerpoint/2010/main" val="349175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EEA5-ACA3-4B0E-8025-D9850C68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6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7F0C1-F8AE-44AB-9641-BF2A6D0AFA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010D5-0478-426E-8E67-DA6C010CE8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A4703-143B-4859-992A-0F6AD819A8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5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B9B63-FEC4-4763-8CD5-B8BA00967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5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34B5C-940E-4D33-BDC8-78F6A7CAA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57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D8FBF-845C-434D-91B6-6B38B171B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D0556D-A8F9-4C8B-B47B-312F3F94F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1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91300" y="6883400"/>
            <a:ext cx="6191250" cy="209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57A6C8-EBC0-476A-B7C4-EBAEA4B0D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EC6F9A-6FD6-4D3A-8140-4830276EDB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96240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6039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7D36E-EBA1-4C42-B30E-D1AC93F3F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78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E871BF-907E-4D22-9203-0BC625F773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FEE542-EFA7-4DC7-BB8D-C990C0D88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0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4C371-120E-4811-9C6D-E8F9883138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0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A35D27-2325-4FE4-A2D3-4F849CE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1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48825" y="390525"/>
            <a:ext cx="31337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390525"/>
            <a:ext cx="92487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BECB9-086D-4F6C-84AF-CD5FEAE31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9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AB998-58A8-497A-8398-D6773495E1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9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64D7C-08E2-4072-9FB8-5F04DB84C5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81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2856C-BC2C-4D8F-8301-11CADA97E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2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845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700" y="6527800"/>
            <a:ext cx="6165850" cy="2451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7526E-7CEE-4581-9648-D9F6DEAFF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0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9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81D9C-2FCA-4BCF-99DE-E48E2D3BE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7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DFEAA9-0C08-4ADE-98C7-3078198459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55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E467E-920E-4BAE-87F6-2641690AE1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66AC9-3643-4F11-A112-9332D24B3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41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Helvetic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79B0-08A6-4910-9CB8-BEE07205D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7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5BB25-EE28-43C5-9402-2CFE54D7F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65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61525" y="390525"/>
            <a:ext cx="3121025" cy="85883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450" y="390525"/>
            <a:ext cx="9210675" cy="858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Box 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C511F-B5D5-4D5F-B8A1-E61EEEC78A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60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43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0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482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>
              <a:sym typeface="Arial Bold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70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708" r:id="rId12"/>
    <p:sldLayoutId id="2147483709" r:id="rId13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6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42900" indent="-342900" algn="l" rtl="0" eaLnBrk="0" fontAlgn="base" hangingPunct="0">
        <a:spcBef>
          <a:spcPts val="1700"/>
        </a:spcBef>
        <a:spcAft>
          <a:spcPct val="0"/>
        </a:spcAft>
        <a:defRPr sz="2800">
          <a:solidFill>
            <a:srgbClr val="F28E00"/>
          </a:solidFill>
          <a:latin typeface="+mn-lt"/>
          <a:ea typeface="+mn-ea"/>
          <a:cs typeface="+mn-cs"/>
          <a:sym typeface="Arial Bold" charset="0"/>
        </a:defRPr>
      </a:lvl1pPr>
      <a:lvl2pPr marL="628650" indent="-184150" algn="l" rtl="0" eaLnBrk="0" fontAlgn="base" hangingPunct="0">
        <a:spcBef>
          <a:spcPts val="140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buChar char="§"/>
        <a:defRPr sz="22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2pPr>
      <a:lvl3pPr marL="1433513" indent="-519113" algn="l" rtl="0" eaLnBrk="0" fontAlgn="base" hangingPunct="0">
        <a:spcBef>
          <a:spcPct val="0"/>
        </a:spcBef>
        <a:spcAft>
          <a:spcPct val="0"/>
        </a:spcAft>
        <a:buClr>
          <a:srgbClr val="808080"/>
        </a:buClr>
        <a:buSzPct val="100000"/>
        <a:buFont typeface="Wingdings" pitchFamily="2" charset="2"/>
        <a:defRPr sz="16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3pPr>
      <a:lvl4pPr marL="1644650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4pPr>
      <a:lvl5pPr marL="2603500" indent="-774700" algn="l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pitchFamily="2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pitchFamily="34" charset="0"/>
        </a:defRPr>
      </a:lvl5pPr>
      <a:lvl6pPr marL="30607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6pPr>
      <a:lvl7pPr marL="35179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7pPr>
      <a:lvl8pPr marL="39751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8pPr>
      <a:lvl9pPr marL="4432300" algn="l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Wingdings" charset="2"/>
        <a:defRPr sz="2800">
          <a:solidFill>
            <a:schemeClr val="tx1"/>
          </a:solidFill>
          <a:latin typeface="Arial" charset="0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051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271027E5-25B8-458E-81DD-BA4D8C4A9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87513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075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7650" y="6883400"/>
            <a:ext cx="125349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4101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8A77764D-5311-4C8E-9076-91B5F9202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/>
          </p:cNvSpPr>
          <p:nvPr/>
        </p:nvSpPr>
        <p:spPr bwMode="auto">
          <a:xfrm>
            <a:off x="0" y="-225425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099" name="Rectangle 2"/>
          <p:cNvSpPr>
            <a:spLocks/>
          </p:cNvSpPr>
          <p:nvPr/>
        </p:nvSpPr>
        <p:spPr bwMode="auto">
          <a:xfrm>
            <a:off x="1147763" y="9239250"/>
            <a:ext cx="106807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r"/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First and Last Name </a:t>
            </a:r>
            <a:r>
              <a:rPr lang="en-US" sz="1200">
                <a:solidFill>
                  <a:srgbClr val="777777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|  Title of Presentation  |  Date  |  </a:t>
            </a:r>
            <a:r>
              <a:rPr lang="en-US" sz="1200">
                <a:solidFill>
                  <a:srgbClr val="777777"/>
                </a:solidFill>
                <a:latin typeface="Arial Bold" charset="0"/>
                <a:cs typeface="Arial Bold" charset="0"/>
                <a:sym typeface="Arial Bold" charset="0"/>
              </a:rPr>
              <a:t>Page  </a:t>
            </a: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7550" y="9012238"/>
            <a:ext cx="6334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0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8450" y="6527800"/>
            <a:ext cx="1248410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" charset="0"/>
              </a:rPr>
              <a:t>Second level</a:t>
            </a:r>
          </a:p>
          <a:p>
            <a:pPr lvl="2"/>
            <a:r>
              <a:rPr lang="en-US" smtClean="0">
                <a:sym typeface="Helvetica" charset="0"/>
              </a:rPr>
              <a:t>Third level</a:t>
            </a:r>
          </a:p>
          <a:p>
            <a:pPr lvl="3"/>
            <a:r>
              <a:rPr lang="en-US" smtClean="0">
                <a:sym typeface="Helvetica" charset="0"/>
              </a:rPr>
              <a:t>Fourth level</a:t>
            </a:r>
          </a:p>
          <a:p>
            <a:pPr lvl="4"/>
            <a:r>
              <a:rPr lang="en-US" smtClean="0">
                <a:sym typeface="Helvetica" charset="0"/>
              </a:rPr>
              <a:t>Fifth level</a:t>
            </a:r>
          </a:p>
        </p:txBody>
      </p:sp>
      <p:sp>
        <p:nvSpPr>
          <p:cNvPr id="5125" name="Text Box 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1828463" y="9193213"/>
            <a:ext cx="282575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777777"/>
                </a:solidFill>
                <a:latin typeface="+mj-lt"/>
                <a:cs typeface="Arial Bold" charset="0"/>
                <a:sym typeface="Arial Bold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</a:defRPr>
            </a:lvl9pPr>
          </a:lstStyle>
          <a:p>
            <a:pPr>
              <a:defRPr/>
            </a:pPr>
            <a:fld id="{9F64A4AF-4903-4CF4-9943-07A26A93E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aphicFrame>
        <p:nvGraphicFramePr>
          <p:cNvPr id="5126" name="Group 6"/>
          <p:cNvGraphicFramePr>
            <a:graphicFrameLocks noGrp="1"/>
          </p:cNvGraphicFramePr>
          <p:nvPr/>
        </p:nvGraphicFramePr>
        <p:xfrm>
          <a:off x="279400" y="1079500"/>
          <a:ext cx="11110913" cy="5181600"/>
        </p:xfrm>
        <a:graphic>
          <a:graphicData uri="http://schemas.openxmlformats.org/drawingml/2006/table">
            <a:tbl>
              <a:tblPr/>
              <a:tblGrid>
                <a:gridCol w="3703638"/>
                <a:gridCol w="3703637"/>
                <a:gridCol w="3703638"/>
              </a:tblGrid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ヒラギノ角ゴ ProN W6" charset="0"/>
                        <a:cs typeface="ヒラギノ角ゴ ProN W6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5EB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  <a:tr h="863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28E00"/>
                        </a:buClr>
                        <a:buSzPct val="110000"/>
                        <a:buFont typeface="Helvetica" charset="0"/>
                        <a:buNone/>
                        <a:tabLst>
                          <a:tab pos="1295400" algn="l"/>
                        </a:tabLst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charset="0"/>
                        <a:ea typeface="ヒラギノ角ゴ ProN W3" charset="0"/>
                        <a:cs typeface="ヒラギノ角ゴ ProN W3" charset="0"/>
                        <a:sym typeface="Helvetica" charset="0"/>
                      </a:endParaRPr>
                    </a:p>
                  </a:txBody>
                  <a:tcPr marL="50800" marR="50800" marT="50800" marB="50800" anchor="ctr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AECFA"/>
                    </a:solidFill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+mj-lt"/>
          <a:ea typeface="+mj-ea"/>
          <a:cs typeface="+mj-cs"/>
          <a:sym typeface="Arial Bold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FFFFFF"/>
          </a:solidFill>
          <a:latin typeface="Arial Bold" charset="0"/>
          <a:ea typeface="ヒラギノ角ゴ ProN W6" charset="0"/>
          <a:cs typeface="ヒラギノ角ゴ ProN W6" charset="0"/>
          <a:sym typeface="Arial Bold" charset="0"/>
        </a:defRPr>
      </a:lvl9pPr>
    </p:titleStyle>
    <p:bodyStyle>
      <a:lvl1pPr marL="379413" indent="-341313" algn="l" rtl="0" eaLnBrk="0" fontAlgn="base" hangingPunct="0">
        <a:spcBef>
          <a:spcPts val="1200"/>
        </a:spcBef>
        <a:spcAft>
          <a:spcPct val="0"/>
        </a:spcAft>
        <a:buClr>
          <a:srgbClr val="F28E00"/>
        </a:buClr>
        <a:buSzPct val="110000"/>
        <a:buFont typeface="Helvetica" charset="0"/>
        <a:buChar char="&gt;"/>
        <a:defRPr sz="26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1pPr>
      <a:lvl2pPr marL="895350" indent="-260350" algn="l" rtl="0" eaLnBrk="0" fontAlgn="base" hangingPunct="0">
        <a:spcBef>
          <a:spcPts val="1000"/>
        </a:spcBef>
        <a:spcAft>
          <a:spcPct val="0"/>
        </a:spcAft>
        <a:buClr>
          <a:srgbClr val="000000"/>
        </a:buClr>
        <a:buSzPct val="80000"/>
        <a:buFont typeface="Lucida Grande" charset="0"/>
        <a:buChar char="▪"/>
        <a:defRPr sz="2200">
          <a:solidFill>
            <a:schemeClr val="tx1"/>
          </a:solidFill>
          <a:latin typeface="+mn-lt"/>
          <a:ea typeface="+mn-ea"/>
          <a:cs typeface="+mn-cs"/>
          <a:sym typeface="Helvetica" charset="0"/>
        </a:defRPr>
      </a:lvl2pPr>
      <a:lvl3pPr marL="1611313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3pPr>
      <a:lvl4pPr marL="1016000" indent="-254000" algn="l" rtl="0" eaLnBrk="0" fontAlgn="base" hangingPunct="0">
        <a:spcBef>
          <a:spcPct val="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4pPr>
      <a:lvl5pPr marL="2781300" indent="-177800" algn="l" rtl="0" eaLnBrk="0" fontAlgn="base" hangingPunct="0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5pPr>
      <a:lvl6pPr marL="32385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6pPr>
      <a:lvl7pPr marL="36957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7pPr>
      <a:lvl8pPr marL="41529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8pPr>
      <a:lvl9pPr marL="4610100" indent="-177800" algn="l" rtl="0" fontAlgn="base">
        <a:spcBef>
          <a:spcPts val="700"/>
        </a:spcBef>
        <a:spcAft>
          <a:spcPct val="0"/>
        </a:spcAft>
        <a:buSzPct val="60000"/>
        <a:buFont typeface="Lucida Grande" charset="0"/>
        <a:buChar char="▪"/>
        <a:defRPr sz="2200">
          <a:solidFill>
            <a:srgbClr val="777777"/>
          </a:solidFill>
          <a:latin typeface="+mn-lt"/>
          <a:ea typeface="+mn-ea"/>
          <a:cs typeface="+mn-cs"/>
          <a:sym typeface="Helvetica" charset="0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w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Subtitle 2"/>
          <p:cNvSpPr>
            <a:spLocks noGrp="1"/>
          </p:cNvSpPr>
          <p:nvPr>
            <p:ph type="subTitle" idx="1"/>
          </p:nvPr>
        </p:nvSpPr>
        <p:spPr bwMode="auto">
          <a:xfrm>
            <a:off x="3225800" y="7239000"/>
            <a:ext cx="9305925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Session of the R.A.S. dedicated to Bruno Pontecorvo                                                         Dubna, September 2, 2013</a:t>
            </a:r>
          </a:p>
          <a:p>
            <a:pPr algn="l"/>
            <a:r>
              <a:rPr lang="de-DE" sz="6000" b="1" dirty="0" smtClean="0">
                <a:latin typeface="Calibri" pitchFamily="34" charset="0"/>
                <a:cs typeface="Calibri" pitchFamily="34" charset="0"/>
              </a:rPr>
              <a:t>     Christian Spiering</a:t>
            </a:r>
            <a:endParaRPr lang="en-US" sz="6000" b="1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4725" y="8147050"/>
            <a:ext cx="13970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8461375"/>
            <a:ext cx="20955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42925" y="381000"/>
            <a:ext cx="11988800" cy="6172200"/>
          </a:xfrm>
        </p:spPr>
        <p:txBody>
          <a:bodyPr/>
          <a:lstStyle/>
          <a:p>
            <a:r>
              <a:rPr lang="en-US" sz="6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                                                     </a:t>
            </a:r>
            <a: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High-Energy Neutrino Astrophysics</a:t>
            </a:r>
            <a:br>
              <a:rPr lang="en-US" sz="9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1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1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16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A first glimpse to </a:t>
            </a:r>
            <a:br>
              <a:rPr lang="en-US" sz="6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6000" b="1" dirty="0" smtClean="0">
                <a:solidFill>
                  <a:schemeClr val="accent1"/>
                </a:solidFill>
                <a:latin typeface="Calibri" pitchFamily="34" charset="0"/>
                <a:cs typeface="Calibri" pitchFamily="34" charset="0"/>
              </a:rPr>
              <a:t>the promised land?</a:t>
            </a:r>
            <a:endParaRPr lang="en-US" sz="5400" dirty="0">
              <a:solidFill>
                <a:schemeClr val="accent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34" descr="250px-Bruno_Pontecor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31200" y="2666998"/>
            <a:ext cx="3352800" cy="44005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principle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87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Signal and Background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047279"/>
              </p:ext>
            </p:extLst>
          </p:nvPr>
        </p:nvGraphicFramePr>
        <p:xfrm>
          <a:off x="2692400" y="1524000"/>
          <a:ext cx="7739783" cy="769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6" name="Acrobat Document" r:id="rId3" imgW="4819650" imgH="4791075" progId="AcroExch.Document.7">
                  <p:embed/>
                </p:oleObj>
              </mc:Choice>
              <mc:Fallback>
                <p:oleObj name="Acrobat Document" r:id="rId3" imgW="4819650" imgH="4791075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2400" y="1524000"/>
                        <a:ext cx="7739783" cy="7696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21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674307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92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electron/tau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765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Detection Modes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6858000"/>
            <a:ext cx="5486400" cy="1143000"/>
          </a:xfrm>
        </p:spPr>
        <p:txBody>
          <a:bodyPr/>
          <a:lstStyle/>
          <a:p>
            <a:r>
              <a:rPr lang="de-DE" dirty="0" smtClean="0"/>
              <a:t>Muon track from CC muon neutrino interactions</a:t>
            </a:r>
          </a:p>
          <a:p>
            <a:pPr lvl="1"/>
            <a:r>
              <a:rPr lang="de-DE" dirty="0" smtClean="0"/>
              <a:t>Angular resolution &lt; 1° </a:t>
            </a:r>
          </a:p>
          <a:p>
            <a:pPr lvl="1"/>
            <a:r>
              <a:rPr lang="de-DE" dirty="0" smtClean="0"/>
              <a:t>dE/dx resolution factor 2-3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4376846"/>
              </p:ext>
            </p:extLst>
          </p:nvPr>
        </p:nvGraphicFramePr>
        <p:xfrm>
          <a:off x="0" y="1219200"/>
          <a:ext cx="12778821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Acrobat Document" r:id="rId3" imgW="6800850" imgH="2676525" progId="AcroExch.Document.7">
                  <p:embed/>
                </p:oleObj>
              </mc:Choice>
              <mc:Fallback>
                <p:oleObj name="Acrobat Document" r:id="rId3" imgW="6800850" imgH="2676525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219200"/>
                        <a:ext cx="12778821" cy="502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6883400" y="6858000"/>
            <a:ext cx="6121400" cy="11430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dirty="0" smtClean="0"/>
              <a:t>Cascade from CC electron and NC all flavor interactions</a:t>
            </a:r>
          </a:p>
          <a:p>
            <a:pPr lvl="1"/>
            <a:r>
              <a:rPr lang="de-DE" dirty="0" smtClean="0"/>
              <a:t>Angular resolution 10° at 100 TeV</a:t>
            </a:r>
          </a:p>
          <a:p>
            <a:pPr lvl="1"/>
            <a:r>
              <a:rPr lang="de-DE" dirty="0" smtClean="0"/>
              <a:t>Energy resolution ~ 15% </a:t>
            </a:r>
          </a:p>
          <a:p>
            <a:endParaRPr lang="de-DE" dirty="0" smtClean="0"/>
          </a:p>
        </p:txBody>
      </p:sp>
      <p:grpSp>
        <p:nvGrpSpPr>
          <p:cNvPr id="9" name="Group 8"/>
          <p:cNvGrpSpPr/>
          <p:nvPr/>
        </p:nvGrpSpPr>
        <p:grpSpPr>
          <a:xfrm>
            <a:off x="400050" y="1504951"/>
            <a:ext cx="12084050" cy="4895850"/>
            <a:chOff x="400050" y="1504951"/>
            <a:chExt cx="12084050" cy="489585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67" t="23661" r="77120" b="42412"/>
            <a:stretch/>
          </p:blipFill>
          <p:spPr bwMode="auto">
            <a:xfrm>
              <a:off x="400050" y="152400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90" t="21249" r="42158" b="42681"/>
            <a:stretch/>
          </p:blipFill>
          <p:spPr bwMode="auto">
            <a:xfrm>
              <a:off x="7112000" y="1504951"/>
              <a:ext cx="53721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95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7200" dirty="0" smtClean="0"/>
              <a:t> Present Devices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383954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Baikal – Antares - IceCube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Baikal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002534" y="35814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>
                <a:solidFill>
                  <a:schemeClr val="accent2"/>
                </a:solidFill>
                <a:latin typeface="Arial" pitchFamily="34" charset="0"/>
              </a:rPr>
              <a:t>Antares</a:t>
            </a: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901376" y="8247523"/>
            <a:ext cx="219475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prstDash val="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AMANDA</a:t>
            </a:r>
            <a:endParaRPr lang="en-US" sz="28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833142" y="8513249"/>
            <a:ext cx="2583435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3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0" tIns="65020" rIns="130040" bIns="6502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171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49670" y="0"/>
            <a:ext cx="13316373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 flipV="1">
            <a:off x="5657992" y="7367130"/>
            <a:ext cx="4531361" cy="480906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7175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-584200" y="6705600"/>
            <a:ext cx="5410200" cy="24384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160700" y="6935992"/>
            <a:ext cx="4496163" cy="1824087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11000" b="1" dirty="0" smtClean="0">
                <a:solidFill>
                  <a:srgbClr val="007DB0"/>
                </a:solidFill>
                <a:latin typeface="+mj-lt"/>
              </a:rPr>
              <a:t>NT200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35400" y="3348012"/>
            <a:ext cx="4496163" cy="105464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 algn="l">
              <a:defRPr/>
            </a:pPr>
            <a:r>
              <a:rPr lang="de-DE" sz="6000" b="1" dirty="0">
                <a:solidFill>
                  <a:schemeClr val="bg1"/>
                </a:solidFill>
              </a:rPr>
              <a:t>Lake </a:t>
            </a:r>
            <a:r>
              <a:rPr lang="de-DE" sz="6000" b="1" dirty="0" smtClean="0">
                <a:solidFill>
                  <a:schemeClr val="bg1"/>
                </a:solidFill>
              </a:rPr>
              <a:t>Baikal</a:t>
            </a:r>
            <a:endParaRPr lang="de-DE" sz="9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7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13262187" cy="999744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0" tIns="65020" rIns="130040" bIns="6502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195" name="Picture 4" descr="img-JPE1908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/>
          <a:stretch>
            <a:fillRect/>
          </a:stretch>
        </p:blipFill>
        <p:spPr bwMode="auto">
          <a:xfrm>
            <a:off x="-110632" y="-13547"/>
            <a:ext cx="13316375" cy="9997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Line 6"/>
          <p:cNvSpPr>
            <a:spLocks noChangeShapeType="1"/>
          </p:cNvSpPr>
          <p:nvPr/>
        </p:nvSpPr>
        <p:spPr bwMode="auto">
          <a:xfrm>
            <a:off x="10496410" y="7279075"/>
            <a:ext cx="0" cy="273192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8197" name="Text Box 10"/>
          <p:cNvSpPr txBox="1">
            <a:spLocks noChangeArrowheads="1"/>
          </p:cNvSpPr>
          <p:nvPr/>
        </p:nvSpPr>
        <p:spPr bwMode="auto">
          <a:xfrm rot="142853">
            <a:off x="4646507" y="1912338"/>
            <a:ext cx="2020712" cy="81957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3600 m</a:t>
            </a:r>
          </a:p>
        </p:txBody>
      </p:sp>
      <p:sp>
        <p:nvSpPr>
          <p:cNvPr id="8198" name="Text Box 11"/>
          <p:cNvSpPr txBox="1">
            <a:spLocks noChangeArrowheads="1"/>
          </p:cNvSpPr>
          <p:nvPr/>
        </p:nvSpPr>
        <p:spPr bwMode="auto">
          <a:xfrm rot="-5383132">
            <a:off x="10820400" y="4984045"/>
            <a:ext cx="2022969" cy="8195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6" tIns="58649" rIns="117296" bIns="58649">
            <a:spAutoFit/>
          </a:bodyPr>
          <a:lstStyle>
            <a:lvl1pPr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8255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8255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600">
                <a:latin typeface="Calibri" pitchFamily="34" charset="0"/>
                <a:cs typeface="Calibri" pitchFamily="34" charset="0"/>
              </a:rPr>
              <a:t>1366 m</a:t>
            </a: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631" y="948267"/>
            <a:ext cx="6836553" cy="90356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0" name="Line 8"/>
          <p:cNvSpPr>
            <a:spLocks noChangeShapeType="1"/>
          </p:cNvSpPr>
          <p:nvPr/>
        </p:nvSpPr>
        <p:spPr bwMode="auto">
          <a:xfrm>
            <a:off x="3736623" y="4671343"/>
            <a:ext cx="6427893" cy="2745458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0" tIns="65020" rIns="130040" bIns="65020"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918819" y="196138"/>
            <a:ext cx="5910012" cy="1885642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11400" b="1" dirty="0">
                <a:solidFill>
                  <a:schemeClr val="bg1"/>
                </a:solidFill>
                <a:latin typeface="+mj-lt"/>
              </a:rPr>
              <a:t> NT200+</a:t>
            </a:r>
            <a:endParaRPr lang="en-US" sz="1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1200" y="3099531"/>
            <a:ext cx="2053186" cy="1885642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1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3600" b="1" dirty="0" smtClean="0">
                <a:solidFill>
                  <a:srgbClr val="003366"/>
                </a:solidFill>
                <a:latin typeface="+mj-lt"/>
              </a:rPr>
              <a:t>NT200</a:t>
            </a:r>
            <a:endParaRPr lang="en-US" sz="3600" b="1" dirty="0">
              <a:solidFill>
                <a:srgbClr val="00336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4505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3"/>
          <p:cNvSpPr>
            <a:spLocks noGrp="1"/>
          </p:cNvSpPr>
          <p:nvPr>
            <p:ph type="ftr" sz="quarter" idx="4294967295"/>
          </p:nvPr>
        </p:nvSpPr>
        <p:spPr>
          <a:xfrm rot="16200000">
            <a:off x="-3045742" y="6233725"/>
            <a:ext cx="6565618" cy="474133"/>
          </a:xfrm>
          <a:prstGeom prst="rect">
            <a:avLst/>
          </a:prstGeom>
        </p:spPr>
        <p:txBody>
          <a:bodyPr lIns="130046" tIns="65023" rIns="130046" bIns="65023"/>
          <a:lstStyle/>
          <a:p>
            <a:pPr algn="l">
              <a:defRPr/>
            </a:pPr>
            <a:r>
              <a:rPr lang="fr-FR" smtClean="0">
                <a:latin typeface="+mj-lt"/>
              </a:rPr>
              <a:t>V. Bertin - CPPM - ARENA'08 @ Roma</a:t>
            </a:r>
          </a:p>
        </p:txBody>
      </p:sp>
      <p:pic>
        <p:nvPicPr>
          <p:cNvPr id="9219" name="Picture 3" descr="antares-pu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9"/>
          <a:stretch>
            <a:fillRect/>
          </a:stretch>
        </p:blipFill>
        <p:spPr bwMode="auto">
          <a:xfrm>
            <a:off x="0" y="1"/>
            <a:ext cx="13329920" cy="991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20"/>
          <p:cNvGrpSpPr>
            <a:grpSpLocks/>
          </p:cNvGrpSpPr>
          <p:nvPr/>
        </p:nvGrpSpPr>
        <p:grpSpPr bwMode="auto">
          <a:xfrm>
            <a:off x="1377245" y="8155090"/>
            <a:ext cx="1837832" cy="860213"/>
            <a:chOff x="519" y="3702"/>
            <a:chExt cx="814" cy="381"/>
          </a:xfrm>
        </p:grpSpPr>
        <p:sp>
          <p:nvSpPr>
            <p:cNvPr id="23681" name="Line 6"/>
            <p:cNvSpPr>
              <a:spLocks noChangeShapeType="1"/>
            </p:cNvSpPr>
            <p:nvPr/>
          </p:nvSpPr>
          <p:spPr bwMode="auto">
            <a:xfrm>
              <a:off x="567" y="3702"/>
              <a:ext cx="766" cy="161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55" name="Text Box 7"/>
            <p:cNvSpPr txBox="1">
              <a:spLocks noChangeArrowheads="1"/>
            </p:cNvSpPr>
            <p:nvPr/>
          </p:nvSpPr>
          <p:spPr bwMode="auto">
            <a:xfrm>
              <a:off x="519" y="3838"/>
              <a:ext cx="46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70 m</a:t>
              </a: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9184637" y="1991360"/>
            <a:ext cx="1514968" cy="6432410"/>
            <a:chOff x="4014" y="1162"/>
            <a:chExt cx="671" cy="2540"/>
          </a:xfrm>
        </p:grpSpPr>
        <p:sp>
          <p:nvSpPr>
            <p:cNvPr id="283657" name="Text Box 9"/>
            <p:cNvSpPr txBox="1">
              <a:spLocks noChangeArrowheads="1"/>
            </p:cNvSpPr>
            <p:nvPr/>
          </p:nvSpPr>
          <p:spPr bwMode="auto">
            <a:xfrm>
              <a:off x="4121" y="2207"/>
              <a:ext cx="564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fr-FR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4</a:t>
              </a:r>
              <a:r>
                <a:rPr lang="en-US" altLang="fr-FR" sz="3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50 m</a:t>
              </a:r>
            </a:p>
          </p:txBody>
        </p:sp>
        <p:sp>
          <p:nvSpPr>
            <p:cNvPr id="23680" name="Line 10"/>
            <p:cNvSpPr>
              <a:spLocks noChangeShapeType="1"/>
            </p:cNvSpPr>
            <p:nvPr/>
          </p:nvSpPr>
          <p:spPr bwMode="auto">
            <a:xfrm flipH="1" flipV="1">
              <a:off x="4014" y="1162"/>
              <a:ext cx="136" cy="2540"/>
            </a:xfrm>
            <a:prstGeom prst="line">
              <a:avLst/>
            </a:prstGeom>
            <a:noFill/>
            <a:ln w="12700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5416410" y="1291450"/>
            <a:ext cx="1720426" cy="8015111"/>
            <a:chOff x="113" y="572"/>
            <a:chExt cx="762" cy="3550"/>
          </a:xfrm>
        </p:grpSpPr>
        <p:sp>
          <p:nvSpPr>
            <p:cNvPr id="23677" name="Line 5"/>
            <p:cNvSpPr>
              <a:spLocks noChangeShapeType="1"/>
            </p:cNvSpPr>
            <p:nvPr/>
          </p:nvSpPr>
          <p:spPr bwMode="auto">
            <a:xfrm flipH="1">
              <a:off x="113" y="572"/>
              <a:ext cx="106" cy="35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>
                <a:latin typeface="+mj-lt"/>
              </a:endParaRPr>
            </a:p>
          </p:txBody>
        </p:sp>
        <p:sp>
          <p:nvSpPr>
            <p:cNvPr id="283662" name="Text Box 14"/>
            <p:cNvSpPr txBox="1">
              <a:spLocks noChangeArrowheads="1"/>
            </p:cNvSpPr>
            <p:nvPr/>
          </p:nvSpPr>
          <p:spPr bwMode="auto">
            <a:xfrm>
              <a:off x="193" y="754"/>
              <a:ext cx="682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fr-FR" sz="3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</a:rPr>
                <a:t>2500m</a:t>
              </a:r>
            </a:p>
          </p:txBody>
        </p:sp>
      </p:grpSp>
      <p:sp>
        <p:nvSpPr>
          <p:cNvPr id="23563" name="Text Box 15"/>
          <p:cNvSpPr txBox="1">
            <a:spLocks noChangeArrowheads="1"/>
          </p:cNvSpPr>
          <p:nvPr/>
        </p:nvSpPr>
        <p:spPr bwMode="auto">
          <a:xfrm>
            <a:off x="9426219" y="1991361"/>
            <a:ext cx="3400781" cy="2439640"/>
          </a:xfrm>
          <a:prstGeom prst="rect">
            <a:avLst/>
          </a:prstGeom>
          <a:noFill/>
          <a:ln w="28575">
            <a:solidFill>
              <a:srgbClr val="FFCC66"/>
            </a:solidFill>
            <a:miter lim="800000"/>
            <a:headEnd/>
            <a:tailEnd/>
          </a:ln>
        </p:spPr>
        <p:txBody>
          <a:bodyPr wrap="square" lIns="130046" tIns="65023" rIns="130046" bIns="65023">
            <a:spAutoFit/>
          </a:bodyPr>
          <a:lstStyle/>
          <a:p>
            <a:pPr algn="l" eaLnBrk="0" hangingPunct="0">
              <a:buFontTx/>
              <a:buChar char="•"/>
              <a:defRPr/>
            </a:pPr>
            <a:r>
              <a:rPr lang="en-US" altLang="fr-FR" sz="2800" dirty="0">
                <a:solidFill>
                  <a:srgbClr val="FFCC66"/>
                </a:solidFill>
                <a:latin typeface="+mj-lt"/>
              </a:rPr>
              <a:t>  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885 PMTs </a:t>
            </a:r>
          </a:p>
          <a:p>
            <a:pPr algn="l" eaLnBrk="0" hangingPunct="0">
              <a:buFontTx/>
              <a:buChar char="•"/>
              <a:defRPr/>
            </a:pP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GB" altLang="fr-FR" sz="3400" dirty="0">
                <a:solidFill>
                  <a:srgbClr val="FFCC66"/>
                </a:solidFill>
                <a:latin typeface="+mj-lt"/>
              </a:rPr>
              <a:t>12</a:t>
            </a:r>
            <a:r>
              <a:rPr lang="en-US" altLang="fr-FR" sz="3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en-US" altLang="fr-FR" sz="3400" dirty="0" smtClean="0">
                <a:solidFill>
                  <a:srgbClr val="FFCC66"/>
                </a:solidFill>
                <a:latin typeface="+mj-lt"/>
              </a:rPr>
              <a:t>strings</a:t>
            </a:r>
          </a:p>
          <a:p>
            <a:pPr algn="l" eaLnBrk="0" hangingPunct="0">
              <a:buFontTx/>
              <a:buChar char="•"/>
              <a:defRPr/>
            </a:pPr>
            <a:r>
              <a:rPr lang="de-DE" altLang="fr-FR" sz="3400" dirty="0" smtClean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Operating in final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configuration    </a:t>
            </a:r>
          </a:p>
          <a:p>
            <a:pPr algn="l" eaLnBrk="0" hangingPunct="0">
              <a:defRPr/>
            </a:pP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  since </a:t>
            </a:r>
            <a:r>
              <a:rPr lang="de-DE" altLang="fr-FR" sz="2400" dirty="0">
                <a:solidFill>
                  <a:srgbClr val="FFCC66"/>
                </a:solidFill>
                <a:latin typeface="+mj-lt"/>
              </a:rPr>
              <a:t> </a:t>
            </a:r>
            <a:r>
              <a:rPr lang="de-DE" altLang="fr-FR" sz="2400" dirty="0" smtClean="0">
                <a:solidFill>
                  <a:srgbClr val="FFCC66"/>
                </a:solidFill>
                <a:latin typeface="+mj-lt"/>
              </a:rPr>
              <a:t>2008</a:t>
            </a:r>
            <a:endParaRPr lang="en-US" altLang="fr-FR" sz="2400" dirty="0">
              <a:solidFill>
                <a:srgbClr val="FFCC66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489356" y="279965"/>
            <a:ext cx="5474701" cy="1316256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</a:bodyPr>
          <a:lstStyle/>
          <a:p>
            <a:pPr>
              <a:defRPr/>
            </a:pPr>
            <a:r>
              <a:rPr lang="de-DE" sz="7700" dirty="0">
                <a:solidFill>
                  <a:schemeClr val="bg1"/>
                </a:solidFill>
                <a:latin typeface="+mj-lt"/>
              </a:rPr>
              <a:t> </a:t>
            </a:r>
            <a:r>
              <a:rPr lang="de-DE" sz="7700" dirty="0" smtClean="0">
                <a:solidFill>
                  <a:schemeClr val="bg1"/>
                </a:solidFill>
                <a:latin typeface="+mj-lt"/>
              </a:rPr>
              <a:t> ANTARES</a:t>
            </a:r>
            <a:endParaRPr lang="en-US" sz="77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627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Neutrino Observatory</a:t>
            </a:r>
            <a:endParaRPr lang="en-US" dirty="0"/>
          </a:p>
        </p:txBody>
      </p:sp>
      <p:sp>
        <p:nvSpPr>
          <p:cNvPr id="5" name="Rectangle 9"/>
          <p:cNvSpPr>
            <a:spLocks/>
          </p:cNvSpPr>
          <p:nvPr/>
        </p:nvSpPr>
        <p:spPr bwMode="auto">
          <a:xfrm>
            <a:off x="8850501" y="6572250"/>
            <a:ext cx="566420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/>
          <a:p>
            <a:pPr marL="342900" indent="-342900" defTabSz="642938">
              <a:lnSpc>
                <a:spcPct val="90000"/>
              </a:lnSpc>
              <a:spcBef>
                <a:spcPts val="513"/>
              </a:spcBef>
              <a:buFontTx/>
              <a:buChar char="•"/>
            </a:pPr>
            <a:endParaRPr lang="en-US" sz="32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~220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Symbol" pitchFamily="18" charset="2"/>
              </a:rPr>
              <a:t>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/day</a:t>
            </a:r>
            <a:endParaRPr lang="en-US" sz="2800" dirty="0">
              <a:solidFill>
                <a:srgbClr val="007DB0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  <a:buFont typeface="Wingdings" pitchFamily="2" charset="2"/>
              <a:buChar char="§"/>
            </a:pP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Threshold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IceCube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 100 GeV</a:t>
            </a:r>
          </a:p>
          <a:p>
            <a:pPr algn="l" defTabSz="642938">
              <a:lnSpc>
                <a:spcPct val="90000"/>
              </a:lnSpc>
              <a:spcBef>
                <a:spcPts val="513"/>
              </a:spcBef>
              <a:buClr>
                <a:srgbClr val="FFC000"/>
              </a:buClr>
            </a:pP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 - </a:t>
            </a:r>
            <a:r>
              <a:rPr lang="en-US" sz="2800" dirty="0" err="1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DeepCore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</a:t>
            </a:r>
            <a:r>
              <a:rPr lang="en-US" sz="2800" dirty="0" smtClean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   ~10 </a:t>
            </a:r>
            <a:r>
              <a:rPr lang="en-US" sz="2800" dirty="0">
                <a:solidFill>
                  <a:srgbClr val="007DB0"/>
                </a:solidFill>
                <a:latin typeface="Calibri" pitchFamily="34" charset="0"/>
                <a:sym typeface="Helvetica Neue" charset="0"/>
              </a:rPr>
              <a:t>GeV</a:t>
            </a:r>
          </a:p>
          <a:p>
            <a:pPr defTabSz="642938">
              <a:lnSpc>
                <a:spcPct val="90000"/>
              </a:lnSpc>
              <a:spcBef>
                <a:spcPts val="513"/>
              </a:spcBef>
            </a:pPr>
            <a:endParaRPr lang="en-US" sz="2400" baseline="30000" dirty="0">
              <a:solidFill>
                <a:schemeClr val="tx2"/>
              </a:solidFill>
              <a:latin typeface="Calibri" pitchFamily="34" charset="0"/>
              <a:sym typeface="Helvetica Neue" charset="0"/>
            </a:endParaRPr>
          </a:p>
          <a:p>
            <a:pPr marL="342900" indent="-342900" algn="ctr" defTabSz="642938">
              <a:lnSpc>
                <a:spcPct val="90000"/>
              </a:lnSpc>
              <a:spcBef>
                <a:spcPts val="513"/>
              </a:spcBef>
            </a:pPr>
            <a:endParaRPr lang="en-US" sz="2400" dirty="0">
              <a:solidFill>
                <a:schemeClr val="bg1"/>
              </a:solidFill>
              <a:latin typeface="Arial" pitchFamily="34" charset="0"/>
              <a:sym typeface="Helvetica Neue" charset="0"/>
            </a:endParaRPr>
          </a:p>
        </p:txBody>
      </p:sp>
      <p:pic>
        <p:nvPicPr>
          <p:cNvPr id="7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1457924"/>
            <a:ext cx="5562600" cy="814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2800" y="1752600"/>
            <a:ext cx="5915402" cy="5786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IceTop air shower detector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81 pairs of water Cherenkov tanks</a:t>
            </a: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40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de-DE" sz="1000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IceCube 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86 strings including 8 Deep Core strings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60 PMT per string</a:t>
            </a:r>
          </a:p>
          <a:p>
            <a:pPr algn="l"/>
            <a:endParaRPr lang="de-DE" sz="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de-DE" sz="40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DeepCore</a:t>
            </a:r>
          </a:p>
          <a:p>
            <a:pPr algn="l"/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8 closely spaced strings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00" y="5493050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466" y="6830913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de-DE" sz="2800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450m</a:t>
            </a:r>
            <a:endParaRPr lang="en-US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8866" y="7354927"/>
            <a:ext cx="1202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>
                <a:solidFill>
                  <a:schemeClr val="accent5">
                    <a:lumMod val="25000"/>
                  </a:schemeClr>
                </a:solidFill>
                <a:latin typeface="Calibri" pitchFamily="34" charset="0"/>
                <a:cs typeface="Calibri" pitchFamily="34" charset="0"/>
              </a:rPr>
              <a:t>2820m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4902200" y="2057400"/>
            <a:ext cx="990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3416300" y="6675676"/>
            <a:ext cx="2406650" cy="67845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/>
          <p:cNvCxnSpPr/>
          <p:nvPr/>
        </p:nvCxnSpPr>
        <p:spPr bwMode="auto">
          <a:xfrm flipH="1">
            <a:off x="4292600" y="5181600"/>
            <a:ext cx="1587500" cy="31145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3577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Marching since fourty years ...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2192000" cy="7467600"/>
          </a:xfrm>
        </p:spPr>
        <p:txBody>
          <a:bodyPr/>
          <a:lstStyle/>
          <a:p>
            <a:r>
              <a:rPr lang="de-DE" dirty="0" smtClean="0"/>
              <a:t> </a:t>
            </a:r>
            <a:r>
              <a:rPr lang="de-DE" sz="7200" dirty="0" smtClean="0"/>
              <a:t>1973</a:t>
            </a:r>
            <a:r>
              <a:rPr lang="de-DE" dirty="0" smtClean="0"/>
              <a:t>, </a:t>
            </a:r>
            <a:r>
              <a:rPr lang="en-US" dirty="0" smtClean="0"/>
              <a:t>International </a:t>
            </a:r>
            <a:r>
              <a:rPr lang="en-US" dirty="0"/>
              <a:t>Cosmic Ray Conference (ICRC</a:t>
            </a:r>
            <a:r>
              <a:rPr lang="en-US" dirty="0" smtClean="0"/>
              <a:t>) </a:t>
            </a:r>
          </a:p>
          <a:p>
            <a:pPr marL="0" indent="0">
              <a:buNone/>
            </a:pPr>
            <a:r>
              <a:rPr lang="en-US" b="0" dirty="0" smtClean="0"/>
              <a:t>F. </a:t>
            </a:r>
            <a:r>
              <a:rPr lang="en-US" b="0" dirty="0" err="1" smtClean="0"/>
              <a:t>Reines</a:t>
            </a:r>
            <a:r>
              <a:rPr lang="en-US" b="0" dirty="0"/>
              <a:t>, J. Learned, H. Davis, P</a:t>
            </a:r>
            <a:r>
              <a:rPr lang="en-US" b="0" dirty="0" smtClean="0"/>
              <a:t>. </a:t>
            </a:r>
            <a:r>
              <a:rPr lang="en-US" b="0" dirty="0" err="1" smtClean="0"/>
              <a:t>Kotzer</a:t>
            </a:r>
            <a:r>
              <a:rPr lang="en-US" b="0" dirty="0"/>
              <a:t>, M. Shapiro (all USA), </a:t>
            </a:r>
            <a:r>
              <a:rPr lang="en-US" b="0" dirty="0" smtClean="0"/>
              <a:t>                G</a:t>
            </a:r>
            <a:r>
              <a:rPr lang="en-US" b="0" dirty="0"/>
              <a:t>. </a:t>
            </a:r>
            <a:r>
              <a:rPr lang="en-US" b="0" dirty="0" err="1"/>
              <a:t>Zatsepin</a:t>
            </a:r>
            <a:r>
              <a:rPr lang="en-US" b="0" dirty="0"/>
              <a:t> (</a:t>
            </a:r>
            <a:r>
              <a:rPr lang="en-US" b="0" dirty="0" smtClean="0"/>
              <a:t>USSR) and </a:t>
            </a:r>
            <a:r>
              <a:rPr lang="en-US" b="0" dirty="0"/>
              <a:t>S. Miyake (Japan) </a:t>
            </a:r>
            <a:r>
              <a:rPr lang="en-US" b="0" dirty="0" smtClean="0"/>
              <a:t>discuss </a:t>
            </a:r>
            <a:r>
              <a:rPr lang="en-US" b="0" dirty="0"/>
              <a:t>a deep-water detector to clarify puzzles in muon </a:t>
            </a:r>
            <a:r>
              <a:rPr lang="en-US" b="0" dirty="0" smtClean="0"/>
              <a:t>depth-intensity </a:t>
            </a:r>
            <a:r>
              <a:rPr lang="en-US" b="0" dirty="0"/>
              <a:t>curves</a:t>
            </a:r>
            <a:r>
              <a:rPr lang="en-US" b="0" dirty="0" smtClean="0"/>
              <a:t>.</a:t>
            </a:r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pPr marL="0" indent="0">
              <a:buNone/>
            </a:pPr>
            <a:endParaRPr lang="de-DE" sz="1400" dirty="0" smtClean="0"/>
          </a:p>
          <a:p>
            <a:r>
              <a:rPr lang="de-DE" dirty="0" smtClean="0"/>
              <a:t> 1978: DUMAND </a:t>
            </a:r>
          </a:p>
          <a:p>
            <a:pPr marL="0" indent="0">
              <a:buNone/>
            </a:pPr>
            <a:r>
              <a:rPr lang="de-DE" b="0" dirty="0"/>
              <a:t>F</a:t>
            </a:r>
            <a:r>
              <a:rPr lang="de-DE" b="0" dirty="0" smtClean="0"/>
              <a:t>irst design of a  cubic kilometer detector                                                              close to Hawaii</a:t>
            </a:r>
          </a:p>
          <a:p>
            <a:endParaRPr lang="de-DE" b="0" dirty="0"/>
          </a:p>
          <a:p>
            <a:endParaRPr lang="de-DE" b="0" dirty="0" smtClean="0"/>
          </a:p>
          <a:p>
            <a:endParaRPr lang="de-DE" b="0" dirty="0"/>
          </a:p>
          <a:p>
            <a:endParaRPr lang="de-DE" b="0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1" t="2609" r="9009" b="4462"/>
          <a:stretch/>
        </p:blipFill>
        <p:spPr>
          <a:xfrm>
            <a:off x="7874000" y="3315148"/>
            <a:ext cx="5302576" cy="674459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005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ChangeArrowheads="1"/>
          </p:cNvSpPr>
          <p:nvPr/>
        </p:nvSpPr>
        <p:spPr bwMode="auto">
          <a:xfrm>
            <a:off x="4876800" y="2754490"/>
            <a:ext cx="261902" cy="1533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30" tIns="65016" rIns="130030" bIns="65016">
            <a:spAutoFit/>
          </a:bodyPr>
          <a:lstStyle/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  <a:p>
            <a:pPr algn="ctr" eaLnBrk="1" hangingPunct="1"/>
            <a:endParaRPr lang="en-US" sz="4600">
              <a:solidFill>
                <a:schemeClr val="bg1"/>
              </a:solidFill>
              <a:ea typeface="ＭＳ Ｐゴシック" pitchFamily="1" charset="-128"/>
            </a:endParaRPr>
          </a:p>
        </p:txBody>
      </p:sp>
      <p:pic>
        <p:nvPicPr>
          <p:cNvPr id="1034243" name="Picture 3" descr="1,000 F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44" name="AutoShape 4"/>
          <p:cNvSpPr>
            <a:spLocks noChangeArrowheads="1"/>
          </p:cNvSpPr>
          <p:nvPr/>
        </p:nvSpPr>
        <p:spPr bwMode="auto">
          <a:xfrm rot="21436604" flipV="1">
            <a:off x="4876800" y="4276231"/>
            <a:ext cx="8128000" cy="2709333"/>
          </a:xfrm>
          <a:prstGeom prst="hexagon">
            <a:avLst>
              <a:gd name="adj" fmla="val 75000"/>
              <a:gd name="vf" fmla="val 115470"/>
            </a:avLst>
          </a:prstGeom>
          <a:solidFill>
            <a:srgbClr val="035C96">
              <a:alpha val="9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45" name="Oval 5"/>
          <p:cNvSpPr>
            <a:spLocks noChangeAspect="1" noChangeArrowheads="1"/>
          </p:cNvSpPr>
          <p:nvPr/>
        </p:nvSpPr>
        <p:spPr bwMode="auto">
          <a:xfrm>
            <a:off x="5743787" y="5249335"/>
            <a:ext cx="1950720" cy="799253"/>
          </a:xfrm>
          <a:prstGeom prst="ellips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 anchor="ctr"/>
          <a:lstStyle/>
          <a:p>
            <a:pPr algn="ctr"/>
            <a:endParaRPr lang="en-GB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6" name="Text Box 6"/>
          <p:cNvSpPr txBox="1">
            <a:spLocks noChangeArrowheads="1"/>
          </p:cNvSpPr>
          <p:nvPr/>
        </p:nvSpPr>
        <p:spPr bwMode="auto">
          <a:xfrm>
            <a:off x="6177280" y="6098259"/>
            <a:ext cx="1673014" cy="5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2600">
                <a:solidFill>
                  <a:schemeClr val="bg1"/>
                </a:solidFill>
                <a:ea typeface="ＭＳ Ｐゴシック" pitchFamily="1" charset="-128"/>
              </a:rPr>
              <a:t>AMANDA</a:t>
            </a:r>
            <a:endParaRPr lang="en-US" sz="3400">
              <a:solidFill>
                <a:schemeClr val="bg1"/>
              </a:solidFill>
              <a:ea typeface="ＭＳ Ｐゴシック" pitchFamily="1" charset="-128"/>
            </a:endParaRPr>
          </a:p>
        </p:txBody>
      </p:sp>
      <p:sp>
        <p:nvSpPr>
          <p:cNvPr id="1034247" name="Text Box 7"/>
          <p:cNvSpPr txBox="1">
            <a:spLocks noChangeArrowheads="1"/>
          </p:cNvSpPr>
          <p:nvPr/>
        </p:nvSpPr>
        <p:spPr bwMode="auto">
          <a:xfrm>
            <a:off x="9166578" y="4371058"/>
            <a:ext cx="2235200" cy="74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0" tIns="65016" rIns="130030" bIns="65016">
            <a:spAutoFit/>
          </a:bodyPr>
          <a:lstStyle/>
          <a:p>
            <a:r>
              <a:rPr lang="en-US" sz="4000">
                <a:solidFill>
                  <a:schemeClr val="bg1"/>
                </a:solidFill>
                <a:ea typeface="ＭＳ Ｐゴシック" pitchFamily="1" charset="-128"/>
              </a:rPr>
              <a:t>IceCube</a:t>
            </a:r>
          </a:p>
        </p:txBody>
      </p:sp>
      <p:sp>
        <p:nvSpPr>
          <p:cNvPr id="1034248" name="Text Box 8"/>
          <p:cNvSpPr txBox="1">
            <a:spLocks noChangeArrowheads="1"/>
          </p:cNvSpPr>
          <p:nvPr/>
        </p:nvSpPr>
        <p:spPr bwMode="auto">
          <a:xfrm>
            <a:off x="1122572" y="413174"/>
            <a:ext cx="10789006" cy="1092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6500">
                <a:solidFill>
                  <a:schemeClr val="bg1"/>
                </a:solidFill>
              </a:rPr>
              <a:t>The Amundsen-Scott Station</a:t>
            </a:r>
            <a:endParaRPr lang="en-GB" sz="6500">
              <a:solidFill>
                <a:schemeClr val="bg1"/>
              </a:solidFill>
            </a:endParaRPr>
          </a:p>
        </p:txBody>
      </p:sp>
      <p:sp>
        <p:nvSpPr>
          <p:cNvPr id="1034249" name="Text Box 9"/>
          <p:cNvSpPr txBox="1">
            <a:spLocks noChangeArrowheads="1"/>
          </p:cNvSpPr>
          <p:nvPr/>
        </p:nvSpPr>
        <p:spPr bwMode="auto">
          <a:xfrm>
            <a:off x="1068495" y="2070383"/>
            <a:ext cx="10131776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South Pole  Station Building                 Astronomy Sector</a:t>
            </a:r>
            <a:endParaRPr lang="en-GB" sz="3100">
              <a:solidFill>
                <a:schemeClr val="bg1"/>
              </a:solidFill>
            </a:endParaRPr>
          </a:p>
        </p:txBody>
      </p:sp>
      <p:sp>
        <p:nvSpPr>
          <p:cNvPr id="1034250" name="Line 10"/>
          <p:cNvSpPr>
            <a:spLocks noChangeShapeType="1"/>
          </p:cNvSpPr>
          <p:nvPr/>
        </p:nvSpPr>
        <p:spPr bwMode="auto">
          <a:xfrm flipH="1">
            <a:off x="1460783" y="2716107"/>
            <a:ext cx="288996" cy="280867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1" name="Line 11"/>
          <p:cNvSpPr>
            <a:spLocks noChangeShapeType="1"/>
          </p:cNvSpPr>
          <p:nvPr/>
        </p:nvSpPr>
        <p:spPr bwMode="auto">
          <a:xfrm flipH="1">
            <a:off x="2756747" y="2716107"/>
            <a:ext cx="1225973" cy="244743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2" name="AutoShape 12"/>
          <p:cNvSpPr>
            <a:spLocks/>
          </p:cNvSpPr>
          <p:nvPr/>
        </p:nvSpPr>
        <p:spPr bwMode="auto">
          <a:xfrm rot="-5400000">
            <a:off x="9250117" y="1122117"/>
            <a:ext cx="483164" cy="3960142"/>
          </a:xfrm>
          <a:prstGeom prst="rightBrace">
            <a:avLst>
              <a:gd name="adj1" fmla="val 68302"/>
              <a:gd name="adj2" fmla="val 50000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 anchor="ctr"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34253" name="Text Box 13"/>
          <p:cNvSpPr txBox="1">
            <a:spLocks noChangeArrowheads="1"/>
          </p:cNvSpPr>
          <p:nvPr/>
        </p:nvSpPr>
        <p:spPr bwMode="auto">
          <a:xfrm>
            <a:off x="2034249" y="6820748"/>
            <a:ext cx="1377264" cy="56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2" tIns="45711" rIns="91422" bIns="45711">
            <a:spAutoFit/>
          </a:bodyPr>
          <a:lstStyle>
            <a:lvl1pPr defTabSz="642938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320675" defTabSz="642938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642938" defTabSz="642938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963613" defTabSz="642938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285875" defTabSz="642938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17430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2002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26574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114675" defTabSz="6429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3100">
                <a:solidFill>
                  <a:schemeClr val="bg1"/>
                </a:solidFill>
              </a:rPr>
              <a:t>skiway</a:t>
            </a:r>
            <a:endParaRPr lang="en-GB" sz="3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sz="4600"/>
              <a:t>Drill Camp</a:t>
            </a:r>
            <a:endParaRPr lang="en-GB" sz="4600"/>
          </a:p>
        </p:txBody>
      </p:sp>
      <p:pic>
        <p:nvPicPr>
          <p:cNvPr id="44544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758" y="1"/>
            <a:ext cx="13004800" cy="9753600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45454" name="Text Box 14"/>
          <p:cNvSpPr txBox="1">
            <a:spLocks noChangeArrowheads="1"/>
          </p:cNvSpPr>
          <p:nvPr/>
        </p:nvSpPr>
        <p:spPr bwMode="auto">
          <a:xfrm>
            <a:off x="8178800" y="381000"/>
            <a:ext cx="4332656" cy="2254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4600" dirty="0">
                <a:solidFill>
                  <a:schemeClr val="bg1"/>
                </a:solidFill>
              </a:rPr>
              <a:t>- 5 MW Power</a:t>
            </a:r>
          </a:p>
          <a:p>
            <a:r>
              <a:rPr lang="de-DE" sz="4600" dirty="0">
                <a:solidFill>
                  <a:schemeClr val="bg1"/>
                </a:solidFill>
              </a:rPr>
              <a:t>- 16 m³ Cerosin</a:t>
            </a:r>
          </a:p>
          <a:p>
            <a:r>
              <a:rPr lang="de-DE" sz="4600" dirty="0">
                <a:solidFill>
                  <a:schemeClr val="bg1"/>
                </a:solidFill>
              </a:rPr>
              <a:t> 	    per hole</a:t>
            </a:r>
            <a:endParaRPr lang="en-GB" sz="4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03121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649" name="Freeform 1"/>
          <p:cNvSpPr>
            <a:spLocks/>
          </p:cNvSpPr>
          <p:nvPr/>
        </p:nvSpPr>
        <p:spPr bwMode="auto">
          <a:xfrm>
            <a:off x="-485422" y="2388729"/>
            <a:ext cx="14375272" cy="6716890"/>
          </a:xfrm>
          <a:custGeom>
            <a:avLst/>
            <a:gdLst>
              <a:gd name="T0" fmla="*/ 0 w 21600"/>
              <a:gd name="T1" fmla="*/ 6479 h 21600"/>
              <a:gd name="T2" fmla="*/ 5750 w 21600"/>
              <a:gd name="T3" fmla="*/ 0 h 21600"/>
              <a:gd name="T4" fmla="*/ 15596 w 21600"/>
              <a:gd name="T5" fmla="*/ 0 h 21600"/>
              <a:gd name="T6" fmla="*/ 21600 w 21600"/>
              <a:gd name="T7" fmla="*/ 7241 h 21600"/>
              <a:gd name="T8" fmla="*/ 17173 w 21600"/>
              <a:gd name="T9" fmla="*/ 21600 h 21600"/>
              <a:gd name="T10" fmla="*/ 2163 w 21600"/>
              <a:gd name="T11" fmla="*/ 21600 h 21600"/>
              <a:gd name="T12" fmla="*/ 0 w 21600"/>
              <a:gd name="T13" fmla="*/ 6479 h 21600"/>
              <a:gd name="T14" fmla="*/ 0 w 21600"/>
              <a:gd name="T15" fmla="*/ 6479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6479"/>
                </a:moveTo>
                <a:lnTo>
                  <a:pt x="5750" y="0"/>
                </a:lnTo>
                <a:lnTo>
                  <a:pt x="15596" y="0"/>
                </a:lnTo>
                <a:lnTo>
                  <a:pt x="21600" y="7241"/>
                </a:lnTo>
                <a:lnTo>
                  <a:pt x="17173" y="21600"/>
                </a:lnTo>
                <a:lnTo>
                  <a:pt x="2163" y="21600"/>
                </a:lnTo>
                <a:lnTo>
                  <a:pt x="0" y="6479"/>
                </a:lnTo>
                <a:close/>
                <a:moveTo>
                  <a:pt x="0" y="6479"/>
                </a:moveTo>
              </a:path>
            </a:pathLst>
          </a:custGeom>
          <a:solidFill>
            <a:srgbClr val="E6E6E6"/>
          </a:solidFill>
          <a:ln>
            <a:noFill/>
          </a:ln>
          <a:effectLst>
            <a:outerShdw blurRad="393700" dist="127000" dir="4320003" algn="ctr" rotWithShape="0">
              <a:schemeClr val="bg2">
                <a:alpha val="53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914386">
              <a:defRPr/>
            </a:pPr>
            <a:endParaRPr lang="en-US" sz="2000">
              <a:solidFill>
                <a:schemeClr val="tx1"/>
              </a:solidFill>
              <a:latin typeface="Arial" pitchFamily="34" charset="0"/>
              <a:ea typeface="ヒラギノ角ゴ ProN W3" charset="-128"/>
              <a:sym typeface="Arial" pitchFamily="34" charset="0"/>
            </a:endParaRPr>
          </a:p>
        </p:txBody>
      </p:sp>
      <p:sp>
        <p:nvSpPr>
          <p:cNvPr id="1331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995876" y="370276"/>
            <a:ext cx="10728960" cy="756356"/>
          </a:xfrm>
          <a:prstGeom prst="rect">
            <a:avLst/>
          </a:prstGeom>
        </p:spPr>
        <p:txBody>
          <a:bodyPr lIns="50794" tIns="50794" rIns="166380" bIns="50794"/>
          <a:lstStyle/>
          <a:p>
            <a:pPr marL="81279" eaLnBrk="1" hangingPunct="1"/>
            <a:r>
              <a:rPr lang="en-US" dirty="0" smtClean="0">
                <a:solidFill>
                  <a:schemeClr val="bg1"/>
                </a:solidFill>
              </a:rPr>
              <a:t>Completed December 18, 2010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081" y="2578383"/>
            <a:ext cx="10568657" cy="5461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655" name="Freeform 7"/>
          <p:cNvSpPr>
            <a:spLocks/>
          </p:cNvSpPr>
          <p:nvPr/>
        </p:nvSpPr>
        <p:spPr bwMode="auto">
          <a:xfrm>
            <a:off x="6461760" y="3885637"/>
            <a:ext cx="4526845" cy="1982329"/>
          </a:xfrm>
          <a:custGeom>
            <a:avLst/>
            <a:gdLst>
              <a:gd name="T0" fmla="*/ 391381277 w 21600"/>
              <a:gd name="T1" fmla="*/ 89942043 h 21600"/>
              <a:gd name="T2" fmla="*/ 112328829 w 21600"/>
              <a:gd name="T3" fmla="*/ 89942043 h 21600"/>
              <a:gd name="T4" fmla="*/ 0 w 21600"/>
              <a:gd name="T5" fmla="*/ 40357299 h 21600"/>
              <a:gd name="T6" fmla="*/ 77650867 w 21600"/>
              <a:gd name="T7" fmla="*/ 15564960 h 21600"/>
              <a:gd name="T8" fmla="*/ 152695998 w 21600"/>
              <a:gd name="T9" fmla="*/ 15564960 h 21600"/>
              <a:gd name="T10" fmla="*/ 191304299 w 21600"/>
              <a:gd name="T11" fmla="*/ 0 h 21600"/>
              <a:gd name="T12" fmla="*/ 329951016 w 21600"/>
              <a:gd name="T13" fmla="*/ 0 h 21600"/>
              <a:gd name="T14" fmla="*/ 469032144 w 21600"/>
              <a:gd name="T15" fmla="*/ 40936124 h 21600"/>
              <a:gd name="T16" fmla="*/ 391381277 w 21600"/>
              <a:gd name="T17" fmla="*/ 89942043 h 21600"/>
              <a:gd name="T18" fmla="*/ 391381277 w 21600"/>
              <a:gd name="T19" fmla="*/ 89942043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18024" y="21600"/>
                </a:moveTo>
                <a:lnTo>
                  <a:pt x="5173" y="21600"/>
                </a:lnTo>
                <a:lnTo>
                  <a:pt x="0" y="9692"/>
                </a:lnTo>
                <a:lnTo>
                  <a:pt x="3576" y="3738"/>
                </a:lnTo>
                <a:lnTo>
                  <a:pt x="7032" y="3738"/>
                </a:lnTo>
                <a:lnTo>
                  <a:pt x="8810" y="0"/>
                </a:lnTo>
                <a:lnTo>
                  <a:pt x="15195" y="0"/>
                </a:lnTo>
                <a:lnTo>
                  <a:pt x="21600" y="9831"/>
                </a:lnTo>
                <a:lnTo>
                  <a:pt x="18024" y="21600"/>
                </a:lnTo>
                <a:close/>
                <a:moveTo>
                  <a:pt x="18024" y="21600"/>
                </a:moveTo>
              </a:path>
            </a:pathLst>
          </a:custGeom>
          <a:solidFill>
            <a:srgbClr val="6666FF">
              <a:alpha val="5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4612641" y="4775201"/>
            <a:ext cx="5624124" cy="3014133"/>
          </a:xfrm>
          <a:custGeom>
            <a:avLst/>
            <a:gdLst>
              <a:gd name="T0" fmla="*/ 152637107 w 21600"/>
              <a:gd name="T1" fmla="*/ 207650288 h 21600"/>
              <a:gd name="T2" fmla="*/ 394698148 w 21600"/>
              <a:gd name="T3" fmla="*/ 207939044 h 21600"/>
              <a:gd name="T4" fmla="*/ 532084945 w 21600"/>
              <a:gd name="T5" fmla="*/ 126168923 h 21600"/>
              <a:gd name="T6" fmla="*/ 647652266 w 21600"/>
              <a:gd name="T7" fmla="*/ 126168923 h 21600"/>
              <a:gd name="T8" fmla="*/ 723970820 w 21600"/>
              <a:gd name="T9" fmla="*/ 75348998 h 21600"/>
              <a:gd name="T10" fmla="*/ 379414335 w 21600"/>
              <a:gd name="T11" fmla="*/ 75348998 h 21600"/>
              <a:gd name="T12" fmla="*/ 237703809 w 21600"/>
              <a:gd name="T13" fmla="*/ 0 h 21600"/>
              <a:gd name="T14" fmla="*/ 0 w 21600"/>
              <a:gd name="T15" fmla="*/ 78853222 h 21600"/>
              <a:gd name="T16" fmla="*/ 152637107 w 21600"/>
              <a:gd name="T17" fmla="*/ 207650288 h 21600"/>
              <a:gd name="T18" fmla="*/ 152637107 w 21600"/>
              <a:gd name="T19" fmla="*/ 207650288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4554" y="21570"/>
                </a:moveTo>
                <a:lnTo>
                  <a:pt x="11776" y="21600"/>
                </a:lnTo>
                <a:lnTo>
                  <a:pt x="15875" y="13106"/>
                </a:lnTo>
                <a:lnTo>
                  <a:pt x="19323" y="13106"/>
                </a:lnTo>
                <a:lnTo>
                  <a:pt x="21600" y="7827"/>
                </a:lnTo>
                <a:lnTo>
                  <a:pt x="11320" y="7827"/>
                </a:lnTo>
                <a:lnTo>
                  <a:pt x="7092" y="0"/>
                </a:lnTo>
                <a:lnTo>
                  <a:pt x="0" y="8191"/>
                </a:lnTo>
                <a:lnTo>
                  <a:pt x="4554" y="21570"/>
                </a:lnTo>
                <a:close/>
                <a:moveTo>
                  <a:pt x="4554" y="21570"/>
                </a:moveTo>
              </a:path>
            </a:pathLst>
          </a:custGeom>
          <a:solidFill>
            <a:srgbClr val="FF0000">
              <a:alpha val="5215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2526455" y="5244819"/>
            <a:ext cx="3298613" cy="2528711"/>
          </a:xfrm>
          <a:custGeom>
            <a:avLst/>
            <a:gdLst>
              <a:gd name="T0" fmla="*/ 249042783 w 21600"/>
              <a:gd name="T1" fmla="*/ 146355741 h 21600"/>
              <a:gd name="T2" fmla="*/ 70008650 w 21600"/>
              <a:gd name="T3" fmla="*/ 146355741 h 21600"/>
              <a:gd name="T4" fmla="*/ 0 w 21600"/>
              <a:gd name="T5" fmla="*/ 38242228 h 21600"/>
              <a:gd name="T6" fmla="*/ 70008650 w 21600"/>
              <a:gd name="T7" fmla="*/ 0 h 21600"/>
              <a:gd name="T8" fmla="*/ 241375442 w 21600"/>
              <a:gd name="T9" fmla="*/ 0 h 21600"/>
              <a:gd name="T10" fmla="*/ 159525717 w 21600"/>
              <a:gd name="T11" fmla="*/ 38242228 h 21600"/>
              <a:gd name="T12" fmla="*/ 249042783 w 21600"/>
              <a:gd name="T13" fmla="*/ 146355741 h 21600"/>
              <a:gd name="T14" fmla="*/ 249042783 w 21600"/>
              <a:gd name="T15" fmla="*/ 14635574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21600" y="21600"/>
                </a:moveTo>
                <a:lnTo>
                  <a:pt x="6072" y="21600"/>
                </a:lnTo>
                <a:lnTo>
                  <a:pt x="0" y="5644"/>
                </a:lnTo>
                <a:lnTo>
                  <a:pt x="6072" y="0"/>
                </a:lnTo>
                <a:lnTo>
                  <a:pt x="20935" y="0"/>
                </a:lnTo>
                <a:lnTo>
                  <a:pt x="13836" y="5644"/>
                </a:lnTo>
                <a:lnTo>
                  <a:pt x="21600" y="21600"/>
                </a:lnTo>
                <a:close/>
                <a:moveTo>
                  <a:pt x="21600" y="21600"/>
                </a:moveTo>
              </a:path>
            </a:pathLst>
          </a:custGeom>
          <a:solidFill>
            <a:srgbClr val="4080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8" name="Freeform 10"/>
          <p:cNvSpPr>
            <a:spLocks/>
          </p:cNvSpPr>
          <p:nvPr/>
        </p:nvSpPr>
        <p:spPr bwMode="auto">
          <a:xfrm>
            <a:off x="2293902" y="5219983"/>
            <a:ext cx="1185334" cy="663787"/>
          </a:xfrm>
          <a:custGeom>
            <a:avLst/>
            <a:gdLst>
              <a:gd name="T0" fmla="*/ 32158282 w 21600"/>
              <a:gd name="T1" fmla="*/ 321219 h 21600"/>
              <a:gd name="T2" fmla="*/ 0 w 21600"/>
              <a:gd name="T3" fmla="*/ 0 h 21600"/>
              <a:gd name="T4" fmla="*/ 7350267 w 21600"/>
              <a:gd name="T5" fmla="*/ 10084825 h 21600"/>
              <a:gd name="T6" fmla="*/ 32158282 w 21600"/>
              <a:gd name="T7" fmla="*/ 321219 h 21600"/>
              <a:gd name="T8" fmla="*/ 32158282 w 21600"/>
              <a:gd name="T9" fmla="*/ 321219 h 216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600"/>
              <a:gd name="T16" fmla="*/ 0 h 21600"/>
              <a:gd name="T17" fmla="*/ 2160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21600" y="688"/>
                </a:moveTo>
                <a:lnTo>
                  <a:pt x="0" y="0"/>
                </a:lnTo>
                <a:lnTo>
                  <a:pt x="4937" y="21600"/>
                </a:lnTo>
                <a:lnTo>
                  <a:pt x="21600" y="688"/>
                </a:lnTo>
                <a:close/>
                <a:moveTo>
                  <a:pt x="21600" y="688"/>
                </a:moveTo>
              </a:path>
            </a:pathLst>
          </a:custGeom>
          <a:solidFill>
            <a:srgbClr val="FFCC66">
              <a:alpha val="4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59" name="Freeform 11"/>
          <p:cNvSpPr>
            <a:spLocks/>
          </p:cNvSpPr>
          <p:nvPr/>
        </p:nvSpPr>
        <p:spPr bwMode="auto">
          <a:xfrm>
            <a:off x="4483948" y="3352801"/>
            <a:ext cx="5163538" cy="1397564"/>
          </a:xfrm>
          <a:custGeom>
            <a:avLst/>
            <a:gdLst>
              <a:gd name="T0" fmla="*/ 242093141 w 21600"/>
              <a:gd name="T1" fmla="*/ 44704843 h 21600"/>
              <a:gd name="T2" fmla="*/ 130044860 w 21600"/>
              <a:gd name="T3" fmla="*/ 14630472 h 21600"/>
              <a:gd name="T4" fmla="*/ 0 w 21600"/>
              <a:gd name="T5" fmla="*/ 14630472 h 21600"/>
              <a:gd name="T6" fmla="*/ 84022134 w 21600"/>
              <a:gd name="T7" fmla="*/ 0 h 21600"/>
              <a:gd name="T8" fmla="*/ 499696899 w 21600"/>
              <a:gd name="T9" fmla="*/ 0 h 21600"/>
              <a:gd name="T10" fmla="*/ 610247720 w 21600"/>
              <a:gd name="T11" fmla="*/ 17610804 h 21600"/>
              <a:gd name="T12" fmla="*/ 452176545 w 21600"/>
              <a:gd name="T13" fmla="*/ 18153043 h 21600"/>
              <a:gd name="T14" fmla="*/ 408159733 w 21600"/>
              <a:gd name="T15" fmla="*/ 28855324 h 21600"/>
              <a:gd name="T16" fmla="*/ 322131685 w 21600"/>
              <a:gd name="T17" fmla="*/ 28855324 h 21600"/>
              <a:gd name="T18" fmla="*/ 242093141 w 21600"/>
              <a:gd name="T19" fmla="*/ 44704843 h 21600"/>
              <a:gd name="T20" fmla="*/ 242093141 w 21600"/>
              <a:gd name="T21" fmla="*/ 44704843 h 216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1600"/>
              <a:gd name="T34" fmla="*/ 0 h 21600"/>
              <a:gd name="T35" fmla="*/ 21600 w 21600"/>
              <a:gd name="T36" fmla="*/ 21600 h 216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1600" h="21600">
                <a:moveTo>
                  <a:pt x="8569" y="21600"/>
                </a:moveTo>
                <a:lnTo>
                  <a:pt x="4603" y="7069"/>
                </a:lnTo>
                <a:lnTo>
                  <a:pt x="0" y="7069"/>
                </a:lnTo>
                <a:lnTo>
                  <a:pt x="2974" y="0"/>
                </a:lnTo>
                <a:lnTo>
                  <a:pt x="17687" y="0"/>
                </a:lnTo>
                <a:lnTo>
                  <a:pt x="21600" y="8509"/>
                </a:lnTo>
                <a:lnTo>
                  <a:pt x="16005" y="8771"/>
                </a:lnTo>
                <a:lnTo>
                  <a:pt x="14447" y="13942"/>
                </a:lnTo>
                <a:lnTo>
                  <a:pt x="11402" y="13942"/>
                </a:lnTo>
                <a:lnTo>
                  <a:pt x="8569" y="21600"/>
                </a:lnTo>
                <a:close/>
                <a:moveTo>
                  <a:pt x="8569" y="21600"/>
                </a:moveTo>
              </a:path>
            </a:pathLst>
          </a:custGeom>
          <a:solidFill>
            <a:srgbClr val="66FFFF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60" name="Freeform 12"/>
          <p:cNvSpPr>
            <a:spLocks/>
          </p:cNvSpPr>
          <p:nvPr/>
        </p:nvSpPr>
        <p:spPr bwMode="auto">
          <a:xfrm>
            <a:off x="1995875" y="3341512"/>
            <a:ext cx="4572001" cy="1955236"/>
          </a:xfrm>
          <a:custGeom>
            <a:avLst/>
            <a:gdLst>
              <a:gd name="T0" fmla="*/ 30123710 w 21600"/>
              <a:gd name="T1" fmla="*/ 87500292 h 21600"/>
              <a:gd name="T2" fmla="*/ 388064783 w 21600"/>
              <a:gd name="T3" fmla="*/ 87500292 h 21600"/>
              <a:gd name="T4" fmla="*/ 478436062 w 21600"/>
              <a:gd name="T5" fmla="*/ 65908814 h 21600"/>
              <a:gd name="T6" fmla="*/ 387621870 w 21600"/>
              <a:gd name="T7" fmla="*/ 23296963 h 21600"/>
              <a:gd name="T8" fmla="*/ 264025897 w 21600"/>
              <a:gd name="T9" fmla="*/ 23296963 h 21600"/>
              <a:gd name="T10" fmla="*/ 345094227 w 21600"/>
              <a:gd name="T11" fmla="*/ 567158 h 21600"/>
              <a:gd name="T12" fmla="*/ 265354784 w 21600"/>
              <a:gd name="T13" fmla="*/ 0 h 21600"/>
              <a:gd name="T14" fmla="*/ 0 w 21600"/>
              <a:gd name="T15" fmla="*/ 54545917 h 21600"/>
              <a:gd name="T16" fmla="*/ 30123710 w 21600"/>
              <a:gd name="T17" fmla="*/ 87500292 h 21600"/>
              <a:gd name="T18" fmla="*/ 30123710 w 21600"/>
              <a:gd name="T19" fmla="*/ 87500292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1600"/>
              <a:gd name="T31" fmla="*/ 0 h 21600"/>
              <a:gd name="T32" fmla="*/ 21600 w 21600"/>
              <a:gd name="T33" fmla="*/ 216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>
                <a:moveTo>
                  <a:pt x="1360" y="21600"/>
                </a:moveTo>
                <a:lnTo>
                  <a:pt x="17520" y="21600"/>
                </a:lnTo>
                <a:lnTo>
                  <a:pt x="21600" y="16270"/>
                </a:lnTo>
                <a:lnTo>
                  <a:pt x="17500" y="5751"/>
                </a:lnTo>
                <a:lnTo>
                  <a:pt x="11920" y="5751"/>
                </a:lnTo>
                <a:lnTo>
                  <a:pt x="15580" y="140"/>
                </a:lnTo>
                <a:lnTo>
                  <a:pt x="11980" y="0"/>
                </a:lnTo>
                <a:lnTo>
                  <a:pt x="0" y="13465"/>
                </a:lnTo>
                <a:lnTo>
                  <a:pt x="1360" y="21600"/>
                </a:lnTo>
                <a:close/>
                <a:moveTo>
                  <a:pt x="1360" y="21600"/>
                </a:moveTo>
              </a:path>
            </a:pathLst>
          </a:custGeom>
          <a:solidFill>
            <a:srgbClr val="FF66FF">
              <a:alpha val="5411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661" name="Freeform 13"/>
          <p:cNvSpPr>
            <a:spLocks/>
          </p:cNvSpPr>
          <p:nvPr/>
        </p:nvSpPr>
        <p:spPr bwMode="auto">
          <a:xfrm>
            <a:off x="4495236" y="3086384"/>
            <a:ext cx="4217529" cy="275449"/>
          </a:xfrm>
          <a:custGeom>
            <a:avLst/>
            <a:gdLst>
              <a:gd name="T0" fmla="*/ 0 w 21600"/>
              <a:gd name="T1" fmla="*/ 1522877 h 21600"/>
              <a:gd name="T2" fmla="*/ 407124708 w 21600"/>
              <a:gd name="T3" fmla="*/ 1736574 h 21600"/>
              <a:gd name="T4" fmla="*/ 366242548 w 21600"/>
              <a:gd name="T5" fmla="*/ 0 h 21600"/>
              <a:gd name="T6" fmla="*/ 60503280 w 21600"/>
              <a:gd name="T7" fmla="*/ 0 h 21600"/>
              <a:gd name="T8" fmla="*/ 0 w 21600"/>
              <a:gd name="T9" fmla="*/ 1522877 h 21600"/>
              <a:gd name="T10" fmla="*/ 0 w 21600"/>
              <a:gd name="T11" fmla="*/ 152287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18942"/>
                </a:moveTo>
                <a:lnTo>
                  <a:pt x="21600" y="21600"/>
                </a:lnTo>
                <a:lnTo>
                  <a:pt x="19431" y="0"/>
                </a:lnTo>
                <a:lnTo>
                  <a:pt x="3210" y="0"/>
                </a:lnTo>
                <a:lnTo>
                  <a:pt x="0" y="18942"/>
                </a:lnTo>
                <a:close/>
                <a:moveTo>
                  <a:pt x="0" y="18942"/>
                </a:moveTo>
              </a:path>
            </a:pathLst>
          </a:custGeom>
          <a:solidFill>
            <a:srgbClr val="FF8000">
              <a:alpha val="3490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324" name="Rectangle 14"/>
          <p:cNvSpPr>
            <a:spLocks/>
          </p:cNvSpPr>
          <p:nvPr/>
        </p:nvSpPr>
        <p:spPr bwMode="auto">
          <a:xfrm>
            <a:off x="448580" y="5486400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IC-1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04-05 Season</a:t>
            </a:r>
          </a:p>
        </p:txBody>
      </p:sp>
      <p:sp>
        <p:nvSpPr>
          <p:cNvPr id="13325" name="Rectangle 15"/>
          <p:cNvSpPr>
            <a:spLocks/>
          </p:cNvSpPr>
          <p:nvPr/>
        </p:nvSpPr>
        <p:spPr bwMode="auto">
          <a:xfrm>
            <a:off x="1184615" y="6985565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05-06 Season</a:t>
            </a:r>
          </a:p>
        </p:txBody>
      </p:sp>
      <p:sp>
        <p:nvSpPr>
          <p:cNvPr id="13326" name="Rectangle 16"/>
          <p:cNvSpPr>
            <a:spLocks/>
          </p:cNvSpPr>
          <p:nvPr/>
        </p:nvSpPr>
        <p:spPr bwMode="auto">
          <a:xfrm>
            <a:off x="8461433" y="6985565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IC-22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06-07 Season</a:t>
            </a:r>
          </a:p>
        </p:txBody>
      </p:sp>
      <p:sp>
        <p:nvSpPr>
          <p:cNvPr id="13327" name="Rectangle 17"/>
          <p:cNvSpPr>
            <a:spLocks/>
          </p:cNvSpPr>
          <p:nvPr/>
        </p:nvSpPr>
        <p:spPr bwMode="auto">
          <a:xfrm>
            <a:off x="11028527" y="4838419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IC-40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07-08 Season</a:t>
            </a:r>
          </a:p>
        </p:txBody>
      </p:sp>
      <p:sp>
        <p:nvSpPr>
          <p:cNvPr id="13328" name="Rectangle 18"/>
          <p:cNvSpPr>
            <a:spLocks/>
          </p:cNvSpPr>
          <p:nvPr/>
        </p:nvSpPr>
        <p:spPr bwMode="auto">
          <a:xfrm>
            <a:off x="1516508" y="3237654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IC-59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08-09 Season</a:t>
            </a:r>
          </a:p>
        </p:txBody>
      </p:sp>
      <p:sp>
        <p:nvSpPr>
          <p:cNvPr id="13329" name="Rectangle 19"/>
          <p:cNvSpPr>
            <a:spLocks/>
          </p:cNvSpPr>
          <p:nvPr/>
        </p:nvSpPr>
        <p:spPr bwMode="auto">
          <a:xfrm>
            <a:off x="9262944" y="2984782"/>
            <a:ext cx="175529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IC-79</a:t>
            </a:r>
          </a:p>
          <a:p>
            <a:pPr marL="56444" defTabSz="914386"/>
            <a:r>
              <a:rPr lang="en-US" sz="2000" b="1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09-10 Season</a:t>
            </a:r>
          </a:p>
        </p:txBody>
      </p:sp>
      <p:sp>
        <p:nvSpPr>
          <p:cNvPr id="13330" name="Rectangle 20"/>
          <p:cNvSpPr>
            <a:spLocks/>
          </p:cNvSpPr>
          <p:nvPr/>
        </p:nvSpPr>
        <p:spPr bwMode="auto">
          <a:xfrm>
            <a:off x="5770938" y="2388729"/>
            <a:ext cx="174112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57793" bIns="0">
            <a:spAutoFit/>
          </a:bodyPr>
          <a:lstStyle/>
          <a:p>
            <a:pPr marL="56444" defTabSz="914386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IC-86</a:t>
            </a:r>
          </a:p>
          <a:p>
            <a:pPr marL="56444" defTabSz="914386"/>
            <a:r>
              <a:rPr lang="en-US" sz="2000" b="1" dirty="0">
                <a:solidFill>
                  <a:schemeClr val="tx1"/>
                </a:solidFill>
                <a:latin typeface="Helvetica Neue" charset="0"/>
                <a:ea typeface="ヒラギノ角ゴ ProN W3" charset="-128"/>
                <a:sym typeface="Helvetica Neue" charset="0"/>
              </a:rPr>
              <a:t>10-11 Season</a:t>
            </a:r>
          </a:p>
        </p:txBody>
      </p:sp>
    </p:spTree>
    <p:extLst>
      <p:ext uri="{BB962C8B-B14F-4D97-AF65-F5344CB8AC3E}">
        <p14:creationId xmlns:p14="http://schemas.microsoft.com/office/powerpoint/2010/main" val="166073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 animBg="1"/>
      <p:bldP spid="27656" grpId="0" animBg="1"/>
      <p:bldP spid="27657" grpId="0" animBg="1"/>
      <p:bldP spid="27658" grpId="0" animBg="1"/>
      <p:bldP spid="27659" grpId="0" animBg="1"/>
      <p:bldP spid="27660" grpId="0" animBg="1"/>
      <p:bldP spid="276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43787" y="5093548"/>
            <a:ext cx="6003432" cy="11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6800" b="1">
                <a:solidFill>
                  <a:schemeClr val="bg1"/>
                </a:solidFill>
                <a:latin typeface="Arial" pitchFamily="34" charset="0"/>
              </a:rPr>
              <a:t>Besseres Bild</a:t>
            </a:r>
            <a:endParaRPr lang="en-US" sz="6800" b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7411" name="Picture 3" descr="m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0160" y="0"/>
            <a:ext cx="14592018" cy="999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408853" y="7220374"/>
            <a:ext cx="9071977" cy="1707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10200" b="1" dirty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de-DE" sz="10200" dirty="0">
                <a:latin typeface="Calibri" pitchFamily="34" charset="0"/>
              </a:rPr>
              <a:t>  </a:t>
            </a:r>
            <a:r>
              <a:rPr lang="de-DE" sz="10200" b="1" dirty="0">
                <a:solidFill>
                  <a:schemeClr val="bg1"/>
                </a:solidFill>
                <a:latin typeface="Calibri" pitchFamily="34" charset="0"/>
              </a:rPr>
              <a:t>The last string </a:t>
            </a:r>
            <a:endParaRPr lang="en-US" sz="102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262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204005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6747"/>
            <a:ext cx="13004800" cy="10141938"/>
          </a:xfr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482600" y="533400"/>
            <a:ext cx="12273280" cy="1898792"/>
          </a:xfrm>
        </p:spPr>
        <p:txBody>
          <a:bodyPr lIns="130046" tIns="65023" rIns="130046" bIns="65023"/>
          <a:lstStyle/>
          <a:p>
            <a:pPr eaLnBrk="1" hangingPunct="1"/>
            <a:r>
              <a:rPr lang="de-DE" sz="5400" dirty="0">
                <a:solidFill>
                  <a:schemeClr val="bg1"/>
                </a:solidFill>
              </a:rPr>
              <a:t>IceCube Laboratory and Data Center</a:t>
            </a:r>
            <a:endParaRPr lang="en-GB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0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2514600"/>
            <a:ext cx="11053762" cy="1936750"/>
          </a:xfrm>
        </p:spPr>
        <p:txBody>
          <a:bodyPr/>
          <a:lstStyle/>
          <a:p>
            <a:r>
              <a:rPr lang="de-DE" dirty="0" smtClean="0"/>
              <a:t>Study of atmospheric neutrinos</a:t>
            </a:r>
            <a:endParaRPr lang="en-US" dirty="0"/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9226839" y="4419601"/>
            <a:ext cx="2778930" cy="4846961"/>
            <a:chOff x="480" y="768"/>
            <a:chExt cx="1680" cy="3408"/>
          </a:xfrm>
        </p:grpSpPr>
        <p:sp>
          <p:nvSpPr>
            <p:cNvPr id="6" name="Rectangle 7"/>
            <p:cNvSpPr>
              <a:spLocks noChangeArrowheads="1"/>
            </p:cNvSpPr>
            <p:nvPr/>
          </p:nvSpPr>
          <p:spPr bwMode="auto">
            <a:xfrm>
              <a:off x="480" y="768"/>
              <a:ext cx="1680" cy="3408"/>
            </a:xfrm>
            <a:prstGeom prst="rect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672" y="864"/>
              <a:ext cx="1296" cy="3168"/>
              <a:chOff x="1584" y="192"/>
              <a:chExt cx="1680" cy="4512"/>
            </a:xfrm>
          </p:grpSpPr>
          <p:sp>
            <p:nvSpPr>
              <p:cNvPr id="8" name="Line 9"/>
              <p:cNvSpPr>
                <a:spLocks noChangeShapeType="1"/>
              </p:cNvSpPr>
              <p:nvPr/>
            </p:nvSpPr>
            <p:spPr bwMode="auto">
              <a:xfrm>
                <a:off x="1584" y="192"/>
                <a:ext cx="624" cy="163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9" name="Oval 10"/>
              <p:cNvSpPr>
                <a:spLocks noChangeArrowheads="1"/>
              </p:cNvSpPr>
              <p:nvPr/>
            </p:nvSpPr>
            <p:spPr bwMode="auto">
              <a:xfrm>
                <a:off x="2256" y="2880"/>
                <a:ext cx="192" cy="192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0" name="Oval 11"/>
              <p:cNvSpPr>
                <a:spLocks noChangeArrowheads="1"/>
              </p:cNvSpPr>
              <p:nvPr/>
            </p:nvSpPr>
            <p:spPr bwMode="auto">
              <a:xfrm>
                <a:off x="2208" y="120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1" name="Oval 12"/>
              <p:cNvSpPr>
                <a:spLocks noChangeArrowheads="1"/>
              </p:cNvSpPr>
              <p:nvPr/>
            </p:nvSpPr>
            <p:spPr bwMode="auto">
              <a:xfrm>
                <a:off x="2160" y="816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2" name="Oval 13"/>
              <p:cNvSpPr>
                <a:spLocks noChangeArrowheads="1"/>
              </p:cNvSpPr>
              <p:nvPr/>
            </p:nvSpPr>
            <p:spPr bwMode="auto">
              <a:xfrm>
                <a:off x="2352" y="422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3" name="Oval 14"/>
              <p:cNvSpPr>
                <a:spLocks noChangeArrowheads="1"/>
              </p:cNvSpPr>
              <p:nvPr/>
            </p:nvSpPr>
            <p:spPr bwMode="auto">
              <a:xfrm>
                <a:off x="2736" y="2592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Oval 15"/>
              <p:cNvSpPr>
                <a:spLocks noChangeArrowheads="1"/>
              </p:cNvSpPr>
              <p:nvPr/>
            </p:nvSpPr>
            <p:spPr bwMode="auto">
              <a:xfrm>
                <a:off x="2352" y="2304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" name="Oval 16"/>
              <p:cNvSpPr>
                <a:spLocks noChangeArrowheads="1"/>
              </p:cNvSpPr>
              <p:nvPr/>
            </p:nvSpPr>
            <p:spPr bwMode="auto">
              <a:xfrm>
                <a:off x="2736" y="2256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" name="Oval 17"/>
              <p:cNvSpPr>
                <a:spLocks noChangeArrowheads="1"/>
              </p:cNvSpPr>
              <p:nvPr/>
            </p:nvSpPr>
            <p:spPr bwMode="auto">
              <a:xfrm>
                <a:off x="2736" y="2880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7" name="Oval 18"/>
              <p:cNvSpPr>
                <a:spLocks noChangeArrowheads="1"/>
              </p:cNvSpPr>
              <p:nvPr/>
            </p:nvSpPr>
            <p:spPr bwMode="auto">
              <a:xfrm>
                <a:off x="2688" y="316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8" name="Oval 19"/>
              <p:cNvSpPr>
                <a:spLocks noChangeArrowheads="1"/>
              </p:cNvSpPr>
              <p:nvPr/>
            </p:nvSpPr>
            <p:spPr bwMode="auto">
              <a:xfrm>
                <a:off x="1680" y="244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" name="Oval 20"/>
              <p:cNvSpPr>
                <a:spLocks noChangeArrowheads="1"/>
              </p:cNvSpPr>
              <p:nvPr/>
            </p:nvSpPr>
            <p:spPr bwMode="auto">
              <a:xfrm>
                <a:off x="2688" y="3504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" name="Oval 21"/>
              <p:cNvSpPr>
                <a:spLocks noChangeArrowheads="1"/>
              </p:cNvSpPr>
              <p:nvPr/>
            </p:nvSpPr>
            <p:spPr bwMode="auto">
              <a:xfrm>
                <a:off x="2736" y="388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" name="Oval 22"/>
              <p:cNvSpPr>
                <a:spLocks noChangeArrowheads="1"/>
              </p:cNvSpPr>
              <p:nvPr/>
            </p:nvSpPr>
            <p:spPr bwMode="auto">
              <a:xfrm>
                <a:off x="1728" y="240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Oval 23"/>
              <p:cNvSpPr>
                <a:spLocks noChangeArrowheads="1"/>
              </p:cNvSpPr>
              <p:nvPr/>
            </p:nvSpPr>
            <p:spPr bwMode="auto">
              <a:xfrm>
                <a:off x="1680" y="100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24"/>
              <p:cNvSpPr>
                <a:spLocks noChangeArrowheads="1"/>
              </p:cNvSpPr>
              <p:nvPr/>
            </p:nvSpPr>
            <p:spPr bwMode="auto">
              <a:xfrm>
                <a:off x="1680" y="1728"/>
                <a:ext cx="480" cy="480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4" name="Oval 25"/>
              <p:cNvSpPr>
                <a:spLocks noChangeArrowheads="1"/>
              </p:cNvSpPr>
              <p:nvPr/>
            </p:nvSpPr>
            <p:spPr bwMode="auto">
              <a:xfrm>
                <a:off x="1776" y="2208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5" name="Line 26"/>
              <p:cNvSpPr>
                <a:spLocks noChangeShapeType="1"/>
              </p:cNvSpPr>
              <p:nvPr/>
            </p:nvSpPr>
            <p:spPr bwMode="auto">
              <a:xfrm flipV="1">
                <a:off x="1920" y="432"/>
                <a:ext cx="0" cy="37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6" name="Line 27"/>
              <p:cNvSpPr>
                <a:spLocks noChangeShapeType="1"/>
              </p:cNvSpPr>
              <p:nvPr/>
            </p:nvSpPr>
            <p:spPr bwMode="auto">
              <a:xfrm flipV="1">
                <a:off x="2352" y="288"/>
                <a:ext cx="0" cy="350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7" name="Line 28"/>
              <p:cNvSpPr>
                <a:spLocks noChangeShapeType="1"/>
              </p:cNvSpPr>
              <p:nvPr/>
            </p:nvSpPr>
            <p:spPr bwMode="auto">
              <a:xfrm flipV="1">
                <a:off x="2880" y="480"/>
                <a:ext cx="0" cy="37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8" name="Oval 29"/>
              <p:cNvSpPr>
                <a:spLocks noChangeArrowheads="1"/>
              </p:cNvSpPr>
              <p:nvPr/>
            </p:nvSpPr>
            <p:spPr bwMode="auto">
              <a:xfrm>
                <a:off x="1872" y="3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9" name="Oval 30"/>
              <p:cNvSpPr>
                <a:spLocks noChangeArrowheads="1"/>
              </p:cNvSpPr>
              <p:nvPr/>
            </p:nvSpPr>
            <p:spPr bwMode="auto">
              <a:xfrm>
                <a:off x="1872" y="192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0" name="Oval 31"/>
              <p:cNvSpPr>
                <a:spLocks noChangeArrowheads="1"/>
              </p:cNvSpPr>
              <p:nvPr/>
            </p:nvSpPr>
            <p:spPr bwMode="auto">
              <a:xfrm>
                <a:off x="1872" y="230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1" name="Oval 32"/>
              <p:cNvSpPr>
                <a:spLocks noChangeArrowheads="1"/>
              </p:cNvSpPr>
              <p:nvPr/>
            </p:nvSpPr>
            <p:spPr bwMode="auto">
              <a:xfrm>
                <a:off x="1872" y="264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2" name="Oval 33"/>
              <p:cNvSpPr>
                <a:spLocks noChangeArrowheads="1"/>
              </p:cNvSpPr>
              <p:nvPr/>
            </p:nvSpPr>
            <p:spPr bwMode="auto">
              <a:xfrm>
                <a:off x="1872" y="29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3" name="Oval 34"/>
              <p:cNvSpPr>
                <a:spLocks noChangeArrowheads="1"/>
              </p:cNvSpPr>
              <p:nvPr/>
            </p:nvSpPr>
            <p:spPr bwMode="auto">
              <a:xfrm>
                <a:off x="1872" y="33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4" name="Oval 35"/>
              <p:cNvSpPr>
                <a:spLocks noChangeArrowheads="1"/>
              </p:cNvSpPr>
              <p:nvPr/>
            </p:nvSpPr>
            <p:spPr bwMode="auto">
              <a:xfrm>
                <a:off x="1872" y="360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5" name="Oval 36"/>
              <p:cNvSpPr>
                <a:spLocks noChangeArrowheads="1"/>
              </p:cNvSpPr>
              <p:nvPr/>
            </p:nvSpPr>
            <p:spPr bwMode="auto">
              <a:xfrm>
                <a:off x="1872" y="393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6" name="Oval 37"/>
              <p:cNvSpPr>
                <a:spLocks noChangeArrowheads="1"/>
              </p:cNvSpPr>
              <p:nvPr/>
            </p:nvSpPr>
            <p:spPr bwMode="auto">
              <a:xfrm>
                <a:off x="1872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7" name="Oval 38"/>
              <p:cNvSpPr>
                <a:spLocks noChangeArrowheads="1"/>
              </p:cNvSpPr>
              <p:nvPr/>
            </p:nvSpPr>
            <p:spPr bwMode="auto">
              <a:xfrm>
                <a:off x="2304" y="292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8" name="Oval 39"/>
              <p:cNvSpPr>
                <a:spLocks noChangeArrowheads="1"/>
              </p:cNvSpPr>
              <p:nvPr/>
            </p:nvSpPr>
            <p:spPr bwMode="auto">
              <a:xfrm>
                <a:off x="230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39" name="Oval 40"/>
              <p:cNvSpPr>
                <a:spLocks noChangeArrowheads="1"/>
              </p:cNvSpPr>
              <p:nvPr/>
            </p:nvSpPr>
            <p:spPr bwMode="auto">
              <a:xfrm>
                <a:off x="2304" y="355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41"/>
              <p:cNvSpPr>
                <a:spLocks noChangeArrowheads="1"/>
              </p:cNvSpPr>
              <p:nvPr/>
            </p:nvSpPr>
            <p:spPr bwMode="auto">
              <a:xfrm>
                <a:off x="2304" y="37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42"/>
              <p:cNvSpPr>
                <a:spLocks noChangeArrowheads="1"/>
              </p:cNvSpPr>
              <p:nvPr/>
            </p:nvSpPr>
            <p:spPr bwMode="auto">
              <a:xfrm>
                <a:off x="1872" y="120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2" name="Oval 43"/>
              <p:cNvSpPr>
                <a:spLocks noChangeArrowheads="1"/>
              </p:cNvSpPr>
              <p:nvPr/>
            </p:nvSpPr>
            <p:spPr bwMode="auto">
              <a:xfrm>
                <a:off x="1872" y="158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3" name="Oval 44"/>
              <p:cNvSpPr>
                <a:spLocks noChangeArrowheads="1"/>
              </p:cNvSpPr>
              <p:nvPr/>
            </p:nvSpPr>
            <p:spPr bwMode="auto">
              <a:xfrm>
                <a:off x="2304" y="12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4" name="Oval 45"/>
              <p:cNvSpPr>
                <a:spLocks noChangeArrowheads="1"/>
              </p:cNvSpPr>
              <p:nvPr/>
            </p:nvSpPr>
            <p:spPr bwMode="auto">
              <a:xfrm>
                <a:off x="2304" y="163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5" name="Oval 46"/>
              <p:cNvSpPr>
                <a:spLocks noChangeArrowheads="1"/>
              </p:cNvSpPr>
              <p:nvPr/>
            </p:nvSpPr>
            <p:spPr bwMode="auto">
              <a:xfrm>
                <a:off x="2304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6" name="Oval 47"/>
              <p:cNvSpPr>
                <a:spLocks noChangeArrowheads="1"/>
              </p:cNvSpPr>
              <p:nvPr/>
            </p:nvSpPr>
            <p:spPr bwMode="auto">
              <a:xfrm>
                <a:off x="2304" y="230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7" name="Oval 48"/>
              <p:cNvSpPr>
                <a:spLocks noChangeArrowheads="1"/>
              </p:cNvSpPr>
              <p:nvPr/>
            </p:nvSpPr>
            <p:spPr bwMode="auto">
              <a:xfrm>
                <a:off x="2304" y="25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8" name="Oval 49"/>
              <p:cNvSpPr>
                <a:spLocks noChangeArrowheads="1"/>
              </p:cNvSpPr>
              <p:nvPr/>
            </p:nvSpPr>
            <p:spPr bwMode="auto">
              <a:xfrm>
                <a:off x="2544" y="105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9" name="Oval 50"/>
              <p:cNvSpPr>
                <a:spLocks noChangeArrowheads="1"/>
              </p:cNvSpPr>
              <p:nvPr/>
            </p:nvSpPr>
            <p:spPr bwMode="auto">
              <a:xfrm>
                <a:off x="2544" y="139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0" name="Oval 51"/>
              <p:cNvSpPr>
                <a:spLocks noChangeArrowheads="1"/>
              </p:cNvSpPr>
              <p:nvPr/>
            </p:nvSpPr>
            <p:spPr bwMode="auto">
              <a:xfrm>
                <a:off x="2544" y="17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1" name="Oval 52"/>
              <p:cNvSpPr>
                <a:spLocks noChangeArrowheads="1"/>
              </p:cNvSpPr>
              <p:nvPr/>
            </p:nvSpPr>
            <p:spPr bwMode="auto">
              <a:xfrm>
                <a:off x="2832" y="196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2" name="Oval 53"/>
              <p:cNvSpPr>
                <a:spLocks noChangeArrowheads="1"/>
              </p:cNvSpPr>
              <p:nvPr/>
            </p:nvSpPr>
            <p:spPr bwMode="auto">
              <a:xfrm>
                <a:off x="2832" y="23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3" name="Oval 54"/>
              <p:cNvSpPr>
                <a:spLocks noChangeArrowheads="1"/>
              </p:cNvSpPr>
              <p:nvPr/>
            </p:nvSpPr>
            <p:spPr bwMode="auto">
              <a:xfrm>
                <a:off x="2832" y="268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Oval 55"/>
              <p:cNvSpPr>
                <a:spLocks noChangeArrowheads="1"/>
              </p:cNvSpPr>
              <p:nvPr/>
            </p:nvSpPr>
            <p:spPr bwMode="auto">
              <a:xfrm>
                <a:off x="2832" y="297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5" name="Oval 56"/>
              <p:cNvSpPr>
                <a:spLocks noChangeArrowheads="1"/>
              </p:cNvSpPr>
              <p:nvPr/>
            </p:nvSpPr>
            <p:spPr bwMode="auto">
              <a:xfrm>
                <a:off x="2832" y="331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6" name="Oval 57"/>
              <p:cNvSpPr>
                <a:spLocks noChangeArrowheads="1"/>
              </p:cNvSpPr>
              <p:nvPr/>
            </p:nvSpPr>
            <p:spPr bwMode="auto">
              <a:xfrm>
                <a:off x="2832" y="3648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7" name="Oval 58"/>
              <p:cNvSpPr>
                <a:spLocks noChangeArrowheads="1"/>
              </p:cNvSpPr>
              <p:nvPr/>
            </p:nvSpPr>
            <p:spPr bwMode="auto">
              <a:xfrm>
                <a:off x="2832" y="3984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8" name="Oval 59"/>
              <p:cNvSpPr>
                <a:spLocks noChangeArrowheads="1"/>
              </p:cNvSpPr>
              <p:nvPr/>
            </p:nvSpPr>
            <p:spPr bwMode="auto">
              <a:xfrm>
                <a:off x="2832" y="422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9" name="Oval 60"/>
              <p:cNvSpPr>
                <a:spLocks noChangeArrowheads="1"/>
              </p:cNvSpPr>
              <p:nvPr/>
            </p:nvSpPr>
            <p:spPr bwMode="auto">
              <a:xfrm>
                <a:off x="2304" y="24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0" name="Oval 61"/>
              <p:cNvSpPr>
                <a:spLocks noChangeArrowheads="1"/>
              </p:cNvSpPr>
              <p:nvPr/>
            </p:nvSpPr>
            <p:spPr bwMode="auto">
              <a:xfrm>
                <a:off x="2832" y="4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1" name="Oval 62"/>
              <p:cNvSpPr>
                <a:spLocks noChangeArrowheads="1"/>
              </p:cNvSpPr>
              <p:nvPr/>
            </p:nvSpPr>
            <p:spPr bwMode="auto">
              <a:xfrm>
                <a:off x="2304" y="96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2" name="Oval 63"/>
              <p:cNvSpPr>
                <a:spLocks noChangeArrowheads="1"/>
              </p:cNvSpPr>
              <p:nvPr/>
            </p:nvSpPr>
            <p:spPr bwMode="auto">
              <a:xfrm>
                <a:off x="2304" y="67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3" name="Oval 64"/>
              <p:cNvSpPr>
                <a:spLocks noChangeArrowheads="1"/>
              </p:cNvSpPr>
              <p:nvPr/>
            </p:nvSpPr>
            <p:spPr bwMode="auto">
              <a:xfrm>
                <a:off x="2832" y="124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4" name="Oval 65"/>
              <p:cNvSpPr>
                <a:spLocks noChangeArrowheads="1"/>
              </p:cNvSpPr>
              <p:nvPr/>
            </p:nvSpPr>
            <p:spPr bwMode="auto">
              <a:xfrm>
                <a:off x="2832" y="163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5" name="Oval 66"/>
              <p:cNvSpPr>
                <a:spLocks noChangeArrowheads="1"/>
              </p:cNvSpPr>
              <p:nvPr/>
            </p:nvSpPr>
            <p:spPr bwMode="auto">
              <a:xfrm>
                <a:off x="2832" y="912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6" name="Oval 67"/>
              <p:cNvSpPr>
                <a:spLocks noChangeArrowheads="1"/>
              </p:cNvSpPr>
              <p:nvPr/>
            </p:nvSpPr>
            <p:spPr bwMode="auto">
              <a:xfrm>
                <a:off x="1872" y="864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7" name="Oval 68"/>
              <p:cNvSpPr>
                <a:spLocks noChangeArrowheads="1"/>
              </p:cNvSpPr>
              <p:nvPr/>
            </p:nvSpPr>
            <p:spPr bwMode="auto">
              <a:xfrm>
                <a:off x="2544" y="48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8" name="Line 69"/>
              <p:cNvSpPr>
                <a:spLocks noChangeShapeType="1"/>
              </p:cNvSpPr>
              <p:nvPr/>
            </p:nvSpPr>
            <p:spPr bwMode="auto">
              <a:xfrm>
                <a:off x="1920" y="432"/>
                <a:ext cx="672" cy="9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69" name="Line 70"/>
              <p:cNvSpPr>
                <a:spLocks noChangeShapeType="1"/>
              </p:cNvSpPr>
              <p:nvPr/>
            </p:nvSpPr>
            <p:spPr bwMode="auto">
              <a:xfrm flipV="1">
                <a:off x="1920" y="288"/>
                <a:ext cx="43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0" name="Line 71"/>
              <p:cNvSpPr>
                <a:spLocks noChangeShapeType="1"/>
              </p:cNvSpPr>
              <p:nvPr/>
            </p:nvSpPr>
            <p:spPr bwMode="auto">
              <a:xfrm>
                <a:off x="2352" y="288"/>
                <a:ext cx="52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1" name="Line 72"/>
              <p:cNvSpPr>
                <a:spLocks noChangeShapeType="1"/>
              </p:cNvSpPr>
              <p:nvPr/>
            </p:nvSpPr>
            <p:spPr bwMode="auto">
              <a:xfrm flipV="1">
                <a:off x="2592" y="480"/>
                <a:ext cx="288" cy="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2" name="Line 73"/>
              <p:cNvSpPr>
                <a:spLocks noChangeShapeType="1"/>
              </p:cNvSpPr>
              <p:nvPr/>
            </p:nvSpPr>
            <p:spPr bwMode="auto">
              <a:xfrm flipV="1">
                <a:off x="1920" y="3840"/>
                <a:ext cx="432" cy="38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3" name="Line 74"/>
              <p:cNvSpPr>
                <a:spLocks noChangeShapeType="1"/>
              </p:cNvSpPr>
              <p:nvPr/>
            </p:nvSpPr>
            <p:spPr bwMode="auto">
              <a:xfrm>
                <a:off x="1920" y="4224"/>
                <a:ext cx="672" cy="24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4" name="Line 75"/>
              <p:cNvSpPr>
                <a:spLocks noChangeShapeType="1"/>
              </p:cNvSpPr>
              <p:nvPr/>
            </p:nvSpPr>
            <p:spPr bwMode="auto">
              <a:xfrm>
                <a:off x="2352" y="3840"/>
                <a:ext cx="528" cy="43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5" name="Line 76"/>
              <p:cNvSpPr>
                <a:spLocks noChangeShapeType="1"/>
              </p:cNvSpPr>
              <p:nvPr/>
            </p:nvSpPr>
            <p:spPr bwMode="auto">
              <a:xfrm flipH="1">
                <a:off x="2592" y="4272"/>
                <a:ext cx="288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6" name="Line 77"/>
              <p:cNvSpPr>
                <a:spLocks noChangeShapeType="1"/>
              </p:cNvSpPr>
              <p:nvPr/>
            </p:nvSpPr>
            <p:spPr bwMode="auto">
              <a:xfrm>
                <a:off x="2544" y="2688"/>
                <a:ext cx="720" cy="1872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7" name="Oval 78"/>
              <p:cNvSpPr>
                <a:spLocks noChangeArrowheads="1"/>
              </p:cNvSpPr>
              <p:nvPr/>
            </p:nvSpPr>
            <p:spPr bwMode="auto">
              <a:xfrm>
                <a:off x="2448" y="2784"/>
                <a:ext cx="288" cy="28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8" name="Oval 79"/>
              <p:cNvSpPr>
                <a:spLocks noChangeArrowheads="1"/>
              </p:cNvSpPr>
              <p:nvPr/>
            </p:nvSpPr>
            <p:spPr bwMode="auto">
              <a:xfrm>
                <a:off x="2400" y="3408"/>
                <a:ext cx="384" cy="38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6699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79" name="Oval 80"/>
              <p:cNvSpPr>
                <a:spLocks noChangeArrowheads="1"/>
              </p:cNvSpPr>
              <p:nvPr/>
            </p:nvSpPr>
            <p:spPr bwMode="auto">
              <a:xfrm>
                <a:off x="2544" y="3552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0" name="Oval 81"/>
              <p:cNvSpPr>
                <a:spLocks noChangeArrowheads="1"/>
              </p:cNvSpPr>
              <p:nvPr/>
            </p:nvSpPr>
            <p:spPr bwMode="auto">
              <a:xfrm>
                <a:off x="2544" y="3888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1" name="Oval 82"/>
              <p:cNvSpPr>
                <a:spLocks noChangeArrowheads="1"/>
              </p:cNvSpPr>
              <p:nvPr/>
            </p:nvSpPr>
            <p:spPr bwMode="auto">
              <a:xfrm>
                <a:off x="2544" y="417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2" name="Oval 83"/>
              <p:cNvSpPr>
                <a:spLocks noChangeArrowheads="1"/>
              </p:cNvSpPr>
              <p:nvPr/>
            </p:nvSpPr>
            <p:spPr bwMode="auto">
              <a:xfrm>
                <a:off x="2544" y="2160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3" name="Oval 84"/>
              <p:cNvSpPr>
                <a:spLocks noChangeArrowheads="1"/>
              </p:cNvSpPr>
              <p:nvPr/>
            </p:nvSpPr>
            <p:spPr bwMode="auto">
              <a:xfrm>
                <a:off x="2544" y="3216"/>
                <a:ext cx="96" cy="96"/>
              </a:xfrm>
              <a:prstGeom prst="ellipse">
                <a:avLst/>
              </a:prstGeom>
              <a:solidFill>
                <a:srgbClr val="000066"/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4" name="Oval 85"/>
              <p:cNvSpPr>
                <a:spLocks noChangeArrowheads="1"/>
              </p:cNvSpPr>
              <p:nvPr/>
            </p:nvSpPr>
            <p:spPr bwMode="auto">
              <a:xfrm>
                <a:off x="2544" y="441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5" name="Line 86"/>
              <p:cNvSpPr>
                <a:spLocks noChangeShapeType="1"/>
              </p:cNvSpPr>
              <p:nvPr/>
            </p:nvSpPr>
            <p:spPr bwMode="auto">
              <a:xfrm flipV="1">
                <a:off x="2592" y="528"/>
                <a:ext cx="0" cy="3936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6" name="Oval 87"/>
              <p:cNvSpPr>
                <a:spLocks noChangeArrowheads="1"/>
              </p:cNvSpPr>
              <p:nvPr/>
            </p:nvSpPr>
            <p:spPr bwMode="auto">
              <a:xfrm>
                <a:off x="2544" y="2880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7" name="Oval 88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96" cy="96"/>
              </a:xfrm>
              <a:prstGeom prst="ellipse">
                <a:avLst/>
              </a:prstGeom>
              <a:solidFill>
                <a:srgbClr val="FF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88" name="Line 89"/>
              <p:cNvSpPr>
                <a:spLocks noChangeShapeType="1"/>
              </p:cNvSpPr>
              <p:nvPr/>
            </p:nvSpPr>
            <p:spPr bwMode="auto">
              <a:xfrm>
                <a:off x="2208" y="1824"/>
                <a:ext cx="240" cy="624"/>
              </a:xfrm>
              <a:prstGeom prst="line">
                <a:avLst/>
              </a:prstGeom>
              <a:noFill/>
              <a:ln w="38100">
                <a:solidFill>
                  <a:srgbClr val="FFFF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5" name="Text Box 90"/>
          <p:cNvSpPr txBox="1">
            <a:spLocks noChangeArrowheads="1"/>
          </p:cNvSpPr>
          <p:nvPr/>
        </p:nvSpPr>
        <p:spPr bwMode="auto">
          <a:xfrm>
            <a:off x="9008558" y="8856936"/>
            <a:ext cx="2851691" cy="39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2000" b="1" dirty="0">
                <a:solidFill>
                  <a:srgbClr val="000099"/>
                </a:solidFill>
              </a:rPr>
              <a:t> </a:t>
            </a:r>
            <a:r>
              <a:rPr lang="de-DE" sz="2000" b="1" dirty="0" smtClean="0">
                <a:solidFill>
                  <a:srgbClr val="000099"/>
                </a:solidFill>
              </a:rPr>
              <a:t>     4-string </a:t>
            </a:r>
            <a:r>
              <a:rPr lang="de-DE" sz="2000" b="1" dirty="0">
                <a:solidFill>
                  <a:srgbClr val="000099"/>
                </a:solidFill>
              </a:rPr>
              <a:t>stage (1996)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269072" y="8805891"/>
            <a:ext cx="1900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Baikal 1996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0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ighestNPE_upgoing_sho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1625600" y="3154602"/>
            <a:ext cx="170408" cy="370599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9" name="Right Arrow 88"/>
          <p:cNvSpPr/>
          <p:nvPr/>
        </p:nvSpPr>
        <p:spPr bwMode="auto">
          <a:xfrm>
            <a:off x="253999" y="2907493"/>
            <a:ext cx="1106565" cy="864815"/>
          </a:xfrm>
          <a:prstGeom prst="rightArrow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126998" y="3117342"/>
            <a:ext cx="1360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NT-96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</a:t>
            </a:r>
            <a:r>
              <a:rPr lang="de-DE" dirty="0" smtClean="0"/>
              <a:t>tmospheric neutrinos in IceCube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371600"/>
            <a:ext cx="8749359" cy="8295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6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7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8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2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4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7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8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7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29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1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3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4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2235200" y="5328117"/>
            <a:ext cx="1752600" cy="44868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48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446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26" name="Group 2"/>
          <p:cNvGrpSpPr>
            <a:grpSpLocks/>
          </p:cNvGrpSpPr>
          <p:nvPr/>
        </p:nvGrpSpPr>
        <p:grpSpPr bwMode="auto">
          <a:xfrm>
            <a:off x="2920569" y="1444624"/>
            <a:ext cx="8992031" cy="7242175"/>
            <a:chOff x="3132138" y="1989138"/>
            <a:chExt cx="5832475" cy="4681537"/>
          </a:xfrm>
        </p:grpSpPr>
        <p:grpSp>
          <p:nvGrpSpPr>
            <p:cNvPr id="27" name="Group 4"/>
            <p:cNvGrpSpPr>
              <a:grpSpLocks/>
            </p:cNvGrpSpPr>
            <p:nvPr/>
          </p:nvGrpSpPr>
          <p:grpSpPr bwMode="auto">
            <a:xfrm>
              <a:off x="3132138" y="1989138"/>
              <a:ext cx="5832475" cy="4681537"/>
              <a:chOff x="1927" y="1071"/>
              <a:chExt cx="3674" cy="2949"/>
            </a:xfrm>
          </p:grpSpPr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1927" y="1071"/>
                <a:ext cx="3674" cy="2949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50800" dir="2700000" algn="ctr" rotWithShape="0">
                  <a:schemeClr val="bg2"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9"/>
              <p:cNvSpPr>
                <a:spLocks/>
              </p:cNvSpPr>
              <p:nvPr/>
            </p:nvSpPr>
            <p:spPr bwMode="auto">
              <a:xfrm>
                <a:off x="2653" y="1117"/>
                <a:ext cx="2157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57799" bIns="0">
                <a:spAutoFit/>
              </a:bodyPr>
              <a:lstStyle/>
              <a:p>
                <a:pPr marL="57150"/>
                <a:r>
                  <a:rPr lang="en-US" sz="2000">
                    <a:ea typeface="ヒラギノ角ゴ ProN W3" charset="-128"/>
                    <a:cs typeface="Arial" pitchFamily="34" charset="0"/>
                    <a:sym typeface="Arial" pitchFamily="34" charset="0"/>
                  </a:rPr>
                  <a:t>  Muon neutrino survival probability</a:t>
                </a:r>
              </a:p>
            </p:txBody>
          </p:sp>
        </p:grpSp>
        <p:sp>
          <p:nvSpPr>
            <p:cNvPr id="28" name="Text Box 12"/>
            <p:cNvSpPr txBox="1">
              <a:spLocks noChangeArrowheads="1"/>
            </p:cNvSpPr>
            <p:nvPr/>
          </p:nvSpPr>
          <p:spPr bwMode="auto">
            <a:xfrm rot="17080909">
              <a:off x="2908229" y="3471018"/>
              <a:ext cx="2170256" cy="32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lang="de-DE" sz="1800" b="1" i="1" dirty="0">
                  <a:solidFill>
                    <a:srgbClr val="FFFF66"/>
                  </a:solidFill>
                  <a:latin typeface="Arial" pitchFamily="34" charset="0"/>
                </a:rPr>
                <a:t>ANTARES/DeepCore</a:t>
              </a:r>
              <a:endParaRPr lang="en-US" sz="1800" b="1" i="1" dirty="0">
                <a:solidFill>
                  <a:srgbClr val="FFFF66"/>
                </a:solidFill>
                <a:latin typeface="Arial" pitchFamily="34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048375" y="2430152"/>
              <a:ext cx="2334120" cy="3741555"/>
            </a:xfrm>
            <a:prstGeom prst="rect">
              <a:avLst/>
            </a:prstGeom>
            <a:solidFill>
              <a:srgbClr val="26E6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-16128" y="2004406"/>
            <a:ext cx="3143984" cy="5511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FF0000"/>
                </a:solidFill>
                <a:latin typeface="+mj-lt"/>
              </a:rPr>
              <a:t>Vertically upward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8559" y="7661262"/>
            <a:ext cx="1973458" cy="5511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FF0000"/>
                </a:solidFill>
                <a:latin typeface="+mj-lt"/>
              </a:rPr>
              <a:t>Horizontal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5" name="Group 101"/>
          <p:cNvGrpSpPr>
            <a:grpSpLocks noChangeAspect="1"/>
          </p:cNvGrpSpPr>
          <p:nvPr/>
        </p:nvGrpSpPr>
        <p:grpSpPr bwMode="auto">
          <a:xfrm>
            <a:off x="6521813" y="3076668"/>
            <a:ext cx="3960153" cy="3975324"/>
            <a:chOff x="26229219" y="13987438"/>
            <a:chExt cx="3744416" cy="3744416"/>
          </a:xfrm>
        </p:grpSpPr>
        <p:sp>
          <p:nvSpPr>
            <p:cNvPr id="36" name="Oval 70"/>
            <p:cNvSpPr/>
            <p:nvPr/>
          </p:nvSpPr>
          <p:spPr>
            <a:xfrm>
              <a:off x="26229219" y="13987438"/>
              <a:ext cx="3744416" cy="3744416"/>
            </a:xfrm>
            <a:prstGeom prst="ellipse">
              <a:avLst/>
            </a:prstGeom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600"/>
            </a:p>
          </p:txBody>
        </p:sp>
        <p:sp>
          <p:nvSpPr>
            <p:cNvPr id="37" name="Oval 63"/>
            <p:cNvSpPr/>
            <p:nvPr/>
          </p:nvSpPr>
          <p:spPr>
            <a:xfrm>
              <a:off x="26659683" y="14417902"/>
              <a:ext cx="2883489" cy="2883489"/>
            </a:xfrm>
            <a:prstGeom prst="ellipse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600" dirty="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38" name="Rectangle 71"/>
            <p:cNvSpPr/>
            <p:nvPr/>
          </p:nvSpPr>
          <p:spPr>
            <a:xfrm>
              <a:off x="27885165" y="16722633"/>
              <a:ext cx="432523" cy="36043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600"/>
            </a:p>
          </p:txBody>
        </p:sp>
        <p:cxnSp>
          <p:nvCxnSpPr>
            <p:cNvPr id="39" name="Straight Arrow Connector 65"/>
            <p:cNvCxnSpPr/>
            <p:nvPr/>
          </p:nvCxnSpPr>
          <p:spPr>
            <a:xfrm flipH="1">
              <a:off x="28101428" y="14996659"/>
              <a:ext cx="1314047" cy="194223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74"/>
            <p:cNvSpPr txBox="1">
              <a:spLocks noChangeArrowheads="1"/>
            </p:cNvSpPr>
            <p:nvPr/>
          </p:nvSpPr>
          <p:spPr bwMode="auto">
            <a:xfrm>
              <a:off x="28383011" y="16723742"/>
              <a:ext cx="378893" cy="43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600">
                  <a:latin typeface="Symbol" pitchFamily="18" charset="2"/>
                </a:rPr>
                <a:t>q</a:t>
              </a:r>
            </a:p>
          </p:txBody>
        </p:sp>
        <p:sp>
          <p:nvSpPr>
            <p:cNvPr id="41" name="TextBox 75"/>
            <p:cNvSpPr txBox="1">
              <a:spLocks noChangeArrowheads="1"/>
            </p:cNvSpPr>
            <p:nvPr/>
          </p:nvSpPr>
          <p:spPr bwMode="auto">
            <a:xfrm>
              <a:off x="28887070" y="14995550"/>
              <a:ext cx="378893" cy="43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600">
                  <a:latin typeface="Symbol" pitchFamily="18" charset="2"/>
                </a:rPr>
                <a:t>n</a:t>
              </a:r>
            </a:p>
          </p:txBody>
        </p:sp>
        <p:sp>
          <p:nvSpPr>
            <p:cNvPr id="42" name="TextBox 76"/>
            <p:cNvSpPr txBox="1">
              <a:spLocks noChangeArrowheads="1"/>
            </p:cNvSpPr>
            <p:nvPr/>
          </p:nvSpPr>
          <p:spPr bwMode="auto">
            <a:xfrm>
              <a:off x="27036972" y="15283580"/>
              <a:ext cx="875901" cy="43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600"/>
                <a:t>Earth</a:t>
              </a:r>
            </a:p>
          </p:txBody>
        </p:sp>
        <p:cxnSp>
          <p:nvCxnSpPr>
            <p:cNvPr id="43" name="Straight Arrow Connector 78"/>
            <p:cNvCxnSpPr/>
            <p:nvPr/>
          </p:nvCxnSpPr>
          <p:spPr>
            <a:xfrm>
              <a:off x="29324851" y="14061585"/>
              <a:ext cx="74147" cy="93507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79"/>
            <p:cNvSpPr txBox="1">
              <a:spLocks noChangeArrowheads="1"/>
            </p:cNvSpPr>
            <p:nvPr/>
          </p:nvSpPr>
          <p:spPr bwMode="auto">
            <a:xfrm>
              <a:off x="28257893" y="13987438"/>
              <a:ext cx="1067218" cy="75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algn="r" eaLnBrk="1" hangingPunct="1"/>
              <a:r>
                <a:rPr lang="de-DE" sz="1600"/>
                <a:t>cosmic</a:t>
              </a:r>
              <a:br>
                <a:rPr lang="de-DE" sz="1600"/>
              </a:br>
              <a:r>
                <a:rPr lang="de-DE" sz="1600"/>
                <a:t>ray</a:t>
              </a:r>
            </a:p>
          </p:txBody>
        </p:sp>
        <p:sp>
          <p:nvSpPr>
            <p:cNvPr id="45" name="Pie 81"/>
            <p:cNvSpPr/>
            <p:nvPr/>
          </p:nvSpPr>
          <p:spPr>
            <a:xfrm rot="10800000">
              <a:off x="27526789" y="16364257"/>
              <a:ext cx="1149276" cy="1151336"/>
            </a:xfrm>
            <a:prstGeom prst="pie">
              <a:avLst>
                <a:gd name="adj1" fmla="val 7447484"/>
                <a:gd name="adj2" fmla="val 16200000"/>
              </a:avLst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de-DE" sz="160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67"/>
            <p:cNvCxnSpPr/>
            <p:nvPr/>
          </p:nvCxnSpPr>
          <p:spPr>
            <a:xfrm>
              <a:off x="28101428" y="14061585"/>
              <a:ext cx="0" cy="3454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96"/>
            <p:cNvSpPr txBox="1">
              <a:spLocks noChangeArrowheads="1"/>
            </p:cNvSpPr>
            <p:nvPr/>
          </p:nvSpPr>
          <p:spPr bwMode="auto">
            <a:xfrm>
              <a:off x="28903384" y="15787638"/>
              <a:ext cx="387210" cy="439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1pPr>
              <a:lvl2pPr marL="742950" indent="-28575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2pPr>
              <a:lvl3pPr marL="11430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3pPr>
              <a:lvl4pPr marL="16002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4pPr>
              <a:lvl5pPr marL="2057400" indent="-228600" eaLnBrk="0" hangingPunct="0"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5800">
                  <a:solidFill>
                    <a:srgbClr val="000000"/>
                  </a:solidFill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defRPr>
              </a:lvl9pPr>
            </a:lstStyle>
            <a:p>
              <a:pPr eaLnBrk="1" hangingPunct="1"/>
              <a:r>
                <a:rPr lang="de-DE" sz="1600"/>
                <a:t>L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944301" y="2536474"/>
            <a:ext cx="5895773" cy="4441216"/>
            <a:chOff x="6016827" y="82619"/>
            <a:chExt cx="5895773" cy="4441216"/>
          </a:xfrm>
        </p:grpSpPr>
        <p:pic>
          <p:nvPicPr>
            <p:cNvPr id="49" name="Picture 27"/>
            <p:cNvPicPr>
              <a:picLocks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288"/>
            <a:stretch/>
          </p:blipFill>
          <p:spPr bwMode="auto">
            <a:xfrm>
              <a:off x="6016827" y="82619"/>
              <a:ext cx="5895773" cy="444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Rectangle 28"/>
            <p:cNvSpPr>
              <a:spLocks/>
            </p:cNvSpPr>
            <p:nvPr/>
          </p:nvSpPr>
          <p:spPr bwMode="auto">
            <a:xfrm>
              <a:off x="6661774" y="194434"/>
              <a:ext cx="1619313" cy="34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800" dirty="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ANTARES</a:t>
              </a:r>
            </a:p>
          </p:txBody>
        </p:sp>
        <p:sp>
          <p:nvSpPr>
            <p:cNvPr id="51" name="Rectangle 29"/>
            <p:cNvSpPr>
              <a:spLocks/>
            </p:cNvSpPr>
            <p:nvPr/>
          </p:nvSpPr>
          <p:spPr bwMode="auto">
            <a:xfrm>
              <a:off x="6907846" y="2344422"/>
              <a:ext cx="1547873" cy="1936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ANTARES</a:t>
              </a:r>
            </a:p>
            <a:p>
              <a:r>
                <a:rPr lang="en-US" sz="1800">
                  <a:solidFill>
                    <a:srgbClr val="66B132"/>
                  </a:solidFill>
                  <a:latin typeface="Arial Bold" charset="0"/>
                  <a:cs typeface="Arial Bold" charset="0"/>
                  <a:sym typeface="Arial Bold" charset="0"/>
                </a:rPr>
                <a:t>K2K</a:t>
              </a:r>
            </a:p>
            <a:p>
              <a:r>
                <a:rPr lang="en-US" sz="1800">
                  <a:solidFill>
                    <a:srgbClr val="3B00A4"/>
                  </a:solidFill>
                  <a:latin typeface="Arial Bold" charset="0"/>
                  <a:cs typeface="Arial Bold" charset="0"/>
                  <a:sym typeface="Arial Bold" charset="0"/>
                </a:rPr>
                <a:t>MINOS</a:t>
              </a:r>
            </a:p>
            <a:p>
              <a:r>
                <a:rPr lang="en-US" sz="1800">
                  <a:solidFill>
                    <a:srgbClr val="8500AF"/>
                  </a:solidFill>
                  <a:latin typeface="Arial Bold" charset="0"/>
                  <a:cs typeface="Arial Bold" charset="0"/>
                  <a:sym typeface="Arial Bold" charset="0"/>
                </a:rPr>
                <a:t>SuperK</a:t>
              </a:r>
            </a:p>
          </p:txBody>
        </p:sp>
        <p:sp>
          <p:nvSpPr>
            <p:cNvPr id="52" name="Rectangle 30"/>
            <p:cNvSpPr>
              <a:spLocks/>
            </p:cNvSpPr>
            <p:nvPr/>
          </p:nvSpPr>
          <p:spPr bwMode="auto">
            <a:xfrm>
              <a:off x="10025421" y="1873622"/>
              <a:ext cx="404828" cy="48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1σ</a:t>
              </a:r>
            </a:p>
          </p:txBody>
        </p:sp>
        <p:sp>
          <p:nvSpPr>
            <p:cNvPr id="53" name="Rectangle 31"/>
            <p:cNvSpPr>
              <a:spLocks/>
            </p:cNvSpPr>
            <p:nvPr/>
          </p:nvSpPr>
          <p:spPr bwMode="auto">
            <a:xfrm>
              <a:off x="9072884" y="1528368"/>
              <a:ext cx="404828" cy="48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rgbClr val="A40800"/>
                  </a:solidFill>
                  <a:latin typeface="Arial Bold" charset="0"/>
                  <a:cs typeface="Arial Bold" charset="0"/>
                  <a:sym typeface="Arial Bold" charset="0"/>
                </a:rPr>
                <a:t>2σ</a:t>
              </a:r>
            </a:p>
          </p:txBody>
        </p:sp>
        <p:sp>
          <p:nvSpPr>
            <p:cNvPr id="54" name="Rectangle 32"/>
            <p:cNvSpPr>
              <a:spLocks/>
            </p:cNvSpPr>
            <p:nvPr/>
          </p:nvSpPr>
          <p:spPr bwMode="auto">
            <a:xfrm>
              <a:off x="9370552" y="163047"/>
              <a:ext cx="2307918" cy="484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8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PL B714 (2012)</a:t>
              </a:r>
            </a:p>
          </p:txBody>
        </p:sp>
      </p:grpSp>
      <p:sp>
        <p:nvSpPr>
          <p:cNvPr id="5" name="Rectangle 4"/>
          <p:cNvSpPr/>
          <p:nvPr/>
        </p:nvSpPr>
        <p:spPr bwMode="auto">
          <a:xfrm>
            <a:off x="4944301" y="2536474"/>
            <a:ext cx="5895773" cy="4441216"/>
          </a:xfrm>
          <a:prstGeom prst="rect">
            <a:avLst/>
          </a:prstGeom>
          <a:noFill/>
          <a:ln w="57150" cap="flat" cmpd="sng" algn="ctr">
            <a:solidFill>
              <a:srgbClr val="007DB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9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... </a:t>
            </a:r>
            <a:r>
              <a:rPr lang="de-DE" dirty="0"/>
              <a:t>b</a:t>
            </a:r>
            <a:r>
              <a:rPr lang="de-DE" dirty="0" smtClean="0"/>
              <a:t>ut even that was not the beginning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524000"/>
            <a:ext cx="11703050" cy="19812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/>
              <a:t>1960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sz="800" dirty="0" smtClean="0"/>
          </a:p>
          <a:p>
            <a:pPr marL="0" indent="0">
              <a:buNone/>
            </a:pPr>
            <a:r>
              <a:rPr lang="de-DE" dirty="0" smtClean="0"/>
              <a:t>     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797900"/>
              </p:ext>
            </p:extLst>
          </p:nvPr>
        </p:nvGraphicFramePr>
        <p:xfrm>
          <a:off x="9245600" y="2971800"/>
          <a:ext cx="27432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9" name="Acrobat Document" r:id="rId3" imgW="5143500" imgH="6858000" progId="AcroExch.Document.7">
                  <p:embed/>
                </p:oleObj>
              </mc:Choice>
              <mc:Fallback>
                <p:oleObj name="Acrobat Document" r:id="rId3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45600" y="2971800"/>
                        <a:ext cx="2743200" cy="3657600"/>
                      </a:xfrm>
                      <a:prstGeom prst="rect">
                        <a:avLst/>
                      </a:prstGeom>
                      <a:ln w="5715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111966"/>
              </p:ext>
            </p:extLst>
          </p:nvPr>
        </p:nvGraphicFramePr>
        <p:xfrm>
          <a:off x="1244600" y="2971800"/>
          <a:ext cx="2857500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0" name="Acrobat Document" r:id="rId5" imgW="5143500" imgH="6858000" progId="AcroExch.Document.7">
                  <p:embed/>
                </p:oleObj>
              </mc:Choice>
              <mc:Fallback>
                <p:oleObj name="Acrobat Document" r:id="rId5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44600" y="2971800"/>
                        <a:ext cx="2857500" cy="3810000"/>
                      </a:xfrm>
                      <a:prstGeom prst="rect">
                        <a:avLst/>
                      </a:prstGeom>
                      <a:ln w="5715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235758"/>
              </p:ext>
            </p:extLst>
          </p:nvPr>
        </p:nvGraphicFramePr>
        <p:xfrm>
          <a:off x="5283200" y="2971800"/>
          <a:ext cx="2800350" cy="3733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1" name="Acrobat Document" r:id="rId7" imgW="5143500" imgH="6858000" progId="AcroExch.Document.7">
                  <p:embed/>
                </p:oleObj>
              </mc:Choice>
              <mc:Fallback>
                <p:oleObj name="Acrobat Document" r:id="rId7" imgW="5143500" imgH="6858000" progId="AcroExch.Document.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283200" y="2971800"/>
                        <a:ext cx="2800350" cy="3733800"/>
                      </a:xfrm>
                      <a:prstGeom prst="rect">
                        <a:avLst/>
                      </a:prstGeom>
                      <a:ln w="57150">
                        <a:solidFill>
                          <a:schemeClr val="accent1">
                            <a:lumMod val="75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168400" y="7034986"/>
            <a:ext cx="111252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de-DE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      K</a:t>
            </a:r>
            <a:r>
              <a:rPr lang="de-DE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de-DE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Greisen</a:t>
            </a:r>
            <a:r>
              <a:rPr lang="en-US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                             F</a:t>
            </a:r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dirty="0" err="1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Reines</a:t>
            </a:r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</a:t>
            </a:r>
            <a:r>
              <a:rPr lang="en-US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                             M</a:t>
            </a:r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. Markov </a:t>
            </a:r>
            <a:r>
              <a:rPr lang="en-US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                                        </a:t>
            </a:r>
          </a:p>
          <a:p>
            <a:pPr lvl="0" algn="l"/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                                                                                                 (with </a:t>
            </a:r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I. </a:t>
            </a:r>
            <a:r>
              <a:rPr lang="en-US" sz="2800" b="1" dirty="0" err="1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Zheleznykh</a:t>
            </a:r>
            <a:r>
              <a:rPr lang="en-US" sz="28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) </a:t>
            </a:r>
            <a:endParaRPr lang="en-US" sz="2800" b="1" dirty="0" smtClean="0">
              <a:solidFill>
                <a:srgbClr val="00A6E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lvl="0" algn="l"/>
            <a:endParaRPr lang="en-US" sz="800" b="1" dirty="0">
              <a:solidFill>
                <a:srgbClr val="00A6E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  <a:p>
            <a:pPr lvl="0" algn="l"/>
            <a:r>
              <a:rPr lang="en-US" sz="3600" b="1" dirty="0" smtClean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… discuss </a:t>
            </a:r>
            <a:r>
              <a:rPr lang="en-US" sz="3600" b="1" dirty="0">
                <a:solidFill>
                  <a:srgbClr val="00A6EB">
                    <a:lumMod val="75000"/>
                  </a:srgbClr>
                </a:solidFill>
                <a:latin typeface="Calibri" pitchFamily="34" charset="0"/>
                <a:cs typeface="Calibri" pitchFamily="34" charset="0"/>
              </a:rPr>
              <a:t>ways to detect cosmic high-energy neutrinos deep underground or underwater.</a:t>
            </a:r>
            <a:endParaRPr lang="de-DE" sz="3600" b="1" dirty="0">
              <a:solidFill>
                <a:srgbClr val="00A6EB">
                  <a:lumMod val="75000"/>
                </a:srgb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6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6048375" y="2430152"/>
                <a:ext cx="2334120" cy="3741555"/>
              </a:xfrm>
              <a:prstGeom prst="rect">
                <a:avLst/>
              </a:prstGeom>
              <a:solidFill>
                <a:srgbClr val="26E6D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499992" y="2270077"/>
              <a:ext cx="3363808" cy="32243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101"/>
            <p:cNvGrpSpPr>
              <a:grpSpLocks noChangeAspect="1"/>
            </p:cNvGrpSpPr>
            <p:nvPr/>
          </p:nvGrpSpPr>
          <p:grpSpPr bwMode="auto">
            <a:xfrm>
              <a:off x="4716016" y="2460148"/>
              <a:ext cx="2886075" cy="2886075"/>
              <a:chOff x="26229219" y="13987438"/>
              <a:chExt cx="3744416" cy="3744416"/>
            </a:xfrm>
          </p:grpSpPr>
          <p:sp>
            <p:nvSpPr>
              <p:cNvPr id="36" name="Oval 70"/>
              <p:cNvSpPr/>
              <p:nvPr/>
            </p:nvSpPr>
            <p:spPr>
              <a:xfrm>
                <a:off x="26229219" y="13987438"/>
                <a:ext cx="3744416" cy="3744416"/>
              </a:xfrm>
              <a:prstGeom prst="ellipse">
                <a:avLst/>
              </a:prstGeom>
              <a:ln>
                <a:noFill/>
              </a:ln>
              <a:effectLst>
                <a:softEdge rad="317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sp>
            <p:nvSpPr>
              <p:cNvPr id="37" name="Oval 63"/>
              <p:cNvSpPr/>
              <p:nvPr/>
            </p:nvSpPr>
            <p:spPr>
              <a:xfrm>
                <a:off x="26659683" y="14417902"/>
                <a:ext cx="2883489" cy="2883489"/>
              </a:xfrm>
              <a:prstGeom prst="ellipse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 dirty="0">
                  <a:solidFill>
                    <a:schemeClr val="tx1"/>
                  </a:solidFill>
                  <a:latin typeface="Symbol" pitchFamily="18" charset="2"/>
                </a:endParaRPr>
              </a:p>
            </p:txBody>
          </p:sp>
          <p:sp>
            <p:nvSpPr>
              <p:cNvPr id="38" name="Rectangle 71"/>
              <p:cNvSpPr/>
              <p:nvPr/>
            </p:nvSpPr>
            <p:spPr>
              <a:xfrm>
                <a:off x="27885165" y="16722633"/>
                <a:ext cx="432523" cy="36043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/>
              </a:p>
            </p:txBody>
          </p:sp>
          <p:cxnSp>
            <p:nvCxnSpPr>
              <p:cNvPr id="39" name="Straight Arrow Connector 65"/>
              <p:cNvCxnSpPr/>
              <p:nvPr/>
            </p:nvCxnSpPr>
            <p:spPr>
              <a:xfrm flipH="1">
                <a:off x="28101428" y="14996659"/>
                <a:ext cx="1314047" cy="194223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74"/>
              <p:cNvSpPr txBox="1">
                <a:spLocks noChangeArrowheads="1"/>
              </p:cNvSpPr>
              <p:nvPr/>
            </p:nvSpPr>
            <p:spPr bwMode="auto">
              <a:xfrm>
                <a:off x="28383011" y="16723742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q</a:t>
                </a:r>
              </a:p>
            </p:txBody>
          </p:sp>
          <p:sp>
            <p:nvSpPr>
              <p:cNvPr id="41" name="TextBox 75"/>
              <p:cNvSpPr txBox="1">
                <a:spLocks noChangeArrowheads="1"/>
              </p:cNvSpPr>
              <p:nvPr/>
            </p:nvSpPr>
            <p:spPr bwMode="auto">
              <a:xfrm>
                <a:off x="28887070" y="14995550"/>
                <a:ext cx="378893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42" name="TextBox 76"/>
              <p:cNvSpPr txBox="1">
                <a:spLocks noChangeArrowheads="1"/>
              </p:cNvSpPr>
              <p:nvPr/>
            </p:nvSpPr>
            <p:spPr bwMode="auto">
              <a:xfrm>
                <a:off x="27036972" y="15283580"/>
                <a:ext cx="875901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Earth</a:t>
                </a:r>
              </a:p>
            </p:txBody>
          </p:sp>
          <p:cxnSp>
            <p:nvCxnSpPr>
              <p:cNvPr id="43" name="Straight Arrow Connector 78"/>
              <p:cNvCxnSpPr/>
              <p:nvPr/>
            </p:nvCxnSpPr>
            <p:spPr>
              <a:xfrm>
                <a:off x="29324851" y="14061585"/>
                <a:ext cx="74147" cy="93507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79"/>
              <p:cNvSpPr txBox="1">
                <a:spLocks noChangeArrowheads="1"/>
              </p:cNvSpPr>
              <p:nvPr/>
            </p:nvSpPr>
            <p:spPr bwMode="auto">
              <a:xfrm>
                <a:off x="28257893" y="13987438"/>
                <a:ext cx="1067218" cy="7586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algn="r" eaLnBrk="1" hangingPunct="1"/>
                <a:r>
                  <a:rPr lang="de-DE" sz="1600"/>
                  <a:t>cosmic</a:t>
                </a:r>
                <a:br>
                  <a:rPr lang="de-DE" sz="1600"/>
                </a:br>
                <a:r>
                  <a:rPr lang="de-DE" sz="1600"/>
                  <a:t>ray</a:t>
                </a:r>
              </a:p>
            </p:txBody>
          </p:sp>
          <p:sp>
            <p:nvSpPr>
              <p:cNvPr id="45" name="Pie 81"/>
              <p:cNvSpPr/>
              <p:nvPr/>
            </p:nvSpPr>
            <p:spPr>
              <a:xfrm rot="10800000">
                <a:off x="27526789" y="16364257"/>
                <a:ext cx="1149276" cy="1151336"/>
              </a:xfrm>
              <a:prstGeom prst="pie">
                <a:avLst>
                  <a:gd name="adj1" fmla="val 7447484"/>
                  <a:gd name="adj2" fmla="val 16200000"/>
                </a:avLst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de-DE" sz="160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6" name="Straight Connector 67"/>
              <p:cNvCxnSpPr/>
              <p:nvPr/>
            </p:nvCxnSpPr>
            <p:spPr>
              <a:xfrm>
                <a:off x="28101428" y="14061585"/>
                <a:ext cx="0" cy="345400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96"/>
              <p:cNvSpPr txBox="1">
                <a:spLocks noChangeArrowheads="1"/>
              </p:cNvSpPr>
              <p:nvPr/>
            </p:nvSpPr>
            <p:spPr bwMode="auto">
              <a:xfrm>
                <a:off x="28903384" y="15787638"/>
                <a:ext cx="387210" cy="439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1pPr>
                <a:lvl2pPr marL="742950" indent="-28575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2pPr>
                <a:lvl3pPr marL="11430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3pPr>
                <a:lvl4pPr marL="16002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4pPr>
                <a:lvl5pPr marL="2057400" indent="-228600" eaLnBrk="0" hangingPunct="0"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5800">
                    <a:solidFill>
                      <a:srgbClr val="000000"/>
                    </a:solidFill>
                    <a:latin typeface="Gill Sans" charset="0"/>
                    <a:ea typeface="ヒラギノ角ゴ ProN W3" charset="0"/>
                    <a:cs typeface="ヒラギノ角ゴ ProN W3" charset="0"/>
                    <a:sym typeface="Gill Sans" charset="0"/>
                  </a:defRPr>
                </a:lvl9pPr>
              </a:lstStyle>
              <a:p>
                <a:pPr eaLnBrk="1" hangingPunct="1"/>
                <a:r>
                  <a:rPr lang="de-DE" sz="1600"/>
                  <a:t>L</a:t>
                </a:r>
              </a:p>
            </p:txBody>
          </p:sp>
        </p:grpSp>
      </p:grpSp>
      <p:pic>
        <p:nvPicPr>
          <p:cNvPr id="48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4"/>
          <a:stretch/>
        </p:blipFill>
        <p:spPr bwMode="auto">
          <a:xfrm>
            <a:off x="4918902" y="2422384"/>
            <a:ext cx="5877482" cy="47596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901" y="2311785"/>
            <a:ext cx="5877482" cy="510217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388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Oscillations of atmospheric neutrinos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6128" y="1444624"/>
            <a:ext cx="11928728" cy="7242175"/>
            <a:chOff x="-16127" y="1444625"/>
            <a:chExt cx="8693402" cy="5257800"/>
          </a:xfrm>
        </p:grpSpPr>
        <p:grpSp>
          <p:nvGrpSpPr>
            <p:cNvPr id="26" name="Group 2"/>
            <p:cNvGrpSpPr>
              <a:grpSpLocks/>
            </p:cNvGrpSpPr>
            <p:nvPr/>
          </p:nvGrpSpPr>
          <p:grpSpPr bwMode="auto">
            <a:xfrm>
              <a:off x="2124075" y="1444625"/>
              <a:ext cx="6553200" cy="5257800"/>
              <a:chOff x="3132138" y="1989138"/>
              <a:chExt cx="5832475" cy="4681537"/>
            </a:xfrm>
          </p:grpSpPr>
          <p:grpSp>
            <p:nvGrpSpPr>
              <p:cNvPr id="27" name="Group 4"/>
              <p:cNvGrpSpPr>
                <a:grpSpLocks/>
              </p:cNvGrpSpPr>
              <p:nvPr/>
            </p:nvGrpSpPr>
            <p:grpSpPr bwMode="auto">
              <a:xfrm>
                <a:off x="3132138" y="1989138"/>
                <a:ext cx="5832475" cy="4681537"/>
                <a:chOff x="1927" y="1071"/>
                <a:chExt cx="3674" cy="2949"/>
              </a:xfrm>
            </p:grpSpPr>
            <p:pic>
              <p:nvPicPr>
                <p:cNvPr id="30" name="Picture 8"/>
                <p:cNvPicPr>
                  <a:picLocks noChangeAspect="1" noChangeArrowheads="1"/>
                </p:cNvPicPr>
                <p:nvPr/>
              </p:nvPicPr>
              <p:blipFill>
                <a:blip r:embed="rId2"/>
                <a:srcRect/>
                <a:stretch>
                  <a:fillRect/>
                </a:stretch>
              </p:blipFill>
              <p:spPr bwMode="auto">
                <a:xfrm>
                  <a:off x="1927" y="1071"/>
                  <a:ext cx="3674" cy="2949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>
                  <a:outerShdw blurRad="50800" dist="50800" dir="2700000" algn="ctr" rotWithShape="0">
                    <a:schemeClr val="bg2">
                      <a:alpha val="50000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" name="Rectangle 9"/>
                <p:cNvSpPr>
                  <a:spLocks/>
                </p:cNvSpPr>
                <p:nvPr/>
              </p:nvSpPr>
              <p:spPr bwMode="auto">
                <a:xfrm>
                  <a:off x="2653" y="1117"/>
                  <a:ext cx="2157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57799" bIns="0">
                  <a:spAutoFit/>
                </a:bodyPr>
                <a:lstStyle/>
                <a:p>
                  <a:pPr marL="57150"/>
                  <a:r>
                    <a:rPr lang="en-US" sz="2000">
                      <a:ea typeface="ヒラギノ角ゴ ProN W3" charset="-128"/>
                      <a:cs typeface="Arial" pitchFamily="34" charset="0"/>
                      <a:sym typeface="Arial" pitchFamily="34" charset="0"/>
                    </a:rPr>
                    <a:t>  Muon neutrino survival probability</a:t>
                  </a:r>
                </a:p>
              </p:txBody>
            </p:sp>
          </p:grp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 rot="17080909">
                <a:off x="2908229" y="3471018"/>
                <a:ext cx="2170256" cy="3287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/>
                <a:r>
                  <a:rPr lang="de-DE" sz="1800" b="1" i="1" dirty="0">
                    <a:solidFill>
                      <a:srgbClr val="FFFF66"/>
                    </a:solidFill>
                    <a:latin typeface="Arial" pitchFamily="34" charset="0"/>
                  </a:rPr>
                  <a:t>ANTARES/DeepCore</a:t>
                </a:r>
                <a:endParaRPr lang="en-US" sz="1800" b="1" i="1" dirty="0">
                  <a:solidFill>
                    <a:srgbClr val="FFFF66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-16127" y="1851025"/>
              <a:ext cx="2291268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Vertically upward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52506" y="5957888"/>
              <a:ext cx="1438214" cy="4001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de-DE" sz="2000" b="1" dirty="0">
                  <a:solidFill>
                    <a:srgbClr val="FF0000"/>
                  </a:solidFill>
                  <a:latin typeface="+mj-lt"/>
                </a:rPr>
                <a:t>Horizontal</a:t>
              </a:r>
              <a:endParaRPr 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43" name="Straight Arrow Connector 78"/>
            <p:cNvCxnSpPr/>
            <p:nvPr/>
          </p:nvCxnSpPr>
          <p:spPr bwMode="auto">
            <a:xfrm>
              <a:off x="7101984" y="2517301"/>
              <a:ext cx="57150" cy="7207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/>
          <p:cNvSpPr txBox="1"/>
          <p:nvPr/>
        </p:nvSpPr>
        <p:spPr>
          <a:xfrm>
            <a:off x="8261817" y="3179408"/>
            <a:ext cx="2497671" cy="1384995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Non-standard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due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 VLI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84100" y="5220912"/>
            <a:ext cx="1931811" cy="954107"/>
          </a:xfrm>
          <a:prstGeom prst="rect">
            <a:avLst/>
          </a:prstGeom>
          <a:solidFill>
            <a:srgbClr val="003366">
              <a:alpha val="45882"/>
            </a:srgbClr>
          </a:solidFill>
        </p:spPr>
        <p:txBody>
          <a:bodyPr wrap="none" rtlCol="0">
            <a:spAutoFit/>
          </a:bodyPr>
          <a:lstStyle/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tandard</a:t>
            </a:r>
          </a:p>
          <a:p>
            <a:pPr algn="l"/>
            <a:r>
              <a:rPr lang="de-DE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de-DE" sz="28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scillations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816600" y="2445082"/>
            <a:ext cx="1964640" cy="1583022"/>
            <a:chOff x="5816600" y="2445082"/>
            <a:chExt cx="1964640" cy="1583022"/>
          </a:xfrm>
        </p:grpSpPr>
        <p:sp>
          <p:nvSpPr>
            <p:cNvPr id="49" name="TextBox 48"/>
            <p:cNvSpPr txBox="1"/>
            <p:nvPr/>
          </p:nvSpPr>
          <p:spPr>
            <a:xfrm>
              <a:off x="5816600" y="2445082"/>
              <a:ext cx="1964640" cy="954107"/>
            </a:xfrm>
            <a:prstGeom prst="rect">
              <a:avLst/>
            </a:prstGeom>
            <a:solidFill>
              <a:srgbClr val="003366">
                <a:alpha val="45882"/>
              </a:srgbClr>
            </a:solidFill>
            <a:effectLst>
              <a:softEdge rad="127000"/>
            </a:effectLst>
          </p:spPr>
          <p:txBody>
            <a:bodyPr wrap="none" rtlCol="0">
              <a:spAutoFit/>
            </a:bodyPr>
            <a:lstStyle/>
            <a:p>
              <a:pPr algn="l"/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Oscillations</a:t>
              </a:r>
            </a:p>
            <a:p>
              <a:pPr algn="l"/>
              <a:r>
                <a:rPr lang="de-DE" sz="2800" b="1" dirty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t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o sterile 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  <a:sym typeface="Symbol"/>
                </a:rPr>
                <a:t></a:t>
              </a:r>
              <a:r>
                <a:rPr lang="de-DE" sz="2800" b="1" dirty="0" smtClean="0">
                  <a:solidFill>
                    <a:schemeClr val="bg1">
                      <a:lumMod val="95000"/>
                    </a:schemeClr>
                  </a:solidFill>
                  <a:latin typeface="Calibri" pitchFamily="34" charset="0"/>
                  <a:cs typeface="Calibri" pitchFamily="34" charset="0"/>
                </a:rPr>
                <a:t> </a:t>
              </a:r>
            </a:p>
          </p:txBody>
        </p:sp>
        <p:sp>
          <p:nvSpPr>
            <p:cNvPr id="8" name="Left-Right Arrow 7"/>
            <p:cNvSpPr/>
            <p:nvPr/>
          </p:nvSpPr>
          <p:spPr bwMode="auto">
            <a:xfrm>
              <a:off x="6121401" y="3418504"/>
              <a:ext cx="1295184" cy="609600"/>
            </a:xfrm>
            <a:prstGeom prst="leftRightArrow">
              <a:avLst/>
            </a:prstGeom>
            <a:solidFill>
              <a:srgbClr val="007DB0">
                <a:alpha val="43137"/>
              </a:srgbClr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2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352800"/>
            <a:ext cx="11963400" cy="1936750"/>
          </a:xfrm>
        </p:spPr>
        <p:txBody>
          <a:bodyPr/>
          <a:lstStyle/>
          <a:p>
            <a:r>
              <a:rPr lang="de-DE" dirty="0" smtClean="0"/>
              <a:t>Search for  </a:t>
            </a:r>
            <a:br>
              <a:rPr lang="de-DE" dirty="0" smtClean="0"/>
            </a:br>
            <a:r>
              <a:rPr lang="de-DE" dirty="0" smtClean="0"/>
              <a:t>extra-terrestrial neutrinos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58800" y="5410200"/>
            <a:ext cx="6477000" cy="25146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1700"/>
              </a:spcBef>
              <a:spcAft>
                <a:spcPct val="0"/>
              </a:spcAft>
              <a:defRPr sz="2800">
                <a:solidFill>
                  <a:srgbClr val="F28E00"/>
                </a:solidFill>
                <a:latin typeface="+mn-lt"/>
                <a:ea typeface="+mn-ea"/>
                <a:cs typeface="+mn-cs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3600" dirty="0" smtClean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Steady point sources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Transient sources: GRB</a:t>
            </a:r>
          </a:p>
          <a:p>
            <a:r>
              <a:rPr lang="de-DE" sz="3600" dirty="0">
                <a:solidFill>
                  <a:srgbClr val="00A6EB"/>
                </a:solidFill>
                <a:sym typeface="Symbol"/>
              </a:rPr>
              <a:t> </a:t>
            </a:r>
            <a:r>
              <a:rPr lang="de-DE" sz="3600" dirty="0" smtClean="0">
                <a:solidFill>
                  <a:srgbClr val="00A6EB"/>
                </a:solidFill>
              </a:rPr>
              <a:t>Diffuse flux</a:t>
            </a:r>
            <a:endParaRPr lang="en-US" sz="3600" dirty="0">
              <a:solidFill>
                <a:srgbClr val="00A6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96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Point Source IceCube 4 years </a:t>
            </a:r>
            <a:r>
              <a:rPr lang="de-DE" sz="4000" dirty="0"/>
              <a:t> </a:t>
            </a:r>
            <a:r>
              <a:rPr lang="de-DE" sz="4000" dirty="0" smtClean="0"/>
              <a:t>  IC40/59/79/86</a:t>
            </a:r>
            <a:endParaRPr lang="en-US" sz="4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"/>
          <a:stretch/>
        </p:blipFill>
        <p:spPr bwMode="auto">
          <a:xfrm>
            <a:off x="-12700" y="2038350"/>
            <a:ext cx="13030200" cy="773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11836400" y="3429000"/>
            <a:ext cx="1193801" cy="685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40800" y="1614160"/>
            <a:ext cx="3800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April 2011-March 2012</a:t>
            </a:r>
            <a:endParaRPr lang="en-US" sz="28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1722100" y="1066800"/>
            <a:ext cx="4191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TextBox 2"/>
          <p:cNvSpPr txBox="1"/>
          <p:nvPr/>
        </p:nvSpPr>
        <p:spPr>
          <a:xfrm>
            <a:off x="3140768" y="4343400"/>
            <a:ext cx="334258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  o  r  t  h</a:t>
            </a:r>
          </a:p>
          <a:p>
            <a:endParaRPr lang="de-DE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  o  u  t  h</a:t>
            </a:r>
            <a:endParaRPr lang="en-US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14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Limits for steady point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676400"/>
            <a:ext cx="5257800" cy="7467600"/>
          </a:xfrm>
        </p:spPr>
        <p:txBody>
          <a:bodyPr/>
          <a:lstStyle/>
          <a:p>
            <a:r>
              <a:rPr lang="de-DE" sz="2800" dirty="0" smtClean="0"/>
              <a:t>Factor 1000                                                       in 12 years</a:t>
            </a:r>
          </a:p>
          <a:p>
            <a:r>
              <a:rPr lang="de-DE" sz="2800" dirty="0" smtClean="0"/>
              <a:t>No detections                                       yet</a:t>
            </a:r>
          </a:p>
          <a:p>
            <a:r>
              <a:rPr lang="de-DE" sz="2800" dirty="0" smtClean="0"/>
              <a:t>ANTARES is                              best at                                                 Southern Sky                                            </a:t>
            </a:r>
            <a:r>
              <a:rPr lang="de-DE" sz="2400" dirty="0" smtClean="0"/>
              <a:t>IceCube sensitivity                                                   at Southern sky                                               only for cut-off                                                       at &gt;&gt; PeV</a:t>
            </a:r>
          </a:p>
          <a:p>
            <a:r>
              <a:rPr lang="de-DE" sz="2800" dirty="0" smtClean="0"/>
              <a:t>Expect another                                              factor 3  for                                    IceCube in 2016</a:t>
            </a:r>
          </a:p>
          <a:p>
            <a:r>
              <a:rPr lang="de-DE" sz="2800" dirty="0" smtClean="0">
                <a:sym typeface="Wingdings" pitchFamily="2" charset="2"/>
              </a:rPr>
              <a:t>KM3NeT/GVD  would give                ~ </a:t>
            </a:r>
            <a:r>
              <a:rPr lang="de-DE" sz="2800" dirty="0">
                <a:sym typeface="Wingdings" pitchFamily="2" charset="2"/>
              </a:rPr>
              <a:t>f</a:t>
            </a:r>
            <a:r>
              <a:rPr lang="de-DE" sz="2800" dirty="0" smtClean="0">
                <a:sym typeface="Wingdings" pitchFamily="2" charset="2"/>
              </a:rPr>
              <a:t>actor 50  w.r.t. Antares</a:t>
            </a:r>
            <a:endParaRPr lang="en-US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/>
          <a:stretch/>
        </p:blipFill>
        <p:spPr bwMode="auto">
          <a:xfrm>
            <a:off x="3225800" y="1524000"/>
            <a:ext cx="96139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240924" y="5580209"/>
            <a:ext cx="8418787" cy="1755761"/>
            <a:chOff x="4240924" y="5580209"/>
            <a:chExt cx="8418787" cy="1755761"/>
          </a:xfrm>
        </p:grpSpPr>
        <p:sp>
          <p:nvSpPr>
            <p:cNvPr id="6" name="Freeform 5"/>
            <p:cNvSpPr/>
            <p:nvPr/>
          </p:nvSpPr>
          <p:spPr bwMode="auto">
            <a:xfrm>
              <a:off x="4240924" y="5580209"/>
              <a:ext cx="8418787" cy="1755761"/>
            </a:xfrm>
            <a:custGeom>
              <a:avLst/>
              <a:gdLst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452648 w 8466083"/>
                <a:gd name="connsiteY5" fmla="*/ 662223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9080"/>
                <a:gd name="connsiteX1" fmla="*/ 788276 w 8466083"/>
                <a:gd name="connsiteY1" fmla="*/ 78898 h 1719080"/>
                <a:gd name="connsiteX2" fmla="*/ 1119352 w 8466083"/>
                <a:gd name="connsiteY2" fmla="*/ 71 h 1719080"/>
                <a:gd name="connsiteX3" fmla="*/ 2033752 w 8466083"/>
                <a:gd name="connsiteY3" fmla="*/ 94664 h 1719080"/>
                <a:gd name="connsiteX4" fmla="*/ 3058510 w 8466083"/>
                <a:gd name="connsiteY4" fmla="*/ 378443 h 1719080"/>
                <a:gd name="connsiteX5" fmla="*/ 3531476 w 8466083"/>
                <a:gd name="connsiteY5" fmla="*/ 677988 h 1719080"/>
                <a:gd name="connsiteX6" fmla="*/ 3941379 w 8466083"/>
                <a:gd name="connsiteY6" fmla="*/ 1166719 h 1719080"/>
                <a:gd name="connsiteX7" fmla="*/ 4051738 w 8466083"/>
                <a:gd name="connsiteY7" fmla="*/ 1403202 h 1719080"/>
                <a:gd name="connsiteX8" fmla="*/ 4272455 w 8466083"/>
                <a:gd name="connsiteY8" fmla="*/ 1639685 h 1719080"/>
                <a:gd name="connsiteX9" fmla="*/ 4524704 w 8466083"/>
                <a:gd name="connsiteY9" fmla="*/ 1718512 h 1719080"/>
                <a:gd name="connsiteX10" fmla="*/ 4698124 w 8466083"/>
                <a:gd name="connsiteY10" fmla="*/ 1608154 h 1719080"/>
                <a:gd name="connsiteX11" fmla="*/ 4997669 w 8466083"/>
                <a:gd name="connsiteY11" fmla="*/ 1497795 h 1719080"/>
                <a:gd name="connsiteX12" fmla="*/ 5360276 w 8466083"/>
                <a:gd name="connsiteY12" fmla="*/ 1513560 h 1719080"/>
                <a:gd name="connsiteX13" fmla="*/ 5644055 w 8466083"/>
                <a:gd name="connsiteY13" fmla="*/ 1355905 h 1719080"/>
                <a:gd name="connsiteX14" fmla="*/ 6164317 w 8466083"/>
                <a:gd name="connsiteY14" fmla="*/ 1340140 h 1719080"/>
                <a:gd name="connsiteX15" fmla="*/ 6889531 w 8466083"/>
                <a:gd name="connsiteY15" fmla="*/ 1198250 h 1719080"/>
                <a:gd name="connsiteX16" fmla="*/ 7535917 w 8466083"/>
                <a:gd name="connsiteY16" fmla="*/ 993298 h 1719080"/>
                <a:gd name="connsiteX17" fmla="*/ 8056179 w 8466083"/>
                <a:gd name="connsiteY17" fmla="*/ 961767 h 1719080"/>
                <a:gd name="connsiteX18" fmla="*/ 8466083 w 8466083"/>
                <a:gd name="connsiteY18" fmla="*/ 804112 h 1719080"/>
                <a:gd name="connsiteX0" fmla="*/ 0 w 8466083"/>
                <a:gd name="connsiteY0" fmla="*/ 63133 h 1718677"/>
                <a:gd name="connsiteX1" fmla="*/ 788276 w 8466083"/>
                <a:gd name="connsiteY1" fmla="*/ 78898 h 1718677"/>
                <a:gd name="connsiteX2" fmla="*/ 1119352 w 8466083"/>
                <a:gd name="connsiteY2" fmla="*/ 71 h 1718677"/>
                <a:gd name="connsiteX3" fmla="*/ 2033752 w 8466083"/>
                <a:gd name="connsiteY3" fmla="*/ 94664 h 1718677"/>
                <a:gd name="connsiteX4" fmla="*/ 3058510 w 8466083"/>
                <a:gd name="connsiteY4" fmla="*/ 378443 h 1718677"/>
                <a:gd name="connsiteX5" fmla="*/ 3531476 w 8466083"/>
                <a:gd name="connsiteY5" fmla="*/ 677988 h 1718677"/>
                <a:gd name="connsiteX6" fmla="*/ 3941379 w 8466083"/>
                <a:gd name="connsiteY6" fmla="*/ 1166719 h 1718677"/>
                <a:gd name="connsiteX7" fmla="*/ 4051738 w 8466083"/>
                <a:gd name="connsiteY7" fmla="*/ 1403202 h 1718677"/>
                <a:gd name="connsiteX8" fmla="*/ 4272455 w 8466083"/>
                <a:gd name="connsiteY8" fmla="*/ 1639685 h 1718677"/>
                <a:gd name="connsiteX9" fmla="*/ 4524704 w 8466083"/>
                <a:gd name="connsiteY9" fmla="*/ 1718512 h 1718677"/>
                <a:gd name="connsiteX10" fmla="*/ 4745420 w 8466083"/>
                <a:gd name="connsiteY10" fmla="*/ 1655450 h 1718677"/>
                <a:gd name="connsiteX11" fmla="*/ 4997669 w 8466083"/>
                <a:gd name="connsiteY11" fmla="*/ 1497795 h 1718677"/>
                <a:gd name="connsiteX12" fmla="*/ 5360276 w 8466083"/>
                <a:gd name="connsiteY12" fmla="*/ 1513560 h 1718677"/>
                <a:gd name="connsiteX13" fmla="*/ 5644055 w 8466083"/>
                <a:gd name="connsiteY13" fmla="*/ 1355905 h 1718677"/>
                <a:gd name="connsiteX14" fmla="*/ 6164317 w 8466083"/>
                <a:gd name="connsiteY14" fmla="*/ 1340140 h 1718677"/>
                <a:gd name="connsiteX15" fmla="*/ 6889531 w 8466083"/>
                <a:gd name="connsiteY15" fmla="*/ 1198250 h 1718677"/>
                <a:gd name="connsiteX16" fmla="*/ 7535917 w 8466083"/>
                <a:gd name="connsiteY16" fmla="*/ 993298 h 1718677"/>
                <a:gd name="connsiteX17" fmla="*/ 8056179 w 8466083"/>
                <a:gd name="connsiteY17" fmla="*/ 961767 h 1718677"/>
                <a:gd name="connsiteX18" fmla="*/ 8466083 w 8466083"/>
                <a:gd name="connsiteY18" fmla="*/ 804112 h 1718677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961767 h 1718629"/>
                <a:gd name="connsiteX18" fmla="*/ 8466083 w 8466083"/>
                <a:gd name="connsiteY18" fmla="*/ 804112 h 1718629"/>
                <a:gd name="connsiteX0" fmla="*/ 0 w 8466083"/>
                <a:gd name="connsiteY0" fmla="*/ 63133 h 1718629"/>
                <a:gd name="connsiteX1" fmla="*/ 788276 w 8466083"/>
                <a:gd name="connsiteY1" fmla="*/ 78898 h 1718629"/>
                <a:gd name="connsiteX2" fmla="*/ 1119352 w 8466083"/>
                <a:gd name="connsiteY2" fmla="*/ 71 h 1718629"/>
                <a:gd name="connsiteX3" fmla="*/ 2033752 w 8466083"/>
                <a:gd name="connsiteY3" fmla="*/ 94664 h 1718629"/>
                <a:gd name="connsiteX4" fmla="*/ 3058510 w 8466083"/>
                <a:gd name="connsiteY4" fmla="*/ 378443 h 1718629"/>
                <a:gd name="connsiteX5" fmla="*/ 3531476 w 8466083"/>
                <a:gd name="connsiteY5" fmla="*/ 677988 h 1718629"/>
                <a:gd name="connsiteX6" fmla="*/ 3941379 w 8466083"/>
                <a:gd name="connsiteY6" fmla="*/ 1166719 h 1718629"/>
                <a:gd name="connsiteX7" fmla="*/ 4051738 w 8466083"/>
                <a:gd name="connsiteY7" fmla="*/ 1403202 h 1718629"/>
                <a:gd name="connsiteX8" fmla="*/ 4272455 w 8466083"/>
                <a:gd name="connsiteY8" fmla="*/ 1639685 h 1718629"/>
                <a:gd name="connsiteX9" fmla="*/ 4524704 w 8466083"/>
                <a:gd name="connsiteY9" fmla="*/ 1718512 h 1718629"/>
                <a:gd name="connsiteX10" fmla="*/ 4745420 w 8466083"/>
                <a:gd name="connsiteY10" fmla="*/ 1655450 h 1718629"/>
                <a:gd name="connsiteX11" fmla="*/ 5029200 w 8466083"/>
                <a:gd name="connsiteY11" fmla="*/ 1576623 h 1718629"/>
                <a:gd name="connsiteX12" fmla="*/ 5360276 w 8466083"/>
                <a:gd name="connsiteY12" fmla="*/ 1513560 h 1718629"/>
                <a:gd name="connsiteX13" fmla="*/ 5644055 w 8466083"/>
                <a:gd name="connsiteY13" fmla="*/ 1355905 h 1718629"/>
                <a:gd name="connsiteX14" fmla="*/ 6164317 w 8466083"/>
                <a:gd name="connsiteY14" fmla="*/ 1340140 h 1718629"/>
                <a:gd name="connsiteX15" fmla="*/ 6889531 w 8466083"/>
                <a:gd name="connsiteY15" fmla="*/ 1198250 h 1718629"/>
                <a:gd name="connsiteX16" fmla="*/ 7535917 w 8466083"/>
                <a:gd name="connsiteY16" fmla="*/ 993298 h 1718629"/>
                <a:gd name="connsiteX17" fmla="*/ 8056179 w 8466083"/>
                <a:gd name="connsiteY17" fmla="*/ 882940 h 1718629"/>
                <a:gd name="connsiteX18" fmla="*/ 8466083 w 8466083"/>
                <a:gd name="connsiteY18" fmla="*/ 804112 h 1718629"/>
                <a:gd name="connsiteX0" fmla="*/ 0 w 8450318"/>
                <a:gd name="connsiteY0" fmla="*/ 63133 h 1718629"/>
                <a:gd name="connsiteX1" fmla="*/ 788276 w 8450318"/>
                <a:gd name="connsiteY1" fmla="*/ 78898 h 1718629"/>
                <a:gd name="connsiteX2" fmla="*/ 1119352 w 8450318"/>
                <a:gd name="connsiteY2" fmla="*/ 71 h 1718629"/>
                <a:gd name="connsiteX3" fmla="*/ 2033752 w 8450318"/>
                <a:gd name="connsiteY3" fmla="*/ 94664 h 1718629"/>
                <a:gd name="connsiteX4" fmla="*/ 3058510 w 8450318"/>
                <a:gd name="connsiteY4" fmla="*/ 378443 h 1718629"/>
                <a:gd name="connsiteX5" fmla="*/ 3531476 w 8450318"/>
                <a:gd name="connsiteY5" fmla="*/ 677988 h 1718629"/>
                <a:gd name="connsiteX6" fmla="*/ 3941379 w 8450318"/>
                <a:gd name="connsiteY6" fmla="*/ 1166719 h 1718629"/>
                <a:gd name="connsiteX7" fmla="*/ 4051738 w 8450318"/>
                <a:gd name="connsiteY7" fmla="*/ 1403202 h 1718629"/>
                <a:gd name="connsiteX8" fmla="*/ 4272455 w 8450318"/>
                <a:gd name="connsiteY8" fmla="*/ 1639685 h 1718629"/>
                <a:gd name="connsiteX9" fmla="*/ 4524704 w 8450318"/>
                <a:gd name="connsiteY9" fmla="*/ 1718512 h 1718629"/>
                <a:gd name="connsiteX10" fmla="*/ 4745420 w 8450318"/>
                <a:gd name="connsiteY10" fmla="*/ 1655450 h 1718629"/>
                <a:gd name="connsiteX11" fmla="*/ 5029200 w 8450318"/>
                <a:gd name="connsiteY11" fmla="*/ 1576623 h 1718629"/>
                <a:gd name="connsiteX12" fmla="*/ 5360276 w 8450318"/>
                <a:gd name="connsiteY12" fmla="*/ 1513560 h 1718629"/>
                <a:gd name="connsiteX13" fmla="*/ 5644055 w 8450318"/>
                <a:gd name="connsiteY13" fmla="*/ 1355905 h 1718629"/>
                <a:gd name="connsiteX14" fmla="*/ 6164317 w 8450318"/>
                <a:gd name="connsiteY14" fmla="*/ 1340140 h 1718629"/>
                <a:gd name="connsiteX15" fmla="*/ 6889531 w 8450318"/>
                <a:gd name="connsiteY15" fmla="*/ 1198250 h 1718629"/>
                <a:gd name="connsiteX16" fmla="*/ 7535917 w 8450318"/>
                <a:gd name="connsiteY16" fmla="*/ 993298 h 1718629"/>
                <a:gd name="connsiteX17" fmla="*/ 8056179 w 8450318"/>
                <a:gd name="connsiteY17" fmla="*/ 882940 h 1718629"/>
                <a:gd name="connsiteX18" fmla="*/ 8450318 w 8450318"/>
                <a:gd name="connsiteY18" fmla="*/ 725284 h 1718629"/>
                <a:gd name="connsiteX0" fmla="*/ 0 w 8450318"/>
                <a:gd name="connsiteY0" fmla="*/ 63133 h 1718512"/>
                <a:gd name="connsiteX1" fmla="*/ 788276 w 8450318"/>
                <a:gd name="connsiteY1" fmla="*/ 78898 h 1718512"/>
                <a:gd name="connsiteX2" fmla="*/ 1119352 w 8450318"/>
                <a:gd name="connsiteY2" fmla="*/ 71 h 1718512"/>
                <a:gd name="connsiteX3" fmla="*/ 2033752 w 8450318"/>
                <a:gd name="connsiteY3" fmla="*/ 94664 h 1718512"/>
                <a:gd name="connsiteX4" fmla="*/ 3058510 w 8450318"/>
                <a:gd name="connsiteY4" fmla="*/ 378443 h 1718512"/>
                <a:gd name="connsiteX5" fmla="*/ 3531476 w 8450318"/>
                <a:gd name="connsiteY5" fmla="*/ 677988 h 1718512"/>
                <a:gd name="connsiteX6" fmla="*/ 3941379 w 8450318"/>
                <a:gd name="connsiteY6" fmla="*/ 1166719 h 1718512"/>
                <a:gd name="connsiteX7" fmla="*/ 4051738 w 8450318"/>
                <a:gd name="connsiteY7" fmla="*/ 1403202 h 1718512"/>
                <a:gd name="connsiteX8" fmla="*/ 4272455 w 8450318"/>
                <a:gd name="connsiteY8" fmla="*/ 1655451 h 1718512"/>
                <a:gd name="connsiteX9" fmla="*/ 4524704 w 8450318"/>
                <a:gd name="connsiteY9" fmla="*/ 1718512 h 1718512"/>
                <a:gd name="connsiteX10" fmla="*/ 4745420 w 8450318"/>
                <a:gd name="connsiteY10" fmla="*/ 1655450 h 1718512"/>
                <a:gd name="connsiteX11" fmla="*/ 5029200 w 8450318"/>
                <a:gd name="connsiteY11" fmla="*/ 1576623 h 1718512"/>
                <a:gd name="connsiteX12" fmla="*/ 5360276 w 8450318"/>
                <a:gd name="connsiteY12" fmla="*/ 1513560 h 1718512"/>
                <a:gd name="connsiteX13" fmla="*/ 5644055 w 8450318"/>
                <a:gd name="connsiteY13" fmla="*/ 1355905 h 1718512"/>
                <a:gd name="connsiteX14" fmla="*/ 6164317 w 8450318"/>
                <a:gd name="connsiteY14" fmla="*/ 1340140 h 1718512"/>
                <a:gd name="connsiteX15" fmla="*/ 6889531 w 8450318"/>
                <a:gd name="connsiteY15" fmla="*/ 1198250 h 1718512"/>
                <a:gd name="connsiteX16" fmla="*/ 7535917 w 8450318"/>
                <a:gd name="connsiteY16" fmla="*/ 993298 h 1718512"/>
                <a:gd name="connsiteX17" fmla="*/ 8056179 w 8450318"/>
                <a:gd name="connsiteY17" fmla="*/ 882940 h 1718512"/>
                <a:gd name="connsiteX18" fmla="*/ 8450318 w 8450318"/>
                <a:gd name="connsiteY18" fmla="*/ 725284 h 1718512"/>
                <a:gd name="connsiteX0" fmla="*/ 0 w 8450318"/>
                <a:gd name="connsiteY0" fmla="*/ 73012 h 1728391"/>
                <a:gd name="connsiteX1" fmla="*/ 756745 w 8450318"/>
                <a:gd name="connsiteY1" fmla="*/ 9949 h 1728391"/>
                <a:gd name="connsiteX2" fmla="*/ 1119352 w 8450318"/>
                <a:gd name="connsiteY2" fmla="*/ 9950 h 1728391"/>
                <a:gd name="connsiteX3" fmla="*/ 2033752 w 8450318"/>
                <a:gd name="connsiteY3" fmla="*/ 104543 h 1728391"/>
                <a:gd name="connsiteX4" fmla="*/ 3058510 w 8450318"/>
                <a:gd name="connsiteY4" fmla="*/ 388322 h 1728391"/>
                <a:gd name="connsiteX5" fmla="*/ 3531476 w 8450318"/>
                <a:gd name="connsiteY5" fmla="*/ 687867 h 1728391"/>
                <a:gd name="connsiteX6" fmla="*/ 3941379 w 8450318"/>
                <a:gd name="connsiteY6" fmla="*/ 1176598 h 1728391"/>
                <a:gd name="connsiteX7" fmla="*/ 4051738 w 8450318"/>
                <a:gd name="connsiteY7" fmla="*/ 1413081 h 1728391"/>
                <a:gd name="connsiteX8" fmla="*/ 4272455 w 8450318"/>
                <a:gd name="connsiteY8" fmla="*/ 1665330 h 1728391"/>
                <a:gd name="connsiteX9" fmla="*/ 4524704 w 8450318"/>
                <a:gd name="connsiteY9" fmla="*/ 1728391 h 1728391"/>
                <a:gd name="connsiteX10" fmla="*/ 4745420 w 8450318"/>
                <a:gd name="connsiteY10" fmla="*/ 1665329 h 1728391"/>
                <a:gd name="connsiteX11" fmla="*/ 5029200 w 8450318"/>
                <a:gd name="connsiteY11" fmla="*/ 1586502 h 1728391"/>
                <a:gd name="connsiteX12" fmla="*/ 5360276 w 8450318"/>
                <a:gd name="connsiteY12" fmla="*/ 1523439 h 1728391"/>
                <a:gd name="connsiteX13" fmla="*/ 5644055 w 8450318"/>
                <a:gd name="connsiteY13" fmla="*/ 1365784 h 1728391"/>
                <a:gd name="connsiteX14" fmla="*/ 6164317 w 8450318"/>
                <a:gd name="connsiteY14" fmla="*/ 1350019 h 1728391"/>
                <a:gd name="connsiteX15" fmla="*/ 6889531 w 8450318"/>
                <a:gd name="connsiteY15" fmla="*/ 1208129 h 1728391"/>
                <a:gd name="connsiteX16" fmla="*/ 7535917 w 8450318"/>
                <a:gd name="connsiteY16" fmla="*/ 1003177 h 1728391"/>
                <a:gd name="connsiteX17" fmla="*/ 8056179 w 8450318"/>
                <a:gd name="connsiteY17" fmla="*/ 892819 h 1728391"/>
                <a:gd name="connsiteX18" fmla="*/ 8450318 w 8450318"/>
                <a:gd name="connsiteY18" fmla="*/ 735163 h 1728391"/>
                <a:gd name="connsiteX0" fmla="*/ 0 w 8450318"/>
                <a:gd name="connsiteY0" fmla="*/ 98890 h 1754269"/>
                <a:gd name="connsiteX1" fmla="*/ 756745 w 8450318"/>
                <a:gd name="connsiteY1" fmla="*/ 35827 h 1754269"/>
                <a:gd name="connsiteX2" fmla="*/ 1245476 w 8450318"/>
                <a:gd name="connsiteY2" fmla="*/ 4297 h 1754269"/>
                <a:gd name="connsiteX3" fmla="*/ 2033752 w 8450318"/>
                <a:gd name="connsiteY3" fmla="*/ 130421 h 1754269"/>
                <a:gd name="connsiteX4" fmla="*/ 3058510 w 8450318"/>
                <a:gd name="connsiteY4" fmla="*/ 414200 h 1754269"/>
                <a:gd name="connsiteX5" fmla="*/ 3531476 w 8450318"/>
                <a:gd name="connsiteY5" fmla="*/ 713745 h 1754269"/>
                <a:gd name="connsiteX6" fmla="*/ 3941379 w 8450318"/>
                <a:gd name="connsiteY6" fmla="*/ 1202476 h 1754269"/>
                <a:gd name="connsiteX7" fmla="*/ 4051738 w 8450318"/>
                <a:gd name="connsiteY7" fmla="*/ 1438959 h 1754269"/>
                <a:gd name="connsiteX8" fmla="*/ 4272455 w 8450318"/>
                <a:gd name="connsiteY8" fmla="*/ 1691208 h 1754269"/>
                <a:gd name="connsiteX9" fmla="*/ 4524704 w 8450318"/>
                <a:gd name="connsiteY9" fmla="*/ 1754269 h 1754269"/>
                <a:gd name="connsiteX10" fmla="*/ 4745420 w 8450318"/>
                <a:gd name="connsiteY10" fmla="*/ 1691207 h 1754269"/>
                <a:gd name="connsiteX11" fmla="*/ 5029200 w 8450318"/>
                <a:gd name="connsiteY11" fmla="*/ 1612380 h 1754269"/>
                <a:gd name="connsiteX12" fmla="*/ 5360276 w 8450318"/>
                <a:gd name="connsiteY12" fmla="*/ 1549317 h 1754269"/>
                <a:gd name="connsiteX13" fmla="*/ 5644055 w 8450318"/>
                <a:gd name="connsiteY13" fmla="*/ 1391662 h 1754269"/>
                <a:gd name="connsiteX14" fmla="*/ 6164317 w 8450318"/>
                <a:gd name="connsiteY14" fmla="*/ 1375897 h 1754269"/>
                <a:gd name="connsiteX15" fmla="*/ 6889531 w 8450318"/>
                <a:gd name="connsiteY15" fmla="*/ 1234007 h 1754269"/>
                <a:gd name="connsiteX16" fmla="*/ 7535917 w 8450318"/>
                <a:gd name="connsiteY16" fmla="*/ 1029055 h 1754269"/>
                <a:gd name="connsiteX17" fmla="*/ 8056179 w 8450318"/>
                <a:gd name="connsiteY17" fmla="*/ 918697 h 1754269"/>
                <a:gd name="connsiteX18" fmla="*/ 8450318 w 8450318"/>
                <a:gd name="connsiteY18" fmla="*/ 761041 h 1754269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  <a:gd name="connsiteX0" fmla="*/ 0 w 8418787"/>
                <a:gd name="connsiteY0" fmla="*/ 179210 h 1755761"/>
                <a:gd name="connsiteX1" fmla="*/ 725214 w 8418787"/>
                <a:gd name="connsiteY1" fmla="*/ 37319 h 1755761"/>
                <a:gd name="connsiteX2" fmla="*/ 1213945 w 8418787"/>
                <a:gd name="connsiteY2" fmla="*/ 5789 h 1755761"/>
                <a:gd name="connsiteX3" fmla="*/ 2002221 w 8418787"/>
                <a:gd name="connsiteY3" fmla="*/ 131913 h 1755761"/>
                <a:gd name="connsiteX4" fmla="*/ 3026979 w 8418787"/>
                <a:gd name="connsiteY4" fmla="*/ 415692 h 1755761"/>
                <a:gd name="connsiteX5" fmla="*/ 3499945 w 8418787"/>
                <a:gd name="connsiteY5" fmla="*/ 715237 h 1755761"/>
                <a:gd name="connsiteX6" fmla="*/ 3909848 w 8418787"/>
                <a:gd name="connsiteY6" fmla="*/ 1203968 h 1755761"/>
                <a:gd name="connsiteX7" fmla="*/ 4020207 w 8418787"/>
                <a:gd name="connsiteY7" fmla="*/ 1440451 h 1755761"/>
                <a:gd name="connsiteX8" fmla="*/ 4240924 w 8418787"/>
                <a:gd name="connsiteY8" fmla="*/ 1692700 h 1755761"/>
                <a:gd name="connsiteX9" fmla="*/ 4493173 w 8418787"/>
                <a:gd name="connsiteY9" fmla="*/ 1755761 h 1755761"/>
                <a:gd name="connsiteX10" fmla="*/ 4713889 w 8418787"/>
                <a:gd name="connsiteY10" fmla="*/ 1692699 h 1755761"/>
                <a:gd name="connsiteX11" fmla="*/ 4997669 w 8418787"/>
                <a:gd name="connsiteY11" fmla="*/ 1613872 h 1755761"/>
                <a:gd name="connsiteX12" fmla="*/ 5328745 w 8418787"/>
                <a:gd name="connsiteY12" fmla="*/ 1550809 h 1755761"/>
                <a:gd name="connsiteX13" fmla="*/ 5612524 w 8418787"/>
                <a:gd name="connsiteY13" fmla="*/ 1393154 h 1755761"/>
                <a:gd name="connsiteX14" fmla="*/ 6132786 w 8418787"/>
                <a:gd name="connsiteY14" fmla="*/ 1377389 h 1755761"/>
                <a:gd name="connsiteX15" fmla="*/ 6858000 w 8418787"/>
                <a:gd name="connsiteY15" fmla="*/ 1235499 h 1755761"/>
                <a:gd name="connsiteX16" fmla="*/ 7504386 w 8418787"/>
                <a:gd name="connsiteY16" fmla="*/ 1030547 h 1755761"/>
                <a:gd name="connsiteX17" fmla="*/ 8024648 w 8418787"/>
                <a:gd name="connsiteY17" fmla="*/ 920189 h 1755761"/>
                <a:gd name="connsiteX18" fmla="*/ 8418787 w 8418787"/>
                <a:gd name="connsiteY18" fmla="*/ 762533 h 1755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418787" h="1755761">
                  <a:moveTo>
                    <a:pt x="0" y="179210"/>
                  </a:moveTo>
                  <a:cubicBezTo>
                    <a:pt x="332389" y="-12604"/>
                    <a:pt x="522890" y="66222"/>
                    <a:pt x="725214" y="37319"/>
                  </a:cubicBezTo>
                  <a:cubicBezTo>
                    <a:pt x="927538" y="8416"/>
                    <a:pt x="1001111" y="-9977"/>
                    <a:pt x="1213945" y="5789"/>
                  </a:cubicBezTo>
                  <a:cubicBezTo>
                    <a:pt x="1426779" y="21555"/>
                    <a:pt x="1700049" y="63596"/>
                    <a:pt x="2002221" y="131913"/>
                  </a:cubicBezTo>
                  <a:cubicBezTo>
                    <a:pt x="2304393" y="200230"/>
                    <a:pt x="2777358" y="318471"/>
                    <a:pt x="3026979" y="415692"/>
                  </a:cubicBezTo>
                  <a:cubicBezTo>
                    <a:pt x="3276600" y="512913"/>
                    <a:pt x="3352800" y="583858"/>
                    <a:pt x="3499945" y="715237"/>
                  </a:cubicBezTo>
                  <a:cubicBezTo>
                    <a:pt x="3647090" y="846616"/>
                    <a:pt x="3823138" y="1083099"/>
                    <a:pt x="3909848" y="1203968"/>
                  </a:cubicBezTo>
                  <a:cubicBezTo>
                    <a:pt x="3996558" y="1324837"/>
                    <a:pt x="3965028" y="1358996"/>
                    <a:pt x="4020207" y="1440451"/>
                  </a:cubicBezTo>
                  <a:cubicBezTo>
                    <a:pt x="4075386" y="1521906"/>
                    <a:pt x="4162096" y="1640148"/>
                    <a:pt x="4240924" y="1692700"/>
                  </a:cubicBezTo>
                  <a:cubicBezTo>
                    <a:pt x="4319752" y="1745252"/>
                    <a:pt x="4414346" y="1755761"/>
                    <a:pt x="4493173" y="1755761"/>
                  </a:cubicBezTo>
                  <a:cubicBezTo>
                    <a:pt x="4572000" y="1755761"/>
                    <a:pt x="4629806" y="1716347"/>
                    <a:pt x="4713889" y="1692699"/>
                  </a:cubicBezTo>
                  <a:cubicBezTo>
                    <a:pt x="4797972" y="1669051"/>
                    <a:pt x="4895193" y="1637520"/>
                    <a:pt x="4997669" y="1613872"/>
                  </a:cubicBezTo>
                  <a:cubicBezTo>
                    <a:pt x="5100145" y="1590224"/>
                    <a:pt x="5226269" y="1587595"/>
                    <a:pt x="5328745" y="1550809"/>
                  </a:cubicBezTo>
                  <a:cubicBezTo>
                    <a:pt x="5431221" y="1514023"/>
                    <a:pt x="5478517" y="1422057"/>
                    <a:pt x="5612524" y="1393154"/>
                  </a:cubicBezTo>
                  <a:cubicBezTo>
                    <a:pt x="5746531" y="1364251"/>
                    <a:pt x="5925207" y="1403665"/>
                    <a:pt x="6132786" y="1377389"/>
                  </a:cubicBezTo>
                  <a:cubicBezTo>
                    <a:pt x="6340365" y="1351113"/>
                    <a:pt x="6629400" y="1293306"/>
                    <a:pt x="6858000" y="1235499"/>
                  </a:cubicBezTo>
                  <a:cubicBezTo>
                    <a:pt x="7086600" y="1177692"/>
                    <a:pt x="7309945" y="1083099"/>
                    <a:pt x="7504386" y="1030547"/>
                  </a:cubicBezTo>
                  <a:cubicBezTo>
                    <a:pt x="7698827" y="977995"/>
                    <a:pt x="7872248" y="964858"/>
                    <a:pt x="8024648" y="920189"/>
                  </a:cubicBezTo>
                  <a:cubicBezTo>
                    <a:pt x="8177048" y="875520"/>
                    <a:pt x="8291349" y="825595"/>
                    <a:pt x="8418787" y="762533"/>
                  </a:cubicBezTo>
                </a:path>
              </a:pathLst>
            </a:custGeom>
            <a:noFill/>
            <a:ln w="5715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502890" y="6478320"/>
              <a:ext cx="2529859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 dirty="0" smtClean="0">
                  <a:solidFill>
                    <a:srgbClr val="FF0000"/>
                  </a:solidFill>
                </a:rPr>
                <a:t>IceCube 4 years</a:t>
              </a:r>
            </a:p>
            <a:p>
              <a:r>
                <a:rPr lang="de-DE" sz="1800" b="1" dirty="0" smtClean="0">
                  <a:solidFill>
                    <a:srgbClr val="FF0000"/>
                  </a:solidFill>
                </a:rPr>
                <a:t>preliminary</a:t>
              </a:r>
              <a:endParaRPr lang="en-US" sz="18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5267394" y="7937212"/>
            <a:ext cx="6365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 dirty="0" smtClean="0">
                <a:latin typeface="Calibri" pitchFamily="34" charset="0"/>
                <a:cs typeface="Calibri" pitchFamily="34" charset="0"/>
              </a:rPr>
              <a:t>Southern Sky        |        Northern Sky</a:t>
            </a:r>
            <a:endParaRPr lang="en-US" sz="32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9861550" y="3333750"/>
            <a:ext cx="2804511" cy="457200"/>
          </a:xfrm>
          <a:prstGeom prst="rect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>
                <a:solidFill>
                  <a:schemeClr val="bg1"/>
                </a:solidFill>
              </a:rPr>
              <a:t>e</a:t>
            </a:r>
            <a:r>
              <a:rPr kumimoji="0" lang="de-DE" sz="20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rPr>
              <a:t>arly Amanda limit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-279400" y="3790950"/>
            <a:ext cx="3505200" cy="30567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4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IceCube 3 years:  upper limits and predictions</a:t>
            </a:r>
            <a:endParaRPr lang="en-US" sz="4800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388191"/>
            <a:ext cx="10566400" cy="8183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45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/>
              <a:t>AGN  (Flares on hours to week scale)</a:t>
            </a:r>
          </a:p>
          <a:p>
            <a:r>
              <a:rPr lang="de-DE" sz="4000" dirty="0" smtClean="0"/>
              <a:t>Binary systems (periodic behaviour)</a:t>
            </a:r>
          </a:p>
          <a:p>
            <a:pPr marL="0" indent="0">
              <a:buNone/>
            </a:pPr>
            <a:endParaRPr lang="de-DE" sz="800" dirty="0" smtClean="0"/>
          </a:p>
          <a:p>
            <a:pPr marL="0" indent="0">
              <a:buNone/>
            </a:pPr>
            <a:endParaRPr lang="de-DE" sz="800" dirty="0" smtClean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endParaRPr lang="de-DE" sz="800" dirty="0" smtClean="0"/>
          </a:p>
          <a:p>
            <a:endParaRPr lang="de-DE" sz="800" dirty="0"/>
          </a:p>
          <a:p>
            <a:r>
              <a:rPr lang="de-DE" sz="4000" dirty="0" smtClean="0"/>
              <a:t>IceCube: SN burst trigger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2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Transient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469" y="1447800"/>
            <a:ext cx="11963400" cy="7848600"/>
          </a:xfrm>
        </p:spPr>
        <p:txBody>
          <a:bodyPr/>
          <a:lstStyle/>
          <a:p>
            <a:r>
              <a:rPr lang="de-DE" sz="4000" dirty="0" smtClean="0"/>
              <a:t>GRB (second to minute scale)   </a:t>
            </a:r>
          </a:p>
          <a:p>
            <a:r>
              <a:rPr lang="de-DE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AGN  (Flares on hours to week scale)</a:t>
            </a:r>
          </a:p>
          <a:p>
            <a:r>
              <a:rPr lang="de-DE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Binary systems (periodic behaviour)</a:t>
            </a:r>
          </a:p>
          <a:p>
            <a:pPr marL="0" indent="0">
              <a:buNone/>
            </a:pPr>
            <a:endParaRPr lang="de-DE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de-DE" sz="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sz="40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IceCube: SN burst trigger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23160" r="2539" b="5978"/>
          <a:stretch>
            <a:fillRect/>
          </a:stretch>
        </p:blipFill>
        <p:spPr bwMode="auto">
          <a:xfrm>
            <a:off x="2159000" y="3162300"/>
            <a:ext cx="10128974" cy="5867400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53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uppieren 15"/>
          <p:cNvGrpSpPr>
            <a:grpSpLocks/>
          </p:cNvGrpSpPr>
          <p:nvPr/>
        </p:nvGrpSpPr>
        <p:grpSpPr bwMode="auto">
          <a:xfrm>
            <a:off x="5283200" y="4572000"/>
            <a:ext cx="7721600" cy="5051670"/>
            <a:chOff x="3479332" y="1"/>
            <a:chExt cx="5664668" cy="3243416"/>
          </a:xfrm>
        </p:grpSpPr>
        <p:pic>
          <p:nvPicPr>
            <p:cNvPr id="60" name="Picture 8" descr="Picture 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9332" y="1"/>
              <a:ext cx="5664668" cy="3243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" name="Freeform 60"/>
            <p:cNvSpPr/>
            <p:nvPr/>
          </p:nvSpPr>
          <p:spPr>
            <a:xfrm>
              <a:off x="5357670" y="648461"/>
              <a:ext cx="2870540" cy="2141815"/>
            </a:xfrm>
            <a:custGeom>
              <a:avLst/>
              <a:gdLst>
                <a:gd name="connsiteX0" fmla="*/ 0 w 2870985"/>
                <a:gd name="connsiteY0" fmla="*/ 2142146 h 2142146"/>
                <a:gd name="connsiteX1" fmla="*/ 152045 w 2870985"/>
                <a:gd name="connsiteY1" fmla="*/ 1685990 h 2142146"/>
                <a:gd name="connsiteX2" fmla="*/ 313035 w 2870985"/>
                <a:gd name="connsiteY2" fmla="*/ 1507105 h 2142146"/>
                <a:gd name="connsiteX3" fmla="*/ 375643 w 2870985"/>
                <a:gd name="connsiteY3" fmla="*/ 1363997 h 2142146"/>
                <a:gd name="connsiteX4" fmla="*/ 590296 w 2870985"/>
                <a:gd name="connsiteY4" fmla="*/ 970450 h 2142146"/>
                <a:gd name="connsiteX5" fmla="*/ 1055377 w 2870985"/>
                <a:gd name="connsiteY5" fmla="*/ 308576 h 2142146"/>
                <a:gd name="connsiteX6" fmla="*/ 1153760 w 2870985"/>
                <a:gd name="connsiteY6" fmla="*/ 237022 h 2142146"/>
                <a:gd name="connsiteX7" fmla="*/ 1439964 w 2870985"/>
                <a:gd name="connsiteY7" fmla="*/ 84970 h 2142146"/>
                <a:gd name="connsiteX8" fmla="*/ 1654617 w 2870985"/>
                <a:gd name="connsiteY8" fmla="*/ 84970 h 2142146"/>
                <a:gd name="connsiteX9" fmla="*/ 1878214 w 2870985"/>
                <a:gd name="connsiteY9" fmla="*/ 22360 h 2142146"/>
                <a:gd name="connsiteX10" fmla="*/ 2074980 w 2870985"/>
                <a:gd name="connsiteY10" fmla="*/ 22360 h 2142146"/>
                <a:gd name="connsiteX11" fmla="*/ 2110755 w 2870985"/>
                <a:gd name="connsiteY11" fmla="*/ 40249 h 2142146"/>
                <a:gd name="connsiteX12" fmla="*/ 2191250 w 2870985"/>
                <a:gd name="connsiteY12" fmla="*/ 263855 h 2142146"/>
                <a:gd name="connsiteX13" fmla="*/ 2522174 w 2870985"/>
                <a:gd name="connsiteY13" fmla="*/ 1194057 h 2142146"/>
                <a:gd name="connsiteX14" fmla="*/ 2638444 w 2870985"/>
                <a:gd name="connsiteY14" fmla="*/ 1551826 h 2142146"/>
                <a:gd name="connsiteX15" fmla="*/ 2870985 w 2870985"/>
                <a:gd name="connsiteY15" fmla="*/ 2124258 h 2142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870985" h="2142146">
                  <a:moveTo>
                    <a:pt x="0" y="2142146"/>
                  </a:moveTo>
                  <a:cubicBezTo>
                    <a:pt x="49936" y="1966988"/>
                    <a:pt x="99873" y="1791830"/>
                    <a:pt x="152045" y="1685990"/>
                  </a:cubicBezTo>
                  <a:cubicBezTo>
                    <a:pt x="204217" y="1580150"/>
                    <a:pt x="275769" y="1560770"/>
                    <a:pt x="313035" y="1507105"/>
                  </a:cubicBezTo>
                  <a:cubicBezTo>
                    <a:pt x="350301" y="1453440"/>
                    <a:pt x="329433" y="1453439"/>
                    <a:pt x="375643" y="1363997"/>
                  </a:cubicBezTo>
                  <a:cubicBezTo>
                    <a:pt x="421853" y="1274555"/>
                    <a:pt x="477007" y="1146354"/>
                    <a:pt x="590296" y="970450"/>
                  </a:cubicBezTo>
                  <a:cubicBezTo>
                    <a:pt x="703585" y="794546"/>
                    <a:pt x="961466" y="430814"/>
                    <a:pt x="1055377" y="308576"/>
                  </a:cubicBezTo>
                  <a:cubicBezTo>
                    <a:pt x="1149288" y="186338"/>
                    <a:pt x="1089662" y="274290"/>
                    <a:pt x="1153760" y="237022"/>
                  </a:cubicBezTo>
                  <a:cubicBezTo>
                    <a:pt x="1217858" y="199754"/>
                    <a:pt x="1356488" y="110312"/>
                    <a:pt x="1439964" y="84970"/>
                  </a:cubicBezTo>
                  <a:cubicBezTo>
                    <a:pt x="1523440" y="59628"/>
                    <a:pt x="1581575" y="95405"/>
                    <a:pt x="1654617" y="84970"/>
                  </a:cubicBezTo>
                  <a:cubicBezTo>
                    <a:pt x="1727659" y="74535"/>
                    <a:pt x="1808154" y="32795"/>
                    <a:pt x="1878214" y="22360"/>
                  </a:cubicBezTo>
                  <a:cubicBezTo>
                    <a:pt x="1948274" y="11925"/>
                    <a:pt x="2036223" y="19379"/>
                    <a:pt x="2074980" y="22360"/>
                  </a:cubicBezTo>
                  <a:cubicBezTo>
                    <a:pt x="2113737" y="25342"/>
                    <a:pt x="2091377" y="0"/>
                    <a:pt x="2110755" y="40249"/>
                  </a:cubicBezTo>
                  <a:cubicBezTo>
                    <a:pt x="2130133" y="80498"/>
                    <a:pt x="2191250" y="263855"/>
                    <a:pt x="2191250" y="263855"/>
                  </a:cubicBezTo>
                  <a:cubicBezTo>
                    <a:pt x="2259820" y="456156"/>
                    <a:pt x="2447642" y="979395"/>
                    <a:pt x="2522174" y="1194057"/>
                  </a:cubicBezTo>
                  <a:cubicBezTo>
                    <a:pt x="2596706" y="1408719"/>
                    <a:pt x="2580309" y="1396793"/>
                    <a:pt x="2638444" y="1551826"/>
                  </a:cubicBezTo>
                  <a:cubicBezTo>
                    <a:pt x="2696579" y="1706859"/>
                    <a:pt x="2870985" y="2124258"/>
                    <a:pt x="2870985" y="2124258"/>
                  </a:cubicBezTo>
                </a:path>
              </a:pathLst>
            </a:cu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2" name="Straight Connector 13"/>
            <p:cNvCxnSpPr/>
            <p:nvPr/>
          </p:nvCxnSpPr>
          <p:spPr>
            <a:xfrm flipV="1">
              <a:off x="4266250" y="1261205"/>
              <a:ext cx="241778" cy="0"/>
            </a:xfrm>
            <a:prstGeom prst="line">
              <a:avLst/>
            </a:prstGeom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Freeform 17"/>
            <p:cNvSpPr/>
            <p:nvPr/>
          </p:nvSpPr>
          <p:spPr>
            <a:xfrm>
              <a:off x="5858333" y="1644032"/>
              <a:ext cx="1592083" cy="1128387"/>
            </a:xfrm>
            <a:custGeom>
              <a:avLst/>
              <a:gdLst>
                <a:gd name="connsiteX0" fmla="*/ 0 w 1592011"/>
                <a:gd name="connsiteY0" fmla="*/ 1128466 h 1128466"/>
                <a:gd name="connsiteX1" fmla="*/ 125214 w 1592011"/>
                <a:gd name="connsiteY1" fmla="*/ 904860 h 1128466"/>
                <a:gd name="connsiteX2" fmla="*/ 277260 w 1592011"/>
                <a:gd name="connsiteY2" fmla="*/ 717031 h 1128466"/>
                <a:gd name="connsiteX3" fmla="*/ 572408 w 1592011"/>
                <a:gd name="connsiteY3" fmla="*/ 305595 h 1128466"/>
                <a:gd name="connsiteX4" fmla="*/ 635015 w 1592011"/>
                <a:gd name="connsiteY4" fmla="*/ 251930 h 1128466"/>
                <a:gd name="connsiteX5" fmla="*/ 912276 w 1592011"/>
                <a:gd name="connsiteY5" fmla="*/ 90934 h 1128466"/>
                <a:gd name="connsiteX6" fmla="*/ 1207424 w 1592011"/>
                <a:gd name="connsiteY6" fmla="*/ 73045 h 1128466"/>
                <a:gd name="connsiteX7" fmla="*/ 1466796 w 1592011"/>
                <a:gd name="connsiteY7" fmla="*/ 10435 h 1128466"/>
                <a:gd name="connsiteX8" fmla="*/ 1592011 w 1592011"/>
                <a:gd name="connsiteY8" fmla="*/ 10435 h 1128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2011" h="1128466">
                  <a:moveTo>
                    <a:pt x="0" y="1128466"/>
                  </a:moveTo>
                  <a:cubicBezTo>
                    <a:pt x="39502" y="1050949"/>
                    <a:pt x="79004" y="973433"/>
                    <a:pt x="125214" y="904860"/>
                  </a:cubicBezTo>
                  <a:cubicBezTo>
                    <a:pt x="171424" y="836287"/>
                    <a:pt x="202728" y="816909"/>
                    <a:pt x="277260" y="717031"/>
                  </a:cubicBezTo>
                  <a:cubicBezTo>
                    <a:pt x="351792" y="617154"/>
                    <a:pt x="512782" y="383112"/>
                    <a:pt x="572408" y="305595"/>
                  </a:cubicBezTo>
                  <a:cubicBezTo>
                    <a:pt x="632034" y="228078"/>
                    <a:pt x="578370" y="287707"/>
                    <a:pt x="635015" y="251930"/>
                  </a:cubicBezTo>
                  <a:cubicBezTo>
                    <a:pt x="691660" y="216153"/>
                    <a:pt x="816875" y="120748"/>
                    <a:pt x="912276" y="90934"/>
                  </a:cubicBezTo>
                  <a:cubicBezTo>
                    <a:pt x="1007677" y="61120"/>
                    <a:pt x="1115004" y="86461"/>
                    <a:pt x="1207424" y="73045"/>
                  </a:cubicBezTo>
                  <a:cubicBezTo>
                    <a:pt x="1299844" y="59629"/>
                    <a:pt x="1402698" y="20870"/>
                    <a:pt x="1466796" y="10435"/>
                  </a:cubicBezTo>
                  <a:cubicBezTo>
                    <a:pt x="1530894" y="0"/>
                    <a:pt x="1592011" y="10435"/>
                    <a:pt x="1592011" y="10435"/>
                  </a:cubicBezTo>
                </a:path>
              </a:pathLst>
            </a:cu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cxnSp>
          <p:nvCxnSpPr>
            <p:cNvPr id="64" name="Straight Connector 19"/>
            <p:cNvCxnSpPr/>
            <p:nvPr/>
          </p:nvCxnSpPr>
          <p:spPr>
            <a:xfrm>
              <a:off x="4293621" y="947579"/>
              <a:ext cx="177912" cy="2232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ontent Placeholder 2"/>
          <p:cNvSpPr>
            <a:spLocks noGrp="1"/>
          </p:cNvSpPr>
          <p:nvPr>
            <p:ph idx="1"/>
          </p:nvPr>
        </p:nvSpPr>
        <p:spPr>
          <a:xfrm>
            <a:off x="6027914" y="1752600"/>
            <a:ext cx="6691625" cy="3993091"/>
          </a:xfrm>
        </p:spPr>
        <p:txBody>
          <a:bodyPr lIns="130046" tIns="65023" rIns="130046" bIns="65023"/>
          <a:lstStyle/>
          <a:p>
            <a:r>
              <a:rPr lang="de-DE" sz="3000" dirty="0" smtClean="0"/>
              <a:t>225 GRB at Northern sky (IC40 + IC59)</a:t>
            </a:r>
          </a:p>
          <a:p>
            <a:r>
              <a:rPr lang="de-DE" sz="3000" dirty="0" smtClean="0"/>
              <a:t>No IceCube event in time and direction coincidence</a:t>
            </a:r>
          </a:p>
          <a:p>
            <a:r>
              <a:rPr lang="de-DE" sz="3000" dirty="0" smtClean="0"/>
              <a:t>8.4 coincidences expected                      (Guetta et. al)</a:t>
            </a:r>
            <a:endParaRPr lang="en-US" sz="3000" dirty="0"/>
          </a:p>
        </p:txBody>
      </p:sp>
      <p:sp>
        <p:nvSpPr>
          <p:cNvPr id="66" name="Content Placeholder 2"/>
          <p:cNvSpPr txBox="1">
            <a:spLocks/>
          </p:cNvSpPr>
          <p:nvPr/>
        </p:nvSpPr>
        <p:spPr bwMode="auto">
          <a:xfrm>
            <a:off x="254000" y="7107956"/>
            <a:ext cx="5257799" cy="2448071"/>
          </a:xfrm>
          <a:prstGeom prst="rect">
            <a:avLst/>
          </a:prstGeom>
          <a:solidFill>
            <a:srgbClr val="007DB0"/>
          </a:solidFill>
          <a:ln>
            <a:noFill/>
          </a:ln>
          <a:effectLst/>
          <a:extLst/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600" dirty="0" smtClean="0">
                <a:solidFill>
                  <a:schemeClr val="bg1"/>
                </a:solidFill>
                <a:effectLst/>
                <a:sym typeface="Symbol"/>
              </a:rPr>
              <a:t>Winter et al. have modeled the fireball numerically, using more realistical particle energy distributions, and got fluences less by nearly one order of magnitude !</a:t>
            </a:r>
            <a:endParaRPr lang="en-US" sz="2600" dirty="0">
              <a:solidFill>
                <a:schemeClr val="bg1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GRB Coincidence Search: IceCube</a:t>
            </a:r>
            <a:endParaRPr lang="en-US" dirty="0"/>
          </a:p>
        </p:txBody>
      </p:sp>
      <p:pic>
        <p:nvPicPr>
          <p:cNvPr id="12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2" r="6211"/>
          <a:stretch/>
        </p:blipFill>
        <p:spPr bwMode="auto">
          <a:xfrm>
            <a:off x="107504" y="1530264"/>
            <a:ext cx="5920410" cy="3874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46262" y="5450831"/>
            <a:ext cx="5365537" cy="156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>
              <a:buClr>
                <a:srgbClr val="FFC000"/>
              </a:buClr>
              <a:buNone/>
            </a:pP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Standard fireball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model à la Waxman or Guetta excluded     with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</a:rPr>
              <a:t>&gt; 3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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   (Nature </a:t>
            </a:r>
            <a:r>
              <a:rPr lang="de-DE" sz="2400" dirty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484 (2012) </a:t>
            </a:r>
            <a:r>
              <a:rPr lang="de-DE" sz="2400" dirty="0" smtClean="0">
                <a:solidFill>
                  <a:schemeClr val="accent1">
                    <a:lumMod val="75000"/>
                  </a:schemeClr>
                </a:solidFill>
                <a:effectLst/>
                <a:sym typeface="Symbol"/>
              </a:rPr>
              <a:t>351)</a:t>
            </a:r>
          </a:p>
          <a:p>
            <a:pPr>
              <a:buClr>
                <a:srgbClr val="FFC000"/>
              </a:buClr>
            </a:pPr>
            <a:endParaRPr lang="de-DE" sz="2800" dirty="0">
              <a:solidFill>
                <a:schemeClr val="accent1">
                  <a:lumMod val="75000"/>
                </a:schemeClr>
              </a:solidFill>
              <a:effectLst/>
              <a:sym typeface="Symbol"/>
            </a:endParaRPr>
          </a:p>
        </p:txBody>
      </p:sp>
    </p:spTree>
    <p:extLst>
      <p:ext uri="{BB962C8B-B14F-4D97-AF65-F5344CB8AC3E}">
        <p14:creationId xmlns:p14="http://schemas.microsoft.com/office/powerpoint/2010/main" val="4190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2057400"/>
            <a:ext cx="11703050" cy="7467600"/>
          </a:xfrm>
        </p:spPr>
        <p:txBody>
          <a:bodyPr/>
          <a:lstStyle/>
          <a:p>
            <a:r>
              <a:rPr lang="de-DE" sz="4400" dirty="0" smtClean="0"/>
              <a:t>ANTARES, Amanda, IceCube:                                   Upward going muons</a:t>
            </a:r>
          </a:p>
          <a:p>
            <a:r>
              <a:rPr lang="de-DE" sz="4400" dirty="0" smtClean="0"/>
              <a:t>Amanda, IceCube: contained cascades</a:t>
            </a:r>
          </a:p>
          <a:p>
            <a:r>
              <a:rPr lang="de-DE" sz="4400" dirty="0"/>
              <a:t>Baikal, IceCube: </a:t>
            </a:r>
            <a:r>
              <a:rPr lang="de-DE" sz="4400" dirty="0" smtClean="0"/>
              <a:t>                                                              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  <a:p>
            <a:r>
              <a:rPr lang="de-DE" sz="4400" dirty="0" smtClean="0"/>
              <a:t>IceCube: galactic plane</a:t>
            </a:r>
          </a:p>
          <a:p>
            <a:r>
              <a:rPr lang="de-DE" sz="4400" dirty="0" smtClean="0"/>
              <a:t>ANTARES: Fermi bubbles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369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1" name="Rectangle 7"/>
          <p:cNvSpPr>
            <a:spLocks noChangeArrowheads="1"/>
          </p:cNvSpPr>
          <p:nvPr/>
        </p:nvSpPr>
        <p:spPr bwMode="auto">
          <a:xfrm>
            <a:off x="12262425" y="0"/>
            <a:ext cx="742375" cy="97536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9" tIns="58650" rIns="117299" bIns="58650" anchor="ctr"/>
          <a:lstStyle/>
          <a:p>
            <a:endParaRPr lang="en-US"/>
          </a:p>
        </p:txBody>
      </p:sp>
      <p:sp>
        <p:nvSpPr>
          <p:cNvPr id="98310" name="Rectangle 6"/>
          <p:cNvSpPr>
            <a:spLocks noChangeArrowheads="1"/>
          </p:cNvSpPr>
          <p:nvPr/>
        </p:nvSpPr>
        <p:spPr bwMode="auto">
          <a:xfrm>
            <a:off x="0" y="0"/>
            <a:ext cx="742377" cy="97536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17299" tIns="58650" rIns="117299" bIns="58650" anchor="ctr"/>
          <a:lstStyle/>
          <a:p>
            <a:endParaRPr lang="en-US"/>
          </a:p>
        </p:txBody>
      </p:sp>
      <p:pic>
        <p:nvPicPr>
          <p:cNvPr id="98306" name="Picture 2" descr="markov+ponte-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88" y="1"/>
            <a:ext cx="11829202" cy="983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8307" name="Text Box 3"/>
          <p:cNvSpPr txBox="1">
            <a:spLocks noChangeArrowheads="1"/>
          </p:cNvSpPr>
          <p:nvPr/>
        </p:nvSpPr>
        <p:spPr bwMode="auto">
          <a:xfrm>
            <a:off x="233047" y="575302"/>
            <a:ext cx="3571212" cy="74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7" tIns="65019" rIns="130037" bIns="65019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000">
                <a:solidFill>
                  <a:schemeClr val="bg1"/>
                </a:solidFill>
              </a:rPr>
              <a:t>Moisej Markov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98308" name="Text Box 4"/>
          <p:cNvSpPr txBox="1">
            <a:spLocks noChangeArrowheads="1"/>
          </p:cNvSpPr>
          <p:nvPr/>
        </p:nvSpPr>
        <p:spPr bwMode="auto">
          <a:xfrm>
            <a:off x="8011222" y="575302"/>
            <a:ext cx="4369507" cy="746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37" tIns="65019" rIns="130037" bIns="65019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sz="4000">
                <a:solidFill>
                  <a:schemeClr val="bg1"/>
                </a:solidFill>
              </a:rPr>
              <a:t>Bruno Pontecorvo</a:t>
            </a:r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1287898" y="5194054"/>
            <a:ext cx="10583581" cy="3993904"/>
          </a:xfrm>
          <a:prstGeom prst="rect">
            <a:avLst/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0"/>
          </a:effectLst>
          <a:extLst/>
        </p:spPr>
        <p:txBody>
          <a:bodyPr wrap="none" lIns="130037" tIns="65019" rIns="130037" bIns="65019">
            <a:spAutoFit/>
          </a:bodyPr>
          <a:lstStyle>
            <a:lvl1pPr defTabSz="1014413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06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014413" defTabSz="1014413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20825" defTabSz="1014413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27238" defTabSz="1014413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844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416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3988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56038" defTabSz="1014413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endParaRPr lang="de-DE" sz="2800" dirty="0" smtClean="0">
              <a:solidFill>
                <a:srgbClr val="000099"/>
              </a:solidFill>
            </a:endParaRPr>
          </a:p>
          <a:p>
            <a:endParaRPr lang="de-DE" sz="2800" dirty="0" smtClean="0">
              <a:solidFill>
                <a:srgbClr val="000099"/>
              </a:solidFill>
            </a:endParaRPr>
          </a:p>
          <a:p>
            <a:r>
              <a:rPr lang="de-DE" sz="2800" dirty="0" smtClean="0">
                <a:solidFill>
                  <a:srgbClr val="000099"/>
                </a:solidFill>
              </a:rPr>
              <a:t>M.Markov,</a:t>
            </a:r>
            <a:r>
              <a:rPr lang="de-DE" sz="5100" b="1" dirty="0" smtClean="0">
                <a:solidFill>
                  <a:srgbClr val="CC0000"/>
                </a:solidFill>
              </a:rPr>
              <a:t>1960</a:t>
            </a:r>
            <a:r>
              <a:rPr lang="de-DE" sz="2800" dirty="0">
                <a:solidFill>
                  <a:srgbClr val="000099"/>
                </a:solidFill>
              </a:rPr>
              <a:t>: </a:t>
            </a:r>
          </a:p>
          <a:p>
            <a:r>
              <a:rPr lang="de-DE" dirty="0" smtClean="0">
                <a:solidFill>
                  <a:srgbClr val="000066"/>
                </a:solidFill>
              </a:rPr>
              <a:t>         „</a:t>
            </a:r>
            <a:r>
              <a:rPr lang="de-DE" dirty="0">
                <a:solidFill>
                  <a:srgbClr val="000066"/>
                </a:solidFill>
              </a:rPr>
              <a:t>We propose to install detectors deep in a lake or in the sea and </a:t>
            </a:r>
            <a:r>
              <a:rPr lang="de-DE" dirty="0" smtClean="0">
                <a:solidFill>
                  <a:srgbClr val="000066"/>
                </a:solidFill>
              </a:rPr>
              <a:t>         </a:t>
            </a:r>
            <a:endParaRPr lang="de-DE" dirty="0">
              <a:solidFill>
                <a:srgbClr val="000066"/>
              </a:solidFill>
            </a:endParaRPr>
          </a:p>
          <a:p>
            <a:r>
              <a:rPr lang="de-DE" dirty="0">
                <a:solidFill>
                  <a:srgbClr val="000066"/>
                </a:solidFill>
              </a:rPr>
              <a:t>to determine the direction of  charged particles with the help </a:t>
            </a:r>
          </a:p>
          <a:p>
            <a:r>
              <a:rPr lang="de-DE" dirty="0">
                <a:solidFill>
                  <a:srgbClr val="000066"/>
                </a:solidFill>
              </a:rPr>
              <a:t>of Cherenkov radiation“ Proc. 1960 ICHEP, Rochester, p. 578</a:t>
            </a:r>
            <a:r>
              <a:rPr lang="de-DE" dirty="0" smtClean="0">
                <a:solidFill>
                  <a:srgbClr val="000066"/>
                </a:solidFill>
              </a:rPr>
              <a:t>.</a:t>
            </a:r>
          </a:p>
          <a:p>
            <a:endParaRPr lang="de-DE" dirty="0" smtClean="0">
              <a:solidFill>
                <a:srgbClr val="000066"/>
              </a:solidFill>
            </a:endParaRPr>
          </a:p>
          <a:p>
            <a:endParaRPr lang="de-DE" dirty="0">
              <a:solidFill>
                <a:srgbClr val="000066"/>
              </a:solidFill>
            </a:endParaRPr>
          </a:p>
          <a:p>
            <a:endParaRPr lang="en-US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6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Diffuse extraterrestrial  neutrino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1752600"/>
            <a:ext cx="11703050" cy="7467600"/>
          </a:xfrm>
        </p:spPr>
        <p:txBody>
          <a:bodyPr/>
          <a:lstStyle/>
          <a:p>
            <a:pPr marL="0" indent="0">
              <a:buNone/>
            </a:pPr>
            <a:r>
              <a:rPr lang="de-DE" sz="6600" dirty="0" smtClean="0"/>
              <a:t>IceCube:                                                                             </a:t>
            </a:r>
          </a:p>
          <a:p>
            <a:r>
              <a:rPr lang="de-DE" sz="4400" dirty="0" smtClean="0"/>
              <a:t>Upward  going muons</a:t>
            </a:r>
          </a:p>
          <a:p>
            <a:r>
              <a:rPr lang="de-DE" sz="4400" dirty="0"/>
              <a:t>C</a:t>
            </a:r>
            <a:r>
              <a:rPr lang="de-DE" sz="4400" dirty="0" smtClean="0"/>
              <a:t>ontained cascades</a:t>
            </a:r>
          </a:p>
          <a:p>
            <a:r>
              <a:rPr lang="de-DE" sz="4400" dirty="0" smtClean="0"/>
              <a:t>Extremely </a:t>
            </a:r>
            <a:r>
              <a:rPr lang="de-DE" sz="4400" dirty="0"/>
              <a:t>high </a:t>
            </a:r>
            <a:r>
              <a:rPr lang="de-DE" sz="4400" dirty="0" smtClean="0"/>
              <a:t>energies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28844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67" y="1787533"/>
            <a:ext cx="8090499" cy="7671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2231472" y="5328639"/>
            <a:ext cx="1638582" cy="614468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46510" y="2289615"/>
            <a:ext cx="3558290" cy="6851244"/>
            <a:chOff x="9446510" y="2289615"/>
            <a:chExt cx="3558290" cy="6851244"/>
          </a:xfrm>
        </p:grpSpPr>
        <p:sp>
          <p:nvSpPr>
            <p:cNvPr id="7" name="Rectangle 25"/>
            <p:cNvSpPr>
              <a:spLocks/>
            </p:cNvSpPr>
            <p:nvPr/>
          </p:nvSpPr>
          <p:spPr bwMode="auto">
            <a:xfrm>
              <a:off x="10724792" y="2289615"/>
              <a:ext cx="1155873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de-DE" sz="2800" dirty="0">
                  <a:latin typeface="Arial Bold" charset="0"/>
                  <a:ea typeface="ＭＳ Ｐゴシック" pitchFamily="-84" charset="-128"/>
                  <a:sym typeface="Arial Bold" charset="0"/>
                </a:rPr>
                <a:t>proton</a:t>
              </a:r>
              <a:endParaRPr lang="en-US" sz="2800" dirty="0">
                <a:solidFill>
                  <a:schemeClr val="tx1"/>
                </a:solidFill>
                <a:latin typeface="Arial Bold" charset="0"/>
                <a:ea typeface="ＭＳ Ｐゴシック" pitchFamily="-84" charset="-128"/>
                <a:sym typeface="Arial Bold" charset="0"/>
              </a:endParaRPr>
            </a:p>
          </p:txBody>
        </p:sp>
        <p:sp>
          <p:nvSpPr>
            <p:cNvPr id="8" name="Rectangle 26"/>
            <p:cNvSpPr>
              <a:spLocks/>
            </p:cNvSpPr>
            <p:nvPr/>
          </p:nvSpPr>
          <p:spPr bwMode="auto">
            <a:xfrm>
              <a:off x="10580436" y="8703132"/>
              <a:ext cx="2250189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conventional</a:t>
              </a:r>
            </a:p>
          </p:txBody>
        </p:sp>
        <p:sp>
          <p:nvSpPr>
            <p:cNvPr id="9" name="Line 27"/>
            <p:cNvSpPr>
              <a:spLocks noChangeShapeType="1"/>
            </p:cNvSpPr>
            <p:nvPr/>
          </p:nvSpPr>
          <p:spPr bwMode="auto">
            <a:xfrm rot="10800000" flipH="1">
              <a:off x="10476567" y="2388589"/>
              <a:ext cx="0" cy="9468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28"/>
            <p:cNvSpPr>
              <a:spLocks noChangeShapeType="1"/>
            </p:cNvSpPr>
            <p:nvPr/>
          </p:nvSpPr>
          <p:spPr bwMode="auto">
            <a:xfrm rot="10800000">
              <a:off x="10237261" y="5826286"/>
              <a:ext cx="671841" cy="114809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1" name="Line 29"/>
            <p:cNvSpPr>
              <a:spLocks noChangeShapeType="1"/>
            </p:cNvSpPr>
            <p:nvPr/>
          </p:nvSpPr>
          <p:spPr bwMode="auto">
            <a:xfrm rot="10800000" flipH="1">
              <a:off x="10021736" y="5865876"/>
              <a:ext cx="138233" cy="95509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2" name="Rectangle 30"/>
            <p:cNvSpPr>
              <a:spLocks/>
            </p:cNvSpPr>
            <p:nvPr/>
          </p:nvSpPr>
          <p:spPr bwMode="auto">
            <a:xfrm>
              <a:off x="11016121" y="6644472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3" name="Rectangle 31"/>
            <p:cNvSpPr>
              <a:spLocks/>
            </p:cNvSpPr>
            <p:nvPr/>
          </p:nvSpPr>
          <p:spPr bwMode="auto">
            <a:xfrm>
              <a:off x="9755676" y="5865877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4" name="Line 32"/>
            <p:cNvSpPr>
              <a:spLocks noChangeShapeType="1"/>
            </p:cNvSpPr>
            <p:nvPr/>
          </p:nvSpPr>
          <p:spPr bwMode="auto">
            <a:xfrm rot="10800000" flipH="1">
              <a:off x="9635280" y="6857266"/>
              <a:ext cx="319570" cy="97984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5" name="Line 33"/>
            <p:cNvSpPr>
              <a:spLocks noChangeShapeType="1"/>
            </p:cNvSpPr>
            <p:nvPr/>
          </p:nvSpPr>
          <p:spPr bwMode="auto">
            <a:xfrm rot="10800000">
              <a:off x="10097543" y="6855617"/>
              <a:ext cx="634682" cy="125367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6" name="Line 34"/>
            <p:cNvSpPr>
              <a:spLocks noChangeShapeType="1"/>
            </p:cNvSpPr>
            <p:nvPr/>
          </p:nvSpPr>
          <p:spPr bwMode="auto">
            <a:xfrm rot="10800000">
              <a:off x="10017278" y="6855616"/>
              <a:ext cx="111478" cy="155719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0070C0"/>
                </a:solidFill>
              </a:endParaRPr>
            </a:p>
          </p:txBody>
        </p:sp>
        <p:sp>
          <p:nvSpPr>
            <p:cNvPr id="17" name="Rectangle 35"/>
            <p:cNvSpPr>
              <a:spLocks/>
            </p:cNvSpPr>
            <p:nvPr/>
          </p:nvSpPr>
          <p:spPr bwMode="auto">
            <a:xfrm>
              <a:off x="10766410" y="7832160"/>
              <a:ext cx="606441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μ</a:t>
              </a:r>
            </a:p>
          </p:txBody>
        </p:sp>
        <p:sp>
          <p:nvSpPr>
            <p:cNvPr id="18" name="Rectangle 36"/>
            <p:cNvSpPr>
              <a:spLocks/>
            </p:cNvSpPr>
            <p:nvPr/>
          </p:nvSpPr>
          <p:spPr bwMode="auto">
            <a:xfrm>
              <a:off x="10195643" y="8162075"/>
              <a:ext cx="463748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>
                  <a:solidFill>
                    <a:srgbClr val="0070C0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19" name="Rectangle 37"/>
            <p:cNvSpPr>
              <a:spLocks/>
            </p:cNvSpPr>
            <p:nvPr/>
          </p:nvSpPr>
          <p:spPr bwMode="auto">
            <a:xfrm>
              <a:off x="9446510" y="7000779"/>
              <a:ext cx="344839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</a:t>
              </a:r>
            </a:p>
          </p:txBody>
        </p:sp>
        <p:sp>
          <p:nvSpPr>
            <p:cNvPr id="20" name="Line 38"/>
            <p:cNvSpPr>
              <a:spLocks noChangeShapeType="1"/>
            </p:cNvSpPr>
            <p:nvPr/>
          </p:nvSpPr>
          <p:spPr bwMode="auto">
            <a:xfrm rot="10800000" flipH="1">
              <a:off x="10168888" y="5088930"/>
              <a:ext cx="86209" cy="68786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39"/>
            <p:cNvSpPr>
              <a:spLocks noChangeShapeType="1"/>
            </p:cNvSpPr>
            <p:nvPr/>
          </p:nvSpPr>
          <p:spPr bwMode="auto">
            <a:xfrm flipH="1">
              <a:off x="10278880" y="3376679"/>
              <a:ext cx="164988" cy="8627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2" name="Line 40"/>
            <p:cNvSpPr>
              <a:spLocks noChangeShapeType="1"/>
            </p:cNvSpPr>
            <p:nvPr/>
          </p:nvSpPr>
          <p:spPr bwMode="auto">
            <a:xfrm flipH="1">
              <a:off x="10255097" y="4316933"/>
              <a:ext cx="40132" cy="77034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10382925" y="4216309"/>
              <a:ext cx="60941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 flipH="1">
              <a:off x="10125783" y="4229506"/>
              <a:ext cx="117423" cy="26393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326443" y="5047690"/>
              <a:ext cx="136747" cy="2804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0290771" y="5100478"/>
              <a:ext cx="74318" cy="3678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7" name="Rectangle 45"/>
            <p:cNvSpPr>
              <a:spLocks/>
            </p:cNvSpPr>
            <p:nvPr/>
          </p:nvSpPr>
          <p:spPr bwMode="auto">
            <a:xfrm>
              <a:off x="9827022" y="4968512"/>
              <a:ext cx="428076" cy="5410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π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0504808" y="3411320"/>
              <a:ext cx="59455" cy="29362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miter lim="800000"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14"/>
            <p:cNvSpPr>
              <a:spLocks/>
            </p:cNvSpPr>
            <p:nvPr/>
          </p:nvSpPr>
          <p:spPr bwMode="auto">
            <a:xfrm>
              <a:off x="11372852" y="3807906"/>
              <a:ext cx="1256185" cy="437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800" dirty="0">
                  <a:solidFill>
                    <a:srgbClr val="FF3399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prompt</a:t>
              </a: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10800000">
              <a:off x="10527721" y="3335563"/>
              <a:ext cx="238760" cy="4688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2" name="Line 16"/>
            <p:cNvSpPr>
              <a:spLocks noChangeShapeType="1"/>
            </p:cNvSpPr>
            <p:nvPr/>
          </p:nvSpPr>
          <p:spPr bwMode="auto">
            <a:xfrm rot="10800000">
              <a:off x="10797819" y="3829284"/>
              <a:ext cx="834167" cy="962593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srgbClr val="FF3399"/>
                </a:solidFill>
              </a:endParaRPr>
            </a:p>
          </p:txBody>
        </p:sp>
        <p:sp>
          <p:nvSpPr>
            <p:cNvPr id="33" name="Line 17"/>
            <p:cNvSpPr>
              <a:spLocks noChangeShapeType="1"/>
            </p:cNvSpPr>
            <p:nvPr/>
          </p:nvSpPr>
          <p:spPr bwMode="auto">
            <a:xfrm rot="10800000">
              <a:off x="10753051" y="3862421"/>
              <a:ext cx="159670" cy="74058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 type="stealth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" name="Rectangle 18"/>
            <p:cNvSpPr>
              <a:spLocks/>
            </p:cNvSpPr>
            <p:nvPr/>
          </p:nvSpPr>
          <p:spPr bwMode="auto">
            <a:xfrm>
              <a:off x="10654562" y="3140061"/>
              <a:ext cx="968000" cy="41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800" dirty="0">
                  <a:solidFill>
                    <a:schemeClr val="tx1"/>
                  </a:solidFill>
                  <a:latin typeface="Arial Bold" charset="0"/>
                  <a:ea typeface="ＭＳ Ｐゴシック" pitchFamily="-84" charset="-128"/>
                  <a:sym typeface="Arial Bold" charset="0"/>
                </a:rPr>
                <a:t>c,(b)</a:t>
              </a:r>
            </a:p>
          </p:txBody>
        </p:sp>
        <p:sp>
          <p:nvSpPr>
            <p:cNvPr id="35" name="Rectangle 19"/>
            <p:cNvSpPr>
              <a:spLocks/>
            </p:cNvSpPr>
            <p:nvPr/>
          </p:nvSpPr>
          <p:spPr bwMode="auto">
            <a:xfrm>
              <a:off x="11740919" y="4438982"/>
              <a:ext cx="1263881" cy="60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4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ν</a:t>
              </a:r>
              <a:r>
                <a:rPr lang="en-US" sz="4000" baseline="-6000" dirty="0" err="1">
                  <a:solidFill>
                    <a:srgbClr val="FF3399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  <a:endParaRPr lang="en-US" sz="4000" baseline="-6000" dirty="0">
                <a:solidFill>
                  <a:srgbClr val="FF3399"/>
                </a:solidFill>
                <a:latin typeface="Candara Bold" pitchFamily="34" charset="0"/>
                <a:ea typeface="ＭＳ Ｐゴシック" pitchFamily="-84" charset="-128"/>
                <a:sym typeface="Candara Bold" pitchFamily="34" charset="0"/>
              </a:endParaRPr>
            </a:p>
          </p:txBody>
        </p:sp>
        <p:sp>
          <p:nvSpPr>
            <p:cNvPr id="36" name="Rectangle 20"/>
            <p:cNvSpPr>
              <a:spLocks/>
            </p:cNvSpPr>
            <p:nvPr/>
          </p:nvSpPr>
          <p:spPr bwMode="auto">
            <a:xfrm>
              <a:off x="10702315" y="4491998"/>
              <a:ext cx="620776" cy="4506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3300">
                  <a:solidFill>
                    <a:schemeClr val="tx1"/>
                  </a:solidFill>
                  <a:latin typeface="Candara Bold" pitchFamily="34" charset="0"/>
                  <a:ea typeface="ＭＳ Ｐゴシック" pitchFamily="-84" charset="-128"/>
                  <a:sym typeface="Candara Bold" pitchFamily="34" charset="0"/>
                </a:rPr>
                <a:t>e,μ</a:t>
              </a:r>
            </a:p>
          </p:txBody>
        </p:sp>
      </p:grpSp>
      <p:sp>
        <p:nvSpPr>
          <p:cNvPr id="29" name="Freeform 28"/>
          <p:cNvSpPr/>
          <p:nvPr/>
        </p:nvSpPr>
        <p:spPr bwMode="auto">
          <a:xfrm>
            <a:off x="1494582" y="7608779"/>
            <a:ext cx="6657682" cy="582305"/>
          </a:xfrm>
          <a:custGeom>
            <a:avLst/>
            <a:gdLst>
              <a:gd name="connsiteX0" fmla="*/ 0 w 4667535"/>
              <a:gd name="connsiteY0" fmla="*/ 27295 h 382137"/>
              <a:gd name="connsiteX1" fmla="*/ 2893326 w 4667535"/>
              <a:gd name="connsiteY1" fmla="*/ 54591 h 382137"/>
              <a:gd name="connsiteX2" fmla="*/ 3712191 w 4667535"/>
              <a:gd name="connsiteY2" fmla="*/ 0 h 382137"/>
              <a:gd name="connsiteX3" fmla="*/ 4230806 w 4667535"/>
              <a:gd name="connsiteY3" fmla="*/ 54591 h 382137"/>
              <a:gd name="connsiteX4" fmla="*/ 4462818 w 4667535"/>
              <a:gd name="connsiteY4" fmla="*/ 177421 h 382137"/>
              <a:gd name="connsiteX5" fmla="*/ 4667535 w 4667535"/>
              <a:gd name="connsiteY5" fmla="*/ 382137 h 382137"/>
              <a:gd name="connsiteX0" fmla="*/ 0 w 4667535"/>
              <a:gd name="connsiteY0" fmla="*/ 42367 h 397209"/>
              <a:gd name="connsiteX1" fmla="*/ 2893326 w 4667535"/>
              <a:gd name="connsiteY1" fmla="*/ 1424 h 397209"/>
              <a:gd name="connsiteX2" fmla="*/ 3712191 w 4667535"/>
              <a:gd name="connsiteY2" fmla="*/ 15072 h 397209"/>
              <a:gd name="connsiteX3" fmla="*/ 4230806 w 4667535"/>
              <a:gd name="connsiteY3" fmla="*/ 69663 h 397209"/>
              <a:gd name="connsiteX4" fmla="*/ 4462818 w 4667535"/>
              <a:gd name="connsiteY4" fmla="*/ 192493 h 397209"/>
              <a:gd name="connsiteX5" fmla="*/ 4667535 w 4667535"/>
              <a:gd name="connsiteY5" fmla="*/ 397209 h 397209"/>
              <a:gd name="connsiteX0" fmla="*/ 0 w 4681183"/>
              <a:gd name="connsiteY0" fmla="*/ 0 h 409433"/>
              <a:gd name="connsiteX1" fmla="*/ 2906974 w 4681183"/>
              <a:gd name="connsiteY1" fmla="*/ 13648 h 409433"/>
              <a:gd name="connsiteX2" fmla="*/ 3725839 w 4681183"/>
              <a:gd name="connsiteY2" fmla="*/ 27296 h 409433"/>
              <a:gd name="connsiteX3" fmla="*/ 4244454 w 4681183"/>
              <a:gd name="connsiteY3" fmla="*/ 81887 h 409433"/>
              <a:gd name="connsiteX4" fmla="*/ 4476466 w 4681183"/>
              <a:gd name="connsiteY4" fmla="*/ 204717 h 409433"/>
              <a:gd name="connsiteX5" fmla="*/ 4681183 w 4681183"/>
              <a:gd name="connsiteY5" fmla="*/ 409433 h 4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81183" h="409433">
                <a:moveTo>
                  <a:pt x="0" y="0"/>
                </a:moveTo>
                <a:lnTo>
                  <a:pt x="2906974" y="13648"/>
                </a:lnTo>
                <a:cubicBezTo>
                  <a:pt x="3527947" y="18197"/>
                  <a:pt x="3502926" y="15923"/>
                  <a:pt x="3725839" y="27296"/>
                </a:cubicBezTo>
                <a:cubicBezTo>
                  <a:pt x="3948752" y="38669"/>
                  <a:pt x="4119350" y="52317"/>
                  <a:pt x="4244454" y="81887"/>
                </a:cubicBezTo>
                <a:cubicBezTo>
                  <a:pt x="4369559" y="111457"/>
                  <a:pt x="4403678" y="150126"/>
                  <a:pt x="4476466" y="204717"/>
                </a:cubicBezTo>
                <a:cubicBezTo>
                  <a:pt x="4549254" y="259308"/>
                  <a:pt x="4615218" y="334370"/>
                  <a:pt x="4681183" y="409433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130046" tIns="65023" rIns="130046" bIns="65023" numCol="1" rtlCol="0" anchor="t" anchorCtr="0" compatLnSpc="1">
            <a:prstTxWarp prst="textNoShape">
              <a:avLst/>
            </a:prstTxWarp>
          </a:bodyPr>
          <a:lstStyle/>
          <a:p>
            <a:pPr algn="l" defTabSz="1300460" eaLnBrk="0" hangingPunct="0"/>
            <a:endParaRPr lang="en-US" sz="63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44890" y="7541835"/>
            <a:ext cx="3771606" cy="746869"/>
          </a:xfrm>
          <a:prstGeom prst="rect">
            <a:avLst/>
          </a:prstGeom>
          <a:noFill/>
        </p:spPr>
        <p:txBody>
          <a:bodyPr wrap="none" lIns="130046" tIns="65023" rIns="130046" bIns="65023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de-DE" sz="40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Extra-terrestrial</a:t>
            </a:r>
            <a:endParaRPr lang="en-US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2" name="Rectangle 1"/>
          <p:cNvSpPr>
            <a:spLocks/>
          </p:cNvSpPr>
          <p:nvPr/>
        </p:nvSpPr>
        <p:spPr bwMode="auto">
          <a:xfrm>
            <a:off x="0" y="-225425"/>
            <a:ext cx="13017500" cy="12922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43" name="TextBox 42"/>
          <p:cNvSpPr txBox="1"/>
          <p:nvPr/>
        </p:nvSpPr>
        <p:spPr>
          <a:xfrm>
            <a:off x="90630" y="40141"/>
            <a:ext cx="123116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Search for an extraterrestrial diffuse </a:t>
            </a:r>
            <a:r>
              <a:rPr lang="de-DE" sz="54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Symbol"/>
              </a:rPr>
              <a:t> flux</a:t>
            </a:r>
            <a:endParaRPr lang="en-US" sz="5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557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IceCube-59:   upward muons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4400" y="1673973"/>
            <a:ext cx="5410200" cy="7467600"/>
          </a:xfrm>
        </p:spPr>
        <p:txBody>
          <a:bodyPr/>
          <a:lstStyle/>
          <a:p>
            <a:r>
              <a:rPr lang="de-DE" dirty="0" smtClean="0"/>
              <a:t>A 200 TeV muon crossing IceCube</a:t>
            </a:r>
            <a:endParaRPr lang="de-DE" dirty="0"/>
          </a:p>
          <a:p>
            <a:r>
              <a:rPr lang="de-DE" dirty="0" smtClean="0"/>
              <a:t>The higest energy muon we have detected</a:t>
            </a:r>
          </a:p>
          <a:p>
            <a:pPr marL="0" indent="0">
              <a:buNone/>
            </a:pPr>
            <a:endParaRPr lang="de-DE" sz="800" dirty="0"/>
          </a:p>
          <a:p>
            <a:r>
              <a:rPr lang="de-DE" sz="4400" dirty="0" smtClean="0"/>
              <a:t>1.8</a:t>
            </a:r>
            <a:r>
              <a:rPr lang="de-DE" sz="4400" dirty="0" smtClean="0">
                <a:sym typeface="Symbol"/>
              </a:rPr>
              <a:t> excess</a:t>
            </a:r>
          </a:p>
          <a:p>
            <a:pPr marL="0" indent="0">
              <a:buNone/>
            </a:pPr>
            <a:endParaRPr lang="de-DE" sz="4400" dirty="0" smtClean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pPr marL="0" indent="0">
              <a:buNone/>
            </a:pPr>
            <a:endParaRPr lang="de-DE" sz="4400" dirty="0">
              <a:sym typeface="Symbol"/>
            </a:endParaRPr>
          </a:p>
          <a:p>
            <a:endParaRPr lang="de-DE" sz="1000" dirty="0" smtClean="0">
              <a:sym typeface="Symbol"/>
            </a:endParaRPr>
          </a:p>
          <a:p>
            <a:endParaRPr lang="de-DE" sz="1000" dirty="0" smtClean="0">
              <a:sym typeface="Symbol"/>
            </a:endParaRPr>
          </a:p>
          <a:p>
            <a:r>
              <a:rPr lang="de-DE" sz="3600" dirty="0" smtClean="0">
                <a:sym typeface="Symbol"/>
              </a:rPr>
              <a:t>IC-79 data coming soon !</a:t>
            </a:r>
            <a:endParaRPr lang="en-US" sz="3600" dirty="0"/>
          </a:p>
        </p:txBody>
      </p:sp>
      <p:pic>
        <p:nvPicPr>
          <p:cNvPr id="5" name="Picture 2" descr="C:\Dokumente und Einstellungen\Wiebusch\Eigene Dateien\Work\Talks\2012\ATP\Diffuse-Apollon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73973"/>
            <a:ext cx="6149234" cy="368681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72" y="5684166"/>
            <a:ext cx="6114062" cy="3741339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>
            <a:off x="5130800" y="5105400"/>
            <a:ext cx="533400" cy="2590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66862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IceCube contained cascades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550" y="1641893"/>
            <a:ext cx="8534400" cy="7467600"/>
          </a:xfrm>
        </p:spPr>
        <p:txBody>
          <a:bodyPr/>
          <a:lstStyle/>
          <a:p>
            <a:r>
              <a:rPr lang="de-DE" sz="4800" dirty="0" smtClean="0"/>
              <a:t>IceCube-40</a:t>
            </a:r>
          </a:p>
          <a:p>
            <a:r>
              <a:rPr lang="de-DE" dirty="0" smtClean="0"/>
              <a:t>3 cascade events                                                                  2.7 </a:t>
            </a:r>
            <a:r>
              <a:rPr lang="de-DE" dirty="0" smtClean="0">
                <a:sym typeface="Symbol"/>
              </a:rPr>
              <a:t> excess</a:t>
            </a: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pPr marL="0" indent="0">
              <a:buNone/>
            </a:pPr>
            <a:endParaRPr lang="de-DE" dirty="0" smtClean="0">
              <a:sym typeface="Symbol"/>
            </a:endParaRPr>
          </a:p>
          <a:p>
            <a:r>
              <a:rPr lang="de-DE" sz="4800" dirty="0" smtClean="0">
                <a:sym typeface="Symbol"/>
              </a:rPr>
              <a:t>IceCube-59</a:t>
            </a:r>
          </a:p>
          <a:p>
            <a:r>
              <a:rPr lang="de-DE" dirty="0" smtClean="0">
                <a:sym typeface="Symbol"/>
              </a:rPr>
              <a:t>Mild excess over                                                         conventional                                                                         atm. neutrinos</a:t>
            </a:r>
            <a:endParaRPr lang="en-US" dirty="0"/>
          </a:p>
        </p:txBody>
      </p:sp>
      <p:grpSp>
        <p:nvGrpSpPr>
          <p:cNvPr id="7" name="Gruppieren 20"/>
          <p:cNvGrpSpPr>
            <a:grpSpLocks/>
          </p:cNvGrpSpPr>
          <p:nvPr/>
        </p:nvGrpSpPr>
        <p:grpSpPr bwMode="auto">
          <a:xfrm>
            <a:off x="4354094" y="1367749"/>
            <a:ext cx="5182025" cy="4149307"/>
            <a:chOff x="4415640" y="2366889"/>
            <a:chExt cx="4349924" cy="4158406"/>
          </a:xfrm>
        </p:grpSpPr>
        <p:pic>
          <p:nvPicPr>
            <p:cNvPr id="8" name="Picture 2" descr="http://wiki.icecube.wisc.edu/images/f/f2/IC40_atm_result_hilo_cred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640" y="2366889"/>
              <a:ext cx="4349924" cy="4158406"/>
            </a:xfrm>
            <a:prstGeom prst="rect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Ellipse 16"/>
            <p:cNvSpPr/>
            <p:nvPr/>
          </p:nvSpPr>
          <p:spPr>
            <a:xfrm>
              <a:off x="7228292" y="4140863"/>
              <a:ext cx="864686" cy="1009202"/>
            </a:xfrm>
            <a:prstGeom prst="ellipse">
              <a:avLst/>
            </a:prstGeom>
            <a:noFill/>
            <a:ln w="38100">
              <a:solidFill>
                <a:srgbClr val="33333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9" y="1293295"/>
            <a:ext cx="2970657" cy="283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448" y="4073203"/>
            <a:ext cx="2989185" cy="2850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607" y="6903376"/>
            <a:ext cx="2990730" cy="28502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8"/>
          <p:cNvSpPr txBox="1">
            <a:spLocks noChangeArrowheads="1"/>
          </p:cNvSpPr>
          <p:nvPr/>
        </p:nvSpPr>
        <p:spPr bwMode="auto">
          <a:xfrm>
            <a:off x="10449979" y="1641893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220 TeV</a:t>
            </a:r>
          </a:p>
        </p:txBody>
      </p:sp>
      <p:sp>
        <p:nvSpPr>
          <p:cNvPr id="15" name="Textfeld 9"/>
          <p:cNvSpPr txBox="1">
            <a:spLocks noChangeArrowheads="1"/>
          </p:cNvSpPr>
          <p:nvPr/>
        </p:nvSpPr>
        <p:spPr bwMode="auto">
          <a:xfrm>
            <a:off x="10458157" y="4273455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sp>
        <p:nvSpPr>
          <p:cNvPr id="16" name="Textfeld 10"/>
          <p:cNvSpPr txBox="1">
            <a:spLocks noChangeArrowheads="1"/>
          </p:cNvSpPr>
          <p:nvPr/>
        </p:nvSpPr>
        <p:spPr bwMode="auto">
          <a:xfrm>
            <a:off x="10458157" y="7303424"/>
            <a:ext cx="1799625" cy="46166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5" tIns="45718" rIns="91435" bIns="45718">
            <a:spAutoFit/>
          </a:bodyPr>
          <a:lstStyle>
            <a:lvl1pPr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5800">
                <a:solidFill>
                  <a:srgbClr val="000000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70C0"/>
                </a:solidFill>
              </a:rPr>
              <a:t>~ 140 TeV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784" y="6301661"/>
            <a:ext cx="4294043" cy="31294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 bwMode="auto">
          <a:xfrm>
            <a:off x="-584200" y="2362200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-540753" y="7224988"/>
            <a:ext cx="1143000" cy="108020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4800" dirty="0" smtClean="0"/>
              <a:t>Special Search for cosmogenic </a:t>
            </a:r>
            <a:r>
              <a:rPr lang="de-DE" sz="4800" dirty="0" smtClean="0">
                <a:sym typeface="Symbol"/>
              </a:rPr>
              <a:t></a:t>
            </a:r>
            <a:r>
              <a:rPr lang="de-DE" sz="4800" dirty="0" smtClean="0"/>
              <a:t>     </a:t>
            </a:r>
            <a:r>
              <a:rPr lang="de-DE" sz="3200" dirty="0" smtClean="0"/>
              <a:t>(Berezinsky Zatsepin)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371600"/>
            <a:ext cx="12738030" cy="7467600"/>
          </a:xfrm>
        </p:spPr>
        <p:txBody>
          <a:bodyPr/>
          <a:lstStyle/>
          <a:p>
            <a:r>
              <a:rPr lang="de-DE" dirty="0" smtClean="0">
                <a:solidFill>
                  <a:srgbClr val="0070C0"/>
                </a:solidFill>
              </a:rPr>
              <a:t>IC79/IC86</a:t>
            </a:r>
          </a:p>
          <a:p>
            <a:endParaRPr lang="de-DE" dirty="0">
              <a:solidFill>
                <a:srgbClr val="0070C0"/>
              </a:solidFill>
            </a:endParaRPr>
          </a:p>
          <a:p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de-DE" sz="6000" dirty="0" smtClean="0">
                <a:solidFill>
                  <a:srgbClr val="0070C0"/>
                </a:solidFill>
              </a:rPr>
              <a:t>  2.8 </a:t>
            </a:r>
            <a:r>
              <a:rPr lang="de-DE" sz="6000" dirty="0">
                <a:solidFill>
                  <a:srgbClr val="0070C0"/>
                </a:solidFill>
                <a:sym typeface="Symbol"/>
              </a:rPr>
              <a:t> </a:t>
            </a:r>
            <a:endParaRPr lang="en-US" sz="60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sz="800" dirty="0" smtClean="0">
              <a:solidFill>
                <a:srgbClr val="0070C0"/>
              </a:solidFill>
            </a:endParaRPr>
          </a:p>
          <a:p>
            <a:r>
              <a:rPr lang="de-DE" dirty="0" smtClean="0">
                <a:solidFill>
                  <a:srgbClr val="0070C0"/>
                </a:solidFill>
              </a:rPr>
              <a:t>Both downgoing</a:t>
            </a:r>
          </a:p>
          <a:p>
            <a:r>
              <a:rPr lang="de-DE" dirty="0" smtClean="0">
                <a:solidFill>
                  <a:srgbClr val="0070C0"/>
                </a:solidFill>
              </a:rPr>
              <a:t>Unbroken E</a:t>
            </a:r>
            <a:r>
              <a:rPr lang="de-DE" baseline="30000" dirty="0" smtClean="0">
                <a:solidFill>
                  <a:srgbClr val="0070C0"/>
                </a:solidFill>
              </a:rPr>
              <a:t>-2</a:t>
            </a:r>
            <a:r>
              <a:rPr lang="de-DE" dirty="0" smtClean="0">
                <a:solidFill>
                  <a:srgbClr val="0070C0"/>
                </a:solidFill>
              </a:rPr>
              <a:t> would have made 8-9 events at higher energy </a:t>
            </a:r>
            <a:r>
              <a:rPr lang="de-DE" dirty="0" smtClean="0">
                <a:solidFill>
                  <a:srgbClr val="0070C0"/>
                </a:solidFill>
                <a:sym typeface="Wingdings" pitchFamily="2" charset="2"/>
              </a:rPr>
              <a:t> cut-off</a:t>
            </a:r>
            <a:endParaRPr lang="de-DE" dirty="0" smtClean="0">
              <a:solidFill>
                <a:srgbClr val="0070C0"/>
              </a:solidFill>
            </a:endParaRPr>
          </a:p>
          <a:p>
            <a:endParaRPr lang="de-DE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315" y="1518507"/>
            <a:ext cx="4617765" cy="43329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r="6458"/>
          <a:stretch>
            <a:fillRect/>
          </a:stretch>
        </p:blipFill>
        <p:spPr bwMode="auto">
          <a:xfrm>
            <a:off x="7797799" y="1540181"/>
            <a:ext cx="4863184" cy="43112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505737" y="1222513"/>
            <a:ext cx="11332038" cy="2312717"/>
          </a:xfrm>
          <a:prstGeom prst="rect">
            <a:avLst/>
          </a:prstGeom>
        </p:spPr>
        <p:txBody>
          <a:bodyPr lIns="184941" tIns="92471" rIns="184941" bIns="92471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+mj-lt"/>
                <a:ea typeface="+mj-ea"/>
                <a:cs typeface="+mj-cs"/>
                <a:sym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73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Ernie  </a:t>
            </a:r>
            <a:r>
              <a:rPr lang="de-DE" sz="5700" dirty="0"/>
              <a:t>             </a:t>
            </a:r>
            <a:r>
              <a:rPr lang="de-DE" sz="5700" dirty="0" smtClean="0">
                <a:solidFill>
                  <a:schemeClr val="bg1"/>
                </a:solidFill>
              </a:rPr>
              <a:t>Bert</a:t>
            </a:r>
          </a:p>
          <a:p>
            <a:endParaRPr lang="de-DE" sz="5700" dirty="0">
              <a:solidFill>
                <a:schemeClr val="bg1"/>
              </a:solidFill>
            </a:endParaRPr>
          </a:p>
          <a:p>
            <a:endParaRPr lang="de-DE" sz="5700" dirty="0"/>
          </a:p>
          <a:p>
            <a:endParaRPr lang="de-DE" sz="5700" dirty="0"/>
          </a:p>
          <a:p>
            <a:r>
              <a:rPr lang="de-DE" sz="5700" dirty="0"/>
              <a:t>  </a:t>
            </a:r>
            <a:r>
              <a:rPr lang="de-DE" sz="5700" dirty="0">
                <a:solidFill>
                  <a:schemeClr val="bg1"/>
                </a:solidFill>
              </a:rPr>
              <a:t>~</a:t>
            </a:r>
            <a:r>
              <a:rPr lang="de-DE" sz="5700" dirty="0" smtClean="0">
                <a:solidFill>
                  <a:schemeClr val="bg1"/>
                </a:solidFill>
              </a:rPr>
              <a:t>1.2 </a:t>
            </a:r>
            <a:r>
              <a:rPr lang="de-DE" sz="5700" dirty="0">
                <a:solidFill>
                  <a:schemeClr val="bg1"/>
                </a:solidFill>
              </a:rPr>
              <a:t>PeV          ~ </a:t>
            </a:r>
            <a:r>
              <a:rPr lang="de-DE" sz="5700" dirty="0" smtClean="0">
                <a:solidFill>
                  <a:schemeClr val="bg1"/>
                </a:solidFill>
              </a:rPr>
              <a:t>1.1 </a:t>
            </a:r>
            <a:r>
              <a:rPr lang="de-DE" sz="5700" dirty="0">
                <a:solidFill>
                  <a:schemeClr val="bg1"/>
                </a:solidFill>
              </a:rPr>
              <a:t>PeV</a:t>
            </a:r>
            <a:endParaRPr lang="en-US" sz="5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7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-3503" y="1252046"/>
            <a:ext cx="13004800" cy="8610600"/>
          </a:xfrm>
          <a:prstGeom prst="rect">
            <a:avLst/>
          </a:prstGeom>
          <a:solidFill>
            <a:srgbClr val="1C1C1C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Follow-up Analysis: HESE  </a:t>
            </a:r>
            <a:r>
              <a:rPr lang="de-DE" sz="3200" dirty="0"/>
              <a:t> </a:t>
            </a:r>
            <a:r>
              <a:rPr lang="de-DE" sz="3200" dirty="0" smtClean="0"/>
              <a:t>             accepted by SCIENCE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200" y="1371600"/>
            <a:ext cx="11703050" cy="1447800"/>
          </a:xfrm>
        </p:spPr>
        <p:txBody>
          <a:bodyPr/>
          <a:lstStyle/>
          <a:p>
            <a:r>
              <a:rPr lang="de-DE" sz="3600" dirty="0" smtClean="0">
                <a:solidFill>
                  <a:schemeClr val="tx1"/>
                </a:solidFill>
              </a:rPr>
              <a:t>H</a:t>
            </a:r>
            <a:r>
              <a:rPr lang="de-DE" sz="6000" dirty="0" smtClean="0"/>
              <a:t>H</a:t>
            </a:r>
            <a:r>
              <a:rPr lang="de-DE" sz="3600" dirty="0" smtClean="0"/>
              <a:t>igh </a:t>
            </a:r>
            <a:r>
              <a:rPr lang="de-DE" sz="6000" dirty="0" smtClean="0"/>
              <a:t>E</a:t>
            </a:r>
            <a:r>
              <a:rPr lang="de-DE" sz="3600" dirty="0" smtClean="0"/>
              <a:t>nergy </a:t>
            </a:r>
            <a:r>
              <a:rPr lang="de-DE" sz="6000" dirty="0" smtClean="0"/>
              <a:t>S</a:t>
            </a:r>
            <a:r>
              <a:rPr lang="de-DE" sz="3600" dirty="0" smtClean="0"/>
              <a:t>tarting </a:t>
            </a:r>
            <a:r>
              <a:rPr lang="de-DE" sz="6000" dirty="0" smtClean="0"/>
              <a:t>E</a:t>
            </a:r>
            <a:r>
              <a:rPr lang="de-DE" sz="3600" dirty="0" smtClean="0"/>
              <a:t>vent Analysis</a:t>
            </a:r>
            <a:endParaRPr lang="en-US" sz="36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3"/>
          <a:stretch/>
        </p:blipFill>
        <p:spPr bwMode="auto">
          <a:xfrm>
            <a:off x="-268605" y="2308335"/>
            <a:ext cx="7315200" cy="68448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5397500" y="8915400"/>
            <a:ext cx="1600200" cy="381000"/>
          </a:xfrm>
          <a:prstGeom prst="rect">
            <a:avLst/>
          </a:prstGeom>
          <a:solidFill>
            <a:srgbClr val="1C1C1C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604000" y="2706415"/>
            <a:ext cx="6400800" cy="29718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2800" dirty="0" smtClean="0"/>
              <a:t>Muon Veto</a:t>
            </a:r>
          </a:p>
          <a:p>
            <a:r>
              <a:rPr lang="de-DE" sz="2800" dirty="0" smtClean="0"/>
              <a:t> Q</a:t>
            </a:r>
            <a:r>
              <a:rPr lang="de-DE" sz="2800" baseline="-25000" dirty="0" smtClean="0"/>
              <a:t>tot</a:t>
            </a:r>
            <a:r>
              <a:rPr lang="de-DE" sz="2800" dirty="0" smtClean="0"/>
              <a:t> &gt; 6000 photoelectrons</a:t>
            </a:r>
          </a:p>
          <a:p>
            <a:r>
              <a:rPr lang="de-DE" sz="2800" dirty="0" smtClean="0"/>
              <a:t>400 Mton eff. Volume</a:t>
            </a:r>
          </a:p>
          <a:p>
            <a:r>
              <a:rPr lang="de-DE" sz="2800" dirty="0" smtClean="0"/>
              <a:t>Sensitive to all flavors above 60 TeV</a:t>
            </a:r>
          </a:p>
          <a:p>
            <a:endParaRPr lang="en-US" sz="2800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693338" y="5410200"/>
            <a:ext cx="6057462" cy="40386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440" y="5664458"/>
            <a:ext cx="5608759" cy="3488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624397" y="5761543"/>
            <a:ext cx="268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800" b="1" dirty="0" smtClean="0">
                <a:latin typeface="Calibri" pitchFamily="34" charset="0"/>
                <a:cs typeface="Calibri" pitchFamily="34" charset="0"/>
              </a:rPr>
              <a:t>100 TeV      1 PeV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5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984" y="1352550"/>
            <a:ext cx="725301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752600"/>
            <a:ext cx="7620000" cy="3352800"/>
          </a:xfrm>
        </p:spPr>
        <p:txBody>
          <a:bodyPr/>
          <a:lstStyle/>
          <a:p>
            <a:r>
              <a:rPr lang="de-DE" dirty="0" smtClean="0"/>
              <a:t>Significance of all                                                             28 events:   </a:t>
            </a:r>
            <a:r>
              <a:rPr lang="de-DE" sz="4400" dirty="0" smtClean="0"/>
              <a:t>4.1 </a:t>
            </a:r>
            <a:r>
              <a:rPr lang="de-DE" sz="4400" dirty="0" smtClean="0">
                <a:sym typeface="Symbol"/>
              </a:rPr>
              <a:t></a:t>
            </a:r>
          </a:p>
          <a:p>
            <a:r>
              <a:rPr lang="de-DE" dirty="0" smtClean="0">
                <a:sym typeface="Symbol"/>
              </a:rPr>
              <a:t>Background 10.6</a:t>
            </a:r>
            <a:r>
              <a:rPr lang="de-DE" baseline="30000" dirty="0" smtClean="0">
                <a:sym typeface="Symbol"/>
              </a:rPr>
              <a:t>+5.0</a:t>
            </a:r>
            <a:r>
              <a:rPr lang="de-DE" baseline="-25000" dirty="0" smtClean="0">
                <a:sym typeface="Symbol"/>
              </a:rPr>
              <a:t>-3.6</a:t>
            </a:r>
          </a:p>
          <a:p>
            <a:endParaRPr lang="de-DE" dirty="0" smtClean="0">
              <a:sym typeface="Symbol"/>
            </a:endParaRPr>
          </a:p>
          <a:p>
            <a:endParaRPr lang="de-DE" dirty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endParaRPr lang="de-DE" dirty="0" smtClean="0">
              <a:sym typeface="Symbol"/>
            </a:endParaRPr>
          </a:p>
          <a:p>
            <a:r>
              <a:rPr lang="de-DE" dirty="0" smtClean="0">
                <a:sym typeface="Symbol"/>
              </a:rPr>
              <a:t>Best fit for E</a:t>
            </a:r>
            <a:r>
              <a:rPr lang="de-DE" baseline="30000" dirty="0" smtClean="0">
                <a:sym typeface="Symbol"/>
              </a:rPr>
              <a:t>-2</a:t>
            </a:r>
            <a:r>
              <a:rPr lang="de-DE" dirty="0" smtClean="0">
                <a:sym typeface="Symbol"/>
              </a:rPr>
              <a:t> spectrum:</a:t>
            </a:r>
          </a:p>
          <a:p>
            <a:pPr marL="0" indent="0">
              <a:buNone/>
            </a:pPr>
            <a:r>
              <a:rPr lang="de-DE" dirty="0" smtClean="0">
                <a:sym typeface="Symbol"/>
              </a:rPr>
              <a:t>     </a:t>
            </a:r>
            <a:r>
              <a:rPr lang="de-DE" sz="4000" dirty="0" smtClean="0">
                <a:sym typeface="Symbol"/>
              </a:rPr>
              <a:t>E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 = 1.2  10</a:t>
            </a:r>
            <a:r>
              <a:rPr lang="de-DE" sz="4000" baseline="30000" dirty="0" smtClean="0">
                <a:sym typeface="Symbol"/>
              </a:rPr>
              <a:t>-8</a:t>
            </a:r>
            <a:r>
              <a:rPr lang="de-DE" sz="4000" dirty="0" smtClean="0">
                <a:sym typeface="Symbol"/>
              </a:rPr>
              <a:t> GeV cm</a:t>
            </a:r>
            <a:r>
              <a:rPr lang="de-DE" sz="4000" baseline="30000" dirty="0" smtClean="0">
                <a:sym typeface="Symbol"/>
              </a:rPr>
              <a:t>2</a:t>
            </a:r>
            <a:r>
              <a:rPr lang="de-DE" sz="4000" dirty="0" smtClean="0">
                <a:sym typeface="Symbol"/>
              </a:rPr>
              <a:t> s-</a:t>
            </a:r>
            <a:r>
              <a:rPr lang="de-DE" sz="4000" baseline="30000" dirty="0" smtClean="0">
                <a:sym typeface="Symbol"/>
              </a:rPr>
              <a:t>1</a:t>
            </a:r>
            <a:r>
              <a:rPr lang="de-DE" sz="4000" dirty="0" smtClean="0">
                <a:sym typeface="Symbol"/>
              </a:rPr>
              <a:t> sr</a:t>
            </a:r>
            <a:r>
              <a:rPr lang="de-DE" sz="4000" baseline="30000" dirty="0" smtClean="0">
                <a:sym typeface="Symbol"/>
              </a:rPr>
              <a:t>-1</a:t>
            </a:r>
            <a:endParaRPr lang="de-DE" sz="4000" baseline="30000" dirty="0">
              <a:sym typeface="Symbol"/>
            </a:endParaRPr>
          </a:p>
          <a:p>
            <a:r>
              <a:rPr lang="de-DE" dirty="0" smtClean="0">
                <a:sym typeface="Symbol"/>
              </a:rPr>
              <a:t>Cut-off at 1.5-2 PeV</a:t>
            </a:r>
          </a:p>
          <a:p>
            <a:endParaRPr lang="de-DE" sz="2400" dirty="0">
              <a:sym typeface="Symbol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480550" y="8591550"/>
            <a:ext cx="321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Ernie and Bert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V="1">
            <a:off x="12065000" y="5410200"/>
            <a:ext cx="0" cy="304800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82600" y="228600"/>
            <a:ext cx="12827000" cy="762000"/>
          </a:xfrm>
        </p:spPr>
        <p:txBody>
          <a:bodyPr/>
          <a:lstStyle/>
          <a:p>
            <a:r>
              <a:rPr lang="de-DE" dirty="0" smtClean="0"/>
              <a:t>HESE Results:  </a:t>
            </a:r>
            <a:r>
              <a:rPr lang="de-DE" sz="4000" dirty="0" smtClean="0"/>
              <a:t>Ernie &amp; Bert + </a:t>
            </a:r>
            <a:r>
              <a:rPr lang="de-DE" sz="5400" dirty="0" smtClean="0"/>
              <a:t>26</a:t>
            </a:r>
            <a:r>
              <a:rPr lang="de-DE" sz="4000" dirty="0" smtClean="0"/>
              <a:t> additional events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0" y="4132927"/>
            <a:ext cx="5961376" cy="2554545"/>
          </a:xfrm>
          <a:prstGeom prst="rect">
            <a:avLst/>
          </a:prstGeom>
          <a:solidFill>
            <a:srgbClr val="007DB0"/>
          </a:solidFill>
          <a:effectLst>
            <a:softEdge rad="317500"/>
          </a:effectLst>
        </p:spPr>
        <p:txBody>
          <a:bodyPr wrap="none" rtlCol="0">
            <a:spAutoFit/>
          </a:bodyPr>
          <a:lstStyle/>
          <a:p>
            <a:pPr algn="l"/>
            <a:r>
              <a:rPr lang="de-DE" sz="4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 </a:t>
            </a:r>
          </a:p>
          <a:p>
            <a:pPr algn="l"/>
            <a:r>
              <a:rPr lang="de-DE" sz="4000" b="1" dirty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4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  Results are consistent      </a:t>
            </a:r>
          </a:p>
          <a:p>
            <a:pPr algn="l"/>
            <a:r>
              <a:rPr lang="de-DE" sz="4000" b="1" dirty="0" smtClean="0">
                <a:solidFill>
                  <a:schemeClr val="bg1">
                    <a:lumMod val="95000"/>
                  </a:schemeClr>
                </a:solidFill>
                <a:latin typeface="Calibri" pitchFamily="34" charset="0"/>
                <a:cs typeface="Calibri" pitchFamily="34" charset="0"/>
              </a:rPr>
              <a:t>    with previous analyses  </a:t>
            </a:r>
          </a:p>
          <a:p>
            <a:pPr algn="l"/>
            <a:endParaRPr lang="en-US" sz="4000" b="1" dirty="0">
              <a:solidFill>
                <a:schemeClr val="bg1">
                  <a:lumMod val="9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474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HESE Skyplot:    </a:t>
            </a:r>
            <a:r>
              <a:rPr lang="de-DE" i="1" dirty="0" smtClean="0"/>
              <a:t>Nothing significant </a:t>
            </a:r>
            <a:r>
              <a:rPr lang="de-DE" i="1" dirty="0"/>
              <a:t> </a:t>
            </a:r>
            <a:r>
              <a:rPr lang="de-DE" i="1" dirty="0" smtClean="0"/>
              <a:t>(yet?)</a:t>
            </a:r>
            <a:endParaRPr lang="en-US" i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/>
          <a:stretch/>
        </p:blipFill>
        <p:spPr bwMode="auto">
          <a:xfrm>
            <a:off x="482600" y="1657350"/>
            <a:ext cx="12192000" cy="718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54600" y="3912234"/>
            <a:ext cx="215636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Northern Sky</a:t>
            </a: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endParaRPr lang="de-DE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de-DE" sz="28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Southern Sky</a:t>
            </a:r>
            <a:endParaRPr lang="en-US" sz="28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1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5892800" y="1295400"/>
            <a:ext cx="6477000" cy="594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25" y="304800"/>
            <a:ext cx="12827000" cy="762000"/>
          </a:xfrm>
        </p:spPr>
        <p:txBody>
          <a:bodyPr/>
          <a:lstStyle/>
          <a:p>
            <a:r>
              <a:rPr lang="de-DE" sz="4800" dirty="0" smtClean="0"/>
              <a:t> </a:t>
            </a:r>
            <a:r>
              <a:rPr lang="de-DE" sz="3600" dirty="0" smtClean="0"/>
              <a:t>Looking Ahead:  </a:t>
            </a:r>
            <a:r>
              <a:rPr lang="de-DE" sz="5400" dirty="0" smtClean="0"/>
              <a:t>The future may start tomorrow!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2268200" cy="7467600"/>
          </a:xfrm>
        </p:spPr>
        <p:txBody>
          <a:bodyPr/>
          <a:lstStyle/>
          <a:p>
            <a:r>
              <a:rPr lang="de-DE" dirty="0" smtClean="0"/>
              <a:t>One very high-energy event                                                                                                  in the 10% „burn sample“ of                                                                                        2012 data:  BigBird</a:t>
            </a:r>
          </a:p>
          <a:p>
            <a:r>
              <a:rPr lang="de-DE" dirty="0" smtClean="0"/>
              <a:t>Expect 2012 HESE results                                                                                                   in fall 2013</a:t>
            </a:r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Also: </a:t>
            </a:r>
          </a:p>
          <a:p>
            <a:r>
              <a:rPr lang="de-DE" dirty="0" smtClean="0"/>
              <a:t>upgoing muon analysis                                                                                                   IC79 (2010)</a:t>
            </a:r>
          </a:p>
          <a:p>
            <a:r>
              <a:rPr lang="de-DE" dirty="0" smtClean="0"/>
              <a:t>Cascade analysis IC79</a:t>
            </a:r>
          </a:p>
          <a:p>
            <a:r>
              <a:rPr lang="de-DE" u="sng" dirty="0" smtClean="0"/>
              <a:t>Get the 5</a:t>
            </a:r>
            <a:r>
              <a:rPr lang="de-DE" u="sng" dirty="0" smtClean="0">
                <a:sym typeface="Symbol"/>
              </a:rPr>
              <a:t> soon.</a:t>
            </a:r>
            <a:r>
              <a:rPr lang="de-DE" dirty="0" smtClean="0">
                <a:sym typeface="Symbol"/>
              </a:rPr>
              <a:t>   (</a:t>
            </a:r>
            <a:r>
              <a:rPr lang="de-DE" dirty="0">
                <a:sym typeface="Symbol"/>
              </a:rPr>
              <a:t>D</a:t>
            </a:r>
            <a:r>
              <a:rPr lang="de-DE" dirty="0" smtClean="0">
                <a:sym typeface="Symbol"/>
              </a:rPr>
              <a:t>o we understand systemactic well enough?)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852988"/>
            <a:ext cx="19050" cy="4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1905000"/>
            <a:ext cx="4988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8089" y="5194935"/>
            <a:ext cx="239091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BigBird</a:t>
            </a:r>
            <a:endParaRPr lang="en-US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8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886200"/>
            <a:ext cx="11053762" cy="1936750"/>
          </a:xfrm>
        </p:spPr>
        <p:txBody>
          <a:bodyPr/>
          <a:lstStyle/>
          <a:p>
            <a:r>
              <a:rPr lang="de-DE" dirty="0" smtClean="0"/>
              <a:t>Future projects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7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67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GVD – KM3NeT – PINGU or IceCube++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PINGU </a:t>
            </a:r>
            <a:r>
              <a:rPr lang="de-DE" sz="2800" dirty="0" smtClean="0">
                <a:solidFill>
                  <a:schemeClr val="accent2"/>
                </a:solidFill>
                <a:latin typeface="Arial" pitchFamily="34" charset="0"/>
              </a:rPr>
              <a:t>or/and IceCube++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9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GNO:  The Global Neutrino Observatory </a:t>
            </a:r>
            <a:endParaRPr lang="en-US" dirty="0"/>
          </a:p>
        </p:txBody>
      </p:sp>
      <p:pic>
        <p:nvPicPr>
          <p:cNvPr id="12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00" y="1447799"/>
            <a:ext cx="8991600" cy="8384923"/>
          </a:xfrm>
          <a:noFill/>
          <a:ln>
            <a:solidFill>
              <a:schemeClr val="bg1"/>
            </a:solidFill>
          </a:ln>
        </p:spPr>
      </p:pic>
      <p:pic>
        <p:nvPicPr>
          <p:cNvPr id="13" name="Picture 4" descr="glob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34" y="1924048"/>
            <a:ext cx="7162800" cy="7297087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5030503" y="32560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8171434" y="2708957"/>
            <a:ext cx="1981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chemeClr val="accent2"/>
                </a:solidFill>
                <a:latin typeface="Arial" pitchFamily="34" charset="0"/>
              </a:rPr>
              <a:t>GVD</a:t>
            </a:r>
            <a:endParaRPr lang="en-US" sz="4000" dirty="0"/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875086" y="3733800"/>
            <a:ext cx="23622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KM3NeT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18" name="Oval 9"/>
          <p:cNvSpPr>
            <a:spLocks noChangeArrowheads="1"/>
          </p:cNvSpPr>
          <p:nvPr/>
        </p:nvSpPr>
        <p:spPr bwMode="auto">
          <a:xfrm>
            <a:off x="7741987" y="2957562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9"/>
          <p:cNvSpPr>
            <a:spLocks noChangeArrowheads="1"/>
          </p:cNvSpPr>
          <p:nvPr/>
        </p:nvSpPr>
        <p:spPr bwMode="auto">
          <a:xfrm>
            <a:off x="6916647" y="8247523"/>
            <a:ext cx="208213" cy="210677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673600" y="8513249"/>
            <a:ext cx="4953000" cy="707886"/>
          </a:xfrm>
          <a:prstGeom prst="rect">
            <a:avLst/>
          </a:prstGeom>
          <a:solidFill>
            <a:schemeClr val="bg1"/>
          </a:solidFill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de-DE" sz="4000" dirty="0" smtClean="0">
                <a:solidFill>
                  <a:schemeClr val="accent2"/>
                </a:solidFill>
                <a:latin typeface="Arial" pitchFamily="34" charset="0"/>
              </a:rPr>
              <a:t>IceCube</a:t>
            </a:r>
            <a:endParaRPr lang="en-US" sz="4000" dirty="0">
              <a:solidFill>
                <a:schemeClr val="accent2"/>
              </a:solidFill>
              <a:latin typeface="Arial" pitchFamily="34" charset="0"/>
            </a:endParaRPr>
          </a:p>
        </p:txBody>
      </p: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5182903" y="34084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8"/>
          <p:cNvSpPr>
            <a:spLocks noChangeArrowheads="1"/>
          </p:cNvSpPr>
          <p:nvPr/>
        </p:nvSpPr>
        <p:spPr bwMode="auto">
          <a:xfrm>
            <a:off x="5335303" y="3560883"/>
            <a:ext cx="206783" cy="200158"/>
          </a:xfrm>
          <a:prstGeom prst="ellipse">
            <a:avLst/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Up-Down Arrow 2"/>
          <p:cNvSpPr/>
          <p:nvPr/>
        </p:nvSpPr>
        <p:spPr bwMode="auto">
          <a:xfrm rot="-1740000">
            <a:off x="5267104" y="4395403"/>
            <a:ext cx="788287" cy="4111000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3" name="Up-Down Arrow 22"/>
          <p:cNvSpPr/>
          <p:nvPr/>
        </p:nvSpPr>
        <p:spPr bwMode="auto">
          <a:xfrm rot="15420000">
            <a:off x="6248948" y="2255295"/>
            <a:ext cx="990599" cy="2611174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4" name="Up-Down Arrow 23"/>
          <p:cNvSpPr/>
          <p:nvPr/>
        </p:nvSpPr>
        <p:spPr bwMode="auto">
          <a:xfrm rot="1200000">
            <a:off x="7714171" y="3661118"/>
            <a:ext cx="829887" cy="4789062"/>
          </a:xfrm>
          <a:prstGeom prst="upDown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7286" y="4337181"/>
            <a:ext cx="298831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GNO</a:t>
            </a:r>
            <a:endParaRPr lang="en-US" sz="9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87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North and South</a:t>
            </a:r>
            <a:endParaRPr lang="en-US" dirty="0"/>
          </a:p>
        </p:txBody>
      </p:sp>
      <p:pic>
        <p:nvPicPr>
          <p:cNvPr id="4" name="Picture 2" descr="SkyMap_light_cont-1200dp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0161"/>
            <a:ext cx="13004800" cy="83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011795" y="5303521"/>
            <a:ext cx="1054075" cy="42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000"/>
              <a:t>&gt; 75%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742533" y="5168055"/>
            <a:ext cx="1054075" cy="42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>
            <a:lvl1pPr marL="344488" indent="-344488"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95000"/>
              </a:lnSpc>
              <a:spcBef>
                <a:spcPct val="25000"/>
              </a:spcBef>
              <a:spcAft>
                <a:spcPct val="25000"/>
              </a:spcAft>
              <a:buClr>
                <a:schemeClr val="accent2"/>
              </a:buClr>
              <a:buFont typeface="Wingdings" pitchFamily="2" charset="2"/>
              <a:buNone/>
            </a:pPr>
            <a:r>
              <a:rPr lang="de-DE" sz="2000"/>
              <a:t>&gt; 25%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2235200" y="1280160"/>
            <a:ext cx="0" cy="72316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902495" y="8471182"/>
            <a:ext cx="3185256" cy="39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30046" tIns="65023" rIns="130046" bIns="65023">
            <a:spAutoFit/>
          </a:bodyPr>
          <a:lstStyle/>
          <a:p>
            <a:r>
              <a:rPr lang="en-US" sz="1700" b="1"/>
              <a:t>Figure courtesy A. Kappes</a:t>
            </a:r>
          </a:p>
        </p:txBody>
      </p:sp>
    </p:spTree>
    <p:extLst>
      <p:ext uri="{BB962C8B-B14F-4D97-AF65-F5344CB8AC3E}">
        <p14:creationId xmlns:p14="http://schemas.microsoft.com/office/powerpoint/2010/main" val="393713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KM3NeT-Telescope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3004799" cy="9753600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 bwMode="auto">
          <a:xfrm>
            <a:off x="3835400" y="4953000"/>
            <a:ext cx="7924800" cy="1447800"/>
          </a:xfrm>
          <a:prstGeom prst="rect">
            <a:avLst/>
          </a:prstGeom>
          <a:solidFill>
            <a:srgbClr val="00A6EB">
              <a:alpha val="63137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127000"/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683000" y="6934200"/>
            <a:ext cx="8077200" cy="2667000"/>
          </a:xfrm>
          <a:prstGeom prst="rect">
            <a:avLst/>
          </a:prstGeom>
          <a:solidFill>
            <a:srgbClr val="3399FF">
              <a:alpha val="36863"/>
            </a:srgb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800" y="152400"/>
            <a:ext cx="469872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800" b="1" dirty="0" smtClean="0">
                <a:solidFill>
                  <a:schemeClr val="bg1"/>
                </a:solidFill>
              </a:rPr>
              <a:t>KM3NeT</a:t>
            </a:r>
            <a:endParaRPr lang="en-US" sz="8800" b="1" dirty="0">
              <a:solidFill>
                <a:schemeClr val="bg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54400" y="1981200"/>
            <a:ext cx="9550400" cy="3650140"/>
          </a:xfrm>
          <a:prstGeom prst="rect">
            <a:avLst/>
          </a:prstGeom>
          <a:noFill/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en-US" sz="4800" dirty="0" smtClean="0">
                <a:solidFill>
                  <a:schemeClr val="bg1"/>
                </a:solidFill>
              </a:rPr>
              <a:t>Distributed infrastructure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KM3NeT-France (Toulon)  </a:t>
            </a:r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dirty="0" smtClean="0">
                <a:solidFill>
                  <a:schemeClr val="bg1"/>
                </a:solidFill>
              </a:rPr>
              <a:t>~2500m</a:t>
            </a:r>
          </a:p>
          <a:p>
            <a:pPr>
              <a:buFont typeface="Wingdings" pitchFamily="2" charset="2"/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KM3NeT-Italy (Capo Passero)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	~3400m</a:t>
            </a:r>
          </a:p>
          <a:p>
            <a:pPr marL="0" indent="0">
              <a:buNone/>
            </a:pPr>
            <a:r>
              <a:rPr lang="fr-FR" dirty="0" smtClean="0">
                <a:solidFill>
                  <a:schemeClr val="bg1"/>
                </a:solidFill>
              </a:rPr>
              <a:t>- KM3NeT-Greece (Pylos)	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smtClean="0">
                <a:solidFill>
                  <a:schemeClr val="bg1"/>
                </a:solidFill>
              </a:rPr>
              <a:t>    	~4500m</a:t>
            </a:r>
          </a:p>
          <a:p>
            <a:pPr marL="0" indent="0">
              <a:buNone/>
            </a:pPr>
            <a:r>
              <a:rPr lang="fr-FR" dirty="0" smtClean="0">
                <a:solidFill>
                  <a:srgbClr val="FFFF00"/>
                </a:solidFill>
              </a:rPr>
              <a:t>      </a:t>
            </a:r>
            <a:r>
              <a:rPr lang="fr-FR" dirty="0" err="1" smtClean="0">
                <a:solidFill>
                  <a:srgbClr val="FFFF00"/>
                </a:solidFill>
              </a:rPr>
              <a:t>Centrally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r>
              <a:rPr lang="fr-FR" dirty="0" err="1" smtClean="0">
                <a:solidFill>
                  <a:srgbClr val="FFFF00"/>
                </a:solidFill>
              </a:rPr>
              <a:t>managed</a:t>
            </a:r>
            <a:endParaRPr lang="fr-FR" dirty="0" smtClean="0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fr-FR" dirty="0" smtClean="0">
                <a:solidFill>
                  <a:srgbClr val="FFFF00"/>
                </a:solidFill>
              </a:rPr>
              <a:t> Common hardware, software, data handling</a:t>
            </a:r>
          </a:p>
          <a:p>
            <a:pPr>
              <a:buFontTx/>
              <a:buChar char="-"/>
            </a:pPr>
            <a:endParaRPr lang="fr-FR" dirty="0" smtClean="0">
              <a:solidFill>
                <a:schemeClr val="bg1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fr-FR" sz="4800" dirty="0" smtClean="0">
                <a:solidFill>
                  <a:srgbClr val="003366"/>
                </a:solidFill>
              </a:rPr>
              <a:t>   </a:t>
            </a:r>
            <a:r>
              <a:rPr lang="fr-FR" sz="1400" dirty="0" smtClean="0">
                <a:solidFill>
                  <a:srgbClr val="003366"/>
                </a:solidFill>
              </a:rPr>
              <a:t> </a:t>
            </a:r>
            <a:r>
              <a:rPr lang="fr-FR" sz="4800" dirty="0" err="1" smtClean="0">
                <a:solidFill>
                  <a:srgbClr val="003366"/>
                </a:solidFill>
              </a:rPr>
              <a:t>Until</a:t>
            </a:r>
            <a:r>
              <a:rPr lang="fr-FR" sz="4800" dirty="0" smtClean="0">
                <a:solidFill>
                  <a:srgbClr val="003366"/>
                </a:solidFill>
              </a:rPr>
              <a:t> 2015: construction of                          KM3NeT phase I detectors  in France and </a:t>
            </a:r>
            <a:r>
              <a:rPr lang="fr-FR" sz="4800" dirty="0" err="1" smtClean="0">
                <a:solidFill>
                  <a:srgbClr val="003366"/>
                </a:solidFill>
              </a:rPr>
              <a:t>Italy</a:t>
            </a:r>
            <a:r>
              <a:rPr lang="fr-FR" sz="4800" dirty="0" smtClean="0">
                <a:solidFill>
                  <a:srgbClr val="003366"/>
                </a:solidFill>
              </a:rPr>
              <a:t>  (~40 M€)</a:t>
            </a:r>
            <a:endParaRPr lang="en-US" sz="4800" dirty="0" smtClean="0"/>
          </a:p>
          <a:p>
            <a:endParaRPr lang="en-US" sz="1800" dirty="0" smtClean="0"/>
          </a:p>
          <a:p>
            <a:pPr>
              <a:buFont typeface="Wingdings" pitchFamily="2" charset="2"/>
              <a:buNone/>
            </a:pPr>
            <a:endParaRPr lang="en-US" sz="1800" i="1" dirty="0" smtClean="0"/>
          </a:p>
        </p:txBody>
      </p:sp>
      <p:pic>
        <p:nvPicPr>
          <p:cNvPr id="7" name="Picture 15" descr="km3net_logo_transp_larger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93991" y="152400"/>
            <a:ext cx="1798109" cy="17907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120658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String_Anch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3555" y="1565564"/>
            <a:ext cx="1557772" cy="81534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228600"/>
            <a:ext cx="12827000" cy="762000"/>
          </a:xfrm>
        </p:spPr>
        <p:txBody>
          <a:bodyPr/>
          <a:lstStyle/>
          <a:p>
            <a:r>
              <a:rPr lang="de-DE" dirty="0" smtClean="0"/>
              <a:t>KM3NeT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1709057"/>
            <a:ext cx="4724400" cy="5072743"/>
          </a:xfrm>
        </p:spPr>
        <p:txBody>
          <a:bodyPr/>
          <a:lstStyle/>
          <a:p>
            <a:r>
              <a:rPr lang="de-DE" sz="2600" dirty="0" smtClean="0"/>
              <a:t>6 building blocks, 2 per site</a:t>
            </a:r>
          </a:p>
          <a:p>
            <a:r>
              <a:rPr lang="de-DE" sz="2600" dirty="0" smtClean="0"/>
              <a:t>115 strings at 90 m distance</a:t>
            </a:r>
          </a:p>
          <a:p>
            <a:r>
              <a:rPr lang="de-DE" sz="2600" dirty="0" smtClean="0"/>
              <a:t>18 OMs per string,                 36 m vertical distance</a:t>
            </a:r>
          </a:p>
          <a:p>
            <a:r>
              <a:rPr lang="de-DE" sz="2600" dirty="0" smtClean="0"/>
              <a:t>31 small PMTs per OM</a:t>
            </a:r>
          </a:p>
          <a:p>
            <a:pPr lvl="1"/>
            <a:r>
              <a:rPr lang="de-DE" sz="2000" dirty="0" smtClean="0"/>
              <a:t>3 times more cathode area per OM</a:t>
            </a:r>
          </a:p>
          <a:p>
            <a:pPr lvl="1"/>
            <a:r>
              <a:rPr lang="de-DE" sz="2000" dirty="0" smtClean="0"/>
              <a:t>Better background suppression</a:t>
            </a:r>
          </a:p>
          <a:p>
            <a:pPr lvl="1"/>
            <a:r>
              <a:rPr lang="de-DE" sz="2000" dirty="0" smtClean="0"/>
              <a:t>Some directional sensitivity</a:t>
            </a:r>
          </a:p>
          <a:p>
            <a:pPr lvl="1"/>
            <a:endParaRPr lang="de-DE" sz="2400" dirty="0"/>
          </a:p>
          <a:p>
            <a:pPr lvl="1"/>
            <a:endParaRPr lang="de-DE" sz="2400" dirty="0" smtClean="0"/>
          </a:p>
          <a:p>
            <a:pPr lvl="1"/>
            <a:endParaRPr lang="de-DE" sz="2400" dirty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pPr lvl="1"/>
            <a:endParaRPr lang="de-DE" sz="2400" dirty="0" smtClean="0"/>
          </a:p>
          <a:p>
            <a:endParaRPr lang="de-DE" sz="2800" dirty="0" smtClean="0"/>
          </a:p>
          <a:p>
            <a:endParaRPr lang="en-US" sz="2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11800" y="1676400"/>
            <a:ext cx="7620000" cy="663232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400" y="2111829"/>
            <a:ext cx="5943600" cy="560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>
            <a:off x="11684000" y="2374547"/>
            <a:ext cx="0" cy="49530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1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11684000" y="4327827"/>
            <a:ext cx="914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 km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" name="Picture 1" descr="IMG_428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6047364"/>
            <a:ext cx="3352800" cy="337762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302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KM3NeT Sensitivity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676400"/>
            <a:ext cx="1981200" cy="7467600"/>
          </a:xfrm>
        </p:spPr>
        <p:txBody>
          <a:bodyPr/>
          <a:lstStyle/>
          <a:p>
            <a:r>
              <a:rPr lang="de-DE" dirty="0" smtClean="0"/>
              <a:t>x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76400"/>
            <a:ext cx="7569200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469900" indent="-469900">
              <a:lnSpc>
                <a:spcPct val="95000"/>
              </a:lnSpc>
              <a:spcAft>
                <a:spcPct val="25000"/>
              </a:spcAft>
            </a:pPr>
            <a:r>
              <a:rPr lang="en-GB" sz="4000" dirty="0" smtClean="0"/>
              <a:t>RXJ 1713.7-3946              </a:t>
            </a:r>
            <a:r>
              <a:rPr lang="en-GB" sz="4000" dirty="0" smtClean="0">
                <a:sym typeface="Symbol"/>
              </a:rPr>
              <a:t></a:t>
            </a:r>
            <a:endParaRPr lang="en-GB" sz="4000" dirty="0" smtClean="0"/>
          </a:p>
          <a:p>
            <a:pPr marL="641350" lvl="1" indent="-469900">
              <a:lnSpc>
                <a:spcPct val="95000"/>
              </a:lnSpc>
              <a:spcAft>
                <a:spcPct val="25000"/>
              </a:spcAft>
            </a:pPr>
            <a:r>
              <a:rPr lang="en-GB" sz="2400" dirty="0" smtClean="0"/>
              <a:t>Simulation results for 2 x 310 strings</a:t>
            </a:r>
          </a:p>
          <a:p>
            <a:pPr marL="641350" lvl="1" indent="-469900">
              <a:lnSpc>
                <a:spcPct val="95000"/>
              </a:lnSpc>
              <a:spcAft>
                <a:spcPct val="25000"/>
              </a:spcAft>
            </a:pPr>
            <a:r>
              <a:rPr lang="en-GB" sz="2400" dirty="0" smtClean="0"/>
              <a:t>5</a:t>
            </a:r>
            <a:r>
              <a:rPr lang="en-GB" sz="2400" dirty="0" smtClean="0">
                <a:latin typeface="Symbol" pitchFamily="18" charset="2"/>
              </a:rPr>
              <a:t>s</a:t>
            </a:r>
            <a:r>
              <a:rPr lang="en-GB" sz="2400" dirty="0" smtClean="0"/>
              <a:t> discovery in less than 5 years </a:t>
            </a:r>
            <a:br>
              <a:rPr lang="en-GB" sz="2400" dirty="0" smtClean="0"/>
            </a:br>
            <a:r>
              <a:rPr lang="en-GB" sz="1600" dirty="0" smtClean="0"/>
              <a:t/>
            </a:r>
            <a:br>
              <a:rPr lang="en-GB" sz="1600" dirty="0" smtClean="0"/>
            </a:br>
            <a:endParaRPr lang="en-GB" sz="1600" dirty="0" smtClean="0"/>
          </a:p>
          <a:p>
            <a:pPr marL="469900" indent="-469900">
              <a:lnSpc>
                <a:spcPct val="95000"/>
              </a:lnSpc>
              <a:spcAft>
                <a:spcPct val="25000"/>
              </a:spcAft>
            </a:pPr>
            <a:r>
              <a:rPr lang="en-GB" sz="4000" dirty="0" smtClean="0"/>
              <a:t>Even higher sensitivity for Vela X</a:t>
            </a:r>
          </a:p>
          <a:p>
            <a:pPr marL="0" indent="0">
              <a:lnSpc>
                <a:spcPct val="95000"/>
              </a:lnSpc>
              <a:spcAft>
                <a:spcPct val="25000"/>
              </a:spcAft>
              <a:buNone/>
            </a:pPr>
            <a:endParaRPr lang="en-GB" sz="4000" dirty="0"/>
          </a:p>
          <a:p>
            <a:pPr marL="469900" indent="-469900">
              <a:lnSpc>
                <a:spcPct val="95000"/>
              </a:lnSpc>
              <a:spcAft>
                <a:spcPct val="25000"/>
              </a:spcAft>
            </a:pPr>
            <a:r>
              <a:rPr lang="en-GB" sz="4000" dirty="0" smtClean="0"/>
              <a:t>Fermi-Bubbles</a:t>
            </a:r>
          </a:p>
        </p:txBody>
      </p:sp>
      <p:pic>
        <p:nvPicPr>
          <p:cNvPr id="4" name="Picture 4" descr="17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1447801"/>
            <a:ext cx="2543175" cy="243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ubble_fer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6950059"/>
            <a:ext cx="3733800" cy="24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6082661" y="4895187"/>
            <a:ext cx="5998098" cy="4914901"/>
            <a:chOff x="6027857" y="5248366"/>
            <a:chExt cx="5193506" cy="4190893"/>
          </a:xfrm>
        </p:grpSpPr>
        <p:pic>
          <p:nvPicPr>
            <p:cNvPr id="8" name="Picture 5" descr="KM3NeT_bubble_v5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7857" y="5529353"/>
              <a:ext cx="5193506" cy="3433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 Box 6"/>
            <p:cNvSpPr txBox="1">
              <a:spLocks noChangeArrowheads="1"/>
            </p:cNvSpPr>
            <p:nvPr/>
          </p:nvSpPr>
          <p:spPr bwMode="auto">
            <a:xfrm>
              <a:off x="6933238" y="8057574"/>
              <a:ext cx="1368732" cy="318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lang="en-GB" sz="2000" baseline="300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-2</a:t>
              </a:r>
              <a:r>
                <a:rPr lang="en-GB" sz="200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, no cut-off</a:t>
              </a:r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9242885" y="7604353"/>
              <a:ext cx="1844874" cy="318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latin typeface="Calibri" pitchFamily="34" charset="0"/>
                  <a:cs typeface="Calibri" pitchFamily="34" charset="0"/>
                </a:rPr>
                <a:t>E</a:t>
              </a:r>
              <a:r>
                <a:rPr lang="en-GB" sz="2000" baseline="30000">
                  <a:latin typeface="Calibri" pitchFamily="34" charset="0"/>
                  <a:cs typeface="Calibri" pitchFamily="34" charset="0"/>
                </a:rPr>
                <a:t>-2</a:t>
              </a:r>
              <a:r>
                <a:rPr lang="en-GB" sz="2000">
                  <a:latin typeface="Calibri" pitchFamily="34" charset="0"/>
                  <a:cs typeface="Calibri" pitchFamily="34" charset="0"/>
                </a:rPr>
                <a:t>, 100 TeV cut-off</a:t>
              </a: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7537300" y="5969661"/>
              <a:ext cx="1734011" cy="318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E</a:t>
              </a:r>
              <a:r>
                <a:rPr lang="en-GB" sz="2000" baseline="3000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-2</a:t>
              </a:r>
              <a:r>
                <a:rPr lang="en-GB" sz="2000">
                  <a:solidFill>
                    <a:srgbClr val="008000"/>
                  </a:solidFill>
                  <a:latin typeface="Calibri" pitchFamily="34" charset="0"/>
                  <a:cs typeface="Calibri" pitchFamily="34" charset="0"/>
                </a:rPr>
                <a:t>, 30 TeV cut-off</a:t>
              </a:r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 flipV="1">
              <a:off x="7976488" y="8169911"/>
              <a:ext cx="710661" cy="593089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 Box 10"/>
            <p:cNvSpPr txBox="1">
              <a:spLocks noChangeArrowheads="1"/>
            </p:cNvSpPr>
            <p:nvPr/>
          </p:nvSpPr>
          <p:spPr bwMode="auto">
            <a:xfrm>
              <a:off x="7076792" y="8762354"/>
              <a:ext cx="1255026" cy="40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3</a:t>
              </a:r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 </a:t>
              </a:r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@ </a:t>
              </a:r>
              <a:r>
                <a:rPr lang="de-DE" sz="20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50%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7991555" y="9038979"/>
              <a:ext cx="1293402" cy="4002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5</a:t>
              </a:r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  <a:sym typeface="Symbol"/>
                </a:rPr>
                <a:t></a:t>
              </a:r>
              <a:r>
                <a:rPr lang="de-DE" sz="2000" dirty="0" smtClean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 </a:t>
              </a:r>
              <a:r>
                <a:rPr lang="de-DE" sz="2000" dirty="0">
                  <a:solidFill>
                    <a:srgbClr val="FF0000"/>
                  </a:solidFill>
                  <a:latin typeface="Calibri" pitchFamily="34" charset="0"/>
                  <a:cs typeface="Calibri" pitchFamily="34" charset="0"/>
                </a:rPr>
                <a:t>@ 50%</a:t>
              </a:r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8687148" y="7916830"/>
              <a:ext cx="397969" cy="104589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00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 Box 13"/>
            <p:cNvSpPr txBox="1">
              <a:spLocks noChangeArrowheads="1"/>
            </p:cNvSpPr>
            <p:nvPr/>
          </p:nvSpPr>
          <p:spPr bwMode="auto">
            <a:xfrm>
              <a:off x="9559839" y="6358320"/>
              <a:ext cx="1354519" cy="3189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>
                  <a:latin typeface="Calibri" pitchFamily="34" charset="0"/>
                  <a:cs typeface="Calibri" pitchFamily="34" charset="0"/>
                </a:rPr>
                <a:t>expected flux</a:t>
              </a:r>
            </a:p>
          </p:txBody>
        </p:sp>
        <p:sp>
          <p:nvSpPr>
            <p:cNvPr id="17" name="Text Box 15"/>
            <p:cNvSpPr txBox="1">
              <a:spLocks noChangeArrowheads="1"/>
            </p:cNvSpPr>
            <p:nvPr/>
          </p:nvSpPr>
          <p:spPr bwMode="auto">
            <a:xfrm>
              <a:off x="8650010" y="5248366"/>
              <a:ext cx="252344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600" dirty="0"/>
                <a:t>Astropart.Phys.42(2013)7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6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   </a:t>
            </a:r>
            <a:r>
              <a:rPr lang="de-DE" sz="8000" dirty="0" smtClean="0"/>
              <a:t>GVD</a:t>
            </a:r>
            <a:endParaRPr lang="en-US" sz="8000" dirty="0"/>
          </a:p>
        </p:txBody>
      </p:sp>
      <p:grpSp>
        <p:nvGrpSpPr>
          <p:cNvPr id="6" name="Группа 34"/>
          <p:cNvGrpSpPr>
            <a:grpSpLocks/>
          </p:cNvGrpSpPr>
          <p:nvPr/>
        </p:nvGrpSpPr>
        <p:grpSpPr bwMode="auto">
          <a:xfrm>
            <a:off x="0" y="1219200"/>
            <a:ext cx="7645400" cy="8534400"/>
            <a:chOff x="551332" y="1789087"/>
            <a:chExt cx="3858878" cy="5302274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1332" y="1789087"/>
              <a:ext cx="3858878" cy="5302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Равнобедренный треугольник 9"/>
            <p:cNvSpPr/>
            <p:nvPr/>
          </p:nvSpPr>
          <p:spPr>
            <a:xfrm>
              <a:off x="785809" y="3571346"/>
              <a:ext cx="286283" cy="28522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Группа 9"/>
          <p:cNvGrpSpPr/>
          <p:nvPr/>
        </p:nvGrpSpPr>
        <p:grpSpPr>
          <a:xfrm>
            <a:off x="7613650" y="1219200"/>
            <a:ext cx="5391150" cy="5562600"/>
            <a:chOff x="5362553" y="1953604"/>
            <a:chExt cx="3562120" cy="3960440"/>
          </a:xfrm>
        </p:grpSpPr>
        <p:pic>
          <p:nvPicPr>
            <p:cNvPr id="19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537" y="1953604"/>
              <a:ext cx="3557136" cy="3960440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cxnSp>
          <p:nvCxnSpPr>
            <p:cNvPr id="20" name="Прямая соединительная линия 13"/>
            <p:cNvCxnSpPr>
              <a:stCxn id="19" idx="3"/>
              <a:endCxn id="19" idx="3"/>
            </p:cNvCxnSpPr>
            <p:nvPr/>
          </p:nvCxnSpPr>
          <p:spPr>
            <a:xfrm>
              <a:off x="8924673" y="3933824"/>
              <a:ext cx="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Полилиния 21"/>
            <p:cNvSpPr/>
            <p:nvPr/>
          </p:nvSpPr>
          <p:spPr>
            <a:xfrm>
              <a:off x="5374455" y="3781831"/>
              <a:ext cx="3543300" cy="457200"/>
            </a:xfrm>
            <a:custGeom>
              <a:avLst/>
              <a:gdLst>
                <a:gd name="connsiteX0" fmla="*/ 3543300 w 3543300"/>
                <a:gd name="connsiteY0" fmla="*/ 0 h 457200"/>
                <a:gd name="connsiteX1" fmla="*/ 1647825 w 3543300"/>
                <a:gd name="connsiteY1" fmla="*/ 47625 h 457200"/>
                <a:gd name="connsiteX2" fmla="*/ 0 w 3543300"/>
                <a:gd name="connsiteY2" fmla="*/ 447675 h 457200"/>
                <a:gd name="connsiteX3" fmla="*/ 0 w 3543300"/>
                <a:gd name="connsiteY3" fmla="*/ 447675 h 457200"/>
                <a:gd name="connsiteX4" fmla="*/ 0 w 3543300"/>
                <a:gd name="connsiteY4" fmla="*/ 447675 h 457200"/>
                <a:gd name="connsiteX5" fmla="*/ 19050 w 3543300"/>
                <a:gd name="connsiteY5" fmla="*/ 45720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43300" h="457200">
                  <a:moveTo>
                    <a:pt x="3543300" y="0"/>
                  </a:moveTo>
                  <a:lnTo>
                    <a:pt x="1647825" y="47625"/>
                  </a:lnTo>
                  <a:cubicBezTo>
                    <a:pt x="1057275" y="122238"/>
                    <a:pt x="0" y="447675"/>
                    <a:pt x="0" y="447675"/>
                  </a:cubicBezTo>
                  <a:lnTo>
                    <a:pt x="0" y="447675"/>
                  </a:lnTo>
                  <a:lnTo>
                    <a:pt x="0" y="447675"/>
                  </a:lnTo>
                  <a:lnTo>
                    <a:pt x="19050" y="457200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sp>
          <p:nvSpPr>
            <p:cNvPr id="22" name="Полилиния 22"/>
            <p:cNvSpPr/>
            <p:nvPr/>
          </p:nvSpPr>
          <p:spPr>
            <a:xfrm>
              <a:off x="5362553" y="4581128"/>
              <a:ext cx="3548261" cy="45719"/>
            </a:xfrm>
            <a:custGeom>
              <a:avLst/>
              <a:gdLst>
                <a:gd name="connsiteX0" fmla="*/ 3785658 w 3785658"/>
                <a:gd name="connsiteY0" fmla="*/ 0 h 39162"/>
                <a:gd name="connsiteX1" fmla="*/ 261408 w 3785658"/>
                <a:gd name="connsiteY1" fmla="*/ 38100 h 39162"/>
                <a:gd name="connsiteX2" fmla="*/ 261408 w 3785658"/>
                <a:gd name="connsiteY2" fmla="*/ 28575 h 39162"/>
                <a:gd name="connsiteX3" fmla="*/ 270933 w 3785658"/>
                <a:gd name="connsiteY3" fmla="*/ 28575 h 3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85658" h="39162">
                  <a:moveTo>
                    <a:pt x="3785658" y="0"/>
                  </a:moveTo>
                  <a:lnTo>
                    <a:pt x="261408" y="38100"/>
                  </a:lnTo>
                  <a:cubicBezTo>
                    <a:pt x="-325967" y="42863"/>
                    <a:pt x="259821" y="30162"/>
                    <a:pt x="261408" y="28575"/>
                  </a:cubicBezTo>
                  <a:cubicBezTo>
                    <a:pt x="262995" y="26988"/>
                    <a:pt x="269346" y="28575"/>
                    <a:pt x="270933" y="28575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12762" y="4009368"/>
              <a:ext cx="1326790" cy="4403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</a:rPr>
                <a:t>&gt;250 km</a:t>
              </a:r>
              <a:r>
                <a:rPr lang="en-US" sz="3200" b="1" baseline="30000" dirty="0" smtClean="0">
                  <a:solidFill>
                    <a:srgbClr val="FF0000"/>
                  </a:solidFill>
                </a:rPr>
                <a:t>3</a:t>
              </a:r>
              <a:endParaRPr lang="ru-RU" sz="3200" b="1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24" name="Полилиния 24"/>
            <p:cNvSpPr/>
            <p:nvPr/>
          </p:nvSpPr>
          <p:spPr>
            <a:xfrm>
              <a:off x="6019800" y="3238500"/>
              <a:ext cx="28575" cy="47625"/>
            </a:xfrm>
            <a:custGeom>
              <a:avLst/>
              <a:gdLst>
                <a:gd name="connsiteX0" fmla="*/ 0 w 28575"/>
                <a:gd name="connsiteY0" fmla="*/ 0 h 47625"/>
                <a:gd name="connsiteX1" fmla="*/ 28575 w 28575"/>
                <a:gd name="connsiteY1" fmla="*/ 47625 h 47625"/>
                <a:gd name="connsiteX2" fmla="*/ 28575 w 28575"/>
                <a:gd name="connsiteY2" fmla="*/ 47625 h 47625"/>
                <a:gd name="connsiteX3" fmla="*/ 0 w 28575"/>
                <a:gd name="connsiteY3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575" h="47625">
                  <a:moveTo>
                    <a:pt x="0" y="0"/>
                  </a:moveTo>
                  <a:lnTo>
                    <a:pt x="28575" y="47625"/>
                  </a:lnTo>
                  <a:lnTo>
                    <a:pt x="28575" y="4762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5-конечная звезда 25"/>
            <p:cNvSpPr/>
            <p:nvPr/>
          </p:nvSpPr>
          <p:spPr>
            <a:xfrm>
              <a:off x="7657528" y="3571006"/>
              <a:ext cx="457200" cy="362818"/>
            </a:xfrm>
            <a:prstGeom prst="star5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464557" y="4000500"/>
            <a:ext cx="703843" cy="724596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7" name="Right Arrow 26"/>
          <p:cNvSpPr/>
          <p:nvPr/>
        </p:nvSpPr>
        <p:spPr bwMode="auto">
          <a:xfrm rot="3360000">
            <a:off x="801723" y="8223553"/>
            <a:ext cx="978408" cy="48463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950200" y="6781800"/>
            <a:ext cx="4876800" cy="256669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 algn="ctr">
              <a:buNone/>
            </a:pPr>
            <a:r>
              <a:rPr lang="de-DE" sz="6000" dirty="0" smtClean="0"/>
              <a:t>0.5 to 1.5 km³       Detector in                  Lake Baikal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77578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   </a:t>
            </a:r>
            <a:r>
              <a:rPr lang="de-DE" sz="8000" dirty="0" smtClean="0"/>
              <a:t>GVD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0" y="1295400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/>
              <a:t>Stage 1</a:t>
            </a:r>
          </a:p>
          <a:p>
            <a:r>
              <a:rPr lang="de-DE" dirty="0" smtClean="0"/>
              <a:t>12 clusters with 8 strings each</a:t>
            </a:r>
          </a:p>
          <a:p>
            <a:r>
              <a:rPr lang="de-DE" dirty="0" smtClean="0"/>
              <a:t>Cluster diameter 60 m</a:t>
            </a:r>
          </a:p>
          <a:p>
            <a:r>
              <a:rPr lang="de-DE" dirty="0" smtClean="0"/>
              <a:t>Height 300 m</a:t>
            </a:r>
          </a:p>
          <a:p>
            <a:r>
              <a:rPr lang="de-DE" dirty="0" smtClean="0"/>
              <a:t>Volume ~ 0.3 km³</a:t>
            </a:r>
          </a:p>
          <a:p>
            <a:r>
              <a:rPr lang="de-DE" dirty="0" smtClean="0"/>
              <a:t>48 OMs per string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476178"/>
            <a:ext cx="6445250" cy="8340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4" descr="OM_vid_subcon.png"/>
          <p:cNvPicPr>
            <a:picLocks noChangeAspect="1"/>
          </p:cNvPicPr>
          <p:nvPr/>
        </p:nvPicPr>
        <p:blipFill>
          <a:blip r:embed="rId3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7264400" y="6248400"/>
            <a:ext cx="3202909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2709" y="5939641"/>
            <a:ext cx="2512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PMT  </a:t>
            </a:r>
            <a:r>
              <a:rPr lang="en-US" sz="32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Hamamatsu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R7081-HQE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 = 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10”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QE ~ </a:t>
            </a:r>
            <a:r>
              <a:rPr lang="ru-RU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0.3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5%</a:t>
            </a:r>
            <a:endParaRPr lang="ru-RU" sz="32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6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   </a:t>
            </a:r>
            <a:r>
              <a:rPr lang="de-DE" sz="8000" dirty="0" smtClean="0"/>
              <a:t>GVD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0" y="1295400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/>
              <a:t>Stage 2</a:t>
            </a:r>
          </a:p>
          <a:p>
            <a:r>
              <a:rPr lang="de-DE" dirty="0" smtClean="0"/>
              <a:t>27 clusters with 8 strings each</a:t>
            </a:r>
          </a:p>
          <a:p>
            <a:r>
              <a:rPr lang="de-DE" dirty="0" smtClean="0"/>
              <a:t>Cluster diameter 60 m</a:t>
            </a:r>
          </a:p>
          <a:p>
            <a:r>
              <a:rPr lang="de-DE" dirty="0" smtClean="0"/>
              <a:t>Height 700 m  </a:t>
            </a:r>
            <a:r>
              <a:rPr lang="de-DE" sz="2000" dirty="0" smtClean="0"/>
              <a:t>(depth 600 m– 1300 m)</a:t>
            </a:r>
          </a:p>
          <a:p>
            <a:r>
              <a:rPr lang="de-DE" dirty="0" smtClean="0"/>
              <a:t>Volume ~ 1.5 km³</a:t>
            </a:r>
          </a:p>
          <a:p>
            <a:r>
              <a:rPr lang="de-DE" dirty="0" smtClean="0"/>
              <a:t>48 OMs per string</a:t>
            </a:r>
          </a:p>
        </p:txBody>
      </p:sp>
      <p:pic>
        <p:nvPicPr>
          <p:cNvPr id="7" name="Рисунок 4" descr="OM_vid_subcon.png"/>
          <p:cNvPicPr>
            <a:picLocks noChangeAspect="1"/>
          </p:cNvPicPr>
          <p:nvPr/>
        </p:nvPicPr>
        <p:blipFill>
          <a:blip r:embed="rId2">
            <a:lum bright="-1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r="14172"/>
          <a:stretch>
            <a:fillRect/>
          </a:stretch>
        </p:blipFill>
        <p:spPr bwMode="auto">
          <a:xfrm>
            <a:off x="7264400" y="6248400"/>
            <a:ext cx="3202909" cy="3352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92709" y="5939641"/>
            <a:ext cx="251209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6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PMT  </a:t>
            </a:r>
            <a:r>
              <a:rPr lang="en-US" sz="3200" b="1" dirty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3200" b="1" dirty="0" smtClean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Hamamatsu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R7081-HQE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  <a:sym typeface="Symbol"/>
              </a:rPr>
              <a:t> = 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10” </a:t>
            </a:r>
          </a:p>
          <a:p>
            <a:pPr algn="l"/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QE ~ </a:t>
            </a:r>
            <a:r>
              <a:rPr lang="ru-RU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0.3</a:t>
            </a:r>
            <a:r>
              <a:rPr lang="en-US" sz="3200" b="1" dirty="0" smtClean="0">
                <a:solidFill>
                  <a:srgbClr val="007DB0"/>
                </a:solidFill>
                <a:latin typeface="Calibri" pitchFamily="34" charset="0"/>
                <a:cs typeface="Calibri" pitchFamily="34" charset="0"/>
              </a:rPr>
              <a:t>5%</a:t>
            </a:r>
            <a:endParaRPr lang="ru-RU" sz="3200" b="1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algn="l"/>
            <a:endParaRPr lang="en-US" dirty="0"/>
          </a:p>
        </p:txBody>
      </p:sp>
      <p:pic>
        <p:nvPicPr>
          <p:cNvPr id="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1379358"/>
            <a:ext cx="5816600" cy="822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2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152400"/>
            <a:ext cx="12827000" cy="1143000"/>
          </a:xfrm>
        </p:spPr>
        <p:txBody>
          <a:bodyPr/>
          <a:lstStyle/>
          <a:p>
            <a:r>
              <a:rPr lang="de-DE" dirty="0" smtClean="0"/>
              <a:t>Gigaton Volume Detector   </a:t>
            </a:r>
            <a:r>
              <a:rPr lang="de-DE" sz="8000" dirty="0" smtClean="0"/>
              <a:t>GVD</a:t>
            </a:r>
            <a:endParaRPr lang="en-US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0" y="1295400"/>
            <a:ext cx="5930900" cy="5257800"/>
          </a:xfrm>
        </p:spPr>
        <p:txBody>
          <a:bodyPr/>
          <a:lstStyle/>
          <a:p>
            <a:pPr marL="0" indent="0">
              <a:buNone/>
            </a:pPr>
            <a:r>
              <a:rPr lang="de-DE" sz="7200" dirty="0" smtClean="0"/>
              <a:t>Stage 2</a:t>
            </a:r>
          </a:p>
          <a:p>
            <a:r>
              <a:rPr lang="de-DE" dirty="0" smtClean="0"/>
              <a:t>27 clusters with 8 strings each</a:t>
            </a:r>
          </a:p>
          <a:p>
            <a:r>
              <a:rPr lang="de-DE" dirty="0" smtClean="0"/>
              <a:t>Cluster diameter 60 m</a:t>
            </a:r>
          </a:p>
          <a:p>
            <a:r>
              <a:rPr lang="de-DE" dirty="0" smtClean="0"/>
              <a:t>Height 700 m  </a:t>
            </a:r>
            <a:r>
              <a:rPr lang="de-DE" sz="2000" dirty="0" smtClean="0"/>
              <a:t>(depth 600 m– 1300 m)</a:t>
            </a:r>
          </a:p>
          <a:p>
            <a:r>
              <a:rPr lang="de-DE" dirty="0" smtClean="0"/>
              <a:t>Volume ~ 1.5 km³</a:t>
            </a:r>
          </a:p>
        </p:txBody>
      </p:sp>
      <p:pic>
        <p:nvPicPr>
          <p:cNvPr id="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5" t="37239" r="2110" b="2863"/>
          <a:stretch>
            <a:fillRect/>
          </a:stretch>
        </p:blipFill>
        <p:spPr bwMode="auto">
          <a:xfrm>
            <a:off x="254000" y="1752599"/>
            <a:ext cx="6477000" cy="631396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650" y="5334000"/>
            <a:ext cx="5486400" cy="4278087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3574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/>
              <a:t>Dark Matter and Exotic Physics</a:t>
            </a:r>
          </a:p>
          <a:p>
            <a:pPr lvl="1" indent="-72000"/>
            <a:r>
              <a:rPr lang="de-DE" sz="2400" dirty="0" smtClean="0"/>
              <a:t>  WIMPs</a:t>
            </a:r>
          </a:p>
          <a:p>
            <a:pPr lvl="1" indent="-72000"/>
            <a:r>
              <a:rPr lang="de-DE" sz="2400" dirty="0" smtClean="0"/>
              <a:t>  Magnetic Monopoles and other superheavies</a:t>
            </a:r>
          </a:p>
          <a:p>
            <a:pPr lvl="1" indent="-72000"/>
            <a:r>
              <a:rPr lang="de-DE" sz="2400" dirty="0" smtClean="0"/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/>
              <a:t>  Charm physics</a:t>
            </a:r>
          </a:p>
          <a:p>
            <a:pPr lvl="1"/>
            <a:r>
              <a:rPr lang="de-DE" sz="2400" dirty="0" smtClean="0"/>
              <a:t>  Cross sections at highest energies</a:t>
            </a:r>
          </a:p>
          <a:p>
            <a:r>
              <a:rPr lang="de-DE" dirty="0" smtClean="0"/>
              <a:t>Supernova Collapse Physics </a:t>
            </a:r>
          </a:p>
          <a:p>
            <a:pPr lvl="1"/>
            <a:r>
              <a:rPr lang="de-DE" sz="2400" dirty="0" smtClean="0"/>
              <a:t>  MeV neutrinos  in bursts  </a:t>
            </a:r>
            <a:r>
              <a:rPr lang="de-DE" sz="2400" dirty="0" smtClean="0">
                <a:sym typeface="Symbol"/>
              </a:rPr>
              <a:t> early SN phase,  neutrino hierarchy, ...</a:t>
            </a:r>
            <a:endParaRPr lang="de-DE" sz="2400" dirty="0" smtClean="0"/>
          </a:p>
          <a:p>
            <a:r>
              <a:rPr lang="de-DE" dirty="0" smtClean="0"/>
              <a:t>Cosmic Ray Physics</a:t>
            </a:r>
          </a:p>
          <a:p>
            <a:pPr lvl="1"/>
            <a:r>
              <a:rPr lang="de-DE" sz="2400" dirty="0" smtClean="0"/>
              <a:t>  Spectrum, composition and 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From Engineering Arrays to first Cluster</a:t>
            </a:r>
            <a:br>
              <a:rPr lang="de-DE" dirty="0" smtClean="0"/>
            </a:br>
            <a:endParaRPr lang="en-US" dirty="0"/>
          </a:p>
        </p:txBody>
      </p:sp>
      <p:grpSp>
        <p:nvGrpSpPr>
          <p:cNvPr id="4" name="Группа 2"/>
          <p:cNvGrpSpPr>
            <a:grpSpLocks/>
          </p:cNvGrpSpPr>
          <p:nvPr/>
        </p:nvGrpSpPr>
        <p:grpSpPr bwMode="auto">
          <a:xfrm>
            <a:off x="488264" y="3592311"/>
            <a:ext cx="2762387" cy="4750777"/>
            <a:chOff x="685800" y="990600"/>
            <a:chExt cx="2411546" cy="3048000"/>
          </a:xfrm>
        </p:grpSpPr>
        <p:pic>
          <p:nvPicPr>
            <p:cNvPr id="5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990600"/>
              <a:ext cx="739201" cy="3033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6401" y="2895600"/>
              <a:ext cx="66847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8876" y="2895600"/>
              <a:ext cx="66847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"/>
          <p:cNvGrpSpPr>
            <a:grpSpLocks/>
          </p:cNvGrpSpPr>
          <p:nvPr/>
        </p:nvGrpSpPr>
        <p:grpSpPr bwMode="auto">
          <a:xfrm>
            <a:off x="4258867" y="3630411"/>
            <a:ext cx="3721164" cy="4750293"/>
            <a:chOff x="5029200" y="642938"/>
            <a:chExt cx="3338513" cy="3395662"/>
          </a:xfrm>
        </p:grpSpPr>
        <p:pic>
          <p:nvPicPr>
            <p:cNvPr id="10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642938"/>
              <a:ext cx="823913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657225"/>
              <a:ext cx="823913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43800" y="657225"/>
              <a:ext cx="823913" cy="338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Рисунок 31" descr="Cluster_8str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949" y="2723187"/>
            <a:ext cx="3595548" cy="557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2603" y="1257956"/>
            <a:ext cx="3257943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 2012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3 strings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first full-scale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GVD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string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(24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ОМ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Data taking 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       from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de-DE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4/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2012 </a:t>
            </a: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9258" y="1257956"/>
            <a:ext cx="401013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2013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 full-scale strings (72 OMs),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upgrade of section electronics</a:t>
            </a:r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Data taking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from 4/2013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endParaRPr lang="en-US" sz="2400" b="1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83239" y="1257956"/>
            <a:ext cx="30953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     </a:t>
            </a:r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2014-2015</a:t>
            </a:r>
          </a:p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First Cluster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(8 strings)</a:t>
            </a:r>
          </a:p>
        </p:txBody>
      </p:sp>
      <p:sp>
        <p:nvSpPr>
          <p:cNvPr id="18" name="TextBox 36"/>
          <p:cNvSpPr txBox="1">
            <a:spLocks noChangeArrowheads="1"/>
          </p:cNvSpPr>
          <p:nvPr/>
        </p:nvSpPr>
        <p:spPr bwMode="auto">
          <a:xfrm>
            <a:off x="8954949" y="8410545"/>
            <a:ext cx="359554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4</a:t>
            </a:r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10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6 </a:t>
            </a:r>
            <a:r>
              <a:rPr lang="de-DE" sz="32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1" baseline="30000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3 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instrumented volume</a:t>
            </a:r>
            <a:endParaRPr lang="ru-RU" sz="2400" b="1" baseline="30000" dirty="0" smtClean="0">
              <a:solidFill>
                <a:schemeClr val="accent1">
                  <a:lumMod val="7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6" name="Прямая со стрелкой 25"/>
          <p:cNvCxnSpPr/>
          <p:nvPr/>
        </p:nvCxnSpPr>
        <p:spPr>
          <a:xfrm>
            <a:off x="9183239" y="3429000"/>
            <a:ext cx="0" cy="283688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8"/>
          <p:cNvCxnSpPr/>
          <p:nvPr/>
        </p:nvCxnSpPr>
        <p:spPr>
          <a:xfrm>
            <a:off x="9245708" y="7620000"/>
            <a:ext cx="747851" cy="13228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064302" y="7686140"/>
            <a:ext cx="1163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60 </a:t>
            </a:r>
            <a:r>
              <a:rPr lang="en-US" sz="2000" dirty="0" smtClean="0"/>
              <a:t>m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9572977" y="5470742"/>
            <a:ext cx="16467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345 m</a:t>
            </a:r>
            <a:endParaRPr lang="ru-RU" sz="2000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0396331" y="4181833"/>
            <a:ext cx="0" cy="92356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0396331" y="6265886"/>
            <a:ext cx="0" cy="89691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867790" y="1600200"/>
            <a:ext cx="1850251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Arrow Connector 29"/>
          <p:cNvCxnSpPr/>
          <p:nvPr/>
        </p:nvCxnSpPr>
        <p:spPr bwMode="auto">
          <a:xfrm>
            <a:off x="6595731" y="1600200"/>
            <a:ext cx="258750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9407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4"/>
          <p:cNvSpPr>
            <a:spLocks/>
          </p:cNvSpPr>
          <p:nvPr/>
        </p:nvSpPr>
        <p:spPr bwMode="auto">
          <a:xfrm>
            <a:off x="155334" y="258011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60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Options for IceCube Extensions</a:t>
            </a:r>
            <a:endParaRPr lang="en-US" sz="60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-71681" y="1511985"/>
            <a:ext cx="6858426" cy="5386169"/>
            <a:chOff x="179512" y="1628800"/>
            <a:chExt cx="5961234" cy="4824536"/>
          </a:xfrm>
        </p:grpSpPr>
        <p:pic>
          <p:nvPicPr>
            <p:cNvPr id="17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 t="6562" r="6486" b="1564"/>
            <a:stretch>
              <a:fillRect/>
            </a:stretch>
          </p:blipFill>
          <p:spPr bwMode="auto">
            <a:xfrm>
              <a:off x="179512" y="2060848"/>
              <a:ext cx="5961234" cy="4392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8" name="Textfeld 5"/>
            <p:cNvSpPr txBox="1"/>
            <p:nvPr/>
          </p:nvSpPr>
          <p:spPr>
            <a:xfrm>
              <a:off x="4880427" y="1628800"/>
              <a:ext cx="1177621" cy="35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DeepCore</a:t>
              </a:r>
              <a:endParaRPr lang="de-DE" sz="2000" dirty="0"/>
            </a:p>
          </p:txBody>
        </p:sp>
        <p:sp>
          <p:nvSpPr>
            <p:cNvPr id="19" name="Textfeld 6"/>
            <p:cNvSpPr txBox="1"/>
            <p:nvPr/>
          </p:nvSpPr>
          <p:spPr>
            <a:xfrm>
              <a:off x="3434328" y="1628800"/>
              <a:ext cx="990918" cy="358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dirty="0" smtClean="0"/>
                <a:t>IceCube</a:t>
              </a:r>
              <a:endParaRPr lang="de-DE" sz="2000" dirty="0"/>
            </a:p>
          </p:txBody>
        </p:sp>
        <p:cxnSp>
          <p:nvCxnSpPr>
            <p:cNvPr id="20" name="Gerade Verbindung mit Pfeil 9"/>
            <p:cNvCxnSpPr>
              <a:stCxn id="18" idx="2"/>
            </p:cNvCxnSpPr>
            <p:nvPr/>
          </p:nvCxnSpPr>
          <p:spPr>
            <a:xfrm flipH="1">
              <a:off x="4860034" y="1987189"/>
              <a:ext cx="609203" cy="9377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12"/>
            <p:cNvCxnSpPr/>
            <p:nvPr/>
          </p:nvCxnSpPr>
          <p:spPr>
            <a:xfrm>
              <a:off x="3834760" y="1988840"/>
              <a:ext cx="881256" cy="64807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729923" y="6889364"/>
            <a:ext cx="5985141" cy="1815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/>
            <a:r>
              <a:rPr kumimoji="0" lang="de-DE" sz="2800" b="1" i="0" u="none" strike="noStrike" cap="none" normalizeH="0" baseline="0" dirty="0" smtClean="0">
                <a:ln>
                  <a:noFill/>
                </a:ln>
                <a:solidFill>
                  <a:srgbClr val="007DB0"/>
                </a:solidFill>
                <a:effectLst/>
                <a:latin typeface="Calibri" pitchFamily="34" charset="0"/>
                <a:cs typeface="Calibri" pitchFamily="34" charset="0"/>
              </a:rPr>
              <a:t>12,6 km</a:t>
            </a:r>
            <a:r>
              <a:rPr kumimoji="0" lang="de-DE" sz="2800" b="1" i="0" u="none" strike="noStrike" cap="none" normalizeH="0" baseline="30000" dirty="0" smtClean="0">
                <a:ln>
                  <a:noFill/>
                </a:ln>
                <a:solidFill>
                  <a:srgbClr val="007DB0"/>
                </a:solidFill>
                <a:effectLst/>
                <a:latin typeface="Calibri" pitchFamily="34" charset="0"/>
                <a:cs typeface="Calibri" pitchFamily="34" charset="0"/>
              </a:rPr>
              <a:t>3</a:t>
            </a: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7DB0"/>
                </a:solidFill>
                <a:effectLst/>
                <a:latin typeface="Calibri" pitchFamily="34" charset="0"/>
                <a:cs typeface="Calibri" pitchFamily="34" charset="0"/>
              </a:rPr>
              <a:t>Threshold for muons ~ 50 TeV,      </a:t>
            </a: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7DB0"/>
                </a:solidFill>
                <a:effectLst/>
                <a:latin typeface="Calibri" pitchFamily="34" charset="0"/>
                <a:cs typeface="Calibri" pitchFamily="34" charset="0"/>
              </a:rPr>
              <a:t>gain eff. area for muons ~ factor 4, </a:t>
            </a:r>
            <a:endParaRPr lang="de-DE" sz="2800" dirty="0">
              <a:solidFill>
                <a:srgbClr val="007DB0"/>
              </a:solidFill>
              <a:latin typeface="Calibri" pitchFamily="34" charset="0"/>
              <a:cs typeface="Calibri" pitchFamily="34" charset="0"/>
            </a:endParaRPr>
          </a:p>
          <a:p>
            <a:pPr marL="342900" lvl="0" indent="-342900" algn="l"/>
            <a:r>
              <a:rPr kumimoji="0" lang="de-DE" sz="2800" b="0" i="0" u="none" strike="noStrike" cap="none" normalizeH="0" dirty="0" smtClean="0">
                <a:ln>
                  <a:noFill/>
                </a:ln>
                <a:solidFill>
                  <a:srgbClr val="007DB0"/>
                </a:solidFill>
                <a:effectLst/>
                <a:latin typeface="Calibri" pitchFamily="34" charset="0"/>
                <a:cs typeface="Calibri" pitchFamily="34" charset="0"/>
              </a:rPr>
              <a:t>gain for cascades ~ factor 10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1863187" y="5415238"/>
            <a:ext cx="720168" cy="133251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/>
        </p:nvCxnSpPr>
        <p:spPr bwMode="auto">
          <a:xfrm>
            <a:off x="6786745" y="1219200"/>
            <a:ext cx="31715" cy="8534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0" y="1912095"/>
            <a:ext cx="4695226" cy="402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7188200" y="6081493"/>
            <a:ext cx="6400800" cy="2438400"/>
          </a:xfrm>
        </p:spPr>
        <p:txBody>
          <a:bodyPr/>
          <a:lstStyle/>
          <a:p>
            <a:r>
              <a:rPr lang="de-DE" sz="2800" dirty="0" smtClean="0"/>
              <a:t>PINGU:                                                                   low energy extension of DeepCore</a:t>
            </a:r>
          </a:p>
          <a:p>
            <a:r>
              <a:rPr lang="de-DE" sz="2800" dirty="0" smtClean="0"/>
              <a:t>Aim: Measure </a:t>
            </a:r>
            <a:r>
              <a:rPr lang="de-DE" sz="2800" dirty="0" smtClean="0">
                <a:sym typeface="Symbol"/>
              </a:rPr>
              <a:t> Mass Hierarchy</a:t>
            </a:r>
          </a:p>
          <a:p>
            <a:r>
              <a:rPr lang="de-DE" sz="2800" dirty="0" smtClean="0">
                <a:sym typeface="Symbol"/>
              </a:rPr>
              <a:t>Plan: deploy 2016/17 – 2019/20</a:t>
            </a:r>
            <a:endParaRPr lang="de-DE" sz="4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Mass Hierarchy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16000" y="1905000"/>
            <a:ext cx="11347450" cy="4038600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>
              <a:buNone/>
            </a:pPr>
            <a:r>
              <a:rPr lang="de-DE" sz="6000" dirty="0" smtClean="0"/>
              <a:t>Known:</a:t>
            </a:r>
          </a:p>
          <a:p>
            <a:pPr marL="444500" lvl="1" indent="0">
              <a:buNone/>
            </a:pPr>
            <a:endParaRPr lang="de-DE" sz="800" dirty="0" smtClean="0"/>
          </a:p>
          <a:p>
            <a:pPr lvl="1"/>
            <a:r>
              <a:rPr lang="de-DE" sz="3200" dirty="0" smtClean="0"/>
              <a:t>    Mixing angles</a:t>
            </a:r>
          </a:p>
          <a:p>
            <a:pPr lvl="1"/>
            <a:r>
              <a:rPr lang="de-DE" sz="3200" dirty="0" smtClean="0"/>
              <a:t>   Absolute mass differences, ordering of </a:t>
            </a:r>
            <a:r>
              <a:rPr lang="de-DE" sz="3200" dirty="0" smtClean="0">
                <a:sym typeface="Symbol"/>
              </a:rPr>
              <a:t></a:t>
            </a:r>
            <a:r>
              <a:rPr lang="de-DE" sz="3200" baseline="-25000" dirty="0" smtClean="0">
                <a:sym typeface="Symbol"/>
              </a:rPr>
              <a:t>1</a:t>
            </a:r>
            <a:r>
              <a:rPr lang="de-DE" sz="3200" dirty="0" smtClean="0">
                <a:sym typeface="Symbol"/>
              </a:rPr>
              <a:t> and </a:t>
            </a:r>
            <a:r>
              <a:rPr lang="de-DE" sz="3200" baseline="-25000" dirty="0" smtClean="0">
                <a:sym typeface="Symbol"/>
              </a:rPr>
              <a:t>2</a:t>
            </a:r>
            <a:endParaRPr lang="de-DE" sz="3200" baseline="-25000" dirty="0" smtClean="0"/>
          </a:p>
          <a:p>
            <a:endParaRPr lang="de-DE" sz="1800" dirty="0" smtClean="0"/>
          </a:p>
          <a:p>
            <a:pPr marL="0" indent="0">
              <a:buNone/>
            </a:pPr>
            <a:r>
              <a:rPr lang="de-DE" sz="6000" dirty="0" smtClean="0"/>
              <a:t>Unknown:</a:t>
            </a:r>
          </a:p>
          <a:p>
            <a:pPr lvl="1"/>
            <a:endParaRPr lang="de-DE" sz="800" dirty="0" smtClean="0"/>
          </a:p>
          <a:p>
            <a:pPr lvl="1"/>
            <a:r>
              <a:rPr lang="de-DE" sz="3200" dirty="0" smtClean="0"/>
              <a:t>   Complex phase </a:t>
            </a:r>
            <a:r>
              <a:rPr lang="de-DE" sz="3200" dirty="0" smtClean="0">
                <a:sym typeface="Symbol"/>
              </a:rPr>
              <a:t></a:t>
            </a:r>
          </a:p>
          <a:p>
            <a:pPr lvl="1"/>
            <a:r>
              <a:rPr lang="de-DE" sz="3200" dirty="0" smtClean="0">
                <a:sym typeface="Symbol"/>
              </a:rPr>
              <a:t>   </a:t>
            </a:r>
            <a:r>
              <a:rPr lang="de-DE" sz="3200" u="sng" dirty="0" smtClean="0">
                <a:sym typeface="Symbol"/>
              </a:rPr>
              <a:t>Mass ordering: is </a:t>
            </a:r>
            <a:r>
              <a:rPr lang="de-DE" sz="3200" u="sng" baseline="-25000" dirty="0" smtClean="0">
                <a:sym typeface="Symbol"/>
              </a:rPr>
              <a:t>3</a:t>
            </a:r>
            <a:r>
              <a:rPr lang="de-DE" sz="3200" u="sng" dirty="0" smtClean="0">
                <a:sym typeface="Symbol"/>
              </a:rPr>
              <a:t> the lightest or the heaviest  mass state?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41037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Matter Oscillations and Mass Hierarchy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9940925" y="1562817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22" name="Picture 25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0" t="1698" r="30499" b="1282"/>
          <a:stretch>
            <a:fillRect/>
          </a:stretch>
        </p:blipFill>
        <p:spPr bwMode="auto">
          <a:xfrm>
            <a:off x="1041400" y="1655763"/>
            <a:ext cx="54864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6"/>
          <p:cNvSpPr>
            <a:spLocks/>
          </p:cNvSpPr>
          <p:nvPr/>
        </p:nvSpPr>
        <p:spPr bwMode="auto">
          <a:xfrm>
            <a:off x="4686300" y="2101850"/>
            <a:ext cx="3683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IH</a:t>
            </a:r>
          </a:p>
        </p:txBody>
      </p:sp>
      <p:sp>
        <p:nvSpPr>
          <p:cNvPr id="24" name="Rectangle 27"/>
          <p:cNvSpPr>
            <a:spLocks/>
          </p:cNvSpPr>
          <p:nvPr/>
        </p:nvSpPr>
        <p:spPr bwMode="auto">
          <a:xfrm>
            <a:off x="4686300" y="2778125"/>
            <a:ext cx="49212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NH</a:t>
            </a:r>
          </a:p>
        </p:txBody>
      </p:sp>
      <p:sp>
        <p:nvSpPr>
          <p:cNvPr id="25" name="Line 28"/>
          <p:cNvSpPr>
            <a:spLocks noChangeShapeType="1"/>
          </p:cNvSpPr>
          <p:nvPr/>
        </p:nvSpPr>
        <p:spPr bwMode="auto">
          <a:xfrm rot="10800000" flipH="1">
            <a:off x="4151313" y="2981325"/>
            <a:ext cx="490537" cy="25717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26" name="Line 29"/>
          <p:cNvSpPr>
            <a:spLocks noChangeShapeType="1"/>
          </p:cNvSpPr>
          <p:nvPr/>
        </p:nvSpPr>
        <p:spPr bwMode="auto">
          <a:xfrm rot="10800000" flipH="1">
            <a:off x="4235450" y="2319338"/>
            <a:ext cx="400050" cy="96837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6519863" y="1889125"/>
            <a:ext cx="0" cy="3725863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37" name="Rectangle 31"/>
          <p:cNvSpPr>
            <a:spLocks/>
          </p:cNvSpPr>
          <p:nvPr/>
        </p:nvSpPr>
        <p:spPr bwMode="auto">
          <a:xfrm>
            <a:off x="6814491" y="1903571"/>
            <a:ext cx="38456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2000" dirty="0" err="1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</a:t>
            </a:r>
            <a:r>
              <a:rPr lang="en-US" sz="2000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 et al., arXiv:1205.7071</a:t>
            </a:r>
          </a:p>
        </p:txBody>
      </p:sp>
      <p:grpSp>
        <p:nvGrpSpPr>
          <p:cNvPr id="38" name="Group 36"/>
          <p:cNvGrpSpPr>
            <a:grpSpLocks/>
          </p:cNvGrpSpPr>
          <p:nvPr/>
        </p:nvGrpSpPr>
        <p:grpSpPr bwMode="auto">
          <a:xfrm>
            <a:off x="996950" y="5556250"/>
            <a:ext cx="4110038" cy="473075"/>
            <a:chOff x="36" y="0"/>
            <a:chExt cx="2589" cy="298"/>
          </a:xfrm>
        </p:grpSpPr>
        <p:sp>
          <p:nvSpPr>
            <p:cNvPr id="42" name="Rectangle 32"/>
            <p:cNvSpPr>
              <a:spLocks/>
            </p:cNvSpPr>
            <p:nvPr/>
          </p:nvSpPr>
          <p:spPr bwMode="auto">
            <a:xfrm>
              <a:off x="36" y="0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</a:t>
              </a:r>
            </a:p>
          </p:txBody>
        </p:sp>
        <p:sp>
          <p:nvSpPr>
            <p:cNvPr id="43" name="Rectangle 33"/>
            <p:cNvSpPr>
              <a:spLocks/>
            </p:cNvSpPr>
            <p:nvPr/>
          </p:nvSpPr>
          <p:spPr bwMode="auto">
            <a:xfrm>
              <a:off x="1124" y="8"/>
              <a:ext cx="9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5</a:t>
              </a:r>
            </a:p>
          </p:txBody>
        </p:sp>
        <p:sp>
          <p:nvSpPr>
            <p:cNvPr id="44" name="Rectangle 34"/>
            <p:cNvSpPr>
              <a:spLocks/>
            </p:cNvSpPr>
            <p:nvPr/>
          </p:nvSpPr>
          <p:spPr bwMode="auto">
            <a:xfrm>
              <a:off x="2445" y="0"/>
              <a:ext cx="1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10</a:t>
              </a:r>
            </a:p>
          </p:txBody>
        </p:sp>
        <p:sp>
          <p:nvSpPr>
            <p:cNvPr id="45" name="Rectangle 35"/>
            <p:cNvSpPr>
              <a:spLocks/>
            </p:cNvSpPr>
            <p:nvPr/>
          </p:nvSpPr>
          <p:spPr bwMode="auto">
            <a:xfrm>
              <a:off x="1503" y="104"/>
              <a:ext cx="618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E</a:t>
              </a:r>
              <a:r>
                <a:rPr lang="en-US" sz="2000" baseline="-6000">
                  <a:solidFill>
                    <a:schemeClr val="tx1"/>
                  </a:solidFill>
                  <a:latin typeface="Candara" pitchFamily="34" charset="0"/>
                  <a:ea typeface="Candara" pitchFamily="34" charset="0"/>
                  <a:cs typeface="Candara" pitchFamily="34" charset="0"/>
                  <a:sym typeface="Candara" pitchFamily="34" charset="0"/>
                </a:rPr>
                <a:t>ν</a:t>
              </a:r>
              <a:r>
                <a:rPr lang="en-US" sz="2000">
                  <a:solidFill>
                    <a:schemeClr val="tx1"/>
                  </a:solidFill>
                  <a:cs typeface="Arial" pitchFamily="34" charset="0"/>
                </a:rPr>
                <a:t> [GeV]</a:t>
              </a:r>
            </a:p>
          </p:txBody>
        </p:sp>
      </p:grpSp>
      <p:sp>
        <p:nvSpPr>
          <p:cNvPr id="46" name="Rectangle 37"/>
          <p:cNvSpPr>
            <a:spLocks/>
          </p:cNvSpPr>
          <p:nvPr/>
        </p:nvSpPr>
        <p:spPr bwMode="auto">
          <a:xfrm rot="16200000">
            <a:off x="-268065" y="3579912"/>
            <a:ext cx="12473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P (</a:t>
            </a:r>
            <a:r>
              <a:rPr lang="en-US"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x</a:t>
            </a:r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 → </a:t>
            </a:r>
            <a:r>
              <a:rPr lang="en-US" sz="2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" pitchFamily="34" charset="0"/>
                <a:ea typeface="Candara" pitchFamily="34" charset="0"/>
                <a:cs typeface="Candara" pitchFamily="34" charset="0"/>
                <a:sym typeface="Candara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47" name="Rectangle 38"/>
          <p:cNvSpPr>
            <a:spLocks/>
          </p:cNvSpPr>
          <p:nvPr/>
        </p:nvSpPr>
        <p:spPr bwMode="auto">
          <a:xfrm>
            <a:off x="857353" y="1670050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1</a:t>
            </a:r>
          </a:p>
        </p:txBody>
      </p:sp>
      <p:sp>
        <p:nvSpPr>
          <p:cNvPr id="48" name="Rectangle 39"/>
          <p:cNvSpPr>
            <a:spLocks/>
          </p:cNvSpPr>
          <p:nvPr/>
        </p:nvSpPr>
        <p:spPr bwMode="auto">
          <a:xfrm>
            <a:off x="623754" y="3524250"/>
            <a:ext cx="3558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0.5</a:t>
            </a:r>
          </a:p>
        </p:txBody>
      </p:sp>
      <p:sp>
        <p:nvSpPr>
          <p:cNvPr id="49" name="Rectangle 40"/>
          <p:cNvSpPr>
            <a:spLocks/>
          </p:cNvSpPr>
          <p:nvPr/>
        </p:nvSpPr>
        <p:spPr bwMode="auto">
          <a:xfrm>
            <a:off x="857353" y="5378450"/>
            <a:ext cx="1426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cs typeface="Arial" pitchFamily="34" charset="0"/>
              </a:rPr>
              <a:t>0</a:t>
            </a:r>
          </a:p>
        </p:txBody>
      </p: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3733800" y="1911350"/>
            <a:ext cx="0" cy="1152525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/>
          </a:p>
        </p:txBody>
      </p:sp>
      <p:sp>
        <p:nvSpPr>
          <p:cNvPr id="51" name="Rectangle 42"/>
          <p:cNvSpPr>
            <a:spLocks/>
          </p:cNvSpPr>
          <p:nvPr/>
        </p:nvSpPr>
        <p:spPr bwMode="auto">
          <a:xfrm>
            <a:off x="5255906" y="3638550"/>
            <a:ext cx="2276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002D99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rgbClr val="002D99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</a:p>
        </p:txBody>
      </p:sp>
      <p:sp>
        <p:nvSpPr>
          <p:cNvPr id="52" name="Rectangle 43"/>
          <p:cNvSpPr>
            <a:spLocks/>
          </p:cNvSpPr>
          <p:nvPr/>
        </p:nvSpPr>
        <p:spPr bwMode="auto">
          <a:xfrm>
            <a:off x="3664491" y="4438650"/>
            <a:ext cx="2164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rgbClr val="A408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rgbClr val="A40800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e</a:t>
            </a:r>
          </a:p>
        </p:txBody>
      </p:sp>
      <p:sp>
        <p:nvSpPr>
          <p:cNvPr id="53" name="Rectangle 44"/>
          <p:cNvSpPr>
            <a:spLocks/>
          </p:cNvSpPr>
          <p:nvPr/>
        </p:nvSpPr>
        <p:spPr bwMode="auto">
          <a:xfrm>
            <a:off x="1187341" y="1441450"/>
            <a:ext cx="24846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P(</a:t>
            </a:r>
            <a:r>
              <a:rPr lang="en-US" sz="2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 → </a:t>
            </a:r>
            <a:r>
              <a:rPr lang="en-US" sz="2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ν</a:t>
            </a:r>
            <a:r>
              <a:rPr lang="en-US" sz="2000" baseline="-6000">
                <a:solidFill>
                  <a:schemeClr val="tx1"/>
                </a:solidFill>
                <a:latin typeface="Candara Bold" pitchFamily="34" charset="0"/>
                <a:ea typeface="Candara Bold" pitchFamily="34" charset="0"/>
                <a:cs typeface="Candara Bold" pitchFamily="34" charset="0"/>
                <a:sym typeface="Candara Bold" pitchFamily="34" charset="0"/>
              </a:rPr>
              <a:t>μ</a:t>
            </a:r>
            <a:r>
              <a:rPr lang="en-US" sz="2000">
                <a:solidFill>
                  <a:schemeClr val="tx1"/>
                </a:solidFill>
                <a:latin typeface="Arial Bold" charset="0"/>
                <a:cs typeface="Arial Bold" charset="0"/>
                <a:sym typeface="Arial Bold" charset="0"/>
              </a:rPr>
              <a:t>) for θ=130º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623754" y="6324598"/>
            <a:ext cx="11849386" cy="327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defRPr/>
            </a:pPr>
            <a:r>
              <a:rPr lang="de-DE" sz="2400" dirty="0" smtClean="0"/>
              <a:t>Maximum difference NH </a:t>
            </a:r>
            <a:r>
              <a:rPr lang="de-DE" sz="2400" dirty="0" smtClean="0">
                <a:sym typeface="Symbol"/>
              </a:rPr>
              <a:t> IH for </a:t>
            </a:r>
            <a:r>
              <a:rPr lang="de-DE" sz="2400" dirty="0" smtClean="0"/>
              <a:t> </a:t>
            </a:r>
            <a:r>
              <a:rPr lang="de-DE" sz="2400" dirty="0" smtClean="0">
                <a:sym typeface="Symbol"/>
              </a:rPr>
              <a:t> = 130° at 7 GeV</a:t>
            </a:r>
            <a:endParaRPr lang="de-DE" sz="2400" dirty="0" smtClean="0"/>
          </a:p>
          <a:p>
            <a:pPr>
              <a:defRPr/>
            </a:pPr>
            <a:r>
              <a:rPr lang="de-DE" sz="2400" dirty="0" smtClean="0"/>
              <a:t>For anti-</a:t>
            </a:r>
            <a:r>
              <a:rPr lang="de-DE" sz="2400" dirty="0" smtClean="0">
                <a:sym typeface="Symbol"/>
              </a:rPr>
              <a:t>, NH and IH are approximately swapped  effect cancels if  and anti- have equal fluxes and cross sections and if the detector cannot distinguish </a:t>
            </a:r>
            <a:r>
              <a:rPr lang="de-DE" sz="2400" baseline="30000" dirty="0" smtClean="0">
                <a:sym typeface="Symbol"/>
              </a:rPr>
              <a:t>+</a:t>
            </a:r>
            <a:r>
              <a:rPr lang="de-DE" sz="2400" dirty="0" smtClean="0">
                <a:sym typeface="Symbol"/>
              </a:rPr>
              <a:t> and </a:t>
            </a:r>
            <a:r>
              <a:rPr lang="de-DE" sz="2400" baseline="30000" dirty="0" smtClean="0">
                <a:sym typeface="Symbol"/>
              </a:rPr>
              <a:t>-</a:t>
            </a:r>
          </a:p>
          <a:p>
            <a:pPr>
              <a:defRPr/>
            </a:pPr>
            <a:r>
              <a:rPr lang="de-DE" sz="2400" dirty="0" smtClean="0">
                <a:sym typeface="Symbol"/>
              </a:rPr>
              <a:t>However: flux of atm. ~ 1.3  flux of atm. </a:t>
            </a:r>
            <a:r>
              <a:rPr lang="de-DE" sz="2400" dirty="0">
                <a:sym typeface="Symbol"/>
              </a:rPr>
              <a:t>a</a:t>
            </a:r>
            <a:r>
              <a:rPr lang="de-DE" sz="2400" dirty="0" smtClean="0">
                <a:sym typeface="Symbol"/>
              </a:rPr>
              <a:t>nti -</a:t>
            </a:r>
          </a:p>
          <a:p>
            <a:pPr marL="38100" indent="0">
              <a:buNone/>
              <a:defRPr/>
            </a:pPr>
            <a:r>
              <a:rPr lang="de-DE" sz="2400" dirty="0">
                <a:sym typeface="Symbol"/>
              </a:rPr>
              <a:t> </a:t>
            </a:r>
            <a:r>
              <a:rPr lang="de-DE" sz="2400" dirty="0" smtClean="0">
                <a:sym typeface="Symbol"/>
              </a:rPr>
              <a:t>    and () ~ 2  (anti-) at low energies</a:t>
            </a:r>
          </a:p>
          <a:p>
            <a:pPr>
              <a:defRPr/>
            </a:pPr>
            <a:r>
              <a:rPr lang="de-DE" sz="2400" b="1" dirty="0" smtClean="0">
                <a:sym typeface="Wingdings" pitchFamily="2" charset="2"/>
              </a:rPr>
              <a:t> </a:t>
            </a:r>
            <a:r>
              <a:rPr lang="de-DE" sz="2400" b="1" dirty="0" smtClean="0">
                <a:sym typeface="Symbol"/>
              </a:rPr>
              <a:t>Count N</a:t>
            </a:r>
            <a:r>
              <a:rPr lang="de-DE" sz="2400" b="1" baseline="-25000" dirty="0" smtClean="0">
                <a:sym typeface="Symbol"/>
              </a:rPr>
              <a:t></a:t>
            </a:r>
            <a:r>
              <a:rPr lang="de-DE" sz="2400" b="1" dirty="0" smtClean="0">
                <a:sym typeface="Symbol"/>
              </a:rPr>
              <a:t>(, E) from </a:t>
            </a:r>
            <a:r>
              <a:rPr lang="de-DE" sz="2400" b="1" baseline="-25000" dirty="0" smtClean="0">
                <a:sym typeface="Symbol"/>
              </a:rPr>
              <a:t></a:t>
            </a:r>
            <a:r>
              <a:rPr lang="de-DE" sz="2400" b="1" dirty="0" smtClean="0">
                <a:sym typeface="Symbol"/>
              </a:rPr>
              <a:t> + N  + X and compare with NH/IH predictions</a:t>
            </a:r>
            <a:endParaRPr lang="de-DE" b="1" dirty="0" smtClean="0"/>
          </a:p>
          <a:p>
            <a:pPr marL="38100" indent="0">
              <a:buFont typeface="Helvetica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4998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Pattern from matter oscillations 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0236200" y="3171536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850333" y="2144313"/>
            <a:ext cx="7432350" cy="6491870"/>
            <a:chOff x="0" y="0"/>
            <a:chExt cx="3512" cy="2920"/>
          </a:xfrm>
        </p:grpSpPr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"/>
              <a:ext cx="3512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2"/>
            <p:cNvSpPr>
              <a:spLocks/>
            </p:cNvSpPr>
            <p:nvPr/>
          </p:nvSpPr>
          <p:spPr bwMode="auto">
            <a:xfrm>
              <a:off x="392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Perfect resolution</a:t>
              </a:r>
            </a:p>
          </p:txBody>
        </p:sp>
      </p:grpSp>
      <p:sp>
        <p:nvSpPr>
          <p:cNvPr id="58" name="Rectangle 19"/>
          <p:cNvSpPr>
            <a:spLocks/>
          </p:cNvSpPr>
          <p:nvPr/>
        </p:nvSpPr>
        <p:spPr bwMode="auto">
          <a:xfrm>
            <a:off x="7389293" y="8427748"/>
            <a:ext cx="4691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18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 et al., arXiv:1205.7071</a:t>
            </a:r>
          </a:p>
        </p:txBody>
      </p:sp>
      <p:sp>
        <p:nvSpPr>
          <p:cNvPr id="59" name="Rectangle 20"/>
          <p:cNvSpPr>
            <a:spLocks/>
          </p:cNvSpPr>
          <p:nvPr/>
        </p:nvSpPr>
        <p:spPr bwMode="auto">
          <a:xfrm>
            <a:off x="4890235" y="1640056"/>
            <a:ext cx="7042956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ΔN(IH‑NH) / √N(NH) [PINGU 1 </a:t>
            </a:r>
            <a:r>
              <a:rPr lang="en-US" sz="2000" dirty="0" err="1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yr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, 10% sys.]</a:t>
            </a:r>
          </a:p>
        </p:txBody>
      </p:sp>
    </p:spTree>
    <p:extLst>
      <p:ext uri="{BB962C8B-B14F-4D97-AF65-F5344CB8AC3E}">
        <p14:creationId xmlns:p14="http://schemas.microsoft.com/office/powerpoint/2010/main" val="268122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/>
          </p:cNvSpPr>
          <p:nvPr/>
        </p:nvSpPr>
        <p:spPr bwMode="auto">
          <a:xfrm>
            <a:off x="-26178" y="-43657"/>
            <a:ext cx="13017500" cy="10525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555" name="Rectangle 4"/>
          <p:cNvSpPr>
            <a:spLocks/>
          </p:cNvSpPr>
          <p:nvPr/>
        </p:nvSpPr>
        <p:spPr bwMode="auto">
          <a:xfrm>
            <a:off x="219075" y="203200"/>
            <a:ext cx="12712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4400" b="1" dirty="0" smtClean="0">
                <a:solidFill>
                  <a:schemeClr val="bg1"/>
                </a:solidFill>
                <a:latin typeface="Helvetica" charset="0"/>
                <a:cs typeface="Helvetica" charset="0"/>
                <a:sym typeface="Helvetica" charset="0"/>
              </a:rPr>
              <a:t>Importance of resolution and systematics      </a:t>
            </a:r>
            <a:r>
              <a:rPr lang="en-US" sz="4400" b="1" dirty="0" smtClean="0">
                <a:solidFill>
                  <a:srgbClr val="F28E00"/>
                </a:solidFill>
                <a:latin typeface="Helvetica" charset="0"/>
                <a:cs typeface="Helvetica" charset="0"/>
                <a:sym typeface="Helvetica" charset="0"/>
              </a:rPr>
              <a:t> </a:t>
            </a:r>
            <a:endParaRPr lang="en-US" sz="4400" b="1" dirty="0">
              <a:solidFill>
                <a:srgbClr val="F28E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10236200" y="3171536"/>
            <a:ext cx="4067175" cy="1320800"/>
            <a:chOff x="0" y="0"/>
            <a:chExt cx="2562" cy="832"/>
          </a:xfrm>
        </p:grpSpPr>
        <p:sp>
          <p:nvSpPr>
            <p:cNvPr id="18" name="Line 8"/>
            <p:cNvSpPr>
              <a:spLocks noChangeShapeType="1"/>
            </p:cNvSpPr>
            <p:nvPr/>
          </p:nvSpPr>
          <p:spPr bwMode="auto">
            <a:xfrm>
              <a:off x="2481" y="232"/>
              <a:ext cx="8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2328" y="608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Line 10"/>
            <p:cNvSpPr>
              <a:spLocks noChangeShapeType="1"/>
            </p:cNvSpPr>
            <p:nvPr/>
          </p:nvSpPr>
          <p:spPr bwMode="auto">
            <a:xfrm>
              <a:off x="2384" y="832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1" name="Line 11"/>
            <p:cNvSpPr>
              <a:spLocks noChangeShapeType="1"/>
            </p:cNvSpPr>
            <p:nvPr/>
          </p:nvSpPr>
          <p:spPr bwMode="auto">
            <a:xfrm>
              <a:off x="0" y="0"/>
              <a:ext cx="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54" name="Content Placeholder 2"/>
          <p:cNvSpPr txBox="1">
            <a:spLocks/>
          </p:cNvSpPr>
          <p:nvPr/>
        </p:nvSpPr>
        <p:spPr bwMode="auto">
          <a:xfrm>
            <a:off x="219075" y="2667000"/>
            <a:ext cx="5368925" cy="479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normAutofit/>
          </a:bodyPr>
          <a:lstStyle>
            <a:lvl1pPr marL="379413" indent="-341313" algn="l" rtl="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F28E00"/>
              </a:buClr>
              <a:buSzPct val="110000"/>
              <a:buFont typeface="Helvetica" charset="0"/>
              <a:buChar char="&gt;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1pPr>
            <a:lvl2pPr marL="895350" indent="-260350" algn="l" rtl="0" eaLnBrk="0" fontAlgn="base" hangingPunct="0"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80000"/>
              <a:buFont typeface="Lucida Grande" charset="0"/>
              <a:buChar char="▪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  <a:sym typeface="Helvetica" charset="0"/>
              </a:defRPr>
            </a:lvl2pPr>
            <a:lvl3pPr marL="1687513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3pPr>
            <a:lvl4pPr marL="1016000" indent="-254000" algn="l" rtl="0" eaLnBrk="0" fontAlgn="base" hangingPunct="0">
              <a:spcBef>
                <a:spcPts val="70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4pPr>
            <a:lvl5pPr marL="2781300" indent="-177800" algn="l" rtl="0" eaLnBrk="0" fontAlgn="base" hangingPunct="0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5pPr>
            <a:lvl6pPr marL="32385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6pPr>
            <a:lvl7pPr marL="36957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7pPr>
            <a:lvl8pPr marL="41529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8pPr>
            <a:lvl9pPr marL="4610100" indent="-177800" algn="l" rtl="0" fontAlgn="base">
              <a:spcBef>
                <a:spcPct val="0"/>
              </a:spcBef>
              <a:spcAft>
                <a:spcPct val="0"/>
              </a:spcAft>
              <a:buSzPct val="60000"/>
              <a:buFont typeface="Lucida Grande" charset="0"/>
              <a:buChar char="▪"/>
              <a:defRPr sz="2200">
                <a:solidFill>
                  <a:srgbClr val="777777"/>
                </a:solidFill>
                <a:latin typeface="+mn-lt"/>
                <a:ea typeface="+mn-ea"/>
                <a:cs typeface="+mn-cs"/>
                <a:sym typeface="Helvetica" charset="0"/>
              </a:defRPr>
            </a:lvl9pPr>
          </a:lstStyle>
          <a:p>
            <a:pPr>
              <a:defRPr/>
            </a:pPr>
            <a:r>
              <a:rPr lang="de-DE" sz="2800" dirty="0" smtClean="0">
                <a:latin typeface="Calibri" pitchFamily="34" charset="0"/>
                <a:cs typeface="Calibri" pitchFamily="34" charset="0"/>
              </a:rPr>
              <a:t>Feasibility depends on </a:t>
            </a:r>
          </a:p>
          <a:p>
            <a:pPr lvl="1">
              <a:defRPr/>
            </a:pPr>
            <a:r>
              <a:rPr lang="de-DE" sz="2400" dirty="0">
                <a:latin typeface="Calibri" pitchFamily="34" charset="0"/>
                <a:cs typeface="Calibri" pitchFamily="34" charset="0"/>
              </a:rPr>
              <a:t>A</a:t>
            </a:r>
            <a:r>
              <a:rPr lang="de-DE" sz="2400" dirty="0" smtClean="0">
                <a:latin typeface="Calibri" pitchFamily="34" charset="0"/>
                <a:cs typeface="Calibri" pitchFamily="34" charset="0"/>
              </a:rPr>
              <a:t>ngular resolution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Energy resolution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Particle ID</a:t>
            </a:r>
          </a:p>
          <a:p>
            <a:pPr lvl="1">
              <a:defRPr/>
            </a:pPr>
            <a:r>
              <a:rPr lang="de-DE" sz="2400" dirty="0" smtClean="0">
                <a:latin typeface="Calibri" pitchFamily="34" charset="0"/>
                <a:cs typeface="Calibri" pitchFamily="34" charset="0"/>
              </a:rPr>
              <a:t>Systematic effects</a:t>
            </a:r>
          </a:p>
          <a:p>
            <a:pPr marL="38100" indent="0">
              <a:buFont typeface="Helvetica" charset="0"/>
              <a:buNone/>
              <a:defRPr/>
            </a:pPr>
            <a:endParaRPr lang="de-DE" dirty="0" smtClean="0"/>
          </a:p>
          <a:p>
            <a:pPr>
              <a:defRPr/>
            </a:pPr>
            <a:endParaRPr lang="de-DE" dirty="0" smtClean="0"/>
          </a:p>
          <a:p>
            <a:pPr>
              <a:defRPr/>
            </a:pPr>
            <a:endParaRPr lang="de-DE" dirty="0"/>
          </a:p>
        </p:txBody>
      </p:sp>
      <p:grpSp>
        <p:nvGrpSpPr>
          <p:cNvPr id="30" name="Group 3"/>
          <p:cNvGrpSpPr>
            <a:grpSpLocks/>
          </p:cNvGrpSpPr>
          <p:nvPr/>
        </p:nvGrpSpPr>
        <p:grpSpPr bwMode="auto">
          <a:xfrm>
            <a:off x="4850333" y="2144313"/>
            <a:ext cx="7432350" cy="6491870"/>
            <a:chOff x="0" y="0"/>
            <a:chExt cx="3512" cy="2920"/>
          </a:xfrm>
        </p:grpSpPr>
        <p:pic>
          <p:nvPicPr>
            <p:cNvPr id="3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"/>
              <a:ext cx="3512" cy="2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Rectangle 2"/>
            <p:cNvSpPr>
              <a:spLocks/>
            </p:cNvSpPr>
            <p:nvPr/>
          </p:nvSpPr>
          <p:spPr bwMode="auto">
            <a:xfrm>
              <a:off x="392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Perfect resolution</a:t>
              </a:r>
            </a:p>
          </p:txBody>
        </p:sp>
      </p:grpSp>
      <p:grpSp>
        <p:nvGrpSpPr>
          <p:cNvPr id="33" name="Group 6"/>
          <p:cNvGrpSpPr>
            <a:grpSpLocks/>
          </p:cNvGrpSpPr>
          <p:nvPr/>
        </p:nvGrpSpPr>
        <p:grpSpPr bwMode="auto">
          <a:xfrm>
            <a:off x="4955077" y="2091896"/>
            <a:ext cx="7267281" cy="6580800"/>
            <a:chOff x="0" y="0"/>
            <a:chExt cx="3434" cy="2960"/>
          </a:xfrm>
        </p:grpSpPr>
        <p:pic>
          <p:nvPicPr>
            <p:cNvPr id="3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34" cy="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Rectangle 5"/>
            <p:cNvSpPr>
              <a:spLocks/>
            </p:cNvSpPr>
            <p:nvPr/>
          </p:nvSpPr>
          <p:spPr bwMode="auto">
            <a:xfrm>
              <a:off x="352" y="8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11º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2 GeV  →  Σ=7σ</a:t>
              </a:r>
            </a:p>
          </p:txBody>
        </p:sp>
      </p:grpSp>
      <p:grpSp>
        <p:nvGrpSpPr>
          <p:cNvPr id="39" name="Group 15"/>
          <p:cNvGrpSpPr>
            <a:grpSpLocks/>
          </p:cNvGrpSpPr>
          <p:nvPr/>
        </p:nvGrpSpPr>
        <p:grpSpPr bwMode="auto">
          <a:xfrm>
            <a:off x="4906399" y="2143057"/>
            <a:ext cx="7296909" cy="6451852"/>
            <a:chOff x="0" y="0"/>
            <a:chExt cx="3448" cy="2902"/>
          </a:xfrm>
        </p:grpSpPr>
        <p:pic>
          <p:nvPicPr>
            <p:cNvPr id="4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"/>
              <a:ext cx="3448" cy="2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4"/>
            <p:cNvSpPr>
              <a:spLocks/>
            </p:cNvSpPr>
            <p:nvPr/>
          </p:nvSpPr>
          <p:spPr bwMode="auto">
            <a:xfrm>
              <a:off x="385" y="0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15º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3 GeV  →  Σ=5σ</a:t>
              </a:r>
            </a:p>
          </p:txBody>
        </p:sp>
      </p:grpSp>
      <p:grpSp>
        <p:nvGrpSpPr>
          <p:cNvPr id="55" name="Group 18"/>
          <p:cNvGrpSpPr>
            <a:grpSpLocks/>
          </p:cNvGrpSpPr>
          <p:nvPr/>
        </p:nvGrpSpPr>
        <p:grpSpPr bwMode="auto">
          <a:xfrm>
            <a:off x="4854544" y="2126851"/>
            <a:ext cx="7313839" cy="6491870"/>
            <a:chOff x="0" y="0"/>
            <a:chExt cx="3456" cy="2920"/>
          </a:xfrm>
        </p:grpSpPr>
        <p:pic>
          <p:nvPicPr>
            <p:cNvPr id="56" name="Picture 1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6" cy="2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Rectangle 17"/>
            <p:cNvSpPr>
              <a:spLocks/>
            </p:cNvSpPr>
            <p:nvPr/>
          </p:nvSpPr>
          <p:spPr bwMode="auto">
            <a:xfrm>
              <a:off x="376" y="2"/>
              <a:ext cx="2424" cy="22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θ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23º   σ</a:t>
              </a:r>
              <a:r>
                <a:rPr lang="en-US" sz="2000" baseline="-6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E</a:t>
              </a:r>
              <a:r>
                <a:rPr lang="en-US" sz="2000">
                  <a:solidFill>
                    <a:schemeClr val="tx1"/>
                  </a:solidFill>
                  <a:latin typeface="Arial Bold" charset="0"/>
                  <a:cs typeface="Arial Bold" charset="0"/>
                  <a:sym typeface="Arial Bold" charset="0"/>
                </a:rPr>
                <a:t> = 4 GeV  →  Σ=3σ</a:t>
              </a:r>
            </a:p>
          </p:txBody>
        </p:sp>
      </p:grpSp>
      <p:sp>
        <p:nvSpPr>
          <p:cNvPr id="58" name="Rectangle 19"/>
          <p:cNvSpPr>
            <a:spLocks/>
          </p:cNvSpPr>
          <p:nvPr/>
        </p:nvSpPr>
        <p:spPr bwMode="auto">
          <a:xfrm>
            <a:off x="7389293" y="8427748"/>
            <a:ext cx="46917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ts val="1900"/>
              </a:spcBef>
            </a:pPr>
            <a:r>
              <a:rPr lang="en-US" sz="180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Akhmedov et al., arXiv:1205.7071</a:t>
            </a:r>
          </a:p>
        </p:txBody>
      </p:sp>
      <p:sp>
        <p:nvSpPr>
          <p:cNvPr id="59" name="Rectangle 20"/>
          <p:cNvSpPr>
            <a:spLocks/>
          </p:cNvSpPr>
          <p:nvPr/>
        </p:nvSpPr>
        <p:spPr bwMode="auto">
          <a:xfrm>
            <a:off x="4890235" y="1640056"/>
            <a:ext cx="7042956" cy="533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ΔN(IH‑NH) / √N(NH) [PINGU 1 </a:t>
            </a:r>
            <a:r>
              <a:rPr lang="en-US" sz="2000" dirty="0" err="1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yr</a:t>
            </a:r>
            <a:r>
              <a:rPr lang="en-US" sz="2000" dirty="0">
                <a:solidFill>
                  <a:schemeClr val="tx1"/>
                </a:solidFill>
                <a:latin typeface="Arial Bold" charset="0"/>
                <a:ea typeface="Lucida Grande" charset="0"/>
                <a:cs typeface="Lucida Grande" charset="0"/>
                <a:sym typeface="Arial Bold" charset="0"/>
              </a:rPr>
              <a:t>, 10% sys.]</a:t>
            </a:r>
          </a:p>
        </p:txBody>
      </p:sp>
    </p:spTree>
    <p:extLst>
      <p:ext uri="{BB962C8B-B14F-4D97-AF65-F5344CB8AC3E}">
        <p14:creationId xmlns:p14="http://schemas.microsoft.com/office/powerpoint/2010/main" val="70020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Sensitivity of PINGU</a:t>
            </a:r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"/>
          <a:stretch/>
        </p:blipFill>
        <p:spPr bwMode="auto">
          <a:xfrm>
            <a:off x="973337" y="1295400"/>
            <a:ext cx="10945185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46150" y="8724900"/>
            <a:ext cx="11049000" cy="1010586"/>
          </a:xfrm>
          <a:prstGeom prst="rect">
            <a:avLst/>
          </a:prstGeom>
        </p:spPr>
        <p:txBody>
          <a:bodyPr/>
          <a:lstStyle>
            <a:lvl1pPr marL="457200" indent="-4572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FFC000"/>
              </a:buClr>
              <a:buSzPct val="120000"/>
              <a:buFont typeface="Wingdings" pitchFamily="2" charset="2"/>
              <a:buChar char="§"/>
              <a:defRPr sz="32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+mn-ea"/>
                <a:cs typeface="Calibri" pitchFamily="34" charset="0"/>
                <a:sym typeface="Arial Bold" charset="0"/>
              </a:defRPr>
            </a:lvl1pPr>
            <a:lvl2pPr marL="628650" indent="-184150" algn="l" rtl="0" eaLnBrk="0" fontAlgn="base" hangingPunct="0">
              <a:spcBef>
                <a:spcPts val="140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buChar char="§"/>
              <a:defRPr sz="2800" b="1"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2pPr>
            <a:lvl3pPr marL="1433513" indent="-519113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808080"/>
              </a:buClr>
              <a:buSzPct val="100000"/>
              <a:buFont typeface="Wingdings" pitchFamily="2" charset="2"/>
              <a:defRPr sz="16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3pPr>
            <a:lvl4pPr marL="164465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4pPr>
            <a:lvl5pPr marL="2603500" indent="-774700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Calibri" pitchFamily="34" charset="0"/>
                <a:ea typeface="ヒラギノ角ゴ ProN W3" charset="0"/>
                <a:cs typeface="Calibri" pitchFamily="34" charset="0"/>
                <a:sym typeface="Arial" pitchFamily="34" charset="0"/>
              </a:defRPr>
            </a:lvl5pPr>
            <a:lvl6pPr marL="30607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35179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9751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4432300" algn="l" rtl="0" fontAlgn="base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Wingdings" charset="2"/>
              <a:defRPr sz="2800">
                <a:solidFill>
                  <a:schemeClr val="tx1"/>
                </a:solidFill>
                <a:latin typeface="Arial" charset="0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r>
              <a:rPr lang="de-DE" sz="2800" dirty="0" smtClean="0"/>
              <a:t>Impacts of uncertainties in CP phase and </a:t>
            </a:r>
            <a:r>
              <a:rPr lang="de-DE" sz="2800" dirty="0" smtClean="0">
                <a:sym typeface="Symbol"/>
              </a:rPr>
              <a:t></a:t>
            </a:r>
            <a:r>
              <a:rPr lang="de-DE" sz="2800" baseline="-25000" dirty="0" smtClean="0">
                <a:sym typeface="Symbol"/>
              </a:rPr>
              <a:t>13</a:t>
            </a:r>
            <a:r>
              <a:rPr lang="de-DE" sz="2800" dirty="0" smtClean="0">
                <a:sym typeface="Symbol"/>
              </a:rPr>
              <a:t>/</a:t>
            </a:r>
            <a:r>
              <a:rPr lang="de-DE" sz="2800" baseline="-25000" dirty="0" smtClean="0">
                <a:sym typeface="Symbol"/>
              </a:rPr>
              <a:t>23</a:t>
            </a:r>
            <a:r>
              <a:rPr lang="de-DE" sz="2800" dirty="0" smtClean="0">
                <a:sym typeface="Symbol"/>
              </a:rPr>
              <a:t> not yet included !</a:t>
            </a:r>
            <a:endParaRPr lang="de-DE" sz="2800" dirty="0" smtClean="0"/>
          </a:p>
        </p:txBody>
      </p:sp>
    </p:spTree>
    <p:extLst>
      <p:ext uri="{BB962C8B-B14F-4D97-AF65-F5344CB8AC3E}">
        <p14:creationId xmlns:p14="http://schemas.microsoft.com/office/powerpoint/2010/main" val="173601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9600" dirty="0" smtClean="0"/>
              <a:t>SUMMARY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40621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447800"/>
            <a:ext cx="11703050" cy="7467600"/>
          </a:xfrm>
        </p:spPr>
        <p:txBody>
          <a:bodyPr/>
          <a:lstStyle/>
          <a:p>
            <a:r>
              <a:rPr lang="de-DE" dirty="0" smtClean="0"/>
              <a:t>Factor of 1000 improvement over last 12 years</a:t>
            </a:r>
          </a:p>
          <a:p>
            <a:r>
              <a:rPr lang="de-DE" dirty="0" smtClean="0"/>
              <a:t>No indications of point sources yet</a:t>
            </a:r>
          </a:p>
          <a:p>
            <a:r>
              <a:rPr lang="de-DE" dirty="0" smtClean="0"/>
              <a:t>Further factor 3 in sensitivity will bring us to the level of optimistic predictions for some SNR</a:t>
            </a:r>
          </a:p>
          <a:p>
            <a:r>
              <a:rPr lang="de-DE" dirty="0" smtClean="0"/>
              <a:t>KM3NeT and GVD look to central part of the Galaxy and could eventually find point sources!</a:t>
            </a:r>
          </a:p>
          <a:p>
            <a:r>
              <a:rPr lang="de-DE" dirty="0" smtClean="0"/>
              <a:t>Another option: IceCube++</a:t>
            </a:r>
          </a:p>
          <a:p>
            <a:r>
              <a:rPr lang="de-DE" dirty="0" smtClean="0"/>
              <a:t>IceCube constrains models for GRB</a:t>
            </a:r>
          </a:p>
          <a:p>
            <a:r>
              <a:rPr lang="de-DE" dirty="0" smtClean="0"/>
              <a:t>IceCube finds first strong indications for a diffuse flux of extraterrestrial high-energy neutrinos</a:t>
            </a:r>
          </a:p>
          <a:p>
            <a:r>
              <a:rPr lang="de-DE" sz="4000" dirty="0" smtClean="0"/>
              <a:t>Have we already entered a new era ?</a:t>
            </a:r>
          </a:p>
          <a:p>
            <a:r>
              <a:rPr lang="de-DE" sz="5400" dirty="0" smtClean="0"/>
              <a:t>The next months will give the answer!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Under-ice/underwater telescopes are becoming relevant players in oscillation physics, the legacy of</a:t>
            </a:r>
          </a:p>
          <a:p>
            <a:r>
              <a:rPr lang="de-DE" dirty="0" smtClean="0"/>
              <a:t>                                                                                                      </a:t>
            </a:r>
            <a:r>
              <a:rPr lang="de-DE" sz="8000" dirty="0" smtClean="0"/>
              <a:t>Bruno                          Pontecorvo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 4"/>
          <p:cNvSpPr/>
          <p:nvPr/>
        </p:nvSpPr>
        <p:spPr bwMode="auto">
          <a:xfrm>
            <a:off x="0" y="2667000"/>
            <a:ext cx="1320800" cy="8382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29410" y="228600"/>
            <a:ext cx="13106400" cy="762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+mj-lt"/>
                <a:ea typeface="+mj-ea"/>
                <a:cs typeface="+mj-cs"/>
                <a:sym typeface="Arial Bold" charset="0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5600">
                <a:solidFill>
                  <a:srgbClr val="FFFFFF"/>
                </a:solidFill>
                <a:latin typeface="Arial Bold" charset="0"/>
                <a:ea typeface="ヒラギノ角ゴ ProN W6" charset="0"/>
                <a:cs typeface="ヒラギノ角ゴ ProN W6" charset="0"/>
                <a:sym typeface="Arial Bold" charset="0"/>
              </a:defRPr>
            </a:lvl9pPr>
          </a:lstStyle>
          <a:p>
            <a:r>
              <a:rPr lang="de-DE" sz="5200" b="1" dirty="0" smtClean="0">
                <a:latin typeface="Calibri" pitchFamily="34" charset="0"/>
                <a:cs typeface="Calibri" pitchFamily="34" charset="0"/>
              </a:rPr>
              <a:t> ... </a:t>
            </a:r>
            <a:r>
              <a:rPr lang="de-DE" sz="5200" b="1" dirty="0">
                <a:latin typeface="Calibri" pitchFamily="34" charset="0"/>
                <a:cs typeface="Calibri" pitchFamily="34" charset="0"/>
              </a:rPr>
              <a:t>a</a:t>
            </a:r>
            <a:r>
              <a:rPr lang="de-DE" sz="5200" b="1" dirty="0" smtClean="0">
                <a:latin typeface="Calibri" pitchFamily="34" charset="0"/>
                <a:cs typeface="Calibri" pitchFamily="34" charset="0"/>
              </a:rPr>
              <a:t>nd last but not least</a:t>
            </a:r>
            <a:endParaRPr lang="en-US" sz="52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578" name="Picture 2" descr="C:\Documents and Settings\nb166\My Documents\My Pictures\pontecorv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-312" r="139" b="312"/>
          <a:stretch/>
        </p:blipFill>
        <p:spPr bwMode="auto">
          <a:xfrm>
            <a:off x="6674988" y="2628900"/>
            <a:ext cx="5030081" cy="75057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0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Physics with neutrino telescopes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7400" y="1600200"/>
            <a:ext cx="11703050" cy="7467600"/>
          </a:xfrm>
        </p:spPr>
        <p:txBody>
          <a:bodyPr/>
          <a:lstStyle/>
          <a:p>
            <a:r>
              <a:rPr lang="de-DE" dirty="0" smtClean="0"/>
              <a:t>Search for the sources of high-energy cosmic rays</a:t>
            </a:r>
          </a:p>
          <a:p>
            <a:r>
              <a:rPr lang="de-DE" dirty="0" smtClean="0">
                <a:solidFill>
                  <a:srgbClr val="CCECFF"/>
                </a:solidFill>
              </a:rPr>
              <a:t>Dark Matter and Exotic Physics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WIMPs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Magnetic Monopoles and other superheavies</a:t>
            </a:r>
          </a:p>
          <a:p>
            <a:pPr lvl="1" indent="-72000"/>
            <a:r>
              <a:rPr lang="de-DE" sz="2400" dirty="0" smtClean="0">
                <a:solidFill>
                  <a:srgbClr val="CCECFF"/>
                </a:solidFill>
              </a:rPr>
              <a:t>  Violation of Lorentz invariance</a:t>
            </a:r>
          </a:p>
          <a:p>
            <a:r>
              <a:rPr lang="de-DE" dirty="0" smtClean="0"/>
              <a:t>Neutrino and Particle Physics</a:t>
            </a:r>
          </a:p>
          <a:p>
            <a:pPr lvl="1"/>
            <a:r>
              <a:rPr lang="de-DE" sz="2400" dirty="0" smtClean="0"/>
              <a:t>  Neutrino oscillations  (incl. mass hierachy)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Charm physics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Cross sections at highest energies</a:t>
            </a:r>
          </a:p>
          <a:p>
            <a:r>
              <a:rPr lang="de-DE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Supernova Collapse Physics </a:t>
            </a:r>
          </a:p>
          <a:p>
            <a:pPr lvl="1"/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  MeV neutrinos  in bursts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  <a:sym typeface="Symbol"/>
              </a:rPr>
              <a:t> early SN phase,  neutrino hierarchy, ...</a:t>
            </a:r>
            <a:endParaRPr lang="de-DE" sz="2400" dirty="0" smtClean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dirty="0" smtClean="0">
                <a:solidFill>
                  <a:srgbClr val="CCECFF"/>
                </a:solidFill>
              </a:rPr>
              <a:t>Cosmic Ray Physics</a:t>
            </a:r>
          </a:p>
          <a:p>
            <a:pPr lvl="1"/>
            <a:r>
              <a:rPr lang="de-DE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</a:t>
            </a:r>
            <a:r>
              <a:rPr lang="de-DE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Spectrum, composition and </a:t>
            </a:r>
            <a:r>
              <a:rPr lang="de-DE" sz="2400" dirty="0" smtClean="0">
                <a:solidFill>
                  <a:srgbClr val="CCECFF"/>
                </a:solidFill>
              </a:rPr>
              <a:t>anisotropies</a:t>
            </a:r>
          </a:p>
          <a:p>
            <a:pPr marL="0" indent="0">
              <a:buNone/>
            </a:pPr>
            <a:endParaRPr lang="de-DE" dirty="0" smtClean="0"/>
          </a:p>
          <a:p>
            <a:endParaRPr lang="de-DE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74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57756" name="Text Box 28"/>
          <p:cNvSpPr txBox="1">
            <a:spLocks noChangeArrowheads="1"/>
          </p:cNvSpPr>
          <p:nvPr/>
        </p:nvSpPr>
        <p:spPr bwMode="auto">
          <a:xfrm>
            <a:off x="-1446111" y="611859"/>
            <a:ext cx="14029222" cy="47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9100" dirty="0">
                <a:solidFill>
                  <a:schemeClr val="bg1"/>
                </a:solidFill>
                <a:latin typeface="Arial" pitchFamily="34" charset="0"/>
              </a:rPr>
              <a:t> p + </a:t>
            </a:r>
            <a:r>
              <a:rPr lang="de-DE" sz="9100" dirty="0" smtClean="0">
                <a:solidFill>
                  <a:schemeClr val="bg1"/>
                </a:solidFill>
                <a:latin typeface="Arial" pitchFamily="34" charset="0"/>
              </a:rPr>
              <a:t>target</a:t>
            </a:r>
            <a:r>
              <a:rPr lang="de-DE" sz="9100" dirty="0" smtClean="0">
                <a:solidFill>
                  <a:schemeClr val="bg1"/>
                </a:solidFill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91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 + …..</a:t>
            </a:r>
          </a:p>
          <a:p>
            <a:r>
              <a:rPr lang="de-DE" sz="2300" dirty="0">
                <a:solidFill>
                  <a:schemeClr val="bg1"/>
                </a:solidFill>
                <a:sym typeface="Symbol" pitchFamily="18" charset="2"/>
              </a:rPr>
              <a:t>                   </a:t>
            </a:r>
          </a:p>
          <a:p>
            <a:r>
              <a:rPr lang="de-DE" sz="9400" dirty="0">
                <a:solidFill>
                  <a:schemeClr val="bg1"/>
                </a:solidFill>
                <a:sym typeface="Symbol" pitchFamily="18" charset="2"/>
              </a:rPr>
              <a:t>                       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   </a:t>
            </a:r>
            <a:r>
              <a:rPr lang="de-DE" sz="9100" dirty="0">
                <a:sym typeface="Symbol" pitchFamily="18" charset="2"/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 + </a:t>
            </a:r>
            <a:r>
              <a:rPr lang="de-DE" sz="9100" baseline="-25000" dirty="0">
                <a:solidFill>
                  <a:schemeClr val="bg1"/>
                </a:solidFill>
                <a:sym typeface="Symbol" pitchFamily="18" charset="2"/>
              </a:rPr>
              <a:t></a:t>
            </a:r>
          </a:p>
          <a:p>
            <a:endParaRPr lang="en-GB" sz="9400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1300" y="3321899"/>
            <a:ext cx="12341811" cy="5887122"/>
            <a:chOff x="241300" y="3321899"/>
            <a:chExt cx="12341811" cy="5887122"/>
          </a:xfrm>
        </p:grpSpPr>
        <p:pic>
          <p:nvPicPr>
            <p:cNvPr id="26" name="Picture 34" descr="250px-Bruno_Pontecorvo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36" b="8059"/>
            <a:stretch/>
          </p:blipFill>
          <p:spPr>
            <a:xfrm>
              <a:off x="241300" y="3321899"/>
              <a:ext cx="2868237" cy="36883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miter lim="800000"/>
              <a:headEnd/>
              <a:tailEnd/>
            </a:ln>
            <a:effectLst>
              <a:softEdge rad="317500"/>
            </a:effectLst>
          </p:spPr>
        </p:pic>
        <p:grpSp>
          <p:nvGrpSpPr>
            <p:cNvPr id="457758" name="Group 30"/>
            <p:cNvGrpSpPr>
              <a:grpSpLocks/>
            </p:cNvGrpSpPr>
            <p:nvPr/>
          </p:nvGrpSpPr>
          <p:grpSpPr bwMode="auto">
            <a:xfrm>
              <a:off x="1280161" y="5696374"/>
              <a:ext cx="10889263" cy="3156373"/>
              <a:chOff x="567" y="2523"/>
              <a:chExt cx="4823" cy="1398"/>
            </a:xfrm>
          </p:grpSpPr>
          <p:sp>
            <p:nvSpPr>
              <p:cNvPr id="457735" name="Rectangle 7"/>
              <p:cNvSpPr>
                <a:spLocks noChangeArrowheads="1"/>
              </p:cNvSpPr>
              <p:nvPr/>
            </p:nvSpPr>
            <p:spPr bwMode="auto">
              <a:xfrm>
                <a:off x="4015" y="2750"/>
                <a:ext cx="680" cy="318"/>
              </a:xfrm>
              <a:prstGeom prst="rect">
                <a:avLst/>
              </a:prstGeom>
              <a:solidFill>
                <a:srgbClr val="3366FF"/>
              </a:solidFill>
              <a:ln w="3175" algn="ctr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7736" name="Oval 8"/>
              <p:cNvSpPr>
                <a:spLocks noChangeArrowheads="1"/>
              </p:cNvSpPr>
              <p:nvPr/>
            </p:nvSpPr>
            <p:spPr bwMode="auto">
              <a:xfrm>
                <a:off x="567" y="2886"/>
                <a:ext cx="1044" cy="998"/>
              </a:xfrm>
              <a:prstGeom prst="ellipse">
                <a:avLst/>
              </a:prstGeom>
              <a:noFill/>
              <a:ln w="76200" algn="ctr">
                <a:solidFill>
                  <a:srgbClr val="DDDDDD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7737" name="Line 9"/>
              <p:cNvSpPr>
                <a:spLocks noChangeShapeType="1"/>
              </p:cNvSpPr>
              <p:nvPr/>
            </p:nvSpPr>
            <p:spPr bwMode="auto">
              <a:xfrm>
                <a:off x="1112" y="2886"/>
                <a:ext cx="1043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38" name="Rectangle 10"/>
              <p:cNvSpPr>
                <a:spLocks noChangeArrowheads="1"/>
              </p:cNvSpPr>
              <p:nvPr/>
            </p:nvSpPr>
            <p:spPr bwMode="auto">
              <a:xfrm>
                <a:off x="2155" y="2795"/>
                <a:ext cx="45" cy="182"/>
              </a:xfrm>
              <a:prstGeom prst="rect">
                <a:avLst/>
              </a:prstGeom>
              <a:solidFill>
                <a:srgbClr val="3366FF"/>
              </a:solidFill>
              <a:ln w="3175" algn="ctr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7739" name="Line 11"/>
              <p:cNvSpPr>
                <a:spLocks noChangeShapeType="1"/>
              </p:cNvSpPr>
              <p:nvPr/>
            </p:nvSpPr>
            <p:spPr bwMode="auto">
              <a:xfrm flipV="1">
                <a:off x="2155" y="2750"/>
                <a:ext cx="953" cy="13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0" name="Line 12"/>
              <p:cNvSpPr>
                <a:spLocks noChangeShapeType="1"/>
              </p:cNvSpPr>
              <p:nvPr/>
            </p:nvSpPr>
            <p:spPr bwMode="auto">
              <a:xfrm>
                <a:off x="2155" y="2886"/>
                <a:ext cx="1089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1" name="Line 13"/>
              <p:cNvSpPr>
                <a:spLocks noChangeShapeType="1"/>
              </p:cNvSpPr>
              <p:nvPr/>
            </p:nvSpPr>
            <p:spPr bwMode="auto">
              <a:xfrm>
                <a:off x="2155" y="2886"/>
                <a:ext cx="454" cy="91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2" name="Line 14"/>
              <p:cNvSpPr>
                <a:spLocks noChangeShapeType="1"/>
              </p:cNvSpPr>
              <p:nvPr/>
            </p:nvSpPr>
            <p:spPr bwMode="auto">
              <a:xfrm>
                <a:off x="2155" y="2886"/>
                <a:ext cx="408" cy="13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3" name="Line 15"/>
              <p:cNvSpPr>
                <a:spLocks noChangeShapeType="1"/>
              </p:cNvSpPr>
              <p:nvPr/>
            </p:nvSpPr>
            <p:spPr bwMode="auto">
              <a:xfrm>
                <a:off x="3244" y="2886"/>
                <a:ext cx="862" cy="46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4" name="Line 16"/>
              <p:cNvSpPr>
                <a:spLocks noChangeShapeType="1"/>
              </p:cNvSpPr>
              <p:nvPr/>
            </p:nvSpPr>
            <p:spPr bwMode="auto">
              <a:xfrm>
                <a:off x="3244" y="2886"/>
                <a:ext cx="1950" cy="0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7745" name="Text Box 17"/>
              <p:cNvSpPr txBox="1">
                <a:spLocks noChangeArrowheads="1"/>
              </p:cNvSpPr>
              <p:nvPr/>
            </p:nvSpPr>
            <p:spPr bwMode="auto">
              <a:xfrm>
                <a:off x="1627" y="2523"/>
                <a:ext cx="220" cy="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4000" b="1">
                    <a:solidFill>
                      <a:schemeClr val="bg1"/>
                    </a:solidFill>
                    <a:latin typeface="Arial" pitchFamily="34" charset="0"/>
                  </a:rPr>
                  <a:t>p</a:t>
                </a:r>
                <a:endParaRPr lang="en-GB" sz="4000" b="1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457746" name="Text Box 18"/>
              <p:cNvSpPr txBox="1">
                <a:spLocks noChangeArrowheads="1"/>
              </p:cNvSpPr>
              <p:nvPr/>
            </p:nvSpPr>
            <p:spPr bwMode="auto">
              <a:xfrm>
                <a:off x="2807" y="2795"/>
                <a:ext cx="241" cy="38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5100" b="1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</a:t>
                </a:r>
              </a:p>
            </p:txBody>
          </p:sp>
          <p:sp>
            <p:nvSpPr>
              <p:cNvPr id="457747" name="Text Box 19"/>
              <p:cNvSpPr txBox="1">
                <a:spLocks noChangeArrowheads="1"/>
              </p:cNvSpPr>
              <p:nvPr/>
            </p:nvSpPr>
            <p:spPr bwMode="auto">
              <a:xfrm>
                <a:off x="5072" y="2841"/>
                <a:ext cx="318" cy="3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4600" b="1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</a:t>
                </a:r>
                <a:r>
                  <a:rPr lang="en-GB" sz="4600" b="1" baseline="-25000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57748" name="Text Box 20"/>
              <p:cNvSpPr txBox="1">
                <a:spLocks noChangeArrowheads="1"/>
              </p:cNvSpPr>
              <p:nvPr/>
            </p:nvSpPr>
            <p:spPr bwMode="auto">
              <a:xfrm>
                <a:off x="3713" y="2841"/>
                <a:ext cx="232" cy="3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4600" b="1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57749" name="Text Box 21"/>
              <p:cNvSpPr txBox="1">
                <a:spLocks noChangeArrowheads="1"/>
              </p:cNvSpPr>
              <p:nvPr/>
            </p:nvSpPr>
            <p:spPr bwMode="auto">
              <a:xfrm>
                <a:off x="1534" y="3703"/>
                <a:ext cx="854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</a:rPr>
                  <a:t> </a:t>
                </a:r>
                <a:r>
                  <a:rPr lang="de-DE" sz="2600" dirty="0" smtClean="0">
                    <a:solidFill>
                      <a:schemeClr val="bg1"/>
                    </a:solidFill>
                    <a:latin typeface="Arial" pitchFamily="34" charset="0"/>
                  </a:rPr>
                  <a:t>accelerator</a:t>
                </a:r>
                <a:endParaRPr lang="en-GB" sz="2600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457750" name="Text Box 22"/>
              <p:cNvSpPr txBox="1">
                <a:spLocks noChangeArrowheads="1"/>
              </p:cNvSpPr>
              <p:nvPr/>
            </p:nvSpPr>
            <p:spPr bwMode="auto">
              <a:xfrm>
                <a:off x="2897" y="3340"/>
                <a:ext cx="692" cy="3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</a:rPr>
                  <a:t> </a:t>
                </a:r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</a:t>
                </a:r>
                <a:r>
                  <a:rPr lang="de-DE" sz="2600" dirty="0" smtClean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-decay:</a:t>
                </a:r>
                <a:endParaRPr lang="de-DE" sz="2600" dirty="0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endParaRPr>
              </a:p>
              <a:p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    </a:t>
                </a:r>
                <a:r>
                  <a:rPr lang="de-DE" sz="2600" baseline="-25000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</a:t>
                </a:r>
              </a:p>
            </p:txBody>
          </p:sp>
          <p:sp>
            <p:nvSpPr>
              <p:cNvPr id="457751" name="Text Box 23"/>
              <p:cNvSpPr txBox="1">
                <a:spLocks noChangeArrowheads="1"/>
              </p:cNvSpPr>
              <p:nvPr/>
            </p:nvSpPr>
            <p:spPr bwMode="auto">
              <a:xfrm>
                <a:off x="1917" y="3022"/>
                <a:ext cx="501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</a:rPr>
                  <a:t> </a:t>
                </a:r>
                <a:r>
                  <a:rPr lang="de-DE" sz="2600" dirty="0" smtClean="0">
                    <a:solidFill>
                      <a:schemeClr val="bg1"/>
                    </a:solidFill>
                    <a:latin typeface="Arial" pitchFamily="34" charset="0"/>
                  </a:rPr>
                  <a:t>target</a:t>
                </a:r>
                <a:endParaRPr lang="en-GB" sz="2600" dirty="0">
                  <a:solidFill>
                    <a:schemeClr val="bg1"/>
                  </a:solidFill>
                  <a:latin typeface="Arial" pitchFamily="34" charset="0"/>
                </a:endParaRPr>
              </a:p>
            </p:txBody>
          </p:sp>
          <p:sp>
            <p:nvSpPr>
              <p:cNvPr id="457752" name="Text Box 24"/>
              <p:cNvSpPr txBox="1">
                <a:spLocks noChangeArrowheads="1"/>
              </p:cNvSpPr>
              <p:nvPr/>
            </p:nvSpPr>
            <p:spPr bwMode="auto">
              <a:xfrm>
                <a:off x="3940" y="3113"/>
                <a:ext cx="800" cy="2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de-DE" sz="2600" dirty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</a:t>
                </a:r>
                <a:r>
                  <a:rPr lang="de-DE" sz="2600" dirty="0" smtClean="0">
                    <a:solidFill>
                      <a:schemeClr val="bg1"/>
                    </a:solidFill>
                    <a:latin typeface="Arial" pitchFamily="34" charset="0"/>
                    <a:sym typeface="Symbol" pitchFamily="18" charset="2"/>
                  </a:rPr>
                  <a:t>-absorber</a:t>
                </a:r>
                <a:endParaRPr lang="de-DE" sz="2600" dirty="0">
                  <a:solidFill>
                    <a:schemeClr val="bg1"/>
                  </a:solidFill>
                  <a:latin typeface="Arial" pitchFamily="34" charset="0"/>
                  <a:sym typeface="Symbol" pitchFamily="18" charset="2"/>
                </a:endParaRPr>
              </a:p>
            </p:txBody>
          </p:sp>
          <p:sp>
            <p:nvSpPr>
              <p:cNvPr id="457753" name="Line 25"/>
              <p:cNvSpPr>
                <a:spLocks noChangeShapeType="1"/>
              </p:cNvSpPr>
              <p:nvPr/>
            </p:nvSpPr>
            <p:spPr bwMode="auto">
              <a:xfrm flipV="1">
                <a:off x="3198" y="3022"/>
                <a:ext cx="0" cy="272"/>
              </a:xfrm>
              <a:prstGeom prst="line">
                <a:avLst/>
              </a:prstGeom>
              <a:noFill/>
              <a:ln w="3175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57759" name="Text Box 31"/>
            <p:cNvSpPr txBox="1">
              <a:spLocks noChangeArrowheads="1"/>
            </p:cNvSpPr>
            <p:nvPr/>
          </p:nvSpPr>
          <p:spPr bwMode="auto">
            <a:xfrm>
              <a:off x="9010277" y="8462152"/>
              <a:ext cx="3572834" cy="746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30046" tIns="65023" rIns="130046" bIns="65023">
              <a:spAutoFit/>
            </a:bodyPr>
            <a:lstStyle/>
            <a:p>
              <a:r>
                <a:rPr lang="de-DE" sz="4000" dirty="0">
                  <a:solidFill>
                    <a:schemeClr val="bg1"/>
                  </a:solidFill>
                  <a:latin typeface="Arial" pitchFamily="34" charset="0"/>
                </a:rPr>
                <a:t>n</a:t>
              </a:r>
              <a:r>
                <a:rPr lang="de-DE" sz="4000" dirty="0" smtClean="0">
                  <a:solidFill>
                    <a:schemeClr val="bg1"/>
                  </a:solidFill>
                  <a:latin typeface="Arial" pitchFamily="34" charset="0"/>
                </a:rPr>
                <a:t>eutrino-beam</a:t>
              </a:r>
              <a:endParaRPr lang="en-GB" sz="40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457760" name="Freeform 32"/>
          <p:cNvSpPr>
            <a:spLocks/>
          </p:cNvSpPr>
          <p:nvPr/>
        </p:nvSpPr>
        <p:spPr bwMode="auto">
          <a:xfrm>
            <a:off x="7615175" y="2217138"/>
            <a:ext cx="203200" cy="1074702"/>
          </a:xfrm>
          <a:custGeom>
            <a:avLst/>
            <a:gdLst>
              <a:gd name="T0" fmla="*/ 90 w 90"/>
              <a:gd name="T1" fmla="*/ 476 h 476"/>
              <a:gd name="T2" fmla="*/ 0 w 90"/>
              <a:gd name="T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476">
                <a:moveTo>
                  <a:pt x="90" y="476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2273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457756" name="Text Box 28"/>
          <p:cNvSpPr txBox="1">
            <a:spLocks noChangeArrowheads="1"/>
          </p:cNvSpPr>
          <p:nvPr/>
        </p:nvSpPr>
        <p:spPr bwMode="auto">
          <a:xfrm>
            <a:off x="-1446111" y="611859"/>
            <a:ext cx="14029222" cy="4778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de-DE" sz="9100" dirty="0">
                <a:solidFill>
                  <a:schemeClr val="bg1"/>
                </a:solidFill>
                <a:latin typeface="Arial" pitchFamily="34" charset="0"/>
              </a:rPr>
              <a:t> p + </a:t>
            </a:r>
            <a:r>
              <a:rPr lang="de-DE" sz="9100" dirty="0" smtClean="0">
                <a:solidFill>
                  <a:schemeClr val="bg1"/>
                </a:solidFill>
                <a:latin typeface="Arial" pitchFamily="34" charset="0"/>
              </a:rPr>
              <a:t>target</a:t>
            </a:r>
            <a:r>
              <a:rPr lang="de-DE" sz="9100" dirty="0" smtClean="0">
                <a:solidFill>
                  <a:schemeClr val="bg1"/>
                </a:solidFill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</a:t>
            </a:r>
            <a:r>
              <a:rPr lang="de-DE" sz="9100" dirty="0">
                <a:solidFill>
                  <a:schemeClr val="bg1"/>
                </a:solidFill>
                <a:sym typeface="Wingdings" pitchFamily="2" charset="2"/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 + …..</a:t>
            </a:r>
          </a:p>
          <a:p>
            <a:r>
              <a:rPr lang="de-DE" sz="2300" dirty="0">
                <a:solidFill>
                  <a:schemeClr val="bg1"/>
                </a:solidFill>
                <a:sym typeface="Symbol" pitchFamily="18" charset="2"/>
              </a:rPr>
              <a:t>                   </a:t>
            </a:r>
          </a:p>
          <a:p>
            <a:r>
              <a:rPr lang="de-DE" sz="9400" dirty="0">
                <a:solidFill>
                  <a:schemeClr val="bg1"/>
                </a:solidFill>
                <a:sym typeface="Symbol" pitchFamily="18" charset="2"/>
              </a:rPr>
              <a:t>                       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   </a:t>
            </a:r>
            <a:r>
              <a:rPr lang="de-DE" sz="9100" dirty="0">
                <a:sym typeface="Symbol" pitchFamily="18" charset="2"/>
              </a:rPr>
              <a:t> </a:t>
            </a:r>
            <a:r>
              <a:rPr lang="de-DE" sz="9100" dirty="0">
                <a:solidFill>
                  <a:schemeClr val="bg1"/>
                </a:solidFill>
                <a:sym typeface="Symbol" pitchFamily="18" charset="2"/>
              </a:rPr>
              <a:t> + </a:t>
            </a:r>
            <a:r>
              <a:rPr lang="de-DE" sz="9100" baseline="-25000" dirty="0">
                <a:solidFill>
                  <a:schemeClr val="bg1"/>
                </a:solidFill>
                <a:sym typeface="Symbol" pitchFamily="18" charset="2"/>
              </a:rPr>
              <a:t></a:t>
            </a:r>
          </a:p>
          <a:p>
            <a:endParaRPr lang="en-GB" sz="9400" dirty="0">
              <a:solidFill>
                <a:schemeClr val="bg1"/>
              </a:solidFill>
            </a:endParaRPr>
          </a:p>
        </p:txBody>
      </p:sp>
      <p:sp>
        <p:nvSpPr>
          <p:cNvPr id="457760" name="Freeform 32"/>
          <p:cNvSpPr>
            <a:spLocks/>
          </p:cNvSpPr>
          <p:nvPr/>
        </p:nvSpPr>
        <p:spPr bwMode="auto">
          <a:xfrm>
            <a:off x="7615175" y="2217138"/>
            <a:ext cx="203200" cy="1074702"/>
          </a:xfrm>
          <a:custGeom>
            <a:avLst/>
            <a:gdLst>
              <a:gd name="T0" fmla="*/ 90 w 90"/>
              <a:gd name="T1" fmla="*/ 476 h 476"/>
              <a:gd name="T2" fmla="*/ 0 w 90"/>
              <a:gd name="T3" fmla="*/ 0 h 47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90" h="476">
                <a:moveTo>
                  <a:pt x="90" y="476"/>
                </a:moveTo>
                <a:lnTo>
                  <a:pt x="0" y="0"/>
                </a:lnTo>
              </a:path>
            </a:pathLst>
          </a:custGeom>
          <a:noFill/>
          <a:ln w="57150" cmpd="sng">
            <a:solidFill>
              <a:schemeClr val="bg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30046" tIns="65023" rIns="130046" bIns="65023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5351" y="4052028"/>
            <a:ext cx="4903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: 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: 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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= 1 : 2 : 0</a:t>
            </a:r>
          </a:p>
          <a:p>
            <a:r>
              <a:rPr lang="de-DE" sz="3600" dirty="0">
                <a:solidFill>
                  <a:schemeClr val="bg1"/>
                </a:solidFill>
                <a:sym typeface="Symbol"/>
              </a:rPr>
              <a:t> </a:t>
            </a:r>
            <a:r>
              <a:rPr lang="de-DE" sz="3600" dirty="0" smtClean="0">
                <a:solidFill>
                  <a:schemeClr val="bg1"/>
                </a:solidFill>
                <a:sym typeface="Symbol"/>
              </a:rPr>
              <a:t>                    at  source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10609" y="8030570"/>
            <a:ext cx="494879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smtClean="0">
                <a:solidFill>
                  <a:schemeClr val="bg1"/>
                </a:solidFill>
                <a:sym typeface="Symbol"/>
              </a:rPr>
              <a:t>at  Earth: </a:t>
            </a:r>
          </a:p>
          <a:p>
            <a:pPr algn="l"/>
            <a:r>
              <a:rPr lang="en-US" sz="4400" dirty="0" smtClean="0">
                <a:solidFill>
                  <a:schemeClr val="bg1"/>
                </a:solidFill>
                <a:sym typeface="Symbol"/>
              </a:rPr>
              <a:t>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e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: 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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: </a:t>
            </a:r>
            <a:r>
              <a:rPr lang="en-US" sz="4400" baseline="-25000" dirty="0" smtClean="0">
                <a:solidFill>
                  <a:schemeClr val="bg1"/>
                </a:solidFill>
                <a:sym typeface="Symbol"/>
              </a:rPr>
              <a:t></a:t>
            </a:r>
            <a:r>
              <a:rPr lang="en-US" sz="4400" dirty="0" smtClean="0">
                <a:solidFill>
                  <a:schemeClr val="bg1"/>
                </a:solidFill>
                <a:sym typeface="Symbol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sym typeface="Symbol"/>
              </a:rPr>
              <a:t>= 1 : 1 : 1 !</a:t>
            </a:r>
            <a:endParaRPr lang="en-US" sz="36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98499" y="5090615"/>
            <a:ext cx="4001269" cy="2772770"/>
            <a:chOff x="698499" y="5090615"/>
            <a:chExt cx="4001269" cy="2772770"/>
          </a:xfrm>
        </p:grpSpPr>
        <p:pic>
          <p:nvPicPr>
            <p:cNvPr id="26" name="Picture 34" descr="250px-Bruno_Pontecorv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36" b="8059"/>
            <a:stretch/>
          </p:blipFill>
          <p:spPr>
            <a:xfrm>
              <a:off x="698499" y="5090615"/>
              <a:ext cx="2156231" cy="27727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  <a:miter lim="800000"/>
              <a:headEnd/>
              <a:tailEnd/>
            </a:ln>
            <a:effectLst>
              <a:softEdge rad="317500"/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2444021" y="7097120"/>
              <a:ext cx="22557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4000" dirty="0" smtClean="0">
                  <a:solidFill>
                    <a:schemeClr val="bg1"/>
                  </a:solidFill>
                  <a:latin typeface="Brush Script MT" pitchFamily="66" charset="0"/>
                </a:rPr>
                <a:t>  oscillations</a:t>
              </a:r>
              <a:endParaRPr lang="en-US" sz="4000" dirty="0">
                <a:solidFill>
                  <a:schemeClr val="bg1"/>
                </a:solidFill>
                <a:latin typeface="Brush Script MT" pitchFamily="66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28739" y="4876800"/>
            <a:ext cx="10151061" cy="5791200"/>
            <a:chOff x="6028739" y="4876800"/>
            <a:chExt cx="7331661" cy="4004765"/>
          </a:xfrm>
        </p:grpSpPr>
        <p:grpSp>
          <p:nvGrpSpPr>
            <p:cNvPr id="9" name="Group 8"/>
            <p:cNvGrpSpPr/>
            <p:nvPr/>
          </p:nvGrpSpPr>
          <p:grpSpPr>
            <a:xfrm>
              <a:off x="6028739" y="5071565"/>
              <a:ext cx="6944311" cy="3810000"/>
              <a:chOff x="5638800" y="4724400"/>
              <a:chExt cx="6944311" cy="3810000"/>
            </a:xfrm>
          </p:grpSpPr>
          <p:graphicFrame>
            <p:nvGraphicFramePr>
              <p:cNvPr id="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39446680"/>
                  </p:ext>
                </p:extLst>
              </p:nvPr>
            </p:nvGraphicFramePr>
            <p:xfrm>
              <a:off x="5816600" y="4724400"/>
              <a:ext cx="6473655" cy="361791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1533" name="Equation" r:id="rId4" imgW="2540000" imgH="1143000" progId="Equation.3">
                      <p:embed/>
                    </p:oleObj>
                  </mc:Choice>
                  <mc:Fallback>
                    <p:oleObj name="Equation" r:id="rId4" imgW="2540000" imgH="1143000" progId="Equation.3">
                      <p:embed/>
                      <p:pic>
                        <p:nvPicPr>
                          <p:cNvPr id="0" name="Object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816600" y="4724400"/>
                            <a:ext cx="6473655" cy="3617913"/>
                          </a:xfrm>
                          <a:prstGeom prst="rect">
                            <a:avLst/>
                          </a:prstGeom>
                          <a:solidFill>
                            <a:srgbClr val="FFFFFF"/>
                          </a:solidFill>
                          <a:ln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8" name="Straight Connector 7"/>
              <p:cNvCxnSpPr/>
              <p:nvPr/>
            </p:nvCxnSpPr>
            <p:spPr bwMode="auto">
              <a:xfrm>
                <a:off x="7416800" y="5334000"/>
                <a:ext cx="0" cy="3048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5" name="Straight Connector 34"/>
              <p:cNvCxnSpPr/>
              <p:nvPr/>
            </p:nvCxnSpPr>
            <p:spPr bwMode="auto">
              <a:xfrm>
                <a:off x="8026400" y="60198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flipH="1">
                <a:off x="7818375" y="7620000"/>
                <a:ext cx="3791" cy="3810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Straight Connector 39"/>
              <p:cNvCxnSpPr/>
              <p:nvPr/>
            </p:nvCxnSpPr>
            <p:spPr bwMode="auto">
              <a:xfrm flipH="1">
                <a:off x="10998200" y="7649570"/>
                <a:ext cx="3791" cy="3810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7" name="Rectangle 6"/>
              <p:cNvSpPr/>
              <p:nvPr/>
            </p:nvSpPr>
            <p:spPr bwMode="auto">
              <a:xfrm>
                <a:off x="5638800" y="6858000"/>
                <a:ext cx="6944311" cy="1676400"/>
              </a:xfrm>
              <a:prstGeom prst="rect">
                <a:avLst/>
              </a:prstGeom>
              <a:solidFill>
                <a:schemeClr val="tx1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58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Gill Sans" charset="0"/>
                  <a:ea typeface="ヒラギノ角ゴ ProN W3" charset="0"/>
                  <a:cs typeface="ヒラギノ角ゴ ProN W3" charset="0"/>
                  <a:sym typeface="Gill Sans" charset="0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 bwMode="auto">
            <a:xfrm>
              <a:off x="10769600" y="4876800"/>
              <a:ext cx="2590800" cy="2574263"/>
            </a:xfrm>
            <a:prstGeom prst="rect">
              <a:avLst/>
            </a:prstGeom>
            <a:solidFill>
              <a:schemeClr val="tx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58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517614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Presentation titl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title">
      <a:majorFont>
        <a:latin typeface="Arial Bold"/>
        <a:ea typeface="ヒラギノ角ゴ ProN W6"/>
        <a:cs typeface="ヒラギノ角ゴ ProN W6"/>
      </a:majorFont>
      <a:minorFont>
        <a:latin typeface="Arial Bold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resentation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only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only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onl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el, Picture &amp; Text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, Picture &amp; Text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el, Picture &amp; Tex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, Text &amp; Table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00A6EB"/>
      </a:accent1>
      <a:accent2>
        <a:srgbClr val="333399"/>
      </a:accent2>
      <a:accent3>
        <a:srgbClr val="FFFFFF"/>
      </a:accent3>
      <a:accent4>
        <a:srgbClr val="000000"/>
      </a:accent4>
      <a:accent5>
        <a:srgbClr val="AAD0F3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Table">
      <a:majorFont>
        <a:latin typeface="Arial Bold"/>
        <a:ea typeface="ヒラギノ角ゴ ProN W6"/>
        <a:cs typeface="ヒラギノ角ゴ ProN W6"/>
      </a:majorFont>
      <a:minorFont>
        <a:latin typeface="Helvetic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5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Text &amp; Tab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Pages>0</Pages>
  <Words>2151</Words>
  <Characters>0</Characters>
  <Application>Microsoft Office PowerPoint</Application>
  <PresentationFormat>Custom</PresentationFormat>
  <Lines>0</Lines>
  <Paragraphs>579</Paragraphs>
  <Slides>69</Slides>
  <Notes>1</Notes>
  <HiddenSlides>1</HiddenSlides>
  <MMClips>0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Presentation title</vt:lpstr>
      <vt:lpstr>Title only</vt:lpstr>
      <vt:lpstr>Titel, Picture &amp; Text</vt:lpstr>
      <vt:lpstr>Title, Text &amp; Table</vt:lpstr>
      <vt:lpstr>Acrobat Document</vt:lpstr>
      <vt:lpstr>Equation</vt:lpstr>
      <vt:lpstr>                                                     High-Energy Neutrino Astrophysics   A first glimpse to  the promised land?</vt:lpstr>
      <vt:lpstr>Marching since fourty years ... </vt:lpstr>
      <vt:lpstr>... but even that was not the beginning</vt:lpstr>
      <vt:lpstr>PowerPoint Presentation</vt:lpstr>
      <vt:lpstr>Physics Goals</vt:lpstr>
      <vt:lpstr>Physics with neutrino telescopes</vt:lpstr>
      <vt:lpstr>Physics with neutrino telescopes</vt:lpstr>
      <vt:lpstr>PowerPoint Presentation</vt:lpstr>
      <vt:lpstr>PowerPoint Presentation</vt:lpstr>
      <vt:lpstr>Detection principle</vt:lpstr>
      <vt:lpstr>Signal and Background</vt:lpstr>
      <vt:lpstr>Detection Modes</vt:lpstr>
      <vt:lpstr>Detection Modes</vt:lpstr>
      <vt:lpstr> Present Devices</vt:lpstr>
      <vt:lpstr>Baikal – Antares - IceCube</vt:lpstr>
      <vt:lpstr>PowerPoint Presentation</vt:lpstr>
      <vt:lpstr>PowerPoint Presentation</vt:lpstr>
      <vt:lpstr>PowerPoint Presentation</vt:lpstr>
      <vt:lpstr>IceCube Neutrino Observatory</vt:lpstr>
      <vt:lpstr>PowerPoint Presentation</vt:lpstr>
      <vt:lpstr>Drill Camp</vt:lpstr>
      <vt:lpstr>Completed December 18, 2010</vt:lpstr>
      <vt:lpstr>PowerPoint Presentation</vt:lpstr>
      <vt:lpstr>IceCube Laboratory and Data Center</vt:lpstr>
      <vt:lpstr>Study of atmospheric neutrinos</vt:lpstr>
      <vt:lpstr>PowerPoint Presentation</vt:lpstr>
      <vt:lpstr>Atmospheric neutrinos in IceCube</vt:lpstr>
      <vt:lpstr>Oscillations of atmospheric neutrinos</vt:lpstr>
      <vt:lpstr>Oscillations of atmospheric neutrinos</vt:lpstr>
      <vt:lpstr>Oscillations of atmospheric neutrinos</vt:lpstr>
      <vt:lpstr>Oscillations of atmospheric neutrinos</vt:lpstr>
      <vt:lpstr>Search for   extra-terrestrial neutrinos</vt:lpstr>
      <vt:lpstr>Point Source IceCube 4 years    IC40/59/79/86</vt:lpstr>
      <vt:lpstr>Limits for steady point sources</vt:lpstr>
      <vt:lpstr>IceCube 3 years:  upper limits and predictions</vt:lpstr>
      <vt:lpstr>Transient Sources</vt:lpstr>
      <vt:lpstr>Transient Sources</vt:lpstr>
      <vt:lpstr>GRB Coincidence Search: IceCube</vt:lpstr>
      <vt:lpstr>Diffuse extraterrestrial  neutrino fluxes</vt:lpstr>
      <vt:lpstr>Diffuse extraterrestrial  neutrino fluxes</vt:lpstr>
      <vt:lpstr>PowerPoint Presentation</vt:lpstr>
      <vt:lpstr>IceCube-59:   upward muons</vt:lpstr>
      <vt:lpstr>IceCube contained cascades</vt:lpstr>
      <vt:lpstr>Special Search for cosmogenic      (Berezinsky Zatsepin)</vt:lpstr>
      <vt:lpstr>Follow-up Analysis: HESE                accepted by SCIENCE</vt:lpstr>
      <vt:lpstr>HESE Results:  Ernie &amp; Bert + 26 additional events</vt:lpstr>
      <vt:lpstr>HESE Skyplot:    Nothing significant  (yet?)</vt:lpstr>
      <vt:lpstr> Looking Ahead:  The future may start tomorrow!</vt:lpstr>
      <vt:lpstr>Future projects </vt:lpstr>
      <vt:lpstr>GVD – KM3NeT – PINGU or IceCube++ </vt:lpstr>
      <vt:lpstr>GNO:  The Global Neutrino Observatory </vt:lpstr>
      <vt:lpstr>North and South</vt:lpstr>
      <vt:lpstr>PowerPoint Presentation</vt:lpstr>
      <vt:lpstr>KM3NeT</vt:lpstr>
      <vt:lpstr>KM3NeT Sensitivity</vt:lpstr>
      <vt:lpstr>Gigaton Volume Detector   GVD</vt:lpstr>
      <vt:lpstr>Gigaton Volume Detector   GVD</vt:lpstr>
      <vt:lpstr>Gigaton Volume Detector   GVD</vt:lpstr>
      <vt:lpstr>Gigaton Volume Detector   GVD</vt:lpstr>
      <vt:lpstr>From Engineering Arrays to first Cluster </vt:lpstr>
      <vt:lpstr>PowerPoint Presentation</vt:lpstr>
      <vt:lpstr>Mass Hierarchy</vt:lpstr>
      <vt:lpstr>PowerPoint Presentation</vt:lpstr>
      <vt:lpstr>PowerPoint Presentation</vt:lpstr>
      <vt:lpstr>PowerPoint Presentation</vt:lpstr>
      <vt:lpstr>Sensitivity of PINGU</vt:lpstr>
      <vt:lpstr>SUMMARY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Spiering, Christian</dc:creator>
  <cp:lastModifiedBy>Spiering, Christian</cp:lastModifiedBy>
  <cp:revision>240</cp:revision>
  <dcterms:modified xsi:type="dcterms:W3CDTF">2013-12-27T13:52:10Z</dcterms:modified>
</cp:coreProperties>
</file>