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701" r:id="rId2"/>
  </p:sldMasterIdLst>
  <p:notesMasterIdLst>
    <p:notesMasterId r:id="rId59"/>
  </p:notesMasterIdLst>
  <p:sldIdLst>
    <p:sldId id="256" r:id="rId3"/>
    <p:sldId id="1038" r:id="rId4"/>
    <p:sldId id="935" r:id="rId5"/>
    <p:sldId id="993" r:id="rId6"/>
    <p:sldId id="994" r:id="rId7"/>
    <p:sldId id="992" r:id="rId8"/>
    <p:sldId id="990" r:id="rId9"/>
    <p:sldId id="995" r:id="rId10"/>
    <p:sldId id="1007" r:id="rId11"/>
    <p:sldId id="1005" r:id="rId12"/>
    <p:sldId id="1010" r:id="rId13"/>
    <p:sldId id="998" r:id="rId14"/>
    <p:sldId id="999" r:id="rId15"/>
    <p:sldId id="1000" r:id="rId16"/>
    <p:sldId id="1008" r:id="rId17"/>
    <p:sldId id="1011" r:id="rId18"/>
    <p:sldId id="1013" r:id="rId19"/>
    <p:sldId id="1009" r:id="rId20"/>
    <p:sldId id="1015" r:id="rId21"/>
    <p:sldId id="1019" r:id="rId22"/>
    <p:sldId id="1020" r:id="rId23"/>
    <p:sldId id="1003" r:id="rId24"/>
    <p:sldId id="1004" r:id="rId25"/>
    <p:sldId id="855" r:id="rId26"/>
    <p:sldId id="1023" r:id="rId27"/>
    <p:sldId id="1017" r:id="rId28"/>
    <p:sldId id="1022" r:id="rId29"/>
    <p:sldId id="1024" r:id="rId30"/>
    <p:sldId id="1032" r:id="rId31"/>
    <p:sldId id="1033" r:id="rId32"/>
    <p:sldId id="1071" r:id="rId33"/>
    <p:sldId id="1034" r:id="rId34"/>
    <p:sldId id="1025" r:id="rId35"/>
    <p:sldId id="1039" r:id="rId36"/>
    <p:sldId id="1059" r:id="rId37"/>
    <p:sldId id="1043" r:id="rId38"/>
    <p:sldId id="1045" r:id="rId39"/>
    <p:sldId id="1068" r:id="rId40"/>
    <p:sldId id="1067" r:id="rId41"/>
    <p:sldId id="1047" r:id="rId42"/>
    <p:sldId id="1049" r:id="rId43"/>
    <p:sldId id="1050" r:id="rId44"/>
    <p:sldId id="1070" r:id="rId45"/>
    <p:sldId id="1052" r:id="rId46"/>
    <p:sldId id="1053" r:id="rId47"/>
    <p:sldId id="1060" r:id="rId48"/>
    <p:sldId id="1061" r:id="rId49"/>
    <p:sldId id="1063" r:id="rId50"/>
    <p:sldId id="1055" r:id="rId51"/>
    <p:sldId id="902" r:id="rId52"/>
    <p:sldId id="1028" r:id="rId53"/>
    <p:sldId id="1035" r:id="rId54"/>
    <p:sldId id="1069" r:id="rId55"/>
    <p:sldId id="1026" r:id="rId56"/>
    <p:sldId id="1065" r:id="rId57"/>
    <p:sldId id="1066" r:id="rId58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44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44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44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44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44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44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44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44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44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333333"/>
    <a:srgbClr val="292929"/>
    <a:srgbClr val="0033CC"/>
    <a:srgbClr val="000000"/>
    <a:srgbClr val="CC0000"/>
    <a:srgbClr val="FF0000"/>
    <a:srgbClr val="FF3300"/>
    <a:srgbClr val="3399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86" autoAdjust="0"/>
    <p:restoredTop sz="99638" autoAdjust="0"/>
  </p:normalViewPr>
  <p:slideViewPr>
    <p:cSldViewPr>
      <p:cViewPr>
        <p:scale>
          <a:sx n="60" d="100"/>
          <a:sy n="60" d="100"/>
        </p:scale>
        <p:origin x="-1020" y="-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1" d="100"/>
        <a:sy n="51" d="100"/>
      </p:scale>
      <p:origin x="0" y="22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 b="0">
                <a:effectLst/>
              </a:defRPr>
            </a:lvl1pPr>
          </a:lstStyle>
          <a:p>
            <a:endParaRPr lang="en-US"/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 b="0">
                <a:effectLst/>
              </a:defRPr>
            </a:lvl1pPr>
          </a:lstStyle>
          <a:p>
            <a:endParaRPr lang="en-US"/>
          </a:p>
        </p:txBody>
      </p:sp>
      <p:sp>
        <p:nvSpPr>
          <p:cNvPr id="171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710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10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 b="0">
                <a:effectLst/>
              </a:defRPr>
            </a:lvl1pPr>
          </a:lstStyle>
          <a:p>
            <a:endParaRPr lang="en-US"/>
          </a:p>
        </p:txBody>
      </p:sp>
      <p:sp>
        <p:nvSpPr>
          <p:cNvPr id="1710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 b="0">
                <a:effectLst/>
              </a:defRPr>
            </a:lvl1pPr>
          </a:lstStyle>
          <a:p>
            <a:fld id="{D8A71947-C0A0-499D-B5D7-995D8B8E89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3304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0" name="Freeform 4"/>
          <p:cNvSpPr>
            <a:spLocks/>
          </p:cNvSpPr>
          <p:nvPr/>
        </p:nvSpPr>
        <p:spPr bwMode="hidden">
          <a:xfrm>
            <a:off x="911225" y="981075"/>
            <a:ext cx="8232775" cy="5876925"/>
          </a:xfrm>
          <a:custGeom>
            <a:avLst/>
            <a:gdLst>
              <a:gd name="T0" fmla="*/ 0 w 5184"/>
              <a:gd name="T1" fmla="*/ 3159 h 3159"/>
              <a:gd name="T2" fmla="*/ 5184 w 5184"/>
              <a:gd name="T3" fmla="*/ 3159 h 3159"/>
              <a:gd name="T4" fmla="*/ 5184 w 5184"/>
              <a:gd name="T5" fmla="*/ 0 h 3159"/>
              <a:gd name="T6" fmla="*/ 0 w 5184"/>
              <a:gd name="T7" fmla="*/ 0 h 3159"/>
              <a:gd name="T8" fmla="*/ 0 w 5184"/>
              <a:gd name="T9" fmla="*/ 3159 h 3159"/>
              <a:gd name="T10" fmla="*/ 0 w 5184"/>
              <a:gd name="T11" fmla="*/ 3159 h 3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184" h="3159">
                <a:moveTo>
                  <a:pt x="0" y="3159"/>
                </a:moveTo>
                <a:lnTo>
                  <a:pt x="5184" y="3159"/>
                </a:lnTo>
                <a:lnTo>
                  <a:pt x="5184" y="0"/>
                </a:lnTo>
                <a:lnTo>
                  <a:pt x="0" y="0"/>
                </a:lnTo>
                <a:lnTo>
                  <a:pt x="0" y="3159"/>
                </a:lnTo>
                <a:lnTo>
                  <a:pt x="0" y="3159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21" name="Freeform 5"/>
          <p:cNvSpPr>
            <a:spLocks/>
          </p:cNvSpPr>
          <p:nvPr/>
        </p:nvSpPr>
        <p:spPr bwMode="hidden">
          <a:xfrm>
            <a:off x="0" y="981075"/>
            <a:ext cx="911225" cy="5876925"/>
          </a:xfrm>
          <a:custGeom>
            <a:avLst/>
            <a:gdLst>
              <a:gd name="T0" fmla="*/ 0 w 556"/>
              <a:gd name="T1" fmla="*/ 0 h 3159"/>
              <a:gd name="T2" fmla="*/ 0 w 556"/>
              <a:gd name="T3" fmla="*/ 3159 h 3159"/>
              <a:gd name="T4" fmla="*/ 556 w 556"/>
              <a:gd name="T5" fmla="*/ 3159 h 3159"/>
              <a:gd name="T6" fmla="*/ 556 w 556"/>
              <a:gd name="T7" fmla="*/ 0 h 3159"/>
              <a:gd name="T8" fmla="*/ 0 w 556"/>
              <a:gd name="T9" fmla="*/ 0 h 3159"/>
              <a:gd name="T10" fmla="*/ 0 w 556"/>
              <a:gd name="T11" fmla="*/ 0 h 3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56" h="3159">
                <a:moveTo>
                  <a:pt x="0" y="0"/>
                </a:moveTo>
                <a:lnTo>
                  <a:pt x="0" y="3159"/>
                </a:lnTo>
                <a:lnTo>
                  <a:pt x="556" y="3159"/>
                </a:lnTo>
                <a:lnTo>
                  <a:pt x="556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22" name="Freeform 6"/>
          <p:cNvSpPr>
            <a:spLocks/>
          </p:cNvSpPr>
          <p:nvPr/>
        </p:nvSpPr>
        <p:spPr bwMode="ltGray">
          <a:xfrm>
            <a:off x="893763" y="639763"/>
            <a:ext cx="19050" cy="681037"/>
          </a:xfrm>
          <a:custGeom>
            <a:avLst/>
            <a:gdLst>
              <a:gd name="T0" fmla="*/ 0 w 12"/>
              <a:gd name="T1" fmla="*/ 0 h 420"/>
              <a:gd name="T2" fmla="*/ 0 w 12"/>
              <a:gd name="T3" fmla="*/ 420 h 420"/>
              <a:gd name="T4" fmla="*/ 12 w 12"/>
              <a:gd name="T5" fmla="*/ 420 h 420"/>
              <a:gd name="T6" fmla="*/ 12 w 12"/>
              <a:gd name="T7" fmla="*/ 0 h 420"/>
              <a:gd name="T8" fmla="*/ 0 w 12"/>
              <a:gd name="T9" fmla="*/ 0 h 420"/>
              <a:gd name="T10" fmla="*/ 0 w 12"/>
              <a:gd name="T11" fmla="*/ 0 h 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" h="420">
                <a:moveTo>
                  <a:pt x="0" y="0"/>
                </a:moveTo>
                <a:lnTo>
                  <a:pt x="0" y="420"/>
                </a:lnTo>
                <a:lnTo>
                  <a:pt x="12" y="420"/>
                </a:lnTo>
                <a:lnTo>
                  <a:pt x="12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23" name="Freeform 7"/>
          <p:cNvSpPr>
            <a:spLocks/>
          </p:cNvSpPr>
          <p:nvPr/>
        </p:nvSpPr>
        <p:spPr bwMode="ltGray">
          <a:xfrm>
            <a:off x="1241425" y="969963"/>
            <a:ext cx="409575" cy="20637"/>
          </a:xfrm>
          <a:custGeom>
            <a:avLst/>
            <a:gdLst>
              <a:gd name="T0" fmla="*/ 251 w 251"/>
              <a:gd name="T1" fmla="*/ 0 h 12"/>
              <a:gd name="T2" fmla="*/ 0 w 251"/>
              <a:gd name="T3" fmla="*/ 0 h 12"/>
              <a:gd name="T4" fmla="*/ 0 w 251"/>
              <a:gd name="T5" fmla="*/ 12 h 12"/>
              <a:gd name="T6" fmla="*/ 251 w 251"/>
              <a:gd name="T7" fmla="*/ 12 h 12"/>
              <a:gd name="T8" fmla="*/ 251 w 251"/>
              <a:gd name="T9" fmla="*/ 0 h 12"/>
              <a:gd name="T10" fmla="*/ 251 w 251"/>
              <a:gd name="T11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51" h="12">
                <a:moveTo>
                  <a:pt x="251" y="0"/>
                </a:moveTo>
                <a:lnTo>
                  <a:pt x="0" y="0"/>
                </a:lnTo>
                <a:lnTo>
                  <a:pt x="0" y="12"/>
                </a:lnTo>
                <a:lnTo>
                  <a:pt x="251" y="12"/>
                </a:lnTo>
                <a:lnTo>
                  <a:pt x="251" y="0"/>
                </a:lnTo>
                <a:lnTo>
                  <a:pt x="251" y="0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24" name="Freeform 8"/>
          <p:cNvSpPr>
            <a:spLocks/>
          </p:cNvSpPr>
          <p:nvPr/>
        </p:nvSpPr>
        <p:spPr bwMode="ltGray">
          <a:xfrm>
            <a:off x="0" y="969963"/>
            <a:ext cx="568325" cy="20637"/>
          </a:xfrm>
          <a:custGeom>
            <a:avLst/>
            <a:gdLst>
              <a:gd name="T0" fmla="*/ 0 w 251"/>
              <a:gd name="T1" fmla="*/ 0 h 12"/>
              <a:gd name="T2" fmla="*/ 0 w 251"/>
              <a:gd name="T3" fmla="*/ 12 h 12"/>
              <a:gd name="T4" fmla="*/ 251 w 251"/>
              <a:gd name="T5" fmla="*/ 12 h 12"/>
              <a:gd name="T6" fmla="*/ 251 w 251"/>
              <a:gd name="T7" fmla="*/ 0 h 12"/>
              <a:gd name="T8" fmla="*/ 0 w 251"/>
              <a:gd name="T9" fmla="*/ 0 h 12"/>
              <a:gd name="T10" fmla="*/ 0 w 251"/>
              <a:gd name="T11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51" h="12">
                <a:moveTo>
                  <a:pt x="0" y="0"/>
                </a:moveTo>
                <a:lnTo>
                  <a:pt x="0" y="12"/>
                </a:lnTo>
                <a:lnTo>
                  <a:pt x="251" y="12"/>
                </a:lnTo>
                <a:lnTo>
                  <a:pt x="251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11625" name="Group 9"/>
          <p:cNvGrpSpPr>
            <a:grpSpLocks/>
          </p:cNvGrpSpPr>
          <p:nvPr/>
        </p:nvGrpSpPr>
        <p:grpSpPr bwMode="auto">
          <a:xfrm>
            <a:off x="563563" y="-892175"/>
            <a:ext cx="8761412" cy="6985000"/>
            <a:chOff x="348" y="4"/>
            <a:chExt cx="5410" cy="4316"/>
          </a:xfrm>
        </p:grpSpPr>
        <p:sp>
          <p:nvSpPr>
            <p:cNvPr id="111626" name="Freeform 10"/>
            <p:cNvSpPr>
              <a:spLocks/>
            </p:cNvSpPr>
            <p:nvPr/>
          </p:nvSpPr>
          <p:spPr bwMode="ltGray">
            <a:xfrm>
              <a:off x="552" y="4"/>
              <a:ext cx="12" cy="695"/>
            </a:xfrm>
            <a:custGeom>
              <a:avLst/>
              <a:gdLst>
                <a:gd name="T0" fmla="*/ 12 w 12"/>
                <a:gd name="T1" fmla="*/ 0 h 695"/>
                <a:gd name="T2" fmla="*/ 0 w 12"/>
                <a:gd name="T3" fmla="*/ 0 h 695"/>
                <a:gd name="T4" fmla="*/ 0 w 12"/>
                <a:gd name="T5" fmla="*/ 695 h 695"/>
                <a:gd name="T6" fmla="*/ 12 w 12"/>
                <a:gd name="T7" fmla="*/ 695 h 695"/>
                <a:gd name="T8" fmla="*/ 12 w 12"/>
                <a:gd name="T9" fmla="*/ 0 h 695"/>
                <a:gd name="T10" fmla="*/ 12 w 12"/>
                <a:gd name="T11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695">
                  <a:moveTo>
                    <a:pt x="12" y="0"/>
                  </a:moveTo>
                  <a:lnTo>
                    <a:pt x="0" y="0"/>
                  </a:lnTo>
                  <a:lnTo>
                    <a:pt x="0" y="695"/>
                  </a:lnTo>
                  <a:lnTo>
                    <a:pt x="12" y="695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27" name="Freeform 11"/>
            <p:cNvSpPr>
              <a:spLocks/>
            </p:cNvSpPr>
            <p:nvPr/>
          </p:nvSpPr>
          <p:spPr bwMode="ltGray">
            <a:xfrm>
              <a:off x="552" y="1623"/>
              <a:ext cx="12" cy="2697"/>
            </a:xfrm>
            <a:custGeom>
              <a:avLst/>
              <a:gdLst>
                <a:gd name="T0" fmla="*/ 0 w 12"/>
                <a:gd name="T1" fmla="*/ 2697 h 2697"/>
                <a:gd name="T2" fmla="*/ 12 w 12"/>
                <a:gd name="T3" fmla="*/ 2697 h 2697"/>
                <a:gd name="T4" fmla="*/ 12 w 12"/>
                <a:gd name="T5" fmla="*/ 0 h 2697"/>
                <a:gd name="T6" fmla="*/ 0 w 12"/>
                <a:gd name="T7" fmla="*/ 0 h 2697"/>
                <a:gd name="T8" fmla="*/ 0 w 12"/>
                <a:gd name="T9" fmla="*/ 2697 h 2697"/>
                <a:gd name="T10" fmla="*/ 0 w 12"/>
                <a:gd name="T11" fmla="*/ 2697 h 2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697">
                  <a:moveTo>
                    <a:pt x="0" y="2697"/>
                  </a:moveTo>
                  <a:lnTo>
                    <a:pt x="12" y="2697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2697"/>
                  </a:lnTo>
                  <a:lnTo>
                    <a:pt x="0" y="269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28" name="Freeform 12"/>
            <p:cNvSpPr>
              <a:spLocks/>
            </p:cNvSpPr>
            <p:nvPr/>
          </p:nvSpPr>
          <p:spPr bwMode="ltGray">
            <a:xfrm>
              <a:off x="1019" y="1155"/>
              <a:ext cx="4739" cy="12"/>
            </a:xfrm>
            <a:custGeom>
              <a:avLst/>
              <a:gdLst>
                <a:gd name="T0" fmla="*/ 4724 w 4724"/>
                <a:gd name="T1" fmla="*/ 0 h 12"/>
                <a:gd name="T2" fmla="*/ 0 w 4724"/>
                <a:gd name="T3" fmla="*/ 0 h 12"/>
                <a:gd name="T4" fmla="*/ 0 w 4724"/>
                <a:gd name="T5" fmla="*/ 12 h 12"/>
                <a:gd name="T6" fmla="*/ 4724 w 4724"/>
                <a:gd name="T7" fmla="*/ 12 h 12"/>
                <a:gd name="T8" fmla="*/ 4724 w 4724"/>
                <a:gd name="T9" fmla="*/ 0 h 12"/>
                <a:gd name="T10" fmla="*/ 4724 w 4724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24" h="12">
                  <a:moveTo>
                    <a:pt x="4724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4724" y="12"/>
                  </a:lnTo>
                  <a:lnTo>
                    <a:pt x="4724" y="0"/>
                  </a:lnTo>
                  <a:lnTo>
                    <a:pt x="472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29" name="Freeform 13"/>
            <p:cNvSpPr>
              <a:spLocks/>
            </p:cNvSpPr>
            <p:nvPr/>
          </p:nvSpPr>
          <p:spPr bwMode="ltGray">
            <a:xfrm>
              <a:off x="552" y="1371"/>
              <a:ext cx="12" cy="252"/>
            </a:xfrm>
            <a:custGeom>
              <a:avLst/>
              <a:gdLst>
                <a:gd name="T0" fmla="*/ 0 w 12"/>
                <a:gd name="T1" fmla="*/ 252 h 252"/>
                <a:gd name="T2" fmla="*/ 12 w 12"/>
                <a:gd name="T3" fmla="*/ 252 h 252"/>
                <a:gd name="T4" fmla="*/ 12 w 12"/>
                <a:gd name="T5" fmla="*/ 0 h 252"/>
                <a:gd name="T6" fmla="*/ 0 w 12"/>
                <a:gd name="T7" fmla="*/ 0 h 252"/>
                <a:gd name="T8" fmla="*/ 0 w 12"/>
                <a:gd name="T9" fmla="*/ 252 h 252"/>
                <a:gd name="T10" fmla="*/ 0 w 12"/>
                <a:gd name="T11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52">
                  <a:moveTo>
                    <a:pt x="0" y="252"/>
                  </a:moveTo>
                  <a:lnTo>
                    <a:pt x="12" y="25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252"/>
                  </a:lnTo>
                  <a:lnTo>
                    <a:pt x="0" y="252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30" name="Freeform 14"/>
            <p:cNvSpPr>
              <a:spLocks/>
            </p:cNvSpPr>
            <p:nvPr/>
          </p:nvSpPr>
          <p:spPr bwMode="ltGray">
            <a:xfrm>
              <a:off x="552" y="699"/>
              <a:ext cx="12" cy="252"/>
            </a:xfrm>
            <a:custGeom>
              <a:avLst/>
              <a:gdLst>
                <a:gd name="T0" fmla="*/ 12 w 12"/>
                <a:gd name="T1" fmla="*/ 0 h 252"/>
                <a:gd name="T2" fmla="*/ 0 w 12"/>
                <a:gd name="T3" fmla="*/ 0 h 252"/>
                <a:gd name="T4" fmla="*/ 0 w 12"/>
                <a:gd name="T5" fmla="*/ 252 h 252"/>
                <a:gd name="T6" fmla="*/ 12 w 12"/>
                <a:gd name="T7" fmla="*/ 252 h 252"/>
                <a:gd name="T8" fmla="*/ 12 w 12"/>
                <a:gd name="T9" fmla="*/ 0 h 252"/>
                <a:gd name="T10" fmla="*/ 12 w 12"/>
                <a:gd name="T11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52">
                  <a:moveTo>
                    <a:pt x="12" y="0"/>
                  </a:moveTo>
                  <a:lnTo>
                    <a:pt x="0" y="0"/>
                  </a:lnTo>
                  <a:lnTo>
                    <a:pt x="0" y="252"/>
                  </a:lnTo>
                  <a:lnTo>
                    <a:pt x="12" y="252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31" name="Freeform 15"/>
            <p:cNvSpPr>
              <a:spLocks/>
            </p:cNvSpPr>
            <p:nvPr/>
          </p:nvSpPr>
          <p:spPr bwMode="ltGray">
            <a:xfrm>
              <a:off x="348" y="1155"/>
              <a:ext cx="419" cy="12"/>
            </a:xfrm>
            <a:custGeom>
              <a:avLst/>
              <a:gdLst>
                <a:gd name="T0" fmla="*/ 0 w 418"/>
                <a:gd name="T1" fmla="*/ 0 h 12"/>
                <a:gd name="T2" fmla="*/ 0 w 418"/>
                <a:gd name="T3" fmla="*/ 12 h 12"/>
                <a:gd name="T4" fmla="*/ 418 w 418"/>
                <a:gd name="T5" fmla="*/ 12 h 12"/>
                <a:gd name="T6" fmla="*/ 418 w 418"/>
                <a:gd name="T7" fmla="*/ 0 h 12"/>
                <a:gd name="T8" fmla="*/ 0 w 418"/>
                <a:gd name="T9" fmla="*/ 0 h 12"/>
                <a:gd name="T10" fmla="*/ 0 w 41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8" h="12">
                  <a:moveTo>
                    <a:pt x="0" y="0"/>
                  </a:moveTo>
                  <a:lnTo>
                    <a:pt x="0" y="12"/>
                  </a:lnTo>
                  <a:lnTo>
                    <a:pt x="418" y="12"/>
                  </a:lnTo>
                  <a:lnTo>
                    <a:pt x="418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1632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066800" y="1997075"/>
            <a:ext cx="7086600" cy="1431925"/>
          </a:xfrm>
        </p:spPr>
        <p:txBody>
          <a:bodyPr anchor="b"/>
          <a:lstStyle>
            <a:lvl1pPr>
              <a:defRPr/>
            </a:lvl1pPr>
          </a:lstStyle>
          <a:p>
            <a:pPr lvl="0"/>
            <a:endParaRPr lang="en-GB" noProof="0" smtClean="0"/>
          </a:p>
        </p:txBody>
      </p:sp>
      <p:sp>
        <p:nvSpPr>
          <p:cNvPr id="111633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66800" y="3886200"/>
            <a:ext cx="640080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D27AF18-6111-4CE8-8C7A-9C87F01941F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532961"/>
      </p:ext>
    </p:extLst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7225" y="260350"/>
            <a:ext cx="1939925" cy="62642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87450" y="260350"/>
            <a:ext cx="5667375" cy="62642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4FFBE5F-CC9E-47E9-8684-D7237744CA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629595"/>
      </p:ext>
    </p:extLst>
  </p:cSld>
  <p:clrMapOvr>
    <a:masterClrMapping/>
  </p:clrMapOvr>
  <p:transition spd="slow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187450" y="260350"/>
            <a:ext cx="7759700" cy="6264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388350" y="6237288"/>
            <a:ext cx="582613" cy="457200"/>
          </a:xfrm>
        </p:spPr>
        <p:txBody>
          <a:bodyPr/>
          <a:lstStyle>
            <a:lvl1pPr>
              <a:defRPr/>
            </a:lvl1pPr>
          </a:lstStyle>
          <a:p>
            <a:fld id="{4005DCC9-4E58-4B83-BAC9-342D079305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716749"/>
      </p:ext>
    </p:extLst>
  </p:cSld>
  <p:clrMapOvr>
    <a:masterClrMapping/>
  </p:clrMapOvr>
  <p:transition spd="slow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350" y="260350"/>
            <a:ext cx="7543800" cy="5318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7450" y="1341438"/>
            <a:ext cx="3703638" cy="518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43488" y="1341438"/>
            <a:ext cx="3705225" cy="2514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43488" y="4008438"/>
            <a:ext cx="3705225" cy="2516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388350" y="6237288"/>
            <a:ext cx="582613" cy="457200"/>
          </a:xfrm>
        </p:spPr>
        <p:txBody>
          <a:bodyPr/>
          <a:lstStyle>
            <a:lvl1pPr>
              <a:defRPr/>
            </a:lvl1pPr>
          </a:lstStyle>
          <a:p>
            <a:fld id="{077548C6-38C1-4725-A1CD-7D1AB020CE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585883"/>
      </p:ext>
    </p:extLst>
  </p:cSld>
  <p:clrMapOvr>
    <a:masterClrMapping/>
  </p:clrMapOvr>
  <p:transition spd="slow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7139" name="Group 3"/>
          <p:cNvGrpSpPr>
            <a:grpSpLocks/>
          </p:cNvGrpSpPr>
          <p:nvPr/>
        </p:nvGrpSpPr>
        <p:grpSpPr bwMode="auto">
          <a:xfrm>
            <a:off x="0" y="1017588"/>
            <a:ext cx="9140825" cy="5840412"/>
            <a:chOff x="0" y="1161"/>
            <a:chExt cx="5758" cy="3159"/>
          </a:xfrm>
        </p:grpSpPr>
        <p:sp>
          <p:nvSpPr>
            <p:cNvPr id="347140" name="Freeform 4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>
                <a:gd name="T0" fmla="*/ 0 w 5184"/>
                <a:gd name="T1" fmla="*/ 3159 h 3159"/>
                <a:gd name="T2" fmla="*/ 5184 w 5184"/>
                <a:gd name="T3" fmla="*/ 3159 h 3159"/>
                <a:gd name="T4" fmla="*/ 5184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7141" name="Freeform 5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556 w 556"/>
                <a:gd name="T5" fmla="*/ 3159 h 3159"/>
                <a:gd name="T6" fmla="*/ 556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7142" name="Freeform 6"/>
          <p:cNvSpPr>
            <a:spLocks/>
          </p:cNvSpPr>
          <p:nvPr/>
        </p:nvSpPr>
        <p:spPr bwMode="ltGray">
          <a:xfrm>
            <a:off x="876300" y="684213"/>
            <a:ext cx="19050" cy="666750"/>
          </a:xfrm>
          <a:custGeom>
            <a:avLst/>
            <a:gdLst>
              <a:gd name="T0" fmla="*/ 0 w 12"/>
              <a:gd name="T1" fmla="*/ 0 h 420"/>
              <a:gd name="T2" fmla="*/ 0 w 12"/>
              <a:gd name="T3" fmla="*/ 420 h 420"/>
              <a:gd name="T4" fmla="*/ 12 w 12"/>
              <a:gd name="T5" fmla="*/ 420 h 420"/>
              <a:gd name="T6" fmla="*/ 12 w 12"/>
              <a:gd name="T7" fmla="*/ 0 h 420"/>
              <a:gd name="T8" fmla="*/ 0 w 12"/>
              <a:gd name="T9" fmla="*/ 0 h 420"/>
              <a:gd name="T10" fmla="*/ 0 w 12"/>
              <a:gd name="T11" fmla="*/ 0 h 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" h="420">
                <a:moveTo>
                  <a:pt x="0" y="0"/>
                </a:moveTo>
                <a:lnTo>
                  <a:pt x="0" y="420"/>
                </a:lnTo>
                <a:lnTo>
                  <a:pt x="12" y="420"/>
                </a:lnTo>
                <a:lnTo>
                  <a:pt x="12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7143" name="Freeform 7"/>
          <p:cNvSpPr>
            <a:spLocks/>
          </p:cNvSpPr>
          <p:nvPr/>
        </p:nvSpPr>
        <p:spPr bwMode="ltGray">
          <a:xfrm>
            <a:off x="1217613" y="1008063"/>
            <a:ext cx="400050" cy="19050"/>
          </a:xfrm>
          <a:custGeom>
            <a:avLst/>
            <a:gdLst>
              <a:gd name="T0" fmla="*/ 251 w 251"/>
              <a:gd name="T1" fmla="*/ 0 h 12"/>
              <a:gd name="T2" fmla="*/ 0 w 251"/>
              <a:gd name="T3" fmla="*/ 0 h 12"/>
              <a:gd name="T4" fmla="*/ 0 w 251"/>
              <a:gd name="T5" fmla="*/ 12 h 12"/>
              <a:gd name="T6" fmla="*/ 251 w 251"/>
              <a:gd name="T7" fmla="*/ 12 h 12"/>
              <a:gd name="T8" fmla="*/ 251 w 251"/>
              <a:gd name="T9" fmla="*/ 0 h 12"/>
              <a:gd name="T10" fmla="*/ 251 w 251"/>
              <a:gd name="T11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51" h="12">
                <a:moveTo>
                  <a:pt x="251" y="0"/>
                </a:moveTo>
                <a:lnTo>
                  <a:pt x="0" y="0"/>
                </a:lnTo>
                <a:lnTo>
                  <a:pt x="0" y="12"/>
                </a:lnTo>
                <a:lnTo>
                  <a:pt x="251" y="12"/>
                </a:lnTo>
                <a:lnTo>
                  <a:pt x="251" y="0"/>
                </a:lnTo>
                <a:lnTo>
                  <a:pt x="251" y="0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7144" name="Freeform 8"/>
          <p:cNvSpPr>
            <a:spLocks/>
          </p:cNvSpPr>
          <p:nvPr/>
        </p:nvSpPr>
        <p:spPr bwMode="ltGray">
          <a:xfrm>
            <a:off x="0" y="1008063"/>
            <a:ext cx="557213" cy="19050"/>
          </a:xfrm>
          <a:custGeom>
            <a:avLst/>
            <a:gdLst>
              <a:gd name="T0" fmla="*/ 0 w 251"/>
              <a:gd name="T1" fmla="*/ 0 h 12"/>
              <a:gd name="T2" fmla="*/ 0 w 251"/>
              <a:gd name="T3" fmla="*/ 12 h 12"/>
              <a:gd name="T4" fmla="*/ 251 w 251"/>
              <a:gd name="T5" fmla="*/ 12 h 12"/>
              <a:gd name="T6" fmla="*/ 251 w 251"/>
              <a:gd name="T7" fmla="*/ 0 h 12"/>
              <a:gd name="T8" fmla="*/ 0 w 251"/>
              <a:gd name="T9" fmla="*/ 0 h 12"/>
              <a:gd name="T10" fmla="*/ 0 w 251"/>
              <a:gd name="T11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51" h="12">
                <a:moveTo>
                  <a:pt x="0" y="0"/>
                </a:moveTo>
                <a:lnTo>
                  <a:pt x="0" y="12"/>
                </a:lnTo>
                <a:lnTo>
                  <a:pt x="251" y="12"/>
                </a:lnTo>
                <a:lnTo>
                  <a:pt x="251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47145" name="Group 9"/>
          <p:cNvGrpSpPr>
            <a:grpSpLocks/>
          </p:cNvGrpSpPr>
          <p:nvPr/>
        </p:nvGrpSpPr>
        <p:grpSpPr bwMode="auto">
          <a:xfrm>
            <a:off x="552450" y="-819150"/>
            <a:ext cx="8588375" cy="6851650"/>
            <a:chOff x="348" y="4"/>
            <a:chExt cx="5410" cy="4316"/>
          </a:xfrm>
        </p:grpSpPr>
        <p:sp>
          <p:nvSpPr>
            <p:cNvPr id="347146" name="Freeform 10"/>
            <p:cNvSpPr>
              <a:spLocks/>
            </p:cNvSpPr>
            <p:nvPr/>
          </p:nvSpPr>
          <p:spPr bwMode="ltGray">
            <a:xfrm>
              <a:off x="552" y="4"/>
              <a:ext cx="12" cy="695"/>
            </a:xfrm>
            <a:custGeom>
              <a:avLst/>
              <a:gdLst>
                <a:gd name="T0" fmla="*/ 12 w 12"/>
                <a:gd name="T1" fmla="*/ 0 h 695"/>
                <a:gd name="T2" fmla="*/ 0 w 12"/>
                <a:gd name="T3" fmla="*/ 0 h 695"/>
                <a:gd name="T4" fmla="*/ 0 w 12"/>
                <a:gd name="T5" fmla="*/ 695 h 695"/>
                <a:gd name="T6" fmla="*/ 12 w 12"/>
                <a:gd name="T7" fmla="*/ 695 h 695"/>
                <a:gd name="T8" fmla="*/ 12 w 12"/>
                <a:gd name="T9" fmla="*/ 0 h 695"/>
                <a:gd name="T10" fmla="*/ 12 w 12"/>
                <a:gd name="T11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695">
                  <a:moveTo>
                    <a:pt x="12" y="0"/>
                  </a:moveTo>
                  <a:lnTo>
                    <a:pt x="0" y="0"/>
                  </a:lnTo>
                  <a:lnTo>
                    <a:pt x="0" y="695"/>
                  </a:lnTo>
                  <a:lnTo>
                    <a:pt x="12" y="695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7147" name="Freeform 11"/>
            <p:cNvSpPr>
              <a:spLocks/>
            </p:cNvSpPr>
            <p:nvPr/>
          </p:nvSpPr>
          <p:spPr bwMode="ltGray">
            <a:xfrm>
              <a:off x="552" y="1623"/>
              <a:ext cx="12" cy="2697"/>
            </a:xfrm>
            <a:custGeom>
              <a:avLst/>
              <a:gdLst>
                <a:gd name="T0" fmla="*/ 0 w 12"/>
                <a:gd name="T1" fmla="*/ 2697 h 2697"/>
                <a:gd name="T2" fmla="*/ 12 w 12"/>
                <a:gd name="T3" fmla="*/ 2697 h 2697"/>
                <a:gd name="T4" fmla="*/ 12 w 12"/>
                <a:gd name="T5" fmla="*/ 0 h 2697"/>
                <a:gd name="T6" fmla="*/ 0 w 12"/>
                <a:gd name="T7" fmla="*/ 0 h 2697"/>
                <a:gd name="T8" fmla="*/ 0 w 12"/>
                <a:gd name="T9" fmla="*/ 2697 h 2697"/>
                <a:gd name="T10" fmla="*/ 0 w 12"/>
                <a:gd name="T11" fmla="*/ 2697 h 2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697">
                  <a:moveTo>
                    <a:pt x="0" y="2697"/>
                  </a:moveTo>
                  <a:lnTo>
                    <a:pt x="12" y="2697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2697"/>
                  </a:lnTo>
                  <a:lnTo>
                    <a:pt x="0" y="269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7148" name="Freeform 12"/>
            <p:cNvSpPr>
              <a:spLocks/>
            </p:cNvSpPr>
            <p:nvPr/>
          </p:nvSpPr>
          <p:spPr bwMode="ltGray">
            <a:xfrm>
              <a:off x="1019" y="1155"/>
              <a:ext cx="4739" cy="12"/>
            </a:xfrm>
            <a:custGeom>
              <a:avLst/>
              <a:gdLst>
                <a:gd name="T0" fmla="*/ 4724 w 4724"/>
                <a:gd name="T1" fmla="*/ 0 h 12"/>
                <a:gd name="T2" fmla="*/ 0 w 4724"/>
                <a:gd name="T3" fmla="*/ 0 h 12"/>
                <a:gd name="T4" fmla="*/ 0 w 4724"/>
                <a:gd name="T5" fmla="*/ 12 h 12"/>
                <a:gd name="T6" fmla="*/ 4724 w 4724"/>
                <a:gd name="T7" fmla="*/ 12 h 12"/>
                <a:gd name="T8" fmla="*/ 4724 w 4724"/>
                <a:gd name="T9" fmla="*/ 0 h 12"/>
                <a:gd name="T10" fmla="*/ 4724 w 4724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24" h="12">
                  <a:moveTo>
                    <a:pt x="4724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4724" y="12"/>
                  </a:lnTo>
                  <a:lnTo>
                    <a:pt x="4724" y="0"/>
                  </a:lnTo>
                  <a:lnTo>
                    <a:pt x="472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7149" name="Freeform 13"/>
            <p:cNvSpPr>
              <a:spLocks/>
            </p:cNvSpPr>
            <p:nvPr/>
          </p:nvSpPr>
          <p:spPr bwMode="ltGray">
            <a:xfrm>
              <a:off x="552" y="1371"/>
              <a:ext cx="12" cy="252"/>
            </a:xfrm>
            <a:custGeom>
              <a:avLst/>
              <a:gdLst>
                <a:gd name="T0" fmla="*/ 0 w 12"/>
                <a:gd name="T1" fmla="*/ 252 h 252"/>
                <a:gd name="T2" fmla="*/ 12 w 12"/>
                <a:gd name="T3" fmla="*/ 252 h 252"/>
                <a:gd name="T4" fmla="*/ 12 w 12"/>
                <a:gd name="T5" fmla="*/ 0 h 252"/>
                <a:gd name="T6" fmla="*/ 0 w 12"/>
                <a:gd name="T7" fmla="*/ 0 h 252"/>
                <a:gd name="T8" fmla="*/ 0 w 12"/>
                <a:gd name="T9" fmla="*/ 252 h 252"/>
                <a:gd name="T10" fmla="*/ 0 w 12"/>
                <a:gd name="T11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52">
                  <a:moveTo>
                    <a:pt x="0" y="252"/>
                  </a:moveTo>
                  <a:lnTo>
                    <a:pt x="12" y="25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252"/>
                  </a:lnTo>
                  <a:lnTo>
                    <a:pt x="0" y="252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7150" name="Freeform 14"/>
            <p:cNvSpPr>
              <a:spLocks/>
            </p:cNvSpPr>
            <p:nvPr/>
          </p:nvSpPr>
          <p:spPr bwMode="ltGray">
            <a:xfrm>
              <a:off x="552" y="699"/>
              <a:ext cx="12" cy="252"/>
            </a:xfrm>
            <a:custGeom>
              <a:avLst/>
              <a:gdLst>
                <a:gd name="T0" fmla="*/ 12 w 12"/>
                <a:gd name="T1" fmla="*/ 0 h 252"/>
                <a:gd name="T2" fmla="*/ 0 w 12"/>
                <a:gd name="T3" fmla="*/ 0 h 252"/>
                <a:gd name="T4" fmla="*/ 0 w 12"/>
                <a:gd name="T5" fmla="*/ 252 h 252"/>
                <a:gd name="T6" fmla="*/ 12 w 12"/>
                <a:gd name="T7" fmla="*/ 252 h 252"/>
                <a:gd name="T8" fmla="*/ 12 w 12"/>
                <a:gd name="T9" fmla="*/ 0 h 252"/>
                <a:gd name="T10" fmla="*/ 12 w 12"/>
                <a:gd name="T11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52">
                  <a:moveTo>
                    <a:pt x="12" y="0"/>
                  </a:moveTo>
                  <a:lnTo>
                    <a:pt x="0" y="0"/>
                  </a:lnTo>
                  <a:lnTo>
                    <a:pt x="0" y="252"/>
                  </a:lnTo>
                  <a:lnTo>
                    <a:pt x="12" y="252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7151" name="Freeform 15"/>
            <p:cNvSpPr>
              <a:spLocks/>
            </p:cNvSpPr>
            <p:nvPr/>
          </p:nvSpPr>
          <p:spPr bwMode="ltGray">
            <a:xfrm>
              <a:off x="348" y="1155"/>
              <a:ext cx="419" cy="12"/>
            </a:xfrm>
            <a:custGeom>
              <a:avLst/>
              <a:gdLst>
                <a:gd name="T0" fmla="*/ 0 w 418"/>
                <a:gd name="T1" fmla="*/ 0 h 12"/>
                <a:gd name="T2" fmla="*/ 0 w 418"/>
                <a:gd name="T3" fmla="*/ 12 h 12"/>
                <a:gd name="T4" fmla="*/ 418 w 418"/>
                <a:gd name="T5" fmla="*/ 12 h 12"/>
                <a:gd name="T6" fmla="*/ 418 w 418"/>
                <a:gd name="T7" fmla="*/ 0 h 12"/>
                <a:gd name="T8" fmla="*/ 0 w 418"/>
                <a:gd name="T9" fmla="*/ 0 h 12"/>
                <a:gd name="T10" fmla="*/ 0 w 41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8" h="12">
                  <a:moveTo>
                    <a:pt x="0" y="0"/>
                  </a:moveTo>
                  <a:lnTo>
                    <a:pt x="0" y="12"/>
                  </a:lnTo>
                  <a:lnTo>
                    <a:pt x="418" y="12"/>
                  </a:lnTo>
                  <a:lnTo>
                    <a:pt x="418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7152" name="Rectangle 16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1066800" y="1997075"/>
            <a:ext cx="7086600" cy="143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47153" name="Rectangle 17"/>
          <p:cNvSpPr>
            <a:spLocks noGrp="1" noChangeArrowheads="1"/>
          </p:cNvSpPr>
          <p:nvPr>
            <p:ph type="subTitle" sz="quarter" idx="1"/>
          </p:nvPr>
        </p:nvSpPr>
        <p:spPr bwMode="auto">
          <a:xfrm>
            <a:off x="1066800" y="3886200"/>
            <a:ext cx="64008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pic>
        <p:nvPicPr>
          <p:cNvPr id="347162" name="Picture 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677863" cy="7651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386246"/>
      </p:ext>
    </p:extLst>
  </p:cSld>
  <p:clrMapOvr>
    <a:masterClrMapping/>
  </p:clrMapOvr>
  <p:transition spd="slow"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9481397"/>
      </p:ext>
    </p:extLst>
  </p:cSld>
  <p:clrMapOvr>
    <a:masterClrMapping/>
  </p:clrMapOvr>
  <p:transition spd="slow"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421117"/>
      </p:ext>
    </p:extLst>
  </p:cSld>
  <p:clrMapOvr>
    <a:masterClrMapping/>
  </p:clrMapOvr>
  <p:transition spd="slow"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436031"/>
      </p:ext>
    </p:extLst>
  </p:cSld>
  <p:clrMapOvr>
    <a:masterClrMapping/>
  </p:clrMapOvr>
  <p:transition spd="slow"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414638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F1D110-44FD-4C0D-8BFA-162B024C0BD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895185"/>
      </p:ext>
    </p:extLst>
  </p:cSld>
  <p:clrMapOvr>
    <a:masterClrMapping/>
  </p:clrMapOvr>
  <p:transition spd="slow"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4450412"/>
      </p:ext>
    </p:extLst>
  </p:cSld>
  <p:clrMapOvr>
    <a:masterClrMapping/>
  </p:clrMapOvr>
  <p:transition spd="slow"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3880286"/>
      </p:ext>
    </p:extLst>
  </p:cSld>
  <p:clrMapOvr>
    <a:masterClrMapping/>
  </p:clrMapOvr>
  <p:transition spd="slow"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1542158"/>
      </p:ext>
    </p:extLst>
  </p:cSld>
  <p:clrMapOvr>
    <a:masterClrMapping/>
  </p:clrMapOvr>
  <p:transition spd="slow"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705725"/>
      </p:ext>
    </p:extLst>
  </p:cSld>
  <p:clrMapOvr>
    <a:masterClrMapping/>
  </p:clrMapOvr>
  <p:transition spd="slow"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564350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A9A05BF-D390-49D3-990D-A4AD6ED06C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847709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7450" y="1341438"/>
            <a:ext cx="3703638" cy="51831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488" y="1341438"/>
            <a:ext cx="3705225" cy="51831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98425B6-4F3C-4A1D-B35D-040B18ACA62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013283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ED1F14F-F981-4C72-981B-9F6AB854FC2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739928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AA0D79C-DF3F-4659-96A8-885B1132847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666085"/>
      </p:ext>
    </p:extLst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C81119F-686D-4A2A-83E6-119F3FA359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843369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3D1A759-17B3-463F-939C-C8352EA1718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474405"/>
      </p:ext>
    </p:extLst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A7EEFC4-6837-4FE6-98DA-9A0862BCB4D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811695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5" name="Freeform 3"/>
          <p:cNvSpPr>
            <a:spLocks/>
          </p:cNvSpPr>
          <p:nvPr/>
        </p:nvSpPr>
        <p:spPr bwMode="hidden">
          <a:xfrm>
            <a:off x="889000" y="1017588"/>
            <a:ext cx="8255000" cy="5840412"/>
          </a:xfrm>
          <a:custGeom>
            <a:avLst/>
            <a:gdLst>
              <a:gd name="T0" fmla="*/ 0 w 5184"/>
              <a:gd name="T1" fmla="*/ 3159 h 3159"/>
              <a:gd name="T2" fmla="*/ 5184 w 5184"/>
              <a:gd name="T3" fmla="*/ 3159 h 3159"/>
              <a:gd name="T4" fmla="*/ 5184 w 5184"/>
              <a:gd name="T5" fmla="*/ 0 h 3159"/>
              <a:gd name="T6" fmla="*/ 0 w 5184"/>
              <a:gd name="T7" fmla="*/ 0 h 3159"/>
              <a:gd name="T8" fmla="*/ 0 w 5184"/>
              <a:gd name="T9" fmla="*/ 3159 h 3159"/>
              <a:gd name="T10" fmla="*/ 0 w 5184"/>
              <a:gd name="T11" fmla="*/ 3159 h 3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184" h="3159">
                <a:moveTo>
                  <a:pt x="0" y="3159"/>
                </a:moveTo>
                <a:lnTo>
                  <a:pt x="5184" y="3159"/>
                </a:lnTo>
                <a:lnTo>
                  <a:pt x="5184" y="0"/>
                </a:lnTo>
                <a:lnTo>
                  <a:pt x="0" y="0"/>
                </a:lnTo>
                <a:lnTo>
                  <a:pt x="0" y="3159"/>
                </a:lnTo>
                <a:lnTo>
                  <a:pt x="0" y="3159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596" name="Freeform 4"/>
          <p:cNvSpPr>
            <a:spLocks/>
          </p:cNvSpPr>
          <p:nvPr/>
        </p:nvSpPr>
        <p:spPr bwMode="hidden">
          <a:xfrm>
            <a:off x="3175" y="1017588"/>
            <a:ext cx="885825" cy="5840412"/>
          </a:xfrm>
          <a:custGeom>
            <a:avLst/>
            <a:gdLst>
              <a:gd name="T0" fmla="*/ 0 w 556"/>
              <a:gd name="T1" fmla="*/ 0 h 3159"/>
              <a:gd name="T2" fmla="*/ 0 w 556"/>
              <a:gd name="T3" fmla="*/ 3159 h 3159"/>
              <a:gd name="T4" fmla="*/ 556 w 556"/>
              <a:gd name="T5" fmla="*/ 3159 h 3159"/>
              <a:gd name="T6" fmla="*/ 556 w 556"/>
              <a:gd name="T7" fmla="*/ 0 h 3159"/>
              <a:gd name="T8" fmla="*/ 0 w 556"/>
              <a:gd name="T9" fmla="*/ 0 h 3159"/>
              <a:gd name="T10" fmla="*/ 0 w 556"/>
              <a:gd name="T11" fmla="*/ 0 h 3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56" h="3159">
                <a:moveTo>
                  <a:pt x="0" y="0"/>
                </a:moveTo>
                <a:lnTo>
                  <a:pt x="0" y="3159"/>
                </a:lnTo>
                <a:lnTo>
                  <a:pt x="556" y="3159"/>
                </a:lnTo>
                <a:lnTo>
                  <a:pt x="556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10597" name="Group 5"/>
          <p:cNvGrpSpPr>
            <a:grpSpLocks/>
          </p:cNvGrpSpPr>
          <p:nvPr/>
        </p:nvGrpSpPr>
        <p:grpSpPr bwMode="auto">
          <a:xfrm>
            <a:off x="3175" y="-819150"/>
            <a:ext cx="9140825" cy="6851650"/>
            <a:chOff x="0" y="4"/>
            <a:chExt cx="5758" cy="4316"/>
          </a:xfrm>
        </p:grpSpPr>
        <p:sp>
          <p:nvSpPr>
            <p:cNvPr id="110598" name="Freeform 6"/>
            <p:cNvSpPr>
              <a:spLocks/>
            </p:cNvSpPr>
            <p:nvPr/>
          </p:nvSpPr>
          <p:spPr bwMode="ltGray">
            <a:xfrm>
              <a:off x="552" y="4"/>
              <a:ext cx="12" cy="695"/>
            </a:xfrm>
            <a:custGeom>
              <a:avLst/>
              <a:gdLst>
                <a:gd name="T0" fmla="*/ 12 w 12"/>
                <a:gd name="T1" fmla="*/ 0 h 695"/>
                <a:gd name="T2" fmla="*/ 0 w 12"/>
                <a:gd name="T3" fmla="*/ 0 h 695"/>
                <a:gd name="T4" fmla="*/ 0 w 12"/>
                <a:gd name="T5" fmla="*/ 695 h 695"/>
                <a:gd name="T6" fmla="*/ 12 w 12"/>
                <a:gd name="T7" fmla="*/ 695 h 695"/>
                <a:gd name="T8" fmla="*/ 12 w 12"/>
                <a:gd name="T9" fmla="*/ 0 h 695"/>
                <a:gd name="T10" fmla="*/ 12 w 12"/>
                <a:gd name="T11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695">
                  <a:moveTo>
                    <a:pt x="12" y="0"/>
                  </a:moveTo>
                  <a:lnTo>
                    <a:pt x="0" y="0"/>
                  </a:lnTo>
                  <a:lnTo>
                    <a:pt x="0" y="695"/>
                  </a:lnTo>
                  <a:lnTo>
                    <a:pt x="12" y="695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599" name="Freeform 7"/>
            <p:cNvSpPr>
              <a:spLocks/>
            </p:cNvSpPr>
            <p:nvPr/>
          </p:nvSpPr>
          <p:spPr bwMode="ltGray">
            <a:xfrm>
              <a:off x="552" y="1623"/>
              <a:ext cx="12" cy="2697"/>
            </a:xfrm>
            <a:custGeom>
              <a:avLst/>
              <a:gdLst>
                <a:gd name="T0" fmla="*/ 0 w 12"/>
                <a:gd name="T1" fmla="*/ 2697 h 2697"/>
                <a:gd name="T2" fmla="*/ 12 w 12"/>
                <a:gd name="T3" fmla="*/ 2697 h 2697"/>
                <a:gd name="T4" fmla="*/ 12 w 12"/>
                <a:gd name="T5" fmla="*/ 0 h 2697"/>
                <a:gd name="T6" fmla="*/ 0 w 12"/>
                <a:gd name="T7" fmla="*/ 0 h 2697"/>
                <a:gd name="T8" fmla="*/ 0 w 12"/>
                <a:gd name="T9" fmla="*/ 2697 h 2697"/>
                <a:gd name="T10" fmla="*/ 0 w 12"/>
                <a:gd name="T11" fmla="*/ 2697 h 2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697">
                  <a:moveTo>
                    <a:pt x="0" y="2697"/>
                  </a:moveTo>
                  <a:lnTo>
                    <a:pt x="12" y="2697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2697"/>
                  </a:lnTo>
                  <a:lnTo>
                    <a:pt x="0" y="269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00" name="Freeform 8"/>
            <p:cNvSpPr>
              <a:spLocks/>
            </p:cNvSpPr>
            <p:nvPr/>
          </p:nvSpPr>
          <p:spPr bwMode="ltGray">
            <a:xfrm>
              <a:off x="1019" y="1155"/>
              <a:ext cx="4739" cy="12"/>
            </a:xfrm>
            <a:custGeom>
              <a:avLst/>
              <a:gdLst>
                <a:gd name="T0" fmla="*/ 4724 w 4724"/>
                <a:gd name="T1" fmla="*/ 0 h 12"/>
                <a:gd name="T2" fmla="*/ 0 w 4724"/>
                <a:gd name="T3" fmla="*/ 0 h 12"/>
                <a:gd name="T4" fmla="*/ 0 w 4724"/>
                <a:gd name="T5" fmla="*/ 12 h 12"/>
                <a:gd name="T6" fmla="*/ 4724 w 4724"/>
                <a:gd name="T7" fmla="*/ 12 h 12"/>
                <a:gd name="T8" fmla="*/ 4724 w 4724"/>
                <a:gd name="T9" fmla="*/ 0 h 12"/>
                <a:gd name="T10" fmla="*/ 4724 w 4724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24" h="12">
                  <a:moveTo>
                    <a:pt x="4724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4724" y="12"/>
                  </a:lnTo>
                  <a:lnTo>
                    <a:pt x="4724" y="0"/>
                  </a:lnTo>
                  <a:lnTo>
                    <a:pt x="472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01" name="Freeform 9"/>
            <p:cNvSpPr>
              <a:spLocks/>
            </p:cNvSpPr>
            <p:nvPr/>
          </p:nvSpPr>
          <p:spPr bwMode="ltGray">
            <a:xfrm>
              <a:off x="552" y="1371"/>
              <a:ext cx="12" cy="252"/>
            </a:xfrm>
            <a:custGeom>
              <a:avLst/>
              <a:gdLst>
                <a:gd name="T0" fmla="*/ 0 w 12"/>
                <a:gd name="T1" fmla="*/ 252 h 252"/>
                <a:gd name="T2" fmla="*/ 12 w 12"/>
                <a:gd name="T3" fmla="*/ 252 h 252"/>
                <a:gd name="T4" fmla="*/ 12 w 12"/>
                <a:gd name="T5" fmla="*/ 0 h 252"/>
                <a:gd name="T6" fmla="*/ 0 w 12"/>
                <a:gd name="T7" fmla="*/ 0 h 252"/>
                <a:gd name="T8" fmla="*/ 0 w 12"/>
                <a:gd name="T9" fmla="*/ 252 h 252"/>
                <a:gd name="T10" fmla="*/ 0 w 12"/>
                <a:gd name="T11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52">
                  <a:moveTo>
                    <a:pt x="0" y="252"/>
                  </a:moveTo>
                  <a:lnTo>
                    <a:pt x="12" y="25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252"/>
                  </a:lnTo>
                  <a:lnTo>
                    <a:pt x="0" y="252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02" name="Freeform 10"/>
            <p:cNvSpPr>
              <a:spLocks/>
            </p:cNvSpPr>
            <p:nvPr/>
          </p:nvSpPr>
          <p:spPr bwMode="ltGray">
            <a:xfrm>
              <a:off x="552" y="699"/>
              <a:ext cx="12" cy="252"/>
            </a:xfrm>
            <a:custGeom>
              <a:avLst/>
              <a:gdLst>
                <a:gd name="T0" fmla="*/ 12 w 12"/>
                <a:gd name="T1" fmla="*/ 0 h 252"/>
                <a:gd name="T2" fmla="*/ 0 w 12"/>
                <a:gd name="T3" fmla="*/ 0 h 252"/>
                <a:gd name="T4" fmla="*/ 0 w 12"/>
                <a:gd name="T5" fmla="*/ 252 h 252"/>
                <a:gd name="T6" fmla="*/ 12 w 12"/>
                <a:gd name="T7" fmla="*/ 252 h 252"/>
                <a:gd name="T8" fmla="*/ 12 w 12"/>
                <a:gd name="T9" fmla="*/ 0 h 252"/>
                <a:gd name="T10" fmla="*/ 12 w 12"/>
                <a:gd name="T11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52">
                  <a:moveTo>
                    <a:pt x="12" y="0"/>
                  </a:moveTo>
                  <a:lnTo>
                    <a:pt x="0" y="0"/>
                  </a:lnTo>
                  <a:lnTo>
                    <a:pt x="0" y="252"/>
                  </a:lnTo>
                  <a:lnTo>
                    <a:pt x="12" y="252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03" name="Freeform 11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>
                <a:gd name="T0" fmla="*/ 0 w 12"/>
                <a:gd name="T1" fmla="*/ 0 h 420"/>
                <a:gd name="T2" fmla="*/ 0 w 12"/>
                <a:gd name="T3" fmla="*/ 420 h 420"/>
                <a:gd name="T4" fmla="*/ 12 w 12"/>
                <a:gd name="T5" fmla="*/ 420 h 420"/>
                <a:gd name="T6" fmla="*/ 12 w 12"/>
                <a:gd name="T7" fmla="*/ 0 h 420"/>
                <a:gd name="T8" fmla="*/ 0 w 12"/>
                <a:gd name="T9" fmla="*/ 0 h 420"/>
                <a:gd name="T10" fmla="*/ 0 w 12"/>
                <a:gd name="T11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04" name="Freeform 12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>
                <a:gd name="T0" fmla="*/ 0 w 251"/>
                <a:gd name="T1" fmla="*/ 0 h 12"/>
                <a:gd name="T2" fmla="*/ 0 w 251"/>
                <a:gd name="T3" fmla="*/ 12 h 12"/>
                <a:gd name="T4" fmla="*/ 251 w 251"/>
                <a:gd name="T5" fmla="*/ 12 h 12"/>
                <a:gd name="T6" fmla="*/ 251 w 251"/>
                <a:gd name="T7" fmla="*/ 0 h 12"/>
                <a:gd name="T8" fmla="*/ 0 w 251"/>
                <a:gd name="T9" fmla="*/ 0 h 12"/>
                <a:gd name="T10" fmla="*/ 0 w 251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05" name="Freeform 13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>
                <a:gd name="T0" fmla="*/ 251 w 251"/>
                <a:gd name="T1" fmla="*/ 0 h 12"/>
                <a:gd name="T2" fmla="*/ 0 w 251"/>
                <a:gd name="T3" fmla="*/ 0 h 12"/>
                <a:gd name="T4" fmla="*/ 0 w 251"/>
                <a:gd name="T5" fmla="*/ 12 h 12"/>
                <a:gd name="T6" fmla="*/ 251 w 251"/>
                <a:gd name="T7" fmla="*/ 12 h 12"/>
                <a:gd name="T8" fmla="*/ 251 w 251"/>
                <a:gd name="T9" fmla="*/ 0 h 12"/>
                <a:gd name="T10" fmla="*/ 251 w 251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06" name="Freeform 14"/>
            <p:cNvSpPr>
              <a:spLocks/>
            </p:cNvSpPr>
            <p:nvPr/>
          </p:nvSpPr>
          <p:spPr bwMode="ltGray">
            <a:xfrm>
              <a:off x="348" y="1155"/>
              <a:ext cx="419" cy="12"/>
            </a:xfrm>
            <a:custGeom>
              <a:avLst/>
              <a:gdLst>
                <a:gd name="T0" fmla="*/ 0 w 418"/>
                <a:gd name="T1" fmla="*/ 0 h 12"/>
                <a:gd name="T2" fmla="*/ 0 w 418"/>
                <a:gd name="T3" fmla="*/ 12 h 12"/>
                <a:gd name="T4" fmla="*/ 418 w 418"/>
                <a:gd name="T5" fmla="*/ 12 h 12"/>
                <a:gd name="T6" fmla="*/ 418 w 418"/>
                <a:gd name="T7" fmla="*/ 0 h 12"/>
                <a:gd name="T8" fmla="*/ 0 w 418"/>
                <a:gd name="T9" fmla="*/ 0 h 12"/>
                <a:gd name="T10" fmla="*/ 0 w 41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8" h="12">
                  <a:moveTo>
                    <a:pt x="0" y="0"/>
                  </a:moveTo>
                  <a:lnTo>
                    <a:pt x="0" y="12"/>
                  </a:lnTo>
                  <a:lnTo>
                    <a:pt x="418" y="12"/>
                  </a:lnTo>
                  <a:lnTo>
                    <a:pt x="418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0607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403350" y="260350"/>
            <a:ext cx="7543800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0608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7450" y="1341438"/>
            <a:ext cx="7561263" cy="518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0611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8350" y="6237288"/>
            <a:ext cx="582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9B9EC746-C871-4A60-82AC-20720098ACEE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0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23" r:id="rId12"/>
    <p:sldLayoutId id="2147483724" r:id="rId13"/>
  </p:sldLayoutIdLst>
  <p:transition spd="slow">
    <p:wipe dir="r"/>
  </p:transition>
  <p:txStyles>
    <p:titleStyle>
      <a:lvl1pPr algn="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5" name="Freeform 3"/>
          <p:cNvSpPr>
            <a:spLocks/>
          </p:cNvSpPr>
          <p:nvPr/>
        </p:nvSpPr>
        <p:spPr bwMode="hidden">
          <a:xfrm>
            <a:off x="468313" y="1017588"/>
            <a:ext cx="8672512" cy="5840412"/>
          </a:xfrm>
          <a:custGeom>
            <a:avLst/>
            <a:gdLst>
              <a:gd name="T0" fmla="*/ 0 w 5184"/>
              <a:gd name="T1" fmla="*/ 3159 h 3159"/>
              <a:gd name="T2" fmla="*/ 5184 w 5184"/>
              <a:gd name="T3" fmla="*/ 3159 h 3159"/>
              <a:gd name="T4" fmla="*/ 5184 w 5184"/>
              <a:gd name="T5" fmla="*/ 0 h 3159"/>
              <a:gd name="T6" fmla="*/ 0 w 5184"/>
              <a:gd name="T7" fmla="*/ 0 h 3159"/>
              <a:gd name="T8" fmla="*/ 0 w 5184"/>
              <a:gd name="T9" fmla="*/ 3159 h 3159"/>
              <a:gd name="T10" fmla="*/ 0 w 5184"/>
              <a:gd name="T11" fmla="*/ 3159 h 3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184" h="3159">
                <a:moveTo>
                  <a:pt x="0" y="3159"/>
                </a:moveTo>
                <a:lnTo>
                  <a:pt x="5184" y="3159"/>
                </a:lnTo>
                <a:lnTo>
                  <a:pt x="5184" y="0"/>
                </a:lnTo>
                <a:lnTo>
                  <a:pt x="0" y="0"/>
                </a:lnTo>
                <a:lnTo>
                  <a:pt x="0" y="3159"/>
                </a:lnTo>
                <a:lnTo>
                  <a:pt x="0" y="3159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6116" name="Freeform 4"/>
          <p:cNvSpPr>
            <a:spLocks/>
          </p:cNvSpPr>
          <p:nvPr/>
        </p:nvSpPr>
        <p:spPr bwMode="hidden">
          <a:xfrm>
            <a:off x="0" y="1017588"/>
            <a:ext cx="539750" cy="5840412"/>
          </a:xfrm>
          <a:custGeom>
            <a:avLst/>
            <a:gdLst>
              <a:gd name="T0" fmla="*/ 0 w 556"/>
              <a:gd name="T1" fmla="*/ 0 h 3159"/>
              <a:gd name="T2" fmla="*/ 0 w 556"/>
              <a:gd name="T3" fmla="*/ 3159 h 3159"/>
              <a:gd name="T4" fmla="*/ 556 w 556"/>
              <a:gd name="T5" fmla="*/ 3159 h 3159"/>
              <a:gd name="T6" fmla="*/ 556 w 556"/>
              <a:gd name="T7" fmla="*/ 0 h 3159"/>
              <a:gd name="T8" fmla="*/ 0 w 556"/>
              <a:gd name="T9" fmla="*/ 0 h 3159"/>
              <a:gd name="T10" fmla="*/ 0 w 556"/>
              <a:gd name="T11" fmla="*/ 0 h 3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56" h="3159">
                <a:moveTo>
                  <a:pt x="0" y="0"/>
                </a:moveTo>
                <a:lnTo>
                  <a:pt x="0" y="3159"/>
                </a:lnTo>
                <a:lnTo>
                  <a:pt x="556" y="3159"/>
                </a:lnTo>
                <a:lnTo>
                  <a:pt x="556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46117" name="Group 5"/>
          <p:cNvGrpSpPr>
            <a:grpSpLocks/>
          </p:cNvGrpSpPr>
          <p:nvPr/>
        </p:nvGrpSpPr>
        <p:grpSpPr bwMode="auto">
          <a:xfrm>
            <a:off x="-396875" y="-819150"/>
            <a:ext cx="9140825" cy="6851650"/>
            <a:chOff x="0" y="4"/>
            <a:chExt cx="5758" cy="4316"/>
          </a:xfrm>
        </p:grpSpPr>
        <p:sp>
          <p:nvSpPr>
            <p:cNvPr id="346118" name="Freeform 6"/>
            <p:cNvSpPr>
              <a:spLocks/>
            </p:cNvSpPr>
            <p:nvPr/>
          </p:nvSpPr>
          <p:spPr bwMode="ltGray">
            <a:xfrm>
              <a:off x="552" y="4"/>
              <a:ext cx="12" cy="695"/>
            </a:xfrm>
            <a:custGeom>
              <a:avLst/>
              <a:gdLst>
                <a:gd name="T0" fmla="*/ 12 w 12"/>
                <a:gd name="T1" fmla="*/ 0 h 695"/>
                <a:gd name="T2" fmla="*/ 0 w 12"/>
                <a:gd name="T3" fmla="*/ 0 h 695"/>
                <a:gd name="T4" fmla="*/ 0 w 12"/>
                <a:gd name="T5" fmla="*/ 695 h 695"/>
                <a:gd name="T6" fmla="*/ 12 w 12"/>
                <a:gd name="T7" fmla="*/ 695 h 695"/>
                <a:gd name="T8" fmla="*/ 12 w 12"/>
                <a:gd name="T9" fmla="*/ 0 h 695"/>
                <a:gd name="T10" fmla="*/ 12 w 12"/>
                <a:gd name="T11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695">
                  <a:moveTo>
                    <a:pt x="12" y="0"/>
                  </a:moveTo>
                  <a:lnTo>
                    <a:pt x="0" y="0"/>
                  </a:lnTo>
                  <a:lnTo>
                    <a:pt x="0" y="695"/>
                  </a:lnTo>
                  <a:lnTo>
                    <a:pt x="12" y="695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6119" name="Freeform 7"/>
            <p:cNvSpPr>
              <a:spLocks/>
            </p:cNvSpPr>
            <p:nvPr/>
          </p:nvSpPr>
          <p:spPr bwMode="ltGray">
            <a:xfrm>
              <a:off x="552" y="1623"/>
              <a:ext cx="12" cy="2697"/>
            </a:xfrm>
            <a:custGeom>
              <a:avLst/>
              <a:gdLst>
                <a:gd name="T0" fmla="*/ 0 w 12"/>
                <a:gd name="T1" fmla="*/ 2697 h 2697"/>
                <a:gd name="T2" fmla="*/ 12 w 12"/>
                <a:gd name="T3" fmla="*/ 2697 h 2697"/>
                <a:gd name="T4" fmla="*/ 12 w 12"/>
                <a:gd name="T5" fmla="*/ 0 h 2697"/>
                <a:gd name="T6" fmla="*/ 0 w 12"/>
                <a:gd name="T7" fmla="*/ 0 h 2697"/>
                <a:gd name="T8" fmla="*/ 0 w 12"/>
                <a:gd name="T9" fmla="*/ 2697 h 2697"/>
                <a:gd name="T10" fmla="*/ 0 w 12"/>
                <a:gd name="T11" fmla="*/ 2697 h 2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697">
                  <a:moveTo>
                    <a:pt x="0" y="2697"/>
                  </a:moveTo>
                  <a:lnTo>
                    <a:pt x="12" y="2697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2697"/>
                  </a:lnTo>
                  <a:lnTo>
                    <a:pt x="0" y="269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6120" name="Freeform 8"/>
            <p:cNvSpPr>
              <a:spLocks/>
            </p:cNvSpPr>
            <p:nvPr/>
          </p:nvSpPr>
          <p:spPr bwMode="ltGray">
            <a:xfrm>
              <a:off x="1019" y="1155"/>
              <a:ext cx="4739" cy="12"/>
            </a:xfrm>
            <a:custGeom>
              <a:avLst/>
              <a:gdLst>
                <a:gd name="T0" fmla="*/ 4724 w 4724"/>
                <a:gd name="T1" fmla="*/ 0 h 12"/>
                <a:gd name="T2" fmla="*/ 0 w 4724"/>
                <a:gd name="T3" fmla="*/ 0 h 12"/>
                <a:gd name="T4" fmla="*/ 0 w 4724"/>
                <a:gd name="T5" fmla="*/ 12 h 12"/>
                <a:gd name="T6" fmla="*/ 4724 w 4724"/>
                <a:gd name="T7" fmla="*/ 12 h 12"/>
                <a:gd name="T8" fmla="*/ 4724 w 4724"/>
                <a:gd name="T9" fmla="*/ 0 h 12"/>
                <a:gd name="T10" fmla="*/ 4724 w 4724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24" h="12">
                  <a:moveTo>
                    <a:pt x="4724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4724" y="12"/>
                  </a:lnTo>
                  <a:lnTo>
                    <a:pt x="4724" y="0"/>
                  </a:lnTo>
                  <a:lnTo>
                    <a:pt x="472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6121" name="Freeform 9"/>
            <p:cNvSpPr>
              <a:spLocks/>
            </p:cNvSpPr>
            <p:nvPr/>
          </p:nvSpPr>
          <p:spPr bwMode="ltGray">
            <a:xfrm>
              <a:off x="552" y="1371"/>
              <a:ext cx="12" cy="252"/>
            </a:xfrm>
            <a:custGeom>
              <a:avLst/>
              <a:gdLst>
                <a:gd name="T0" fmla="*/ 0 w 12"/>
                <a:gd name="T1" fmla="*/ 252 h 252"/>
                <a:gd name="T2" fmla="*/ 12 w 12"/>
                <a:gd name="T3" fmla="*/ 252 h 252"/>
                <a:gd name="T4" fmla="*/ 12 w 12"/>
                <a:gd name="T5" fmla="*/ 0 h 252"/>
                <a:gd name="T6" fmla="*/ 0 w 12"/>
                <a:gd name="T7" fmla="*/ 0 h 252"/>
                <a:gd name="T8" fmla="*/ 0 w 12"/>
                <a:gd name="T9" fmla="*/ 252 h 252"/>
                <a:gd name="T10" fmla="*/ 0 w 12"/>
                <a:gd name="T11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52">
                  <a:moveTo>
                    <a:pt x="0" y="252"/>
                  </a:moveTo>
                  <a:lnTo>
                    <a:pt x="12" y="25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252"/>
                  </a:lnTo>
                  <a:lnTo>
                    <a:pt x="0" y="252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6122" name="Freeform 10"/>
            <p:cNvSpPr>
              <a:spLocks/>
            </p:cNvSpPr>
            <p:nvPr/>
          </p:nvSpPr>
          <p:spPr bwMode="ltGray">
            <a:xfrm>
              <a:off x="552" y="699"/>
              <a:ext cx="12" cy="252"/>
            </a:xfrm>
            <a:custGeom>
              <a:avLst/>
              <a:gdLst>
                <a:gd name="T0" fmla="*/ 12 w 12"/>
                <a:gd name="T1" fmla="*/ 0 h 252"/>
                <a:gd name="T2" fmla="*/ 0 w 12"/>
                <a:gd name="T3" fmla="*/ 0 h 252"/>
                <a:gd name="T4" fmla="*/ 0 w 12"/>
                <a:gd name="T5" fmla="*/ 252 h 252"/>
                <a:gd name="T6" fmla="*/ 12 w 12"/>
                <a:gd name="T7" fmla="*/ 252 h 252"/>
                <a:gd name="T8" fmla="*/ 12 w 12"/>
                <a:gd name="T9" fmla="*/ 0 h 252"/>
                <a:gd name="T10" fmla="*/ 12 w 12"/>
                <a:gd name="T11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52">
                  <a:moveTo>
                    <a:pt x="12" y="0"/>
                  </a:moveTo>
                  <a:lnTo>
                    <a:pt x="0" y="0"/>
                  </a:lnTo>
                  <a:lnTo>
                    <a:pt x="0" y="252"/>
                  </a:lnTo>
                  <a:lnTo>
                    <a:pt x="12" y="252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6123" name="Freeform 11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>
                <a:gd name="T0" fmla="*/ 0 w 12"/>
                <a:gd name="T1" fmla="*/ 0 h 420"/>
                <a:gd name="T2" fmla="*/ 0 w 12"/>
                <a:gd name="T3" fmla="*/ 420 h 420"/>
                <a:gd name="T4" fmla="*/ 12 w 12"/>
                <a:gd name="T5" fmla="*/ 420 h 420"/>
                <a:gd name="T6" fmla="*/ 12 w 12"/>
                <a:gd name="T7" fmla="*/ 0 h 420"/>
                <a:gd name="T8" fmla="*/ 0 w 12"/>
                <a:gd name="T9" fmla="*/ 0 h 420"/>
                <a:gd name="T10" fmla="*/ 0 w 12"/>
                <a:gd name="T11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6124" name="Freeform 12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>
                <a:gd name="T0" fmla="*/ 0 w 251"/>
                <a:gd name="T1" fmla="*/ 0 h 12"/>
                <a:gd name="T2" fmla="*/ 0 w 251"/>
                <a:gd name="T3" fmla="*/ 12 h 12"/>
                <a:gd name="T4" fmla="*/ 251 w 251"/>
                <a:gd name="T5" fmla="*/ 12 h 12"/>
                <a:gd name="T6" fmla="*/ 251 w 251"/>
                <a:gd name="T7" fmla="*/ 0 h 12"/>
                <a:gd name="T8" fmla="*/ 0 w 251"/>
                <a:gd name="T9" fmla="*/ 0 h 12"/>
                <a:gd name="T10" fmla="*/ 0 w 251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6125" name="Freeform 13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>
                <a:gd name="T0" fmla="*/ 251 w 251"/>
                <a:gd name="T1" fmla="*/ 0 h 12"/>
                <a:gd name="T2" fmla="*/ 0 w 251"/>
                <a:gd name="T3" fmla="*/ 0 h 12"/>
                <a:gd name="T4" fmla="*/ 0 w 251"/>
                <a:gd name="T5" fmla="*/ 12 h 12"/>
                <a:gd name="T6" fmla="*/ 251 w 251"/>
                <a:gd name="T7" fmla="*/ 12 h 12"/>
                <a:gd name="T8" fmla="*/ 251 w 251"/>
                <a:gd name="T9" fmla="*/ 0 h 12"/>
                <a:gd name="T10" fmla="*/ 251 w 251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6126" name="Freeform 14"/>
            <p:cNvSpPr>
              <a:spLocks/>
            </p:cNvSpPr>
            <p:nvPr/>
          </p:nvSpPr>
          <p:spPr bwMode="ltGray">
            <a:xfrm>
              <a:off x="348" y="1155"/>
              <a:ext cx="419" cy="12"/>
            </a:xfrm>
            <a:custGeom>
              <a:avLst/>
              <a:gdLst>
                <a:gd name="T0" fmla="*/ 0 w 418"/>
                <a:gd name="T1" fmla="*/ 0 h 12"/>
                <a:gd name="T2" fmla="*/ 0 w 418"/>
                <a:gd name="T3" fmla="*/ 12 h 12"/>
                <a:gd name="T4" fmla="*/ 418 w 418"/>
                <a:gd name="T5" fmla="*/ 12 h 12"/>
                <a:gd name="T6" fmla="*/ 418 w 418"/>
                <a:gd name="T7" fmla="*/ 0 h 12"/>
                <a:gd name="T8" fmla="*/ 0 w 418"/>
                <a:gd name="T9" fmla="*/ 0 h 12"/>
                <a:gd name="T10" fmla="*/ 0 w 41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8" h="12">
                  <a:moveTo>
                    <a:pt x="0" y="0"/>
                  </a:moveTo>
                  <a:lnTo>
                    <a:pt x="0" y="12"/>
                  </a:lnTo>
                  <a:lnTo>
                    <a:pt x="418" y="12"/>
                  </a:lnTo>
                  <a:lnTo>
                    <a:pt x="418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ransition spd="slow">
    <p:wipe dir="r"/>
  </p:transition>
  <p:txStyles>
    <p:titleStyle>
      <a:lvl1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1600" y="1700808"/>
            <a:ext cx="7992888" cy="2879725"/>
          </a:xfrm>
        </p:spPr>
        <p:txBody>
          <a:bodyPr/>
          <a:lstStyle/>
          <a:p>
            <a:r>
              <a:rPr lang="en-US" sz="6000" dirty="0" smtClean="0"/>
              <a:t>CAPTURING </a:t>
            </a:r>
            <a:br>
              <a:rPr lang="en-US" sz="6000" dirty="0" smtClean="0"/>
            </a:br>
            <a:r>
              <a:rPr lang="en-US" sz="6000" dirty="0" smtClean="0"/>
              <a:t>COSMIC NEUTRINOS</a:t>
            </a:r>
            <a:br>
              <a:rPr lang="en-US" sz="6000" dirty="0" smtClean="0"/>
            </a:br>
            <a:r>
              <a:rPr lang="en-US" sz="1000" dirty="0" smtClean="0"/>
              <a:t> </a:t>
            </a:r>
            <a:br>
              <a:rPr lang="en-US" sz="1000" dirty="0" smtClean="0"/>
            </a:br>
            <a:r>
              <a:rPr lang="en-US" sz="3200" dirty="0" err="1"/>
              <a:t>N</a:t>
            </a:r>
            <a:r>
              <a:rPr lang="en-US" sz="3200" dirty="0" err="1" smtClean="0"/>
              <a:t>eutrinos</a:t>
            </a:r>
            <a:r>
              <a:rPr lang="en-US" sz="3200" dirty="0" smtClean="0"/>
              <a:t> as Messengers</a:t>
            </a:r>
            <a:endParaRPr lang="en-US" sz="3200" dirty="0">
              <a:solidFill>
                <a:srgbClr val="FFFF99"/>
              </a:solidFill>
            </a:endParaRP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36738" y="5275263"/>
            <a:ext cx="7105650" cy="1582737"/>
          </a:xfrm>
        </p:spPr>
        <p:txBody>
          <a:bodyPr/>
          <a:lstStyle/>
          <a:p>
            <a:r>
              <a:rPr lang="en-US" sz="2400" dirty="0"/>
              <a:t>C. </a:t>
            </a:r>
            <a:r>
              <a:rPr lang="en-US" sz="2400" dirty="0" err="1"/>
              <a:t>Spiering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 smtClean="0"/>
              <a:t>Boston, 15.2. 2013</a:t>
            </a:r>
            <a:endParaRPr lang="en-US" sz="2400" dirty="0"/>
          </a:p>
        </p:txBody>
      </p:sp>
      <p:pic>
        <p:nvPicPr>
          <p:cNvPr id="132103" name="Picture 7" descr="Desylogo_cyan_trans_klei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347" y="4941169"/>
            <a:ext cx="1065053" cy="102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106" name="Rectangle 10"/>
          <p:cNvSpPr>
            <a:spLocks noChangeArrowheads="1"/>
          </p:cNvSpPr>
          <p:nvPr/>
        </p:nvSpPr>
        <p:spPr bwMode="auto">
          <a:xfrm>
            <a:off x="0" y="0"/>
            <a:ext cx="863600" cy="908050"/>
          </a:xfrm>
          <a:prstGeom prst="rect">
            <a:avLst/>
          </a:prstGeom>
          <a:solidFill>
            <a:schemeClr val="bg1"/>
          </a:solidFill>
          <a:ln w="3175" algn="ctr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Picture 4" descr="neutrin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96752"/>
            <a:ext cx="1512168" cy="151216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  <a:extLst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0018" name="Picture 2" descr="C:\Documents and Settings\nb166\My Documents\Eigene Dateien\ppt\Neu-general\Popular\SN-trav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76720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What happened?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800" dirty="0"/>
              <a:t>S</a:t>
            </a:r>
            <a:r>
              <a:rPr lang="de-DE" sz="2800" dirty="0" smtClean="0"/>
              <a:t>tar exhausts its nuclear fission power and collapses to a neutron star, </a:t>
            </a:r>
            <a:r>
              <a:rPr lang="de-DE" sz="2800" dirty="0" smtClean="0">
                <a:sym typeface="Symbol"/>
              </a:rPr>
              <a:t> ~ 30 km</a:t>
            </a:r>
          </a:p>
          <a:p>
            <a:endParaRPr lang="de-DE" sz="2800" dirty="0">
              <a:sym typeface="Symbol"/>
            </a:endParaRPr>
          </a:p>
          <a:p>
            <a:r>
              <a:rPr lang="de-DE" sz="2800" i="1" dirty="0" smtClean="0">
                <a:solidFill>
                  <a:srgbClr val="FFFF00"/>
                </a:solidFill>
                <a:sym typeface="Symbol"/>
              </a:rPr>
              <a:t>proton</a:t>
            </a:r>
            <a:r>
              <a:rPr lang="de-DE" sz="2800" dirty="0" smtClean="0">
                <a:solidFill>
                  <a:srgbClr val="FFFF00"/>
                </a:solidFill>
                <a:sym typeface="Symbol"/>
              </a:rPr>
              <a:t> + e</a:t>
            </a:r>
            <a:r>
              <a:rPr lang="de-DE" sz="2800" baseline="30000" dirty="0" smtClean="0">
                <a:solidFill>
                  <a:srgbClr val="FFFF00"/>
                </a:solidFill>
                <a:sym typeface="Symbol"/>
              </a:rPr>
              <a:t>- </a:t>
            </a:r>
            <a:r>
              <a:rPr lang="de-DE" sz="2800" dirty="0" smtClean="0">
                <a:solidFill>
                  <a:srgbClr val="FFFF00"/>
                </a:solidFill>
                <a:sym typeface="Symbol"/>
              </a:rPr>
              <a:t> </a:t>
            </a:r>
            <a:r>
              <a:rPr lang="de-DE" sz="2800" i="1" dirty="0" smtClean="0">
                <a:solidFill>
                  <a:srgbClr val="FFFF00"/>
                </a:solidFill>
                <a:sym typeface="Symbol"/>
              </a:rPr>
              <a:t>neutron</a:t>
            </a:r>
            <a:r>
              <a:rPr lang="de-DE" sz="2800" dirty="0" smtClean="0">
                <a:solidFill>
                  <a:srgbClr val="FFFF00"/>
                </a:solidFill>
                <a:sym typeface="Symbol"/>
              </a:rPr>
              <a:t> + </a:t>
            </a:r>
            <a:r>
              <a:rPr lang="de-DE" sz="3600" dirty="0" smtClean="0">
                <a:solidFill>
                  <a:srgbClr val="FFFF00"/>
                </a:solidFill>
                <a:sym typeface="Symbol"/>
              </a:rPr>
              <a:t></a:t>
            </a:r>
            <a:r>
              <a:rPr lang="de-DE" sz="2800" baseline="-25000" dirty="0" smtClean="0">
                <a:solidFill>
                  <a:srgbClr val="FFFF00"/>
                </a:solidFill>
                <a:sym typeface="Symbol"/>
              </a:rPr>
              <a:t>e</a:t>
            </a:r>
          </a:p>
          <a:p>
            <a:endParaRPr lang="de-DE" sz="2800" baseline="-25000" dirty="0">
              <a:sym typeface="Symbol"/>
            </a:endParaRPr>
          </a:p>
          <a:p>
            <a:endParaRPr lang="de-DE" sz="2800" baseline="-25000" dirty="0" smtClean="0">
              <a:sym typeface="Symbol"/>
            </a:endParaRPr>
          </a:p>
          <a:p>
            <a:r>
              <a:rPr lang="de-DE" sz="2800" dirty="0" smtClean="0"/>
              <a:t>Short pulse of </a:t>
            </a:r>
            <a:r>
              <a:rPr lang="de-DE" sz="2800" dirty="0" smtClean="0"/>
              <a:t>electron </a:t>
            </a:r>
            <a:r>
              <a:rPr lang="de-DE" sz="2800" dirty="0" smtClean="0"/>
              <a:t>neutrinos          </a:t>
            </a:r>
            <a:r>
              <a:rPr lang="de-DE" sz="2800" dirty="0" smtClean="0"/>
              <a:t>                     (~ </a:t>
            </a:r>
            <a:r>
              <a:rPr lang="de-DE" sz="2800" dirty="0" smtClean="0"/>
              <a:t>10 msec)</a:t>
            </a:r>
          </a:p>
          <a:p>
            <a:endParaRPr lang="de-DE" sz="2800" dirty="0"/>
          </a:p>
          <a:p>
            <a:r>
              <a:rPr lang="de-DE" sz="2800" dirty="0" smtClean="0"/>
              <a:t>Neutron star cools down over ~10 sec                  (99% of the energy emission via neutrinos!)</a:t>
            </a:r>
            <a:endParaRPr lang="en-US" sz="2800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4860032" y="3429000"/>
            <a:ext cx="576064" cy="648072"/>
          </a:xfrm>
          <a:prstGeom prst="straightConnector1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38659965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2" name="Picture 2" descr="skam_icrr_b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0643" name="Text Box 3"/>
          <p:cNvSpPr txBox="1">
            <a:spLocks noChangeArrowheads="1"/>
          </p:cNvSpPr>
          <p:nvPr/>
        </p:nvSpPr>
        <p:spPr bwMode="auto">
          <a:xfrm>
            <a:off x="3246971" y="5101055"/>
            <a:ext cx="532870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de-DE" sz="4400" baseline="0" dirty="0">
                <a:latin typeface="+mj-lt"/>
              </a:rPr>
              <a:t>Super-Kamiokande</a:t>
            </a:r>
          </a:p>
          <a:p>
            <a:pPr algn="r" eaLnBrk="1" hangingPunct="1"/>
            <a:r>
              <a:rPr lang="de-DE" sz="3600" baseline="0" dirty="0">
                <a:latin typeface="+mj-lt"/>
              </a:rPr>
              <a:t>Japan</a:t>
            </a:r>
            <a:endParaRPr lang="en-GB" sz="3600" baseline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0719284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5724128" y="2476501"/>
            <a:ext cx="3312368" cy="2456929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0"/>
            <a:ext cx="7772400" cy="1143000"/>
          </a:xfrm>
        </p:spPr>
        <p:txBody>
          <a:bodyPr/>
          <a:lstStyle/>
          <a:p>
            <a:pPr algn="r"/>
            <a:r>
              <a:rPr lang="de-DE" sz="4800" dirty="0">
                <a:solidFill>
                  <a:schemeClr val="tx1"/>
                </a:solidFill>
              </a:rPr>
              <a:t>Neutrinos in Kamiokande</a:t>
            </a:r>
            <a:endParaRPr lang="en-GB" sz="4800" dirty="0">
              <a:solidFill>
                <a:schemeClr val="tx1"/>
              </a:solidFill>
            </a:endParaRPr>
          </a:p>
        </p:txBody>
      </p:sp>
      <p:graphicFrame>
        <p:nvGraphicFramePr>
          <p:cNvPr id="315445" name="Object 5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1664384"/>
              </p:ext>
            </p:extLst>
          </p:nvPr>
        </p:nvGraphicFramePr>
        <p:xfrm>
          <a:off x="5990691" y="2873464"/>
          <a:ext cx="2779241" cy="1660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978" name="Equation" r:id="rId3" imgW="736560" imgH="457200" progId="Equation.3">
                  <p:embed/>
                </p:oleObj>
              </mc:Choice>
              <mc:Fallback>
                <p:oleObj name="Equation" r:id="rId3" imgW="7365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90691" y="2873464"/>
                        <a:ext cx="2779241" cy="1660437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5395" name="Oval 3"/>
          <p:cNvSpPr>
            <a:spLocks noChangeArrowheads="1"/>
          </p:cNvSpPr>
          <p:nvPr/>
        </p:nvSpPr>
        <p:spPr bwMode="auto">
          <a:xfrm>
            <a:off x="1333500" y="1562101"/>
            <a:ext cx="4114800" cy="18288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28575">
            <a:solidFill>
              <a:schemeClr val="bg2">
                <a:lumMod val="40000"/>
                <a:lumOff val="6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5396" name="Rectangle 4"/>
          <p:cNvSpPr>
            <a:spLocks noChangeArrowheads="1"/>
          </p:cNvSpPr>
          <p:nvPr/>
        </p:nvSpPr>
        <p:spPr bwMode="auto">
          <a:xfrm>
            <a:off x="1333500" y="2552701"/>
            <a:ext cx="4114800" cy="38862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5397" name="Line 5"/>
          <p:cNvSpPr>
            <a:spLocks noChangeShapeType="1"/>
          </p:cNvSpPr>
          <p:nvPr/>
        </p:nvSpPr>
        <p:spPr bwMode="auto">
          <a:xfrm>
            <a:off x="1333500" y="6438901"/>
            <a:ext cx="411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5398" name="Line 6"/>
          <p:cNvSpPr>
            <a:spLocks noChangeShapeType="1"/>
          </p:cNvSpPr>
          <p:nvPr/>
        </p:nvSpPr>
        <p:spPr bwMode="auto">
          <a:xfrm flipH="1">
            <a:off x="5448300" y="2476501"/>
            <a:ext cx="0" cy="396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15399" name="Group 7"/>
          <p:cNvGrpSpPr>
            <a:grpSpLocks/>
          </p:cNvGrpSpPr>
          <p:nvPr/>
        </p:nvGrpSpPr>
        <p:grpSpPr bwMode="auto">
          <a:xfrm>
            <a:off x="1333500" y="2552701"/>
            <a:ext cx="152400" cy="3886200"/>
            <a:chOff x="720" y="1728"/>
            <a:chExt cx="96" cy="2448"/>
          </a:xfrm>
        </p:grpSpPr>
        <p:sp>
          <p:nvSpPr>
            <p:cNvPr id="315400" name="Line 8"/>
            <p:cNvSpPr>
              <a:spLocks noChangeShapeType="1"/>
            </p:cNvSpPr>
            <p:nvPr/>
          </p:nvSpPr>
          <p:spPr bwMode="auto">
            <a:xfrm>
              <a:off x="720" y="1728"/>
              <a:ext cx="0" cy="24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401" name="AutoShape 9"/>
            <p:cNvSpPr>
              <a:spLocks noChangeArrowheads="1"/>
            </p:cNvSpPr>
            <p:nvPr/>
          </p:nvSpPr>
          <p:spPr bwMode="auto">
            <a:xfrm>
              <a:off x="720" y="182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402" name="AutoShape 10"/>
            <p:cNvSpPr>
              <a:spLocks noChangeArrowheads="1"/>
            </p:cNvSpPr>
            <p:nvPr/>
          </p:nvSpPr>
          <p:spPr bwMode="auto">
            <a:xfrm>
              <a:off x="720" y="206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403" name="AutoShape 11"/>
            <p:cNvSpPr>
              <a:spLocks noChangeArrowheads="1"/>
            </p:cNvSpPr>
            <p:nvPr/>
          </p:nvSpPr>
          <p:spPr bwMode="auto">
            <a:xfrm>
              <a:off x="720" y="230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404" name="AutoShape 12"/>
            <p:cNvSpPr>
              <a:spLocks noChangeArrowheads="1"/>
            </p:cNvSpPr>
            <p:nvPr/>
          </p:nvSpPr>
          <p:spPr bwMode="auto">
            <a:xfrm>
              <a:off x="720" y="254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405" name="AutoShape 13"/>
            <p:cNvSpPr>
              <a:spLocks noChangeArrowheads="1"/>
            </p:cNvSpPr>
            <p:nvPr/>
          </p:nvSpPr>
          <p:spPr bwMode="auto">
            <a:xfrm>
              <a:off x="720" y="278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406" name="AutoShape 14"/>
            <p:cNvSpPr>
              <a:spLocks noChangeArrowheads="1"/>
            </p:cNvSpPr>
            <p:nvPr/>
          </p:nvSpPr>
          <p:spPr bwMode="auto">
            <a:xfrm>
              <a:off x="720" y="302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407" name="AutoShape 15"/>
            <p:cNvSpPr>
              <a:spLocks noChangeArrowheads="1"/>
            </p:cNvSpPr>
            <p:nvPr/>
          </p:nvSpPr>
          <p:spPr bwMode="auto">
            <a:xfrm>
              <a:off x="720" y="326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408" name="AutoShape 16"/>
            <p:cNvSpPr>
              <a:spLocks noChangeArrowheads="1"/>
            </p:cNvSpPr>
            <p:nvPr/>
          </p:nvSpPr>
          <p:spPr bwMode="auto">
            <a:xfrm>
              <a:off x="720" y="398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409" name="AutoShape 17"/>
            <p:cNvSpPr>
              <a:spLocks noChangeArrowheads="1"/>
            </p:cNvSpPr>
            <p:nvPr/>
          </p:nvSpPr>
          <p:spPr bwMode="auto">
            <a:xfrm>
              <a:off x="720" y="374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410" name="AutoShape 18"/>
            <p:cNvSpPr>
              <a:spLocks noChangeArrowheads="1"/>
            </p:cNvSpPr>
            <p:nvPr/>
          </p:nvSpPr>
          <p:spPr bwMode="auto">
            <a:xfrm>
              <a:off x="720" y="350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15411" name="Group 19"/>
          <p:cNvGrpSpPr>
            <a:grpSpLocks/>
          </p:cNvGrpSpPr>
          <p:nvPr/>
        </p:nvGrpSpPr>
        <p:grpSpPr bwMode="auto">
          <a:xfrm flipH="1">
            <a:off x="5295900" y="2705101"/>
            <a:ext cx="152400" cy="3657600"/>
            <a:chOff x="720" y="1824"/>
            <a:chExt cx="96" cy="2304"/>
          </a:xfrm>
        </p:grpSpPr>
        <p:sp>
          <p:nvSpPr>
            <p:cNvPr id="315412" name="AutoShape 20"/>
            <p:cNvSpPr>
              <a:spLocks noChangeArrowheads="1"/>
            </p:cNvSpPr>
            <p:nvPr/>
          </p:nvSpPr>
          <p:spPr bwMode="auto">
            <a:xfrm>
              <a:off x="720" y="182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413" name="AutoShape 21"/>
            <p:cNvSpPr>
              <a:spLocks noChangeArrowheads="1"/>
            </p:cNvSpPr>
            <p:nvPr/>
          </p:nvSpPr>
          <p:spPr bwMode="auto">
            <a:xfrm>
              <a:off x="720" y="206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414" name="AutoShape 22"/>
            <p:cNvSpPr>
              <a:spLocks noChangeArrowheads="1"/>
            </p:cNvSpPr>
            <p:nvPr/>
          </p:nvSpPr>
          <p:spPr bwMode="auto">
            <a:xfrm>
              <a:off x="720" y="230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415" name="AutoShape 23"/>
            <p:cNvSpPr>
              <a:spLocks noChangeArrowheads="1"/>
            </p:cNvSpPr>
            <p:nvPr/>
          </p:nvSpPr>
          <p:spPr bwMode="auto">
            <a:xfrm>
              <a:off x="720" y="254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416" name="AutoShape 24"/>
            <p:cNvSpPr>
              <a:spLocks noChangeArrowheads="1"/>
            </p:cNvSpPr>
            <p:nvPr/>
          </p:nvSpPr>
          <p:spPr bwMode="auto">
            <a:xfrm>
              <a:off x="720" y="278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417" name="AutoShape 25"/>
            <p:cNvSpPr>
              <a:spLocks noChangeArrowheads="1"/>
            </p:cNvSpPr>
            <p:nvPr/>
          </p:nvSpPr>
          <p:spPr bwMode="auto">
            <a:xfrm>
              <a:off x="720" y="302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418" name="AutoShape 26"/>
            <p:cNvSpPr>
              <a:spLocks noChangeArrowheads="1"/>
            </p:cNvSpPr>
            <p:nvPr/>
          </p:nvSpPr>
          <p:spPr bwMode="auto">
            <a:xfrm>
              <a:off x="720" y="326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419" name="AutoShape 27"/>
            <p:cNvSpPr>
              <a:spLocks noChangeArrowheads="1"/>
            </p:cNvSpPr>
            <p:nvPr/>
          </p:nvSpPr>
          <p:spPr bwMode="auto">
            <a:xfrm>
              <a:off x="720" y="398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420" name="AutoShape 28"/>
            <p:cNvSpPr>
              <a:spLocks noChangeArrowheads="1"/>
            </p:cNvSpPr>
            <p:nvPr/>
          </p:nvSpPr>
          <p:spPr bwMode="auto">
            <a:xfrm>
              <a:off x="720" y="374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421" name="AutoShape 29"/>
            <p:cNvSpPr>
              <a:spLocks noChangeArrowheads="1"/>
            </p:cNvSpPr>
            <p:nvPr/>
          </p:nvSpPr>
          <p:spPr bwMode="auto">
            <a:xfrm>
              <a:off x="720" y="350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15422" name="Group 30"/>
          <p:cNvGrpSpPr>
            <a:grpSpLocks/>
          </p:cNvGrpSpPr>
          <p:nvPr/>
        </p:nvGrpSpPr>
        <p:grpSpPr bwMode="auto">
          <a:xfrm rot="16200000">
            <a:off x="3314700" y="4533901"/>
            <a:ext cx="152400" cy="3657600"/>
            <a:chOff x="720" y="1824"/>
            <a:chExt cx="96" cy="2304"/>
          </a:xfrm>
        </p:grpSpPr>
        <p:sp>
          <p:nvSpPr>
            <p:cNvPr id="315423" name="AutoShape 31"/>
            <p:cNvSpPr>
              <a:spLocks noChangeArrowheads="1"/>
            </p:cNvSpPr>
            <p:nvPr/>
          </p:nvSpPr>
          <p:spPr bwMode="auto">
            <a:xfrm>
              <a:off x="720" y="182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424" name="AutoShape 32"/>
            <p:cNvSpPr>
              <a:spLocks noChangeArrowheads="1"/>
            </p:cNvSpPr>
            <p:nvPr/>
          </p:nvSpPr>
          <p:spPr bwMode="auto">
            <a:xfrm>
              <a:off x="720" y="206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425" name="AutoShape 33"/>
            <p:cNvSpPr>
              <a:spLocks noChangeArrowheads="1"/>
            </p:cNvSpPr>
            <p:nvPr/>
          </p:nvSpPr>
          <p:spPr bwMode="auto">
            <a:xfrm>
              <a:off x="720" y="230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426" name="AutoShape 34"/>
            <p:cNvSpPr>
              <a:spLocks noChangeArrowheads="1"/>
            </p:cNvSpPr>
            <p:nvPr/>
          </p:nvSpPr>
          <p:spPr bwMode="auto">
            <a:xfrm>
              <a:off x="720" y="254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427" name="AutoShape 35"/>
            <p:cNvSpPr>
              <a:spLocks noChangeArrowheads="1"/>
            </p:cNvSpPr>
            <p:nvPr/>
          </p:nvSpPr>
          <p:spPr bwMode="auto">
            <a:xfrm>
              <a:off x="720" y="278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428" name="AutoShape 36"/>
            <p:cNvSpPr>
              <a:spLocks noChangeArrowheads="1"/>
            </p:cNvSpPr>
            <p:nvPr/>
          </p:nvSpPr>
          <p:spPr bwMode="auto">
            <a:xfrm>
              <a:off x="720" y="302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429" name="AutoShape 37"/>
            <p:cNvSpPr>
              <a:spLocks noChangeArrowheads="1"/>
            </p:cNvSpPr>
            <p:nvPr/>
          </p:nvSpPr>
          <p:spPr bwMode="auto">
            <a:xfrm>
              <a:off x="720" y="326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430" name="AutoShape 38"/>
            <p:cNvSpPr>
              <a:spLocks noChangeArrowheads="1"/>
            </p:cNvSpPr>
            <p:nvPr/>
          </p:nvSpPr>
          <p:spPr bwMode="auto">
            <a:xfrm>
              <a:off x="720" y="398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431" name="AutoShape 39"/>
            <p:cNvSpPr>
              <a:spLocks noChangeArrowheads="1"/>
            </p:cNvSpPr>
            <p:nvPr/>
          </p:nvSpPr>
          <p:spPr bwMode="auto">
            <a:xfrm>
              <a:off x="720" y="374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432" name="AutoShape 40"/>
            <p:cNvSpPr>
              <a:spLocks noChangeArrowheads="1"/>
            </p:cNvSpPr>
            <p:nvPr/>
          </p:nvSpPr>
          <p:spPr bwMode="auto">
            <a:xfrm>
              <a:off x="720" y="350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15433" name="AutoShape 41"/>
          <p:cNvSpPr>
            <a:spLocks noChangeArrowheads="1"/>
          </p:cNvSpPr>
          <p:nvPr/>
        </p:nvSpPr>
        <p:spPr bwMode="auto">
          <a:xfrm rot="7515066">
            <a:off x="5081612" y="2015292"/>
            <a:ext cx="117640" cy="167368"/>
          </a:xfrm>
          <a:prstGeom prst="flowChartDelay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5434" name="AutoShape 42"/>
          <p:cNvSpPr>
            <a:spLocks noChangeArrowheads="1"/>
          </p:cNvSpPr>
          <p:nvPr/>
        </p:nvSpPr>
        <p:spPr bwMode="auto">
          <a:xfrm rot="6534850">
            <a:off x="4648200" y="1752601"/>
            <a:ext cx="152400" cy="228600"/>
          </a:xfrm>
          <a:prstGeom prst="flowChartDelay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5435" name="AutoShape 43"/>
          <p:cNvSpPr>
            <a:spLocks noChangeArrowheads="1"/>
          </p:cNvSpPr>
          <p:nvPr/>
        </p:nvSpPr>
        <p:spPr bwMode="auto">
          <a:xfrm rot="5877059">
            <a:off x="4038600" y="1600201"/>
            <a:ext cx="152400" cy="228600"/>
          </a:xfrm>
          <a:prstGeom prst="flowChartDelay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5436" name="AutoShape 44"/>
          <p:cNvSpPr>
            <a:spLocks noChangeArrowheads="1"/>
          </p:cNvSpPr>
          <p:nvPr/>
        </p:nvSpPr>
        <p:spPr bwMode="auto">
          <a:xfrm rot="5400000">
            <a:off x="3505200" y="1524001"/>
            <a:ext cx="152400" cy="228600"/>
          </a:xfrm>
          <a:prstGeom prst="flowChartDelay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5437" name="AutoShape 45"/>
          <p:cNvSpPr>
            <a:spLocks noChangeArrowheads="1"/>
          </p:cNvSpPr>
          <p:nvPr/>
        </p:nvSpPr>
        <p:spPr bwMode="auto">
          <a:xfrm rot="5400000">
            <a:off x="3124200" y="1524001"/>
            <a:ext cx="152400" cy="228600"/>
          </a:xfrm>
          <a:prstGeom prst="flowChartDelay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5438" name="AutoShape 46"/>
          <p:cNvSpPr>
            <a:spLocks noChangeArrowheads="1"/>
          </p:cNvSpPr>
          <p:nvPr/>
        </p:nvSpPr>
        <p:spPr bwMode="auto">
          <a:xfrm rot="4859711">
            <a:off x="2590800" y="1600201"/>
            <a:ext cx="152400" cy="228600"/>
          </a:xfrm>
          <a:prstGeom prst="flowChartDelay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5439" name="AutoShape 47"/>
          <p:cNvSpPr>
            <a:spLocks noChangeArrowheads="1"/>
          </p:cNvSpPr>
          <p:nvPr/>
        </p:nvSpPr>
        <p:spPr bwMode="auto">
          <a:xfrm rot="2908011">
            <a:off x="1562100" y="2019301"/>
            <a:ext cx="152400" cy="228600"/>
          </a:xfrm>
          <a:prstGeom prst="flowChartDelay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5440" name="AutoShape 48"/>
          <p:cNvSpPr>
            <a:spLocks noChangeArrowheads="1"/>
          </p:cNvSpPr>
          <p:nvPr/>
        </p:nvSpPr>
        <p:spPr bwMode="auto">
          <a:xfrm rot="3885782">
            <a:off x="1981200" y="1752601"/>
            <a:ext cx="152400" cy="228600"/>
          </a:xfrm>
          <a:prstGeom prst="flowChartDelay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15441" name="Group 49"/>
          <p:cNvGrpSpPr>
            <a:grpSpLocks/>
          </p:cNvGrpSpPr>
          <p:nvPr/>
        </p:nvGrpSpPr>
        <p:grpSpPr bwMode="auto">
          <a:xfrm rot="968364">
            <a:off x="3390900" y="3924301"/>
            <a:ext cx="1752600" cy="1524000"/>
            <a:chOff x="1776" y="2160"/>
            <a:chExt cx="1104" cy="960"/>
          </a:xfrm>
        </p:grpSpPr>
        <p:sp>
          <p:nvSpPr>
            <p:cNvPr id="315442" name="AutoShape 50"/>
            <p:cNvSpPr>
              <a:spLocks noChangeArrowheads="1"/>
            </p:cNvSpPr>
            <p:nvPr/>
          </p:nvSpPr>
          <p:spPr bwMode="auto">
            <a:xfrm rot="-5400000">
              <a:off x="1800" y="2136"/>
              <a:ext cx="960" cy="1008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chemeClr val="accent1">
                    <a:alpha val="57001"/>
                  </a:schemeClr>
                </a:gs>
                <a:gs pos="100000">
                  <a:schemeClr val="accent1">
                    <a:gamma/>
                    <a:shade val="46275"/>
                    <a:invGamma/>
                    <a:alpha val="55000"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443" name="Oval 51"/>
            <p:cNvSpPr>
              <a:spLocks noChangeArrowheads="1"/>
            </p:cNvSpPr>
            <p:nvPr/>
          </p:nvSpPr>
          <p:spPr bwMode="auto">
            <a:xfrm>
              <a:off x="2688" y="2160"/>
              <a:ext cx="192" cy="9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15444" name="Line 52"/>
          <p:cNvSpPr>
            <a:spLocks noChangeShapeType="1"/>
          </p:cNvSpPr>
          <p:nvPr/>
        </p:nvSpPr>
        <p:spPr bwMode="auto">
          <a:xfrm>
            <a:off x="723900" y="3619501"/>
            <a:ext cx="2743200" cy="8382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5446" name="Line 54"/>
          <p:cNvSpPr>
            <a:spLocks noChangeShapeType="1"/>
          </p:cNvSpPr>
          <p:nvPr/>
        </p:nvSpPr>
        <p:spPr bwMode="auto">
          <a:xfrm>
            <a:off x="3467100" y="4457701"/>
            <a:ext cx="4572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5447" name="Text Box 55"/>
          <p:cNvSpPr txBox="1">
            <a:spLocks noChangeArrowheads="1"/>
          </p:cNvSpPr>
          <p:nvPr/>
        </p:nvSpPr>
        <p:spPr bwMode="auto">
          <a:xfrm>
            <a:off x="2171700" y="3162301"/>
            <a:ext cx="79541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GB" sz="6000" i="1" baseline="0" dirty="0">
                <a:latin typeface="Arial" charset="0"/>
                <a:sym typeface="Symbol" pitchFamily="18" charset="2"/>
              </a:rPr>
              <a:t></a:t>
            </a:r>
            <a:r>
              <a:rPr lang="en-GB" i="1" baseline="-25000" dirty="0">
                <a:sym typeface="Symbol" pitchFamily="18" charset="2"/>
              </a:rPr>
              <a:t>e</a:t>
            </a:r>
          </a:p>
        </p:txBody>
      </p:sp>
      <p:sp>
        <p:nvSpPr>
          <p:cNvPr id="315448" name="Text Box 56"/>
          <p:cNvSpPr txBox="1">
            <a:spLocks noChangeArrowheads="1"/>
          </p:cNvSpPr>
          <p:nvPr/>
        </p:nvSpPr>
        <p:spPr bwMode="auto">
          <a:xfrm>
            <a:off x="4000500" y="4229101"/>
            <a:ext cx="6858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de-DE" sz="4800" b="1" i="1" baseline="0">
                <a:solidFill>
                  <a:srgbClr val="FF0000"/>
                </a:solidFill>
              </a:rPr>
              <a:t>e</a:t>
            </a:r>
            <a:r>
              <a:rPr lang="de-DE" sz="4800" b="1" i="1" baseline="30000">
                <a:solidFill>
                  <a:srgbClr val="FF0000"/>
                </a:solidFill>
              </a:rPr>
              <a:t>+</a:t>
            </a:r>
            <a:endParaRPr lang="en-GB" sz="4800" b="1" i="1" baseline="30000">
              <a:solidFill>
                <a:srgbClr val="FF0000"/>
              </a:solidFill>
            </a:endParaRPr>
          </a:p>
        </p:txBody>
      </p:sp>
      <p:sp>
        <p:nvSpPr>
          <p:cNvPr id="315449" name="Line 57"/>
          <p:cNvSpPr>
            <a:spLocks noChangeShapeType="1"/>
          </p:cNvSpPr>
          <p:nvPr/>
        </p:nvSpPr>
        <p:spPr bwMode="auto">
          <a:xfrm>
            <a:off x="2400300" y="3543301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8035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AutoShape 2"/>
          <p:cNvSpPr>
            <a:spLocks noChangeArrowheads="1"/>
          </p:cNvSpPr>
          <p:nvPr/>
        </p:nvSpPr>
        <p:spPr bwMode="auto">
          <a:xfrm>
            <a:off x="1048013" y="1186520"/>
            <a:ext cx="7897753" cy="548284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  <a:softEdge rad="127000"/>
          </a:effec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1846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6254340"/>
              </p:ext>
            </p:extLst>
          </p:nvPr>
        </p:nvGraphicFramePr>
        <p:xfrm>
          <a:off x="1478166" y="1670360"/>
          <a:ext cx="6934200" cy="459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8002" name="CorelPhotoPaint.Image.9" r:id="rId3" imgW="2720115" imgH="1767619" progId="CorelPhotoPaint.Image.9">
                  <p:embed/>
                </p:oleObj>
              </mc:Choice>
              <mc:Fallback>
                <p:oleObj name="CorelPhotoPaint.Image.9" r:id="rId3" imgW="2720115" imgH="1767619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8166" y="1670360"/>
                        <a:ext cx="6934200" cy="459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EAEAEA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99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18900000" algn="ctr" rotWithShape="0">
                                <a:schemeClr val="bg2">
                                  <a:alpha val="50000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8468" name="AutoShape 4"/>
          <p:cNvSpPr>
            <a:spLocks noChangeArrowheads="1"/>
          </p:cNvSpPr>
          <p:nvPr/>
        </p:nvSpPr>
        <p:spPr bwMode="auto">
          <a:xfrm>
            <a:off x="3992766" y="2051360"/>
            <a:ext cx="1447800" cy="428625"/>
          </a:xfrm>
          <a:prstGeom prst="wedgeRectCallout">
            <a:avLst>
              <a:gd name="adj1" fmla="val -71069"/>
              <a:gd name="adj2" fmla="val 357292"/>
            </a:avLst>
          </a:prstGeom>
          <a:solidFill>
            <a:schemeClr val="tx1"/>
          </a:solidFill>
          <a:ln>
            <a:noFill/>
          </a:ln>
          <a:effectLst/>
        </p:spPr>
        <p:txBody>
          <a:bodyPr lIns="91434" tIns="45717" rIns="91434" bIns="45717" anchor="ctr"/>
          <a:lstStyle/>
          <a:p>
            <a:pPr algn="ctr" eaLnBrk="1" hangingPunct="1"/>
            <a:r>
              <a:rPr lang="en-US" sz="19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SN 1987A</a:t>
            </a:r>
          </a:p>
        </p:txBody>
      </p:sp>
      <p:sp>
        <p:nvSpPr>
          <p:cNvPr id="318469" name="Rectangle 5"/>
          <p:cNvSpPr>
            <a:spLocks noChangeArrowheads="1"/>
          </p:cNvSpPr>
          <p:nvPr/>
        </p:nvSpPr>
        <p:spPr bwMode="auto">
          <a:xfrm>
            <a:off x="5592966" y="3956360"/>
            <a:ext cx="2428875" cy="4286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none" lIns="91434" tIns="45717" rIns="91434" bIns="45717" anchor="ctr"/>
          <a:lstStyle/>
          <a:p>
            <a:pPr algn="ctr" eaLnBrk="1" hangingPunct="1"/>
            <a:r>
              <a:rPr lang="de-DE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Noise</a:t>
            </a:r>
            <a:endParaRPr lang="en-US" sz="19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18470" name="Text Box 6"/>
          <p:cNvSpPr txBox="1">
            <a:spLocks noChangeArrowheads="1"/>
          </p:cNvSpPr>
          <p:nvPr/>
        </p:nvSpPr>
        <p:spPr bwMode="auto">
          <a:xfrm>
            <a:off x="2051050" y="15875"/>
            <a:ext cx="688657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1" hangingPunct="1"/>
            <a:r>
              <a:rPr lang="en-US" sz="3200" baseline="0" dirty="0" smtClean="0">
                <a:latin typeface="+mj-lt"/>
              </a:rPr>
              <a:t>Neutrino</a:t>
            </a:r>
            <a:r>
              <a:rPr lang="en-US" sz="3200" dirty="0" smtClean="0">
                <a:latin typeface="+mj-lt"/>
              </a:rPr>
              <a:t> </a:t>
            </a:r>
            <a:r>
              <a:rPr lang="en-US" sz="3200" baseline="0" dirty="0" smtClean="0">
                <a:latin typeface="+mj-lt"/>
              </a:rPr>
              <a:t>Signal </a:t>
            </a:r>
            <a:r>
              <a:rPr lang="en-US" sz="3200" dirty="0" smtClean="0">
                <a:latin typeface="+mj-lt"/>
              </a:rPr>
              <a:t>from</a:t>
            </a:r>
            <a:r>
              <a:rPr lang="en-US" sz="3200" baseline="0" dirty="0" smtClean="0">
                <a:latin typeface="+mj-lt"/>
              </a:rPr>
              <a:t> </a:t>
            </a:r>
            <a:r>
              <a:rPr lang="en-US" sz="3200" baseline="0" dirty="0">
                <a:latin typeface="+mj-lt"/>
              </a:rPr>
              <a:t>SN-1987A </a:t>
            </a:r>
          </a:p>
          <a:p>
            <a:pPr algn="r" eaLnBrk="1" hangingPunct="1"/>
            <a:r>
              <a:rPr lang="en-US" sz="3200" baseline="0" dirty="0">
                <a:latin typeface="+mj-lt"/>
              </a:rPr>
              <a:t>in Kamiokande</a:t>
            </a:r>
            <a:endParaRPr lang="en-GB" sz="3200" baseline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7832367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AutoShape 2"/>
          <p:cNvSpPr>
            <a:spLocks noChangeArrowheads="1"/>
          </p:cNvSpPr>
          <p:nvPr/>
        </p:nvSpPr>
        <p:spPr bwMode="auto">
          <a:xfrm>
            <a:off x="1048013" y="1186520"/>
            <a:ext cx="7897753" cy="548284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  <a:softEdge rad="127000"/>
          </a:effec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1846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4258694"/>
              </p:ext>
            </p:extLst>
          </p:nvPr>
        </p:nvGraphicFramePr>
        <p:xfrm>
          <a:off x="1478166" y="1670360"/>
          <a:ext cx="6934200" cy="459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0048" name="CorelPhotoPaint.Image.9" r:id="rId3" imgW="2720115" imgH="1767619" progId="CorelPhotoPaint.Image.9">
                  <p:embed/>
                </p:oleObj>
              </mc:Choice>
              <mc:Fallback>
                <p:oleObj name="CorelPhotoPaint.Image.9" r:id="rId3" imgW="2720115" imgH="1767619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8166" y="1670360"/>
                        <a:ext cx="6934200" cy="459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EAEAEA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99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18900000" algn="ctr" rotWithShape="0">
                                <a:schemeClr val="bg2">
                                  <a:alpha val="50000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8468" name="AutoShape 4"/>
          <p:cNvSpPr>
            <a:spLocks noChangeArrowheads="1"/>
          </p:cNvSpPr>
          <p:nvPr/>
        </p:nvSpPr>
        <p:spPr bwMode="auto">
          <a:xfrm>
            <a:off x="3992766" y="2051360"/>
            <a:ext cx="1447800" cy="428625"/>
          </a:xfrm>
          <a:prstGeom prst="wedgeRectCallout">
            <a:avLst>
              <a:gd name="adj1" fmla="val -71069"/>
              <a:gd name="adj2" fmla="val 357292"/>
            </a:avLst>
          </a:prstGeom>
          <a:solidFill>
            <a:schemeClr val="tx1"/>
          </a:solidFill>
          <a:ln>
            <a:noFill/>
          </a:ln>
          <a:effectLst/>
        </p:spPr>
        <p:txBody>
          <a:bodyPr lIns="91434" tIns="45717" rIns="91434" bIns="45717" anchor="ctr"/>
          <a:lstStyle/>
          <a:p>
            <a:pPr algn="ctr" eaLnBrk="1" hangingPunct="1"/>
            <a:r>
              <a:rPr lang="en-US" sz="19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SN 1987A</a:t>
            </a:r>
          </a:p>
        </p:txBody>
      </p:sp>
      <p:sp>
        <p:nvSpPr>
          <p:cNvPr id="318469" name="Rectangle 5"/>
          <p:cNvSpPr>
            <a:spLocks noChangeArrowheads="1"/>
          </p:cNvSpPr>
          <p:nvPr/>
        </p:nvSpPr>
        <p:spPr bwMode="auto">
          <a:xfrm>
            <a:off x="5592966" y="3956360"/>
            <a:ext cx="2428875" cy="4286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none" lIns="91434" tIns="45717" rIns="91434" bIns="45717" anchor="ctr"/>
          <a:lstStyle/>
          <a:p>
            <a:pPr algn="ctr" eaLnBrk="1" hangingPunct="1"/>
            <a:r>
              <a:rPr lang="de-DE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Noise</a:t>
            </a:r>
            <a:endParaRPr lang="en-US" sz="19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18470" name="Text Box 6"/>
          <p:cNvSpPr txBox="1">
            <a:spLocks noChangeArrowheads="1"/>
          </p:cNvSpPr>
          <p:nvPr/>
        </p:nvSpPr>
        <p:spPr bwMode="auto">
          <a:xfrm>
            <a:off x="2052584" y="188639"/>
            <a:ext cx="688657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1" hangingPunct="1"/>
            <a:r>
              <a:rPr lang="en-US" dirty="0" smtClean="0">
                <a:latin typeface="+mj-lt"/>
              </a:rPr>
              <a:t>   What have we learned?</a:t>
            </a:r>
            <a:endParaRPr lang="en-GB" baseline="0" dirty="0">
              <a:latin typeface="+mj-lt"/>
            </a:endParaRP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1048012" y="1186520"/>
            <a:ext cx="7897753" cy="5482840"/>
          </a:xfrm>
          <a:prstGeom prst="roundRect">
            <a:avLst>
              <a:gd name="adj" fmla="val 16667"/>
            </a:avLst>
          </a:prstGeom>
          <a:solidFill>
            <a:srgbClr val="0099FF">
              <a:alpha val="78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8"/>
          <p:cNvSpPr txBox="1">
            <a:spLocks noChangeArrowheads="1"/>
          </p:cNvSpPr>
          <p:nvPr/>
        </p:nvSpPr>
        <p:spPr bwMode="auto">
          <a:xfrm>
            <a:off x="1088182" y="1653200"/>
            <a:ext cx="783584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>
              <a:buNone/>
            </a:pPr>
            <a:r>
              <a:rPr lang="de-DE" sz="20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Symbol" pitchFamily="18" charset="2"/>
              </a:rPr>
              <a:t>12 events in Kamiokande, 8 in IMB (Ohio), 3 in Baksan (Russia)</a:t>
            </a:r>
            <a:endParaRPr lang="en-US" sz="2000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sym typeface="Symbol" pitchFamily="18" charset="2"/>
            </a:endParaRPr>
          </a:p>
          <a:p>
            <a:pPr>
              <a:buFont typeface="Wingdings" pitchFamily="2" charset="2"/>
              <a:buChar char="§"/>
            </a:pPr>
            <a:endParaRPr lang="de-DE" sz="2000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sym typeface="Symbol" pitchFamily="18" charset="2"/>
            </a:endParaRPr>
          </a:p>
          <a:p>
            <a:pPr>
              <a:buFont typeface="Wingdings" pitchFamily="2" charset="2"/>
              <a:buChar char="§"/>
            </a:pPr>
            <a:endParaRPr lang="de-DE" sz="20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sym typeface="Symbol" pitchFamily="18" charset="2"/>
            </a:endParaRPr>
          </a:p>
          <a:p>
            <a:pPr>
              <a:buFont typeface="Wingdings" pitchFamily="2" charset="2"/>
              <a:buChar char="§"/>
            </a:pPr>
            <a:endParaRPr lang="en-US" sz="1000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sym typeface="Symbol" pitchFamily="18" charset="2"/>
            </a:endParaRPr>
          </a:p>
          <a:p>
            <a:pPr>
              <a:buFont typeface="Wingdings" pitchFamily="2" charset="2"/>
              <a:buChar char="§"/>
            </a:pPr>
            <a:r>
              <a:rPr lang="en-US" sz="36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Symbol" pitchFamily="18" charset="2"/>
              </a:rPr>
              <a:t>Temperature in the fresh neutron star:  30-50 billion Kelvin</a:t>
            </a:r>
          </a:p>
          <a:p>
            <a:pPr>
              <a:buFont typeface="Wingdings" pitchFamily="2" charset="2"/>
              <a:buChar char="§"/>
            </a:pPr>
            <a:endParaRPr lang="en-US" sz="2000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sym typeface="Symbol" pitchFamily="18" charset="2"/>
            </a:endParaRPr>
          </a:p>
          <a:p>
            <a:pPr>
              <a:buFont typeface="Wingdings" pitchFamily="2" charset="2"/>
              <a:buChar char="§"/>
            </a:pPr>
            <a:r>
              <a:rPr lang="en-US" sz="36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Symbol" pitchFamily="18" charset="2"/>
              </a:rPr>
              <a:t>Mass of neutrinos &lt; 20 eV</a:t>
            </a:r>
          </a:p>
          <a:p>
            <a:pPr>
              <a:buFont typeface="Wingdings" pitchFamily="2" charset="2"/>
              <a:buChar char="§"/>
            </a:pPr>
            <a:endParaRPr lang="de-DE" sz="2000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sym typeface="Symbol" pitchFamily="18" charset="2"/>
            </a:endParaRPr>
          </a:p>
          <a:p>
            <a:pPr>
              <a:buFont typeface="Wingdings" pitchFamily="2" charset="2"/>
              <a:buChar char="§"/>
            </a:pPr>
            <a:r>
              <a:rPr lang="de-DE" sz="36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Symbol" pitchFamily="18" charset="2"/>
              </a:rPr>
              <a:t>... plus many other conclusions</a:t>
            </a:r>
            <a:endParaRPr lang="en-US" sz="3600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sym typeface="Symbol" pitchFamily="18" charset="2"/>
            </a:endParaRPr>
          </a:p>
        </p:txBody>
      </p:sp>
      <p:sp>
        <p:nvSpPr>
          <p:cNvPr id="2" name="Down Arrow 1"/>
          <p:cNvSpPr/>
          <p:nvPr/>
        </p:nvSpPr>
        <p:spPr bwMode="auto">
          <a:xfrm>
            <a:off x="4600648" y="2116096"/>
            <a:ext cx="701306" cy="779728"/>
          </a:xfrm>
          <a:prstGeom prst="downArrow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96831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0418"/>
          </a:xfrm>
        </p:spPr>
        <p:txBody>
          <a:bodyPr/>
          <a:lstStyle/>
          <a:p>
            <a:r>
              <a:rPr lang="de-DE" sz="2800" dirty="0" smtClean="0"/>
              <a:t>      Experiments ready to detect a Supernova today</a:t>
            </a:r>
            <a:endParaRPr lang="en-US" sz="2800" dirty="0"/>
          </a:p>
        </p:txBody>
      </p:sp>
      <p:pic>
        <p:nvPicPr>
          <p:cNvPr id="1111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44000" cy="5883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ular Callout 2"/>
          <p:cNvSpPr/>
          <p:nvPr/>
        </p:nvSpPr>
        <p:spPr bwMode="auto">
          <a:xfrm flipV="1">
            <a:off x="107504" y="4180573"/>
            <a:ext cx="1224136" cy="837384"/>
          </a:xfrm>
          <a:prstGeom prst="wedgeRectCallout">
            <a:avLst>
              <a:gd name="adj1" fmla="val 107488"/>
              <a:gd name="adj2" fmla="val 206448"/>
            </a:avLst>
          </a:prstGeom>
          <a:solidFill>
            <a:srgbClr val="CC00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2559" y="4180573"/>
            <a:ext cx="10390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00" dirty="0" smtClean="0">
                <a:effectLst/>
              </a:rPr>
              <a:t> SNO+</a:t>
            </a:r>
          </a:p>
          <a:p>
            <a:r>
              <a:rPr lang="de-DE" sz="2200" dirty="0" smtClean="0">
                <a:effectLst/>
              </a:rPr>
              <a:t> (800)</a:t>
            </a:r>
            <a:endParaRPr lang="en-US" sz="2200" dirty="0"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37646" y="5003285"/>
            <a:ext cx="14189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0" dirty="0" smtClean="0">
                <a:solidFill>
                  <a:schemeClr val="bg1"/>
                </a:solidFill>
                <a:effectLst/>
              </a:rPr>
              <a:t> commissioning</a:t>
            </a:r>
          </a:p>
          <a:p>
            <a:r>
              <a:rPr lang="de-DE" sz="1400" b="0" dirty="0" smtClean="0">
                <a:solidFill>
                  <a:schemeClr val="bg1"/>
                </a:solidFill>
                <a:effectLst/>
              </a:rPr>
              <a:t> phase</a:t>
            </a:r>
          </a:p>
        </p:txBody>
      </p:sp>
    </p:spTree>
    <p:extLst>
      <p:ext uri="{BB962C8B-B14F-4D97-AF65-F5344CB8AC3E}">
        <p14:creationId xmlns:p14="http://schemas.microsoft.com/office/powerpoint/2010/main" val="287369757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... </a:t>
            </a:r>
            <a:r>
              <a:rPr lang="de-DE" dirty="0"/>
              <a:t>a</a:t>
            </a:r>
            <a:r>
              <a:rPr lang="de-DE" dirty="0" smtClean="0"/>
              <a:t>nd „tomorrow“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1196752"/>
            <a:ext cx="7992888" cy="5256583"/>
          </a:xfrm>
        </p:spPr>
        <p:txBody>
          <a:bodyPr/>
          <a:lstStyle/>
          <a:p>
            <a:r>
              <a:rPr lang="de-DE" sz="2800" dirty="0" smtClean="0"/>
              <a:t>Several projects for huge detectors:</a:t>
            </a:r>
          </a:p>
          <a:p>
            <a:endParaRPr lang="de-DE" sz="800" dirty="0" smtClean="0"/>
          </a:p>
          <a:p>
            <a:pPr lvl="1"/>
            <a:r>
              <a:rPr lang="de-DE" sz="2400" dirty="0" smtClean="0"/>
              <a:t>USA: 	  LBNE detector at Homestake mine                                               		  			     </a:t>
            </a:r>
            <a:r>
              <a:rPr lang="de-DE" sz="1800" dirty="0" smtClean="0"/>
              <a:t>10-34 kt  liquid argon</a:t>
            </a:r>
          </a:p>
          <a:p>
            <a:pPr lvl="1"/>
            <a:r>
              <a:rPr lang="de-DE" sz="2400" dirty="0" smtClean="0"/>
              <a:t>Japan:  	  Hyper-Kamiokande     </a:t>
            </a:r>
            <a:r>
              <a:rPr lang="de-DE" sz="1800" dirty="0" smtClean="0"/>
              <a:t>up to 500 kt water</a:t>
            </a:r>
          </a:p>
          <a:p>
            <a:pPr lvl="1"/>
            <a:r>
              <a:rPr lang="de-DE" sz="2400" dirty="0" smtClean="0"/>
              <a:t>Europe:  LBNO 		      </a:t>
            </a:r>
            <a:r>
              <a:rPr lang="de-DE" sz="1800" dirty="0" smtClean="0"/>
              <a:t>25-70 kt liquid argon                                  </a:t>
            </a:r>
          </a:p>
          <a:p>
            <a:pPr marL="457200" lvl="1" indent="0">
              <a:buNone/>
            </a:pPr>
            <a:r>
              <a:rPr lang="de-DE" sz="2400" dirty="0"/>
              <a:t> </a:t>
            </a:r>
            <a:r>
              <a:rPr lang="de-DE" sz="2400" dirty="0" smtClean="0"/>
              <a:t>            	  LENA  		      </a:t>
            </a:r>
            <a:r>
              <a:rPr lang="de-DE" sz="1800" dirty="0" smtClean="0"/>
              <a:t>25-50 kt scintillator</a:t>
            </a:r>
          </a:p>
          <a:p>
            <a:pPr marL="457200" lvl="1" indent="0">
              <a:buNone/>
            </a:pPr>
            <a:r>
              <a:rPr lang="de-DE" sz="2400" dirty="0" smtClean="0"/>
              <a:t>- China:	  DayaBay 2 		      </a:t>
            </a:r>
            <a:r>
              <a:rPr lang="de-DE" sz="1800" dirty="0" smtClean="0"/>
              <a:t>20 kt liquid scintillator</a:t>
            </a:r>
          </a:p>
          <a:p>
            <a:pPr marL="457200" lvl="1" indent="0">
              <a:buNone/>
            </a:pPr>
            <a:endParaRPr lang="de-DE" sz="1000" dirty="0" smtClean="0"/>
          </a:p>
          <a:p>
            <a:r>
              <a:rPr lang="de-DE" sz="2800" dirty="0" smtClean="0"/>
              <a:t>~10</a:t>
            </a:r>
            <a:r>
              <a:rPr lang="de-DE" sz="2800" baseline="30000" dirty="0" smtClean="0"/>
              <a:t>5</a:t>
            </a:r>
            <a:r>
              <a:rPr lang="de-DE" sz="2800" dirty="0" smtClean="0"/>
              <a:t> </a:t>
            </a:r>
            <a:r>
              <a:rPr lang="de-DE" sz="2800" dirty="0" smtClean="0">
                <a:sym typeface="Symbol"/>
              </a:rPr>
              <a:t>-events</a:t>
            </a:r>
            <a:r>
              <a:rPr lang="de-DE" sz="2800" dirty="0" smtClean="0"/>
              <a:t> from SN in center of our Galaxy</a:t>
            </a:r>
          </a:p>
          <a:p>
            <a:endParaRPr lang="de-DE" sz="1000" dirty="0" smtClean="0"/>
          </a:p>
          <a:p>
            <a:pPr marL="0" indent="0" algn="ctr">
              <a:buNone/>
            </a:pPr>
            <a:r>
              <a:rPr lang="de-DE" sz="4000" b="1" dirty="0" smtClean="0">
                <a:solidFill>
                  <a:srgbClr val="FFFF00"/>
                </a:solidFill>
              </a:rPr>
              <a:t>Bonanza for particle physics and astroparticle physics !</a:t>
            </a:r>
            <a:endParaRPr lang="en-US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00544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2564904"/>
            <a:ext cx="7772400" cy="1362075"/>
          </a:xfrm>
        </p:spPr>
        <p:txBody>
          <a:bodyPr/>
          <a:lstStyle/>
          <a:p>
            <a:r>
              <a:rPr lang="de-DE" sz="6000" dirty="0" smtClean="0"/>
              <a:t>Solar neutrinos</a:t>
            </a:r>
            <a:br>
              <a:rPr lang="de-DE" sz="6000" dirty="0" smtClean="0"/>
            </a:br>
            <a:r>
              <a:rPr lang="de-DE" sz="6000" dirty="0" smtClean="0"/>
              <a:t/>
            </a:r>
            <a:br>
              <a:rPr lang="de-DE" sz="6000" dirty="0" smtClean="0"/>
            </a:br>
            <a:r>
              <a:rPr lang="de-DE" dirty="0" smtClean="0"/>
              <a:t>what fuels the Sun? </a:t>
            </a:r>
            <a:br>
              <a:rPr lang="de-DE" dirty="0" smtClean="0"/>
            </a:br>
            <a:r>
              <a:rPr lang="de-DE" sz="6000" dirty="0"/>
              <a:t/>
            </a:r>
            <a:br>
              <a:rPr lang="de-DE" sz="60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37388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1043608" y="1124744"/>
            <a:ext cx="8100392" cy="5733256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proton-proton chain</a:t>
            </a:r>
            <a:endParaRPr lang="en-US" dirty="0"/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3" t="5666" r="5833"/>
          <a:stretch/>
        </p:blipFill>
        <p:spPr bwMode="auto">
          <a:xfrm>
            <a:off x="1547664" y="1700808"/>
            <a:ext cx="7113886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81740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-180528" y="-243408"/>
            <a:ext cx="9505056" cy="7272808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4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1111042" name="Picture 2" descr="http://stardate.org/sites/default/files/images/gallery/sun_lay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9" y="70268"/>
            <a:ext cx="2736304" cy="27363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054272" y="1501792"/>
            <a:ext cx="2592288" cy="2736304"/>
            <a:chOff x="2267744" y="1139679"/>
            <a:chExt cx="5573712" cy="5486400"/>
          </a:xfrm>
        </p:grpSpPr>
        <p:pic>
          <p:nvPicPr>
            <p:cNvPr id="6" name="Picture 2" descr="&#10;Coupe.jpeg                                                     0001A725Macintosh HD                   B7CD0107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744" y="1139679"/>
              <a:ext cx="5573712" cy="5486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 Box 3"/>
            <p:cNvSpPr txBox="1">
              <a:spLocks noChangeArrowheads="1"/>
            </p:cNvSpPr>
            <p:nvPr/>
          </p:nvSpPr>
          <p:spPr bwMode="auto">
            <a:xfrm>
              <a:off x="4144542" y="3269450"/>
              <a:ext cx="1249322" cy="615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1100" b="1" dirty="0" err="1">
                  <a:solidFill>
                    <a:srgbClr val="FFFFFF"/>
                  </a:solidFill>
                  <a:effectLst/>
                  <a:latin typeface="+mj-lt"/>
                  <a:ea typeface="ＭＳ Ｐゴシック" charset="0"/>
                </a:rPr>
                <a:t>Core</a:t>
              </a:r>
              <a:endParaRPr lang="fr-FR" sz="1100" b="1" dirty="0">
                <a:solidFill>
                  <a:srgbClr val="FFFFFF"/>
                </a:solidFill>
                <a:effectLst/>
                <a:latin typeface="+mj-lt"/>
                <a:ea typeface="ＭＳ Ｐゴシック" charset="0"/>
              </a:endParaRPr>
            </a:p>
          </p:txBody>
        </p:sp>
        <p:sp>
          <p:nvSpPr>
            <p:cNvPr id="8" name="ZoneTexte 1"/>
            <p:cNvSpPr txBox="1">
              <a:spLocks noChangeArrowheads="1"/>
            </p:cNvSpPr>
            <p:nvPr/>
          </p:nvSpPr>
          <p:spPr bwMode="auto">
            <a:xfrm rot="18791435">
              <a:off x="2192480" y="1487946"/>
              <a:ext cx="1301312" cy="644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-84" charset="0"/>
                  <a:ea typeface="ＭＳ Ｐゴシック" pitchFamily="-8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-84" charset="0"/>
                  <a:ea typeface="ＭＳ Ｐゴシック" pitchFamily="-8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-84" charset="0"/>
                  <a:ea typeface="ＭＳ Ｐゴシック" pitchFamily="-8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-84" charset="0"/>
                  <a:ea typeface="ＭＳ Ｐゴシック" pitchFamily="-8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-84" charset="0"/>
                  <a:ea typeface="ＭＳ Ｐゴシック" pitchFamily="-8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ＭＳ Ｐゴシック" pitchFamily="-8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ＭＳ Ｐゴシック" pitchFamily="-8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ＭＳ Ｐゴシック" pitchFamily="-8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ＭＳ Ｐゴシック" pitchFamily="-84" charset="-128"/>
                </a:defRPr>
              </a:lvl9pPr>
            </a:lstStyle>
            <a:p>
              <a:r>
                <a:rPr lang="fr-FR" sz="1100" b="1" dirty="0" err="1">
                  <a:effectLst/>
                  <a:latin typeface="+mj-lt"/>
                </a:rPr>
                <a:t>Crust</a:t>
              </a:r>
              <a:endParaRPr lang="fr-FR" sz="1100" b="1" dirty="0">
                <a:effectLst/>
                <a:latin typeface="+mj-lt"/>
              </a:endParaRPr>
            </a:p>
          </p:txBody>
        </p:sp>
        <p:sp>
          <p:nvSpPr>
            <p:cNvPr id="9" name="Text Box 3"/>
            <p:cNvSpPr txBox="1">
              <a:spLocks noChangeArrowheads="1"/>
            </p:cNvSpPr>
            <p:nvPr/>
          </p:nvSpPr>
          <p:spPr bwMode="auto">
            <a:xfrm>
              <a:off x="3697187" y="1805309"/>
              <a:ext cx="1553552" cy="615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1100" dirty="0" err="1" smtClean="0">
                  <a:solidFill>
                    <a:schemeClr val="bg1">
                      <a:lumMod val="60000"/>
                      <a:lumOff val="40000"/>
                    </a:schemeClr>
                  </a:solidFill>
                  <a:effectLst/>
                  <a:latin typeface="+mj-lt"/>
                  <a:ea typeface="ＭＳ Ｐゴシック" charset="0"/>
                </a:rPr>
                <a:t>Mantle</a:t>
              </a:r>
              <a:endParaRPr lang="fr-FR" sz="1100" b="1" dirty="0">
                <a:solidFill>
                  <a:schemeClr val="bg1">
                    <a:lumMod val="60000"/>
                    <a:lumOff val="40000"/>
                  </a:schemeClr>
                </a:solidFill>
                <a:effectLst/>
                <a:latin typeface="+mj-lt"/>
                <a:ea typeface="ＭＳ Ｐゴシック" charset="0"/>
              </a:endParaRPr>
            </a:p>
          </p:txBody>
        </p:sp>
      </p:grpSp>
      <p:pic>
        <p:nvPicPr>
          <p:cNvPr id="1111044" name="Picture 4" descr="http://enlightenmentjunkie.files.wordpress.com/2011/02/20090620093123crab_nebul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068960"/>
            <a:ext cx="2756390" cy="274103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1046" name="Picture 6" descr="http://1.bp.blogspot.com/-c3q8kjbvY9Q/Tm518ioV_RI/AAAAAAAAAHk/5aihFcrNF6w/s1600/agn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13"/>
          <a:stretch/>
        </p:blipFill>
        <p:spPr bwMode="auto">
          <a:xfrm>
            <a:off x="6270634" y="3946542"/>
            <a:ext cx="2750148" cy="27250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18877" y="450061"/>
            <a:ext cx="6332183" cy="6740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… </a:t>
            </a:r>
            <a:r>
              <a:rPr lang="de-DE" sz="2400" dirty="0" err="1" smtClean="0"/>
              <a:t>the</a:t>
            </a:r>
            <a:r>
              <a:rPr lang="de-DE" sz="2400" dirty="0" smtClean="0"/>
              <a:t> Sun</a:t>
            </a:r>
          </a:p>
          <a:p>
            <a:endParaRPr lang="de-DE" sz="2400" dirty="0"/>
          </a:p>
          <a:p>
            <a:r>
              <a:rPr lang="de-DE" sz="2400" dirty="0" smtClean="0"/>
              <a:t>		  </a:t>
            </a:r>
          </a:p>
          <a:p>
            <a:r>
              <a:rPr lang="de-DE" sz="2400" dirty="0" smtClean="0"/>
              <a:t> </a:t>
            </a:r>
          </a:p>
          <a:p>
            <a:r>
              <a:rPr lang="de-DE" sz="2400" dirty="0"/>
              <a:t> </a:t>
            </a:r>
            <a:r>
              <a:rPr lang="de-DE" sz="2400" dirty="0" smtClean="0"/>
              <a:t>                      … </a:t>
            </a:r>
            <a:r>
              <a:rPr lang="de-DE" sz="2400" dirty="0" err="1" smtClean="0"/>
              <a:t>the</a:t>
            </a:r>
            <a:r>
              <a:rPr lang="de-DE" sz="2400" dirty="0" smtClean="0"/>
              <a:t> Earth</a:t>
            </a:r>
          </a:p>
          <a:p>
            <a:r>
              <a:rPr lang="de-DE" sz="2400" dirty="0" smtClean="0"/>
              <a:t>                    </a:t>
            </a:r>
          </a:p>
          <a:p>
            <a:endParaRPr lang="de-DE" sz="2400" dirty="0"/>
          </a:p>
          <a:p>
            <a:r>
              <a:rPr lang="de-DE" sz="2400" dirty="0" smtClean="0"/>
              <a:t>                                              … a Supernova</a:t>
            </a:r>
          </a:p>
          <a:p>
            <a:endParaRPr lang="de-DE" sz="2400" dirty="0"/>
          </a:p>
          <a:p>
            <a:endParaRPr lang="de-DE" sz="2400" dirty="0" smtClean="0"/>
          </a:p>
          <a:p>
            <a:endParaRPr lang="de-DE" sz="2400" dirty="0"/>
          </a:p>
          <a:p>
            <a:endParaRPr lang="de-DE" sz="2400" dirty="0" smtClean="0"/>
          </a:p>
          <a:p>
            <a:endParaRPr lang="de-DE" sz="2400" dirty="0"/>
          </a:p>
          <a:p>
            <a:endParaRPr lang="de-DE" sz="2400" dirty="0" smtClean="0"/>
          </a:p>
          <a:p>
            <a:endParaRPr lang="de-DE" sz="2400" dirty="0"/>
          </a:p>
          <a:p>
            <a:r>
              <a:rPr lang="de-DE" sz="2400" dirty="0" smtClean="0"/>
              <a:t>          … </a:t>
            </a:r>
            <a:r>
              <a:rPr lang="de-DE" sz="2400" dirty="0" err="1" smtClean="0"/>
              <a:t>environment</a:t>
            </a:r>
            <a:r>
              <a:rPr lang="de-DE" sz="2400" dirty="0" smtClean="0"/>
              <a:t> </a:t>
            </a:r>
          </a:p>
          <a:p>
            <a:r>
              <a:rPr lang="de-DE" sz="2400" dirty="0" smtClean="0"/>
              <a:t>         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black</a:t>
            </a:r>
            <a:r>
              <a:rPr lang="de-DE" sz="2400" dirty="0" smtClean="0"/>
              <a:t> </a:t>
            </a:r>
            <a:r>
              <a:rPr lang="de-DE" sz="2400" dirty="0" err="1" smtClean="0"/>
              <a:t>holes</a:t>
            </a:r>
            <a:endParaRPr lang="de-DE" sz="2400" dirty="0" smtClean="0"/>
          </a:p>
          <a:p>
            <a:endParaRPr lang="de-DE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5788600" y="-8130"/>
            <a:ext cx="341471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Looking</a:t>
            </a:r>
            <a:r>
              <a:rPr lang="de-DE" dirty="0" smtClean="0"/>
              <a:t> </a:t>
            </a:r>
          </a:p>
          <a:p>
            <a:r>
              <a:rPr lang="de-DE" dirty="0" err="1" smtClean="0"/>
              <a:t>deep</a:t>
            </a:r>
            <a:r>
              <a:rPr lang="de-DE" dirty="0" smtClean="0"/>
              <a:t> </a:t>
            </a:r>
            <a:r>
              <a:rPr lang="de-DE" dirty="0" err="1" smtClean="0"/>
              <a:t>into</a:t>
            </a:r>
            <a:r>
              <a:rPr lang="de-DE" dirty="0" smtClean="0"/>
              <a:t> …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3718993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1043608" y="1124744"/>
            <a:ext cx="8100392" cy="5733256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proton-proton chain</a:t>
            </a:r>
            <a:endParaRPr lang="en-US" dirty="0"/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3" t="5666" r="5833"/>
          <a:stretch/>
        </p:blipFill>
        <p:spPr bwMode="auto">
          <a:xfrm>
            <a:off x="1547664" y="1700808"/>
            <a:ext cx="7113886" cy="4680520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 bwMode="auto">
          <a:xfrm>
            <a:off x="3995936" y="2039144"/>
            <a:ext cx="576064" cy="602392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7164288" y="2039144"/>
            <a:ext cx="576064" cy="602392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7996251" y="3861048"/>
            <a:ext cx="576064" cy="602392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508104" y="5013176"/>
            <a:ext cx="576064" cy="602392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7884368" y="5778936"/>
            <a:ext cx="576064" cy="602392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52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1043608" y="1124744"/>
            <a:ext cx="8100392" cy="5733256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proton-proton chain</a:t>
            </a:r>
            <a:endParaRPr lang="en-US" dirty="0"/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3" t="5666" r="5833"/>
          <a:stretch/>
        </p:blipFill>
        <p:spPr bwMode="auto">
          <a:xfrm>
            <a:off x="1547664" y="1700808"/>
            <a:ext cx="7113886" cy="4680520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 bwMode="auto">
          <a:xfrm>
            <a:off x="3995936" y="2039144"/>
            <a:ext cx="576064" cy="602392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7164288" y="2039144"/>
            <a:ext cx="576064" cy="602392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7996251" y="3861048"/>
            <a:ext cx="576064" cy="602392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508104" y="5013176"/>
            <a:ext cx="576064" cy="602392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7884368" y="5778936"/>
            <a:ext cx="576064" cy="602392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10084" y="6119718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FF0000"/>
                </a:solidFill>
                <a:effectLst/>
              </a:rPr>
              <a:t>1969</a:t>
            </a:r>
            <a:endParaRPr lang="en-US" sz="2800" dirty="0">
              <a:solidFill>
                <a:srgbClr val="FF0000"/>
              </a:solidFill>
              <a:effectLst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17848" y="4581128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FF0000"/>
                </a:solidFill>
                <a:effectLst/>
              </a:rPr>
              <a:t>2009</a:t>
            </a:r>
            <a:endParaRPr lang="en-US" sz="2800" dirty="0">
              <a:solidFill>
                <a:srgbClr val="FF0000"/>
              </a:solidFill>
              <a:effectLst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83968" y="1628800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FF0000"/>
                </a:solidFill>
                <a:effectLst/>
              </a:rPr>
              <a:t>1991</a:t>
            </a:r>
            <a:endParaRPr lang="en-US" sz="2800" dirty="0">
              <a:solidFill>
                <a:srgbClr val="FF0000"/>
              </a:solidFill>
              <a:effectLst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03167" y="1648530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FF0000"/>
                </a:solidFill>
                <a:effectLst/>
              </a:rPr>
              <a:t>2012</a:t>
            </a:r>
            <a:endParaRPr lang="en-US" sz="2800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1230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90" name="Picture 2" descr="sun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19150"/>
            <a:ext cx="9144000" cy="858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2691" name="Oval 3"/>
          <p:cNvSpPr>
            <a:spLocks noChangeArrowheads="1"/>
          </p:cNvSpPr>
          <p:nvPr/>
        </p:nvSpPr>
        <p:spPr bwMode="auto">
          <a:xfrm>
            <a:off x="4643438" y="3429000"/>
            <a:ext cx="82550" cy="841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2704" name="Text Box 16"/>
          <p:cNvSpPr txBox="1">
            <a:spLocks noChangeArrowheads="1"/>
          </p:cNvSpPr>
          <p:nvPr/>
        </p:nvSpPr>
        <p:spPr bwMode="auto">
          <a:xfrm>
            <a:off x="2555776" y="332335"/>
            <a:ext cx="638347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4800" dirty="0" smtClean="0">
                <a:latin typeface="+mj-lt"/>
              </a:rPr>
              <a:t>The</a:t>
            </a:r>
            <a:r>
              <a:rPr lang="de-DE" sz="4800" baseline="0" dirty="0" smtClean="0">
                <a:latin typeface="+mj-lt"/>
              </a:rPr>
              <a:t> Sun </a:t>
            </a:r>
            <a:r>
              <a:rPr lang="de-DE" sz="4800" baseline="0" dirty="0">
                <a:latin typeface="+mj-lt"/>
              </a:rPr>
              <a:t>in Neutrinos</a:t>
            </a:r>
            <a:endParaRPr lang="en-GB" sz="4800" baseline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98109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2" name="Rectangle 4"/>
          <p:cNvSpPr>
            <a:spLocks noChangeArrowheads="1"/>
          </p:cNvSpPr>
          <p:nvPr/>
        </p:nvSpPr>
        <p:spPr bwMode="auto">
          <a:xfrm>
            <a:off x="0" y="934419"/>
            <a:ext cx="9144000" cy="5923581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427013" name="Picture 5" descr="su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11" y="3231449"/>
            <a:ext cx="2781300" cy="219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7014" name="Picture 6" descr="earth_1_apollo17_bi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599" y="3472749"/>
            <a:ext cx="1509712" cy="14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7015" name="Picture 7" descr="nuoszi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461" y="4034724"/>
            <a:ext cx="5118100" cy="19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7016" name="Text Box 8"/>
          <p:cNvSpPr txBox="1">
            <a:spLocks noChangeArrowheads="1"/>
          </p:cNvSpPr>
          <p:nvPr/>
        </p:nvSpPr>
        <p:spPr bwMode="auto">
          <a:xfrm>
            <a:off x="2601824" y="131208"/>
            <a:ext cx="66992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4400" baseline="0" dirty="0" smtClean="0">
                <a:latin typeface="+mj-lt"/>
              </a:rPr>
              <a:t> What have we learned?</a:t>
            </a:r>
            <a:r>
              <a:rPr lang="en-US" sz="3200" baseline="0" dirty="0" smtClean="0">
                <a:solidFill>
                  <a:schemeClr val="bg1"/>
                </a:solidFill>
                <a:latin typeface="+mj-lt"/>
              </a:rPr>
              <a:t> </a:t>
            </a:r>
            <a:endParaRPr lang="de-DE" sz="3200" baseline="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427017" name="Group 9"/>
          <p:cNvGrpSpPr>
            <a:grpSpLocks/>
          </p:cNvGrpSpPr>
          <p:nvPr/>
        </p:nvGrpSpPr>
        <p:grpSpPr bwMode="auto">
          <a:xfrm>
            <a:off x="699293" y="5226050"/>
            <a:ext cx="3649663" cy="1631950"/>
            <a:chOff x="3400" y="3392"/>
            <a:chExt cx="2299" cy="1028"/>
          </a:xfrm>
        </p:grpSpPr>
        <p:sp>
          <p:nvSpPr>
            <p:cNvPr id="427018" name="Text Box 10"/>
            <p:cNvSpPr txBox="1">
              <a:spLocks noChangeArrowheads="1"/>
            </p:cNvSpPr>
            <p:nvPr/>
          </p:nvSpPr>
          <p:spPr bwMode="auto">
            <a:xfrm>
              <a:off x="3400" y="3392"/>
              <a:ext cx="1526" cy="1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endParaRPr lang="en-US" sz="2000" baseline="0" dirty="0" smtClean="0">
                <a:solidFill>
                  <a:srgbClr val="66FFFF"/>
                </a:solidFill>
                <a:latin typeface="Arial" charset="0"/>
              </a:endParaRPr>
            </a:p>
            <a:p>
              <a:pPr eaLnBrk="1" hangingPunct="1"/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n</a:t>
              </a:r>
              <a:r>
                <a:rPr lang="en-US" sz="2000" baseline="0" dirty="0" smtClean="0">
                  <a:solidFill>
                    <a:srgbClr val="000000"/>
                  </a:solidFill>
                  <a:latin typeface="Arial" charset="0"/>
                </a:rPr>
                <a:t>eutrinos 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change </a:t>
              </a:r>
              <a:endParaRPr lang="en-US" sz="2000" baseline="0" dirty="0">
                <a:solidFill>
                  <a:srgbClr val="000000"/>
                </a:solidFill>
                <a:latin typeface="Arial" charset="0"/>
              </a:endParaRPr>
            </a:p>
            <a:p>
              <a:pPr eaLnBrk="1" hangingPunct="1"/>
              <a:r>
                <a:rPr lang="de-DE" sz="2000" dirty="0">
                  <a:solidFill>
                    <a:srgbClr val="000000"/>
                  </a:solidFill>
                  <a:latin typeface="Arial" charset="0"/>
                </a:rPr>
                <a:t>t</a:t>
              </a:r>
              <a:r>
                <a:rPr lang="de-DE" sz="2000" dirty="0" smtClean="0">
                  <a:solidFill>
                    <a:srgbClr val="000000"/>
                  </a:solidFill>
                  <a:latin typeface="Arial" charset="0"/>
                </a:rPr>
                <a:t>heir identity on </a:t>
              </a:r>
            </a:p>
            <a:p>
              <a:pPr eaLnBrk="1" hangingPunct="1"/>
              <a:r>
                <a:rPr lang="de-DE" sz="2000" dirty="0">
                  <a:solidFill>
                    <a:srgbClr val="000000"/>
                  </a:solidFill>
                  <a:latin typeface="Arial" charset="0"/>
                </a:rPr>
                <a:t>t</a:t>
              </a:r>
              <a:r>
                <a:rPr lang="de-DE" sz="2000" baseline="0" dirty="0" smtClean="0">
                  <a:solidFill>
                    <a:srgbClr val="000000"/>
                  </a:solidFill>
                  <a:latin typeface="Arial" charset="0"/>
                </a:rPr>
                <a:t>heir way to Earth</a:t>
              </a:r>
              <a:endParaRPr lang="en-US" sz="2000" baseline="0" dirty="0">
                <a:solidFill>
                  <a:srgbClr val="000000"/>
                </a:solidFill>
                <a:latin typeface="Arial" charset="0"/>
              </a:endParaRPr>
            </a:p>
            <a:p>
              <a:pPr eaLnBrk="1" hangingPunct="1"/>
              <a:endParaRPr lang="en-US" sz="2000" baseline="0" dirty="0">
                <a:solidFill>
                  <a:srgbClr val="66FFFF"/>
                </a:solidFill>
                <a:latin typeface="Arial" charset="0"/>
              </a:endParaRPr>
            </a:p>
          </p:txBody>
        </p:sp>
        <p:pic>
          <p:nvPicPr>
            <p:cNvPr id="427019" name="Picture 11" descr="nu_oszi_wh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3" y="3421"/>
              <a:ext cx="806" cy="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27020" name="Text Box 12"/>
          <p:cNvSpPr txBox="1">
            <a:spLocks noChangeArrowheads="1"/>
          </p:cNvSpPr>
          <p:nvPr/>
        </p:nvSpPr>
        <p:spPr bwMode="auto">
          <a:xfrm>
            <a:off x="4608421" y="5780415"/>
            <a:ext cx="45159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de-DE" sz="2800" dirty="0" smtClean="0">
                <a:latin typeface="Arial" charset="0"/>
                <a:sym typeface="Symbol"/>
              </a:rPr>
              <a:t></a:t>
            </a:r>
            <a:r>
              <a:rPr lang="de-DE" sz="2800" baseline="0" dirty="0" smtClean="0">
                <a:latin typeface="Arial" charset="0"/>
                <a:sym typeface="Wingdings" pitchFamily="2" charset="2"/>
              </a:rPr>
              <a:t> </a:t>
            </a:r>
            <a:r>
              <a:rPr lang="de-DE" sz="2800" dirty="0">
                <a:latin typeface="Arial" charset="0"/>
                <a:sym typeface="Wingdings" pitchFamily="2" charset="2"/>
              </a:rPr>
              <a:t>n</a:t>
            </a:r>
            <a:r>
              <a:rPr lang="de-DE" sz="2800" baseline="0" dirty="0" smtClean="0">
                <a:latin typeface="Arial" charset="0"/>
                <a:sym typeface="Wingdings" pitchFamily="2" charset="2"/>
              </a:rPr>
              <a:t>eutrinos have a mass</a:t>
            </a:r>
            <a:endParaRPr lang="en-GB" sz="2800" baseline="0" dirty="0">
              <a:latin typeface="Arial" charset="0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299185" y="1252211"/>
            <a:ext cx="8521287" cy="5183187"/>
          </a:xfrm>
        </p:spPr>
        <p:txBody>
          <a:bodyPr/>
          <a:lstStyle/>
          <a:p>
            <a:r>
              <a:rPr lang="de-DE" sz="2400" dirty="0" smtClean="0"/>
              <a:t>The basic mechanism of the Sun is confirmed with a few percent accuracy</a:t>
            </a:r>
          </a:p>
          <a:p>
            <a:endParaRPr lang="de-DE" sz="800" dirty="0" smtClean="0"/>
          </a:p>
          <a:p>
            <a:r>
              <a:rPr lang="de-DE" sz="2400" dirty="0" smtClean="0"/>
              <a:t>Neutrinos change their identity on their way to Earth  („oscillations“)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3726951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b="0" dirty="0" smtClean="0">
                <a:solidFill>
                  <a:schemeClr val="tx1"/>
                </a:solidFill>
                <a:effectLst/>
              </a:rPr>
              <a:t>Solar and Supernova Neutrinos</a:t>
            </a:r>
            <a:r>
              <a:rPr lang="de-DE" sz="3200" b="0" dirty="0">
                <a:solidFill>
                  <a:schemeClr val="tx1"/>
                </a:solidFill>
                <a:effectLst/>
              </a:rPr>
              <a:t>:                        </a:t>
            </a:r>
            <a:endParaRPr lang="en-GB" sz="3200" b="0" dirty="0">
              <a:solidFill>
                <a:schemeClr val="tx1"/>
              </a:solidFill>
              <a:effectLst/>
            </a:endParaRPr>
          </a:p>
        </p:txBody>
      </p:sp>
      <p:pic>
        <p:nvPicPr>
          <p:cNvPr id="1025028" name="Picture 4" descr="Ray-Davis-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2636838"/>
            <a:ext cx="2593975" cy="3352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29" name="Picture 5" descr="koshiba-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636838"/>
            <a:ext cx="4419600" cy="3313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030" name="Text Box 6"/>
          <p:cNvSpPr txBox="1">
            <a:spLocks noChangeArrowheads="1"/>
          </p:cNvSpPr>
          <p:nvPr/>
        </p:nvSpPr>
        <p:spPr bwMode="auto">
          <a:xfrm>
            <a:off x="1223963" y="6065838"/>
            <a:ext cx="7021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de-DE" sz="2400" b="0">
                <a:solidFill>
                  <a:schemeClr val="bg1"/>
                </a:solidFill>
                <a:effectLst/>
              </a:rPr>
              <a:t> </a:t>
            </a:r>
            <a:r>
              <a:rPr lang="de-DE" sz="2400" b="0">
                <a:effectLst/>
              </a:rPr>
              <a:t>Raymond Davis jr.                    Masatoshi Koshiba</a:t>
            </a:r>
          </a:p>
        </p:txBody>
      </p:sp>
      <p:pic>
        <p:nvPicPr>
          <p:cNvPr id="1025032" name="Picture 8" descr="medal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9" r="16803"/>
          <a:stretch>
            <a:fillRect/>
          </a:stretch>
        </p:blipFill>
        <p:spPr bwMode="auto">
          <a:xfrm>
            <a:off x="1042988" y="260350"/>
            <a:ext cx="1827212" cy="201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033" name="Text Box 9"/>
          <p:cNvSpPr txBox="1">
            <a:spLocks noChangeArrowheads="1"/>
          </p:cNvSpPr>
          <p:nvPr/>
        </p:nvSpPr>
        <p:spPr bwMode="auto">
          <a:xfrm>
            <a:off x="2555875" y="1673225"/>
            <a:ext cx="86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400">
                <a:effectLst/>
              </a:rPr>
              <a:t>2002</a:t>
            </a:r>
            <a:endParaRPr lang="en-GB" sz="2400">
              <a:effectLst/>
            </a:endParaRPr>
          </a:p>
        </p:txBody>
      </p:sp>
      <p:sp>
        <p:nvSpPr>
          <p:cNvPr id="1025035" name="Text Box 11"/>
          <p:cNvSpPr txBox="1">
            <a:spLocks noChangeArrowheads="1"/>
          </p:cNvSpPr>
          <p:nvPr/>
        </p:nvSpPr>
        <p:spPr bwMode="auto">
          <a:xfrm>
            <a:off x="3490913" y="1673225"/>
            <a:ext cx="52498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000" b="0">
                <a:effectLst/>
              </a:rPr>
              <a:t>„… for opening a new observational window  </a:t>
            </a:r>
          </a:p>
          <a:p>
            <a:r>
              <a:rPr lang="de-DE" sz="2000" b="0">
                <a:effectLst/>
              </a:rPr>
              <a:t>                                              to the Universe“</a:t>
            </a:r>
            <a:endParaRPr lang="en-GB" sz="2000" b="0">
              <a:effectLst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What do we not know yet?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1161" y="1268760"/>
            <a:ext cx="8100392" cy="5183187"/>
          </a:xfrm>
        </p:spPr>
        <p:txBody>
          <a:bodyPr/>
          <a:lstStyle/>
          <a:p>
            <a:r>
              <a:rPr lang="de-DE" sz="2800" dirty="0" smtClean="0"/>
              <a:t>Why do we see less „metals“ at the solar surface than suggested by the solar model („metallicity puzzle“)?</a:t>
            </a:r>
          </a:p>
          <a:p>
            <a:endParaRPr lang="de-DE" sz="800" dirty="0" smtClean="0"/>
          </a:p>
          <a:p>
            <a:pPr marL="0" indent="0">
              <a:buNone/>
            </a:pPr>
            <a:r>
              <a:rPr lang="de-DE" b="1" dirty="0" smtClean="0">
                <a:solidFill>
                  <a:srgbClr val="FFFF00"/>
                </a:solidFill>
                <a:sym typeface="Symbol"/>
              </a:rPr>
              <a:t>      measure CNO neutrinos  </a:t>
            </a:r>
            <a:endParaRPr lang="de-DE" sz="1800" dirty="0" smtClean="0">
              <a:effectLst/>
              <a:sym typeface="Symbol"/>
            </a:endParaRPr>
          </a:p>
          <a:p>
            <a:pPr marL="0" indent="0">
              <a:buNone/>
            </a:pPr>
            <a:endParaRPr lang="de-DE" sz="1000" dirty="0" smtClean="0"/>
          </a:p>
          <a:p>
            <a:r>
              <a:rPr lang="de-DE" sz="2800" dirty="0" smtClean="0"/>
              <a:t>Are there tiny time modulations of the neutrino flux?</a:t>
            </a:r>
          </a:p>
          <a:p>
            <a:pPr lvl="1"/>
            <a:r>
              <a:rPr lang="de-DE" sz="2400" dirty="0" smtClean="0"/>
              <a:t>Hints from satellite experiment SOHO  </a:t>
            </a:r>
          </a:p>
          <a:p>
            <a:pPr lvl="1"/>
            <a:r>
              <a:rPr lang="de-DE" sz="2400" dirty="0" smtClean="0"/>
              <a:t>Present limits : &lt; 10%. Could be ~1% or less.</a:t>
            </a:r>
          </a:p>
          <a:p>
            <a:pPr lvl="1"/>
            <a:endParaRPr lang="de-DE" sz="800" dirty="0" smtClean="0"/>
          </a:p>
          <a:p>
            <a:pPr marL="0" indent="0">
              <a:buNone/>
            </a:pPr>
            <a:r>
              <a:rPr lang="de-DE" b="1" dirty="0" smtClean="0">
                <a:solidFill>
                  <a:srgbClr val="FFFF00"/>
                </a:solidFill>
                <a:sym typeface="Symbol"/>
              </a:rPr>
              <a:t>      </a:t>
            </a:r>
            <a:r>
              <a:rPr lang="de-DE" b="1" dirty="0">
                <a:solidFill>
                  <a:srgbClr val="FFFF00"/>
                </a:solidFill>
                <a:sym typeface="Symbol"/>
              </a:rPr>
              <a:t>b</a:t>
            </a:r>
            <a:r>
              <a:rPr lang="de-DE" b="1" dirty="0" smtClean="0">
                <a:solidFill>
                  <a:srgbClr val="FFFF00"/>
                </a:solidFill>
              </a:rPr>
              <a:t>uild larger detectors which  </a:t>
            </a:r>
          </a:p>
          <a:p>
            <a:pPr marL="0" indent="0">
              <a:buNone/>
            </a:pPr>
            <a:r>
              <a:rPr lang="de-DE" b="1" dirty="0">
                <a:solidFill>
                  <a:srgbClr val="FFFF00"/>
                </a:solidFill>
              </a:rPr>
              <a:t> </a:t>
            </a:r>
            <a:r>
              <a:rPr lang="de-DE" b="1" dirty="0" smtClean="0">
                <a:solidFill>
                  <a:srgbClr val="FFFF00"/>
                </a:solidFill>
              </a:rPr>
              <a:t>        collect  larger statistics!</a:t>
            </a:r>
          </a:p>
        </p:txBody>
      </p:sp>
    </p:spTree>
    <p:extLst>
      <p:ext uri="{BB962C8B-B14F-4D97-AF65-F5344CB8AC3E}">
        <p14:creationId xmlns:p14="http://schemas.microsoft.com/office/powerpoint/2010/main" val="335874676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4211959" y="1256474"/>
            <a:ext cx="4973891" cy="4608512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Key for discovery: the CNO cycle</a:t>
            </a:r>
            <a:endParaRPr lang="en-US" dirty="0"/>
          </a:p>
        </p:txBody>
      </p:sp>
      <p:pic>
        <p:nvPicPr>
          <p:cNvPr id="5" name="Picture 5" descr="CNO_Cyc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401" y="1760530"/>
            <a:ext cx="386852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943161" y="1484784"/>
            <a:ext cx="3668472" cy="287965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de-DE" sz="2400" dirty="0"/>
              <a:t>Dominant in heavy stars</a:t>
            </a:r>
            <a:endParaRPr lang="en-US" sz="2400" dirty="0"/>
          </a:p>
          <a:p>
            <a:endParaRPr lang="de-DE" sz="1600" dirty="0" smtClean="0"/>
          </a:p>
          <a:p>
            <a:r>
              <a:rPr lang="de-DE" sz="2400" dirty="0" smtClean="0"/>
              <a:t>Contributes only  0.5% in the Sun</a:t>
            </a:r>
          </a:p>
          <a:p>
            <a:endParaRPr lang="de-DE" sz="1600" dirty="0"/>
          </a:p>
          <a:p>
            <a:r>
              <a:rPr lang="de-DE" sz="2400" dirty="0" smtClean="0"/>
              <a:t>CNO neutrinos not yet detected</a:t>
            </a:r>
          </a:p>
          <a:p>
            <a:endParaRPr lang="de-DE" sz="1600" dirty="0" smtClean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910376" y="5864986"/>
            <a:ext cx="8204371" cy="287965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de-DE" sz="2400" dirty="0" smtClean="0"/>
              <a:t>Solar CNO neutrinos  provide key information about heavy elements in the Sun („metallicity puzzle“) !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235824" y="4976209"/>
            <a:ext cx="13115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But: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45036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2204864"/>
            <a:ext cx="7772400" cy="1362075"/>
          </a:xfrm>
        </p:spPr>
        <p:txBody>
          <a:bodyPr/>
          <a:lstStyle/>
          <a:p>
            <a:r>
              <a:rPr lang="de-DE" sz="6600" dirty="0" smtClean="0"/>
              <a:t>Geo-neutrinos  </a:t>
            </a:r>
            <a:r>
              <a:rPr lang="de-DE" sz="5400" dirty="0" smtClean="0"/>
              <a:t/>
            </a:r>
            <a:br>
              <a:rPr lang="de-DE" sz="5400" dirty="0" smtClean="0"/>
            </a:br>
            <a:r>
              <a:rPr lang="de-DE" sz="5400" dirty="0" smtClean="0"/>
              <a:t/>
            </a:r>
            <a:br>
              <a:rPr lang="de-DE" sz="5400" dirty="0" smtClean="0"/>
            </a:br>
            <a:r>
              <a:rPr lang="de-DE" sz="3600" dirty="0" smtClean="0"/>
              <a:t>understanding                                     the interior of the earth</a:t>
            </a:r>
            <a:br>
              <a:rPr lang="de-DE" sz="3600" dirty="0" smtClean="0"/>
            </a:br>
            <a:r>
              <a:rPr lang="de-DE" sz="5400" dirty="0" smtClean="0"/>
              <a:t/>
            </a:r>
            <a:br>
              <a:rPr lang="de-DE" sz="5400" dirty="0" smtClean="0"/>
            </a:br>
            <a:r>
              <a:rPr lang="de-DE" dirty="0"/>
              <a:t/>
            </a:r>
            <a:br>
              <a:rPr lang="de-DE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17084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Structure of the Earth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267744" y="1139679"/>
            <a:ext cx="5573712" cy="5486400"/>
            <a:chOff x="2267744" y="1139679"/>
            <a:chExt cx="5573712" cy="5486400"/>
          </a:xfrm>
        </p:grpSpPr>
        <p:pic>
          <p:nvPicPr>
            <p:cNvPr id="4" name="Picture 2" descr="&#10;Coupe.jpeg                                                     0001A725Macintosh HD                   B7CD0107: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744" y="1139679"/>
              <a:ext cx="5573712" cy="5486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 Box 3"/>
            <p:cNvSpPr txBox="1">
              <a:spLocks noChangeArrowheads="1"/>
            </p:cNvSpPr>
            <p:nvPr/>
          </p:nvSpPr>
          <p:spPr bwMode="auto">
            <a:xfrm>
              <a:off x="4144543" y="3269451"/>
              <a:ext cx="1003801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2800" b="1" dirty="0" err="1">
                  <a:solidFill>
                    <a:srgbClr val="FFFFFF"/>
                  </a:solidFill>
                  <a:effectLst/>
                  <a:latin typeface="+mj-lt"/>
                  <a:ea typeface="ＭＳ Ｐゴシック" charset="0"/>
                </a:rPr>
                <a:t>Core</a:t>
              </a:r>
              <a:endParaRPr lang="fr-FR" sz="2800" b="1" dirty="0">
                <a:solidFill>
                  <a:srgbClr val="FFFFFF"/>
                </a:solidFill>
                <a:effectLst/>
                <a:latin typeface="+mj-lt"/>
                <a:ea typeface="ＭＳ Ｐゴシック" charset="0"/>
              </a:endParaRPr>
            </a:p>
          </p:txBody>
        </p:sp>
        <p:sp>
          <p:nvSpPr>
            <p:cNvPr id="8" name="ZoneTexte 1"/>
            <p:cNvSpPr txBox="1">
              <a:spLocks noChangeArrowheads="1"/>
            </p:cNvSpPr>
            <p:nvPr/>
          </p:nvSpPr>
          <p:spPr bwMode="auto">
            <a:xfrm rot="18791435">
              <a:off x="2281122" y="1548739"/>
              <a:ext cx="112402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-84" charset="0"/>
                  <a:ea typeface="ＭＳ Ｐゴシック" pitchFamily="-8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-84" charset="0"/>
                  <a:ea typeface="ＭＳ Ｐゴシック" pitchFamily="-8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-84" charset="0"/>
                  <a:ea typeface="ＭＳ Ｐゴシック" pitchFamily="-8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-84" charset="0"/>
                  <a:ea typeface="ＭＳ Ｐゴシック" pitchFamily="-8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-84" charset="0"/>
                  <a:ea typeface="ＭＳ Ｐゴシック" pitchFamily="-8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ＭＳ Ｐゴシック" pitchFamily="-8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ＭＳ Ｐゴシック" pitchFamily="-8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ＭＳ Ｐゴシック" pitchFamily="-8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ＭＳ Ｐゴシック" pitchFamily="-84" charset="-128"/>
                </a:defRPr>
              </a:lvl9pPr>
            </a:lstStyle>
            <a:p>
              <a:r>
                <a:rPr lang="fr-FR" sz="2800" b="1" dirty="0" err="1">
                  <a:effectLst/>
                  <a:latin typeface="+mj-lt"/>
                </a:rPr>
                <a:t>Crust</a:t>
              </a:r>
              <a:endParaRPr lang="fr-FR" sz="2800" b="1" dirty="0">
                <a:effectLst/>
                <a:latin typeface="+mj-lt"/>
              </a:endParaRPr>
            </a:p>
          </p:txBody>
        </p:sp>
        <p:sp>
          <p:nvSpPr>
            <p:cNvPr id="9" name="Text Box 3"/>
            <p:cNvSpPr txBox="1">
              <a:spLocks noChangeArrowheads="1"/>
            </p:cNvSpPr>
            <p:nvPr/>
          </p:nvSpPr>
          <p:spPr bwMode="auto">
            <a:xfrm>
              <a:off x="3697188" y="1805310"/>
              <a:ext cx="1324402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2800" dirty="0" err="1" smtClean="0">
                  <a:solidFill>
                    <a:schemeClr val="bg1">
                      <a:lumMod val="60000"/>
                      <a:lumOff val="40000"/>
                    </a:schemeClr>
                  </a:solidFill>
                  <a:effectLst/>
                  <a:latin typeface="+mj-lt"/>
                  <a:ea typeface="ＭＳ Ｐゴシック" charset="0"/>
                </a:rPr>
                <a:t>Mantle</a:t>
              </a:r>
              <a:endParaRPr lang="fr-FR" sz="2800" b="1" dirty="0">
                <a:solidFill>
                  <a:schemeClr val="bg1">
                    <a:lumMod val="60000"/>
                    <a:lumOff val="40000"/>
                  </a:schemeClr>
                </a:solidFill>
                <a:effectLst/>
                <a:latin typeface="+mj-lt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469062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1043608" y="1052736"/>
            <a:ext cx="7848872" cy="5805264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Heat loss of the Earth: 42-48 TW</a:t>
            </a:r>
            <a:endParaRPr lang="en-US" dirty="0"/>
          </a:p>
        </p:txBody>
      </p:sp>
      <p:pic>
        <p:nvPicPr>
          <p:cNvPr id="3" name="Image 2" descr="Figure8.4-globalhfmap.eps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509919"/>
            <a:ext cx="6343290" cy="4890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897698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1988840"/>
            <a:ext cx="7772400" cy="1362075"/>
          </a:xfrm>
        </p:spPr>
        <p:txBody>
          <a:bodyPr/>
          <a:lstStyle/>
          <a:p>
            <a:r>
              <a:rPr lang="de-DE" sz="6600" dirty="0" smtClean="0"/>
              <a:t>neutrinos                         as messengers</a:t>
            </a:r>
            <a:r>
              <a:rPr lang="de-DE" sz="5400" dirty="0" smtClean="0"/>
              <a:t/>
            </a:r>
            <a:br>
              <a:rPr lang="de-DE" sz="5400" dirty="0" smtClean="0"/>
            </a:br>
            <a:r>
              <a:rPr lang="de-DE" sz="5400" dirty="0" smtClean="0"/>
              <a:t/>
            </a:r>
            <a:br>
              <a:rPr lang="de-DE" sz="5400" dirty="0" smtClean="0"/>
            </a:br>
            <a:r>
              <a:rPr lang="de-DE" sz="3600" dirty="0" smtClean="0"/>
              <a:t>challenges and benefits</a:t>
            </a:r>
            <a:br>
              <a:rPr lang="de-DE" sz="3600" dirty="0" smtClean="0"/>
            </a:br>
            <a:r>
              <a:rPr lang="de-DE" sz="5400" dirty="0" smtClean="0"/>
              <a:t/>
            </a:r>
            <a:br>
              <a:rPr lang="de-DE" sz="5400" dirty="0" smtClean="0"/>
            </a:br>
            <a:r>
              <a:rPr lang="de-DE" dirty="0"/>
              <a:t/>
            </a:r>
            <a:br>
              <a:rPr lang="de-DE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76486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3851920" y="1052736"/>
            <a:ext cx="5292080" cy="5805264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Contributions to heat loss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1363774"/>
            <a:ext cx="3168352" cy="5183187"/>
          </a:xfrm>
        </p:spPr>
        <p:txBody>
          <a:bodyPr/>
          <a:lstStyle/>
          <a:p>
            <a:r>
              <a:rPr lang="de-DE" sz="2400" dirty="0" smtClean="0"/>
              <a:t>Expect 14-24 TW due to radioactive decay in crust and mantle</a:t>
            </a:r>
          </a:p>
          <a:p>
            <a:endParaRPr lang="de-DE" sz="1600" dirty="0" smtClean="0"/>
          </a:p>
          <a:p>
            <a:r>
              <a:rPr lang="de-DE" sz="2400" dirty="0" smtClean="0"/>
              <a:t>Missing</a:t>
            </a:r>
          </a:p>
          <a:p>
            <a:endParaRPr lang="de-DE" sz="1800" dirty="0"/>
          </a:p>
          <a:p>
            <a:r>
              <a:rPr lang="de-DE" sz="2400" dirty="0" smtClean="0"/>
              <a:t>Measure anti-neutrinos from U and Th decays</a:t>
            </a:r>
            <a:r>
              <a:rPr lang="de-DE" sz="2400" dirty="0"/>
              <a:t> </a:t>
            </a:r>
            <a:r>
              <a:rPr lang="de-DE" sz="2400" dirty="0" smtClean="0"/>
              <a:t>in order to determine, at least, the heat production in mantel and crust</a:t>
            </a:r>
            <a:endParaRPr lang="de-DE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Image 1" descr="Energy-budget-camembert.ti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9" t="17762" r="24775" b="19500"/>
          <a:stretch/>
        </p:blipFill>
        <p:spPr bwMode="auto">
          <a:xfrm>
            <a:off x="4507505" y="1613646"/>
            <a:ext cx="3952928" cy="4695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 bwMode="auto">
          <a:xfrm>
            <a:off x="2555776" y="3429000"/>
            <a:ext cx="2376264" cy="792088"/>
          </a:xfrm>
          <a:prstGeom prst="straightConnector1">
            <a:avLst/>
          </a:prstGeom>
          <a:solidFill>
            <a:schemeClr val="accent1"/>
          </a:solidFill>
          <a:ln w="3175" cap="flat" cmpd="sng" algn="ctr">
            <a:solidFill>
              <a:schemeClr val="bg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8" name="Straight Arrow Connector 7"/>
          <p:cNvCxnSpPr/>
          <p:nvPr/>
        </p:nvCxnSpPr>
        <p:spPr bwMode="auto">
          <a:xfrm>
            <a:off x="3059832" y="2787535"/>
            <a:ext cx="2376264" cy="792088"/>
          </a:xfrm>
          <a:prstGeom prst="straightConnector1">
            <a:avLst/>
          </a:prstGeom>
          <a:solidFill>
            <a:schemeClr val="accent1"/>
          </a:solidFill>
          <a:ln w="3175" cap="flat" cmpd="sng" algn="ctr">
            <a:solidFill>
              <a:schemeClr val="bg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15566125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1475656" y="1052736"/>
            <a:ext cx="6660232" cy="5805264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Expected fluxes of geoneutrinos</a:t>
            </a:r>
            <a:endParaRPr lang="en-US" dirty="0"/>
          </a:p>
        </p:txBody>
      </p:sp>
      <p:pic>
        <p:nvPicPr>
          <p:cNvPr id="8" name="Picture 3" descr="File:Geoneutrino signal prediction - rotating glob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679" y="1795128"/>
            <a:ext cx="5200344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4227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First detection and future needs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124744"/>
            <a:ext cx="7920880" cy="5183187"/>
          </a:xfrm>
        </p:spPr>
        <p:txBody>
          <a:bodyPr/>
          <a:lstStyle/>
          <a:p>
            <a:r>
              <a:rPr lang="de-DE" sz="2400" dirty="0" smtClean="0"/>
              <a:t>Kamland (liquid scintillation detector in Japan): 2005</a:t>
            </a:r>
          </a:p>
          <a:p>
            <a:r>
              <a:rPr lang="de-DE" sz="2400" dirty="0" smtClean="0"/>
              <a:t>Borexino (liquid scintillation detector in Italy):    2010</a:t>
            </a:r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r>
              <a:rPr lang="de-DE" sz="2400" dirty="0" smtClean="0"/>
              <a:t>Heat production by U and Th decays 20</a:t>
            </a:r>
            <a:r>
              <a:rPr lang="de-DE" sz="2400" dirty="0" smtClean="0">
                <a:sym typeface="Symbol"/>
              </a:rPr>
              <a:t>9 TW</a:t>
            </a:r>
          </a:p>
          <a:p>
            <a:endParaRPr lang="de-DE" sz="400" dirty="0">
              <a:sym typeface="Symbol"/>
            </a:endParaRPr>
          </a:p>
          <a:p>
            <a:r>
              <a:rPr lang="de-DE" sz="2400" dirty="0" smtClean="0">
                <a:sym typeface="Symbol"/>
              </a:rPr>
              <a:t>Need to distinguish U and Th separately, pushing the error below 2 TW  and scrutinizing Earth models</a:t>
            </a:r>
          </a:p>
          <a:p>
            <a:endParaRPr lang="de-DE" sz="400" dirty="0" smtClean="0">
              <a:sym typeface="Symbol"/>
            </a:endParaRPr>
          </a:p>
          <a:p>
            <a:pPr marL="0" indent="0">
              <a:buNone/>
            </a:pPr>
            <a:r>
              <a:rPr lang="de-DE" sz="2800" dirty="0" smtClean="0">
                <a:sym typeface="Symbol"/>
              </a:rPr>
              <a:t>	</a:t>
            </a:r>
            <a:r>
              <a:rPr lang="de-DE" sz="2800" dirty="0" smtClean="0">
                <a:solidFill>
                  <a:srgbClr val="FFFF00"/>
                </a:solidFill>
                <a:sym typeface="Symbol"/>
              </a:rPr>
              <a:t> </a:t>
            </a:r>
            <a:r>
              <a:rPr lang="de-DE" sz="2800" b="1" dirty="0" smtClean="0">
                <a:solidFill>
                  <a:srgbClr val="FFFF00"/>
                </a:solidFill>
                <a:sym typeface="Symbol"/>
              </a:rPr>
              <a:t>DayaBay-2</a:t>
            </a:r>
            <a:r>
              <a:rPr lang="de-DE" sz="2800" dirty="0" smtClean="0">
                <a:solidFill>
                  <a:srgbClr val="FFFF00"/>
                </a:solidFill>
                <a:sym typeface="Symbol"/>
              </a:rPr>
              <a:t> 	</a:t>
            </a:r>
            <a:r>
              <a:rPr lang="de-DE" sz="2000" dirty="0" smtClean="0">
                <a:solidFill>
                  <a:srgbClr val="FFFF00"/>
                </a:solidFill>
                <a:sym typeface="Symbol"/>
              </a:rPr>
              <a:t>China 	 20 kt </a:t>
            </a:r>
          </a:p>
          <a:p>
            <a:pPr marL="0" indent="0">
              <a:buNone/>
            </a:pPr>
            <a:r>
              <a:rPr lang="de-DE" sz="2800" dirty="0" smtClean="0">
                <a:solidFill>
                  <a:srgbClr val="FFFF00"/>
                </a:solidFill>
                <a:sym typeface="Symbol"/>
              </a:rPr>
              <a:t>	</a:t>
            </a:r>
            <a:r>
              <a:rPr lang="de-DE" sz="2800" b="1" dirty="0" smtClean="0">
                <a:solidFill>
                  <a:srgbClr val="FFFF00"/>
                </a:solidFill>
                <a:sym typeface="Symbol"/>
              </a:rPr>
              <a:t> LENA          </a:t>
            </a:r>
            <a:r>
              <a:rPr lang="de-DE" sz="2800" dirty="0" smtClean="0">
                <a:solidFill>
                  <a:srgbClr val="FFFF00"/>
                </a:solidFill>
                <a:sym typeface="Symbol"/>
              </a:rPr>
              <a:t>	</a:t>
            </a:r>
            <a:r>
              <a:rPr lang="de-DE" sz="2000" dirty="0" smtClean="0">
                <a:solidFill>
                  <a:srgbClr val="FFFF00"/>
                </a:solidFill>
                <a:sym typeface="Symbol"/>
              </a:rPr>
              <a:t>Europe	 25-50 kt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1111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110" y="2060848"/>
            <a:ext cx="3195638" cy="21288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110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082679"/>
            <a:ext cx="2818023" cy="21744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638229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2276872"/>
            <a:ext cx="8100392" cy="1362075"/>
          </a:xfrm>
        </p:spPr>
        <p:txBody>
          <a:bodyPr/>
          <a:lstStyle/>
          <a:p>
            <a:r>
              <a:rPr lang="de-DE" sz="9600" dirty="0" smtClean="0"/>
              <a:t>I</a:t>
            </a:r>
            <a:r>
              <a:rPr lang="de-DE" sz="6600" dirty="0" smtClean="0"/>
              <a:t>ce</a:t>
            </a:r>
            <a:r>
              <a:rPr lang="de-DE" sz="9600" dirty="0" smtClean="0"/>
              <a:t>c</a:t>
            </a:r>
            <a:r>
              <a:rPr lang="de-DE" sz="6600" dirty="0" smtClean="0"/>
              <a:t>ube</a:t>
            </a:r>
            <a:r>
              <a:rPr lang="de-DE" sz="5400" dirty="0" smtClean="0"/>
              <a:t/>
            </a:r>
            <a:br>
              <a:rPr lang="de-DE" sz="54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400" dirty="0" smtClean="0"/>
              <a:t>and the high-energy universe </a:t>
            </a:r>
            <a:r>
              <a:rPr lang="de-DE" sz="5400" dirty="0" smtClean="0"/>
              <a:t/>
            </a:r>
            <a:br>
              <a:rPr lang="de-DE" sz="5400" dirty="0" smtClean="0"/>
            </a:br>
            <a:r>
              <a:rPr lang="de-DE" dirty="0"/>
              <a:t/>
            </a:r>
            <a:br>
              <a:rPr lang="de-DE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11569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06" name="Text Box 6"/>
          <p:cNvSpPr txBox="1">
            <a:spLocks noChangeArrowheads="1"/>
          </p:cNvSpPr>
          <p:nvPr/>
        </p:nvSpPr>
        <p:spPr bwMode="auto">
          <a:xfrm>
            <a:off x="5580112" y="1336774"/>
            <a:ext cx="3384376" cy="532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800" dirty="0">
                <a:effectLst/>
              </a:rPr>
              <a:t>Victor Hess </a:t>
            </a:r>
            <a:r>
              <a:rPr lang="en-US" sz="2800" dirty="0" smtClean="0">
                <a:effectLst/>
              </a:rPr>
              <a:t>1912</a:t>
            </a:r>
          </a:p>
          <a:p>
            <a:pPr algn="r" eaLnBrk="1" hangingPunct="1"/>
            <a:endParaRPr lang="de-DE" sz="2400" dirty="0">
              <a:effectLst/>
            </a:endParaRPr>
          </a:p>
          <a:p>
            <a:pPr algn="r" eaLnBrk="1" hangingPunct="1"/>
            <a:endParaRPr lang="de-DE" sz="2400" dirty="0" smtClean="0">
              <a:effectLst/>
            </a:endParaRPr>
          </a:p>
          <a:p>
            <a:pPr algn="r" eaLnBrk="1" hangingPunct="1"/>
            <a:endParaRPr lang="de-DE" sz="2400" dirty="0">
              <a:effectLst/>
            </a:endParaRPr>
          </a:p>
          <a:p>
            <a:pPr algn="r" eaLnBrk="1" hangingPunct="1"/>
            <a:endParaRPr lang="de-DE" sz="2400" dirty="0" smtClean="0">
              <a:effectLst/>
            </a:endParaRPr>
          </a:p>
          <a:p>
            <a:pPr algn="r" eaLnBrk="1" hangingPunct="1"/>
            <a:endParaRPr lang="de-DE" sz="2400" dirty="0">
              <a:effectLst/>
            </a:endParaRPr>
          </a:p>
          <a:p>
            <a:pPr algn="r" eaLnBrk="1" hangingPunct="1"/>
            <a:endParaRPr lang="de-DE" sz="2400" dirty="0" smtClean="0">
              <a:effectLst/>
            </a:endParaRPr>
          </a:p>
          <a:p>
            <a:pPr algn="r" eaLnBrk="1" hangingPunct="1"/>
            <a:endParaRPr lang="de-DE" sz="2400" dirty="0">
              <a:effectLst/>
            </a:endParaRPr>
          </a:p>
          <a:p>
            <a:pPr algn="r" eaLnBrk="1" hangingPunct="1"/>
            <a:endParaRPr lang="de-DE" sz="2400" dirty="0" smtClean="0">
              <a:effectLst/>
            </a:endParaRPr>
          </a:p>
          <a:p>
            <a:pPr algn="r" eaLnBrk="1" hangingPunct="1"/>
            <a:endParaRPr lang="de-DE" sz="2400" dirty="0">
              <a:effectLst/>
            </a:endParaRPr>
          </a:p>
          <a:p>
            <a:pPr algn="r" eaLnBrk="1" hangingPunct="1"/>
            <a:endParaRPr lang="de-DE" sz="2400" dirty="0" smtClean="0">
              <a:effectLst/>
            </a:endParaRPr>
          </a:p>
          <a:p>
            <a:pPr algn="r" eaLnBrk="1" hangingPunct="1"/>
            <a:endParaRPr lang="de-DE" sz="2400" dirty="0">
              <a:effectLst/>
            </a:endParaRPr>
          </a:p>
          <a:p>
            <a:pPr algn="r" eaLnBrk="1" hangingPunct="1"/>
            <a:endParaRPr lang="de-DE" sz="2400" dirty="0" smtClean="0">
              <a:effectLst/>
            </a:endParaRPr>
          </a:p>
          <a:p>
            <a:pPr algn="ctr" eaLnBrk="1" hangingPunct="1"/>
            <a:r>
              <a:rPr lang="de-DE" sz="2000" dirty="0" smtClean="0">
                <a:effectLst/>
              </a:rPr>
              <a:t>Nobel Prize 1936</a:t>
            </a:r>
            <a:endParaRPr lang="de-DE" sz="2000" dirty="0">
              <a:effectLst/>
            </a:endParaRPr>
          </a:p>
        </p:txBody>
      </p:sp>
      <p:pic>
        <p:nvPicPr>
          <p:cNvPr id="1075207" name="Picture 7" descr="hessballo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624" y="1270306"/>
            <a:ext cx="4176191" cy="5317202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4"/>
          <p:cNvSpPr>
            <a:spLocks noGrp="1" noChangeArrowheads="1"/>
          </p:cNvSpPr>
          <p:nvPr>
            <p:ph type="title"/>
          </p:nvPr>
        </p:nvSpPr>
        <p:spPr>
          <a:xfrm>
            <a:off x="755576" y="0"/>
            <a:ext cx="8244407" cy="1080120"/>
          </a:xfrm>
          <a:noFill/>
          <a:ln/>
        </p:spPr>
        <p:txBody>
          <a:bodyPr/>
          <a:lstStyle/>
          <a:p>
            <a:r>
              <a:rPr lang="de-DE" sz="3400" dirty="0" smtClean="0"/>
              <a:t> </a:t>
            </a:r>
            <a:r>
              <a:rPr lang="de-DE" sz="3400" dirty="0"/>
              <a:t> </a:t>
            </a:r>
            <a:r>
              <a:rPr lang="de-DE" sz="3200" dirty="0" smtClean="0"/>
              <a:t>A century ago: discovery of cosmic rays</a:t>
            </a:r>
            <a:endParaRPr lang="en-GB" sz="3200" dirty="0"/>
          </a:p>
        </p:txBody>
      </p:sp>
      <p:pic>
        <p:nvPicPr>
          <p:cNvPr id="7" name="Picture 8" descr="medal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9" r="16803"/>
          <a:stretch>
            <a:fillRect/>
          </a:stretch>
        </p:blipFill>
        <p:spPr bwMode="auto">
          <a:xfrm>
            <a:off x="6358694" y="4003035"/>
            <a:ext cx="1827212" cy="201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58521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8244408" cy="792088"/>
          </a:xfrm>
        </p:spPr>
        <p:txBody>
          <a:bodyPr/>
          <a:lstStyle/>
          <a:p>
            <a:r>
              <a:rPr lang="de-DE" sz="3400" dirty="0" smtClean="0"/>
              <a:t>What do we know about cosmic rays?</a:t>
            </a:r>
            <a:endParaRPr lang="en-US" sz="340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187624" y="1268760"/>
            <a:ext cx="7561263" cy="5183187"/>
          </a:xfrm>
        </p:spPr>
        <p:txBody>
          <a:bodyPr/>
          <a:lstStyle/>
          <a:p>
            <a:r>
              <a:rPr lang="de-DE" sz="36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What do we know?</a:t>
            </a:r>
          </a:p>
          <a:p>
            <a:pPr lvl="1"/>
            <a:r>
              <a:rPr lang="de-DE" sz="2600" dirty="0" smtClean="0">
                <a:latin typeface="Calibri" pitchFamily="34" charset="0"/>
                <a:cs typeface="Calibri" pitchFamily="34" charset="0"/>
              </a:rPr>
              <a:t>Composition: Protons and light and heavy nuclei</a:t>
            </a:r>
          </a:p>
          <a:p>
            <a:pPr lvl="1"/>
            <a:r>
              <a:rPr lang="de-DE" sz="2600" dirty="0" smtClean="0">
                <a:latin typeface="Calibri" pitchFamily="34" charset="0"/>
                <a:cs typeface="Calibri" pitchFamily="34" charset="0"/>
              </a:rPr>
              <a:t>Spectrum: Energies up to 10 million of that of the Large Hadron Collider (LHC) in Geneva !</a:t>
            </a:r>
          </a:p>
          <a:p>
            <a:pPr lvl="1"/>
            <a:r>
              <a:rPr lang="de-DE" sz="2600" dirty="0">
                <a:latin typeface="Calibri" pitchFamily="34" charset="0"/>
                <a:cs typeface="Calibri" pitchFamily="34" charset="0"/>
              </a:rPr>
              <a:t>Contribute substantially to the energy </a:t>
            </a:r>
            <a:r>
              <a:rPr lang="de-DE" sz="2600" dirty="0" smtClean="0">
                <a:latin typeface="Calibri" pitchFamily="34" charset="0"/>
                <a:cs typeface="Calibri" pitchFamily="34" charset="0"/>
              </a:rPr>
              <a:t>budget </a:t>
            </a:r>
            <a:r>
              <a:rPr lang="de-DE" sz="2600" dirty="0">
                <a:latin typeface="Calibri" pitchFamily="34" charset="0"/>
                <a:cs typeface="Calibri" pitchFamily="34" charset="0"/>
              </a:rPr>
              <a:t>of our </a:t>
            </a:r>
            <a:r>
              <a:rPr lang="de-DE" sz="2600" dirty="0" smtClean="0">
                <a:latin typeface="Calibri" pitchFamily="34" charset="0"/>
                <a:cs typeface="Calibri" pitchFamily="34" charset="0"/>
              </a:rPr>
              <a:t>Galaxy.</a:t>
            </a:r>
          </a:p>
          <a:p>
            <a:pPr lvl="1"/>
            <a:endParaRPr lang="de-DE" sz="2000" dirty="0" smtClean="0">
              <a:latin typeface="Calibri" pitchFamily="34" charset="0"/>
              <a:cs typeface="Calibri" pitchFamily="34" charset="0"/>
            </a:endParaRPr>
          </a:p>
          <a:p>
            <a:r>
              <a:rPr lang="de-DE" sz="36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What don‘t we know? </a:t>
            </a:r>
          </a:p>
          <a:p>
            <a:pPr lvl="1"/>
            <a:r>
              <a:rPr lang="de-DE" sz="2600" dirty="0" smtClean="0">
                <a:latin typeface="Calibri" pitchFamily="34" charset="0"/>
                <a:cs typeface="Calibri" pitchFamily="34" charset="0"/>
              </a:rPr>
              <a:t>What are the sources? How do they work?</a:t>
            </a:r>
          </a:p>
          <a:p>
            <a:pPr lvl="1"/>
            <a:r>
              <a:rPr lang="de-DE" sz="2600" dirty="0" smtClean="0">
                <a:latin typeface="Calibri" pitchFamily="34" charset="0"/>
                <a:cs typeface="Calibri" pitchFamily="34" charset="0"/>
              </a:rPr>
              <a:t>Suspected sources: shock fronts of Supernova remnants, environment of black holes, ...</a:t>
            </a:r>
            <a:endParaRPr lang="en-US" sz="2600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1781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476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3477" name="Rectangle 5"/>
          <p:cNvSpPr>
            <a:spLocks noGrp="1" noChangeArrowheads="1"/>
          </p:cNvSpPr>
          <p:nvPr>
            <p:ph type="title"/>
          </p:nvPr>
        </p:nvSpPr>
        <p:spPr>
          <a:xfrm>
            <a:off x="539750" y="188913"/>
            <a:ext cx="8604250" cy="1727200"/>
          </a:xfrm>
          <a:noFill/>
          <a:ln/>
        </p:spPr>
        <p:txBody>
          <a:bodyPr/>
          <a:lstStyle/>
          <a:p>
            <a:r>
              <a:rPr lang="en-US" dirty="0" smtClean="0"/>
              <a:t>Charged cosmic rays vs. gamma rays vs. neutrinos</a:t>
            </a:r>
            <a:endParaRPr lang="en-US" dirty="0"/>
          </a:p>
        </p:txBody>
      </p:sp>
      <p:grpSp>
        <p:nvGrpSpPr>
          <p:cNvPr id="873478" name="Group 6"/>
          <p:cNvGrpSpPr>
            <a:grpSpLocks/>
          </p:cNvGrpSpPr>
          <p:nvPr/>
        </p:nvGrpSpPr>
        <p:grpSpPr bwMode="auto">
          <a:xfrm>
            <a:off x="827088" y="2492375"/>
            <a:ext cx="7416800" cy="3600450"/>
            <a:chOff x="2976" y="2688"/>
            <a:chExt cx="2448" cy="1152"/>
          </a:xfrm>
        </p:grpSpPr>
        <p:sp>
          <p:nvSpPr>
            <p:cNvPr id="873479" name="Rectangle 7"/>
            <p:cNvSpPr>
              <a:spLocks noChangeArrowheads="1"/>
            </p:cNvSpPr>
            <p:nvPr/>
          </p:nvSpPr>
          <p:spPr bwMode="auto">
            <a:xfrm>
              <a:off x="2976" y="2688"/>
              <a:ext cx="2448" cy="115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73480" name="Picture 8" descr="casa_xray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6" y="2688"/>
              <a:ext cx="768" cy="76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3481" name="Picture 9" descr="bluemarble2k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13"/>
            <a:stretch>
              <a:fillRect/>
            </a:stretch>
          </p:blipFill>
          <p:spPr bwMode="auto">
            <a:xfrm>
              <a:off x="2976" y="3216"/>
              <a:ext cx="632" cy="6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3482" name="Freeform 10"/>
            <p:cNvSpPr>
              <a:spLocks/>
            </p:cNvSpPr>
            <p:nvPr/>
          </p:nvSpPr>
          <p:spPr bwMode="auto">
            <a:xfrm>
              <a:off x="3314" y="2859"/>
              <a:ext cx="1469" cy="685"/>
            </a:xfrm>
            <a:custGeom>
              <a:avLst/>
              <a:gdLst>
                <a:gd name="T0" fmla="*/ 1454 w 1469"/>
                <a:gd name="T1" fmla="*/ 213 h 685"/>
                <a:gd name="T2" fmla="*/ 1414 w 1469"/>
                <a:gd name="T3" fmla="*/ 373 h 685"/>
                <a:gd name="T4" fmla="*/ 1334 w 1469"/>
                <a:gd name="T5" fmla="*/ 365 h 685"/>
                <a:gd name="T6" fmla="*/ 1254 w 1469"/>
                <a:gd name="T7" fmla="*/ 461 h 685"/>
                <a:gd name="T8" fmla="*/ 1286 w 1469"/>
                <a:gd name="T9" fmla="*/ 557 h 685"/>
                <a:gd name="T10" fmla="*/ 1294 w 1469"/>
                <a:gd name="T11" fmla="*/ 629 h 685"/>
                <a:gd name="T12" fmla="*/ 1302 w 1469"/>
                <a:gd name="T13" fmla="*/ 653 h 685"/>
                <a:gd name="T14" fmla="*/ 1254 w 1469"/>
                <a:gd name="T15" fmla="*/ 685 h 685"/>
                <a:gd name="T16" fmla="*/ 1126 w 1469"/>
                <a:gd name="T17" fmla="*/ 661 h 685"/>
                <a:gd name="T18" fmla="*/ 1102 w 1469"/>
                <a:gd name="T19" fmla="*/ 597 h 685"/>
                <a:gd name="T20" fmla="*/ 1006 w 1469"/>
                <a:gd name="T21" fmla="*/ 437 h 685"/>
                <a:gd name="T22" fmla="*/ 982 w 1469"/>
                <a:gd name="T23" fmla="*/ 445 h 685"/>
                <a:gd name="T24" fmla="*/ 966 w 1469"/>
                <a:gd name="T25" fmla="*/ 493 h 685"/>
                <a:gd name="T26" fmla="*/ 894 w 1469"/>
                <a:gd name="T27" fmla="*/ 445 h 685"/>
                <a:gd name="T28" fmla="*/ 806 w 1469"/>
                <a:gd name="T29" fmla="*/ 317 h 685"/>
                <a:gd name="T30" fmla="*/ 742 w 1469"/>
                <a:gd name="T31" fmla="*/ 293 h 685"/>
                <a:gd name="T32" fmla="*/ 694 w 1469"/>
                <a:gd name="T33" fmla="*/ 261 h 685"/>
                <a:gd name="T34" fmla="*/ 646 w 1469"/>
                <a:gd name="T35" fmla="*/ 245 h 685"/>
                <a:gd name="T36" fmla="*/ 614 w 1469"/>
                <a:gd name="T37" fmla="*/ 253 h 685"/>
                <a:gd name="T38" fmla="*/ 566 w 1469"/>
                <a:gd name="T39" fmla="*/ 269 h 685"/>
                <a:gd name="T40" fmla="*/ 414 w 1469"/>
                <a:gd name="T41" fmla="*/ 229 h 685"/>
                <a:gd name="T42" fmla="*/ 406 w 1469"/>
                <a:gd name="T43" fmla="*/ 85 h 685"/>
                <a:gd name="T44" fmla="*/ 262 w 1469"/>
                <a:gd name="T45" fmla="*/ 5 h 685"/>
                <a:gd name="T46" fmla="*/ 182 w 1469"/>
                <a:gd name="T47" fmla="*/ 45 h 685"/>
                <a:gd name="T48" fmla="*/ 166 w 1469"/>
                <a:gd name="T49" fmla="*/ 93 h 685"/>
                <a:gd name="T50" fmla="*/ 158 w 1469"/>
                <a:gd name="T51" fmla="*/ 117 h 685"/>
                <a:gd name="T52" fmla="*/ 150 w 1469"/>
                <a:gd name="T53" fmla="*/ 189 h 685"/>
                <a:gd name="T54" fmla="*/ 46 w 1469"/>
                <a:gd name="T55" fmla="*/ 229 h 685"/>
                <a:gd name="T56" fmla="*/ 46 w 1469"/>
                <a:gd name="T57" fmla="*/ 381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69" h="685">
                  <a:moveTo>
                    <a:pt x="1454" y="213"/>
                  </a:moveTo>
                  <a:cubicBezTo>
                    <a:pt x="1435" y="271"/>
                    <a:pt x="1469" y="336"/>
                    <a:pt x="1414" y="373"/>
                  </a:cubicBezTo>
                  <a:cubicBezTo>
                    <a:pt x="1387" y="370"/>
                    <a:pt x="1361" y="365"/>
                    <a:pt x="1334" y="365"/>
                  </a:cubicBezTo>
                  <a:cubicBezTo>
                    <a:pt x="1267" y="365"/>
                    <a:pt x="1265" y="407"/>
                    <a:pt x="1254" y="461"/>
                  </a:cubicBezTo>
                  <a:cubicBezTo>
                    <a:pt x="1262" y="509"/>
                    <a:pt x="1272" y="516"/>
                    <a:pt x="1286" y="557"/>
                  </a:cubicBezTo>
                  <a:cubicBezTo>
                    <a:pt x="1289" y="581"/>
                    <a:pt x="1290" y="605"/>
                    <a:pt x="1294" y="629"/>
                  </a:cubicBezTo>
                  <a:cubicBezTo>
                    <a:pt x="1295" y="637"/>
                    <a:pt x="1307" y="646"/>
                    <a:pt x="1302" y="653"/>
                  </a:cubicBezTo>
                  <a:cubicBezTo>
                    <a:pt x="1291" y="669"/>
                    <a:pt x="1254" y="685"/>
                    <a:pt x="1254" y="685"/>
                  </a:cubicBezTo>
                  <a:cubicBezTo>
                    <a:pt x="1210" y="679"/>
                    <a:pt x="1170" y="668"/>
                    <a:pt x="1126" y="661"/>
                  </a:cubicBezTo>
                  <a:cubicBezTo>
                    <a:pt x="1095" y="641"/>
                    <a:pt x="1090" y="632"/>
                    <a:pt x="1102" y="597"/>
                  </a:cubicBezTo>
                  <a:cubicBezTo>
                    <a:pt x="1094" y="482"/>
                    <a:pt x="1115" y="455"/>
                    <a:pt x="1006" y="437"/>
                  </a:cubicBezTo>
                  <a:cubicBezTo>
                    <a:pt x="998" y="440"/>
                    <a:pt x="987" y="438"/>
                    <a:pt x="982" y="445"/>
                  </a:cubicBezTo>
                  <a:cubicBezTo>
                    <a:pt x="972" y="459"/>
                    <a:pt x="966" y="493"/>
                    <a:pt x="966" y="493"/>
                  </a:cubicBezTo>
                  <a:cubicBezTo>
                    <a:pt x="934" y="482"/>
                    <a:pt x="918" y="469"/>
                    <a:pt x="894" y="445"/>
                  </a:cubicBezTo>
                  <a:cubicBezTo>
                    <a:pt x="872" y="379"/>
                    <a:pt x="862" y="373"/>
                    <a:pt x="806" y="317"/>
                  </a:cubicBezTo>
                  <a:cubicBezTo>
                    <a:pt x="790" y="301"/>
                    <a:pt x="762" y="304"/>
                    <a:pt x="742" y="293"/>
                  </a:cubicBezTo>
                  <a:cubicBezTo>
                    <a:pt x="725" y="284"/>
                    <a:pt x="712" y="267"/>
                    <a:pt x="694" y="261"/>
                  </a:cubicBezTo>
                  <a:cubicBezTo>
                    <a:pt x="678" y="256"/>
                    <a:pt x="646" y="245"/>
                    <a:pt x="646" y="245"/>
                  </a:cubicBezTo>
                  <a:cubicBezTo>
                    <a:pt x="635" y="248"/>
                    <a:pt x="625" y="250"/>
                    <a:pt x="614" y="253"/>
                  </a:cubicBezTo>
                  <a:cubicBezTo>
                    <a:pt x="598" y="258"/>
                    <a:pt x="566" y="269"/>
                    <a:pt x="566" y="269"/>
                  </a:cubicBezTo>
                  <a:cubicBezTo>
                    <a:pt x="512" y="265"/>
                    <a:pt x="434" y="288"/>
                    <a:pt x="414" y="229"/>
                  </a:cubicBezTo>
                  <a:cubicBezTo>
                    <a:pt x="411" y="181"/>
                    <a:pt x="413" y="133"/>
                    <a:pt x="406" y="85"/>
                  </a:cubicBezTo>
                  <a:cubicBezTo>
                    <a:pt x="398" y="31"/>
                    <a:pt x="301" y="18"/>
                    <a:pt x="262" y="5"/>
                  </a:cubicBezTo>
                  <a:cubicBezTo>
                    <a:pt x="211" y="12"/>
                    <a:pt x="205" y="0"/>
                    <a:pt x="182" y="45"/>
                  </a:cubicBezTo>
                  <a:cubicBezTo>
                    <a:pt x="174" y="60"/>
                    <a:pt x="171" y="77"/>
                    <a:pt x="166" y="93"/>
                  </a:cubicBezTo>
                  <a:cubicBezTo>
                    <a:pt x="163" y="101"/>
                    <a:pt x="158" y="117"/>
                    <a:pt x="158" y="117"/>
                  </a:cubicBezTo>
                  <a:cubicBezTo>
                    <a:pt x="155" y="141"/>
                    <a:pt x="158" y="166"/>
                    <a:pt x="150" y="189"/>
                  </a:cubicBezTo>
                  <a:cubicBezTo>
                    <a:pt x="144" y="207"/>
                    <a:pt x="64" y="223"/>
                    <a:pt x="46" y="229"/>
                  </a:cubicBezTo>
                  <a:cubicBezTo>
                    <a:pt x="0" y="298"/>
                    <a:pt x="46" y="308"/>
                    <a:pt x="46" y="381"/>
                  </a:cubicBezTo>
                </a:path>
              </a:pathLst>
            </a:custGeom>
            <a:solidFill>
              <a:srgbClr val="000000"/>
            </a:solidFill>
            <a:ln w="28575" cmpd="sng">
              <a:solidFill>
                <a:srgbClr val="FFFF99"/>
              </a:solidFill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3483" name="Line 11"/>
            <p:cNvSpPr>
              <a:spLocks noChangeShapeType="1"/>
            </p:cNvSpPr>
            <p:nvPr/>
          </p:nvSpPr>
          <p:spPr bwMode="auto">
            <a:xfrm flipH="1">
              <a:off x="3552" y="3072"/>
              <a:ext cx="1248" cy="336"/>
            </a:xfrm>
            <a:prstGeom prst="line">
              <a:avLst/>
            </a:prstGeom>
            <a:noFill/>
            <a:ln w="38100">
              <a:solidFill>
                <a:srgbClr val="FF99FF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73484" name="Text Box 12"/>
          <p:cNvSpPr txBox="1">
            <a:spLocks noChangeArrowheads="1"/>
          </p:cNvSpPr>
          <p:nvPr/>
        </p:nvSpPr>
        <p:spPr bwMode="auto">
          <a:xfrm>
            <a:off x="1042988" y="2347913"/>
            <a:ext cx="300595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800" b="0" dirty="0" smtClean="0">
                <a:effectLst/>
              </a:rPr>
              <a:t>Charged particles</a:t>
            </a:r>
            <a:endParaRPr lang="en-GB" sz="2800" b="0" dirty="0">
              <a:effectLst/>
            </a:endParaRPr>
          </a:p>
        </p:txBody>
      </p:sp>
      <p:sp>
        <p:nvSpPr>
          <p:cNvPr id="873485" name="Text Box 13"/>
          <p:cNvSpPr txBox="1">
            <a:spLocks noChangeArrowheads="1"/>
          </p:cNvSpPr>
          <p:nvPr/>
        </p:nvSpPr>
        <p:spPr bwMode="auto">
          <a:xfrm>
            <a:off x="5148263" y="3140075"/>
            <a:ext cx="7858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4000">
                <a:effectLst/>
                <a:latin typeface="Times New Roman" pitchFamily="18" charset="0"/>
                <a:sym typeface="Symbol" pitchFamily="18" charset="2"/>
              </a:rPr>
              <a:t>,</a:t>
            </a:r>
          </a:p>
        </p:txBody>
      </p:sp>
      <p:sp>
        <p:nvSpPr>
          <p:cNvPr id="873486" name="Oval 14"/>
          <p:cNvSpPr>
            <a:spLocks noChangeArrowheads="1"/>
          </p:cNvSpPr>
          <p:nvPr/>
        </p:nvSpPr>
        <p:spPr bwMode="auto">
          <a:xfrm rot="2241903">
            <a:off x="3275013" y="4221163"/>
            <a:ext cx="1295400" cy="431800"/>
          </a:xfrm>
          <a:prstGeom prst="ellipse">
            <a:avLst/>
          </a:prstGeom>
          <a:gradFill rotWithShape="1">
            <a:gsLst>
              <a:gs pos="0">
                <a:schemeClr val="tx1"/>
              </a:gs>
              <a:gs pos="100000">
                <a:schemeClr val="bg1">
                  <a:alpha val="45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3487" name="Text Box 15"/>
          <p:cNvSpPr txBox="1">
            <a:spLocks noChangeArrowheads="1"/>
          </p:cNvSpPr>
          <p:nvPr/>
        </p:nvSpPr>
        <p:spPr bwMode="auto">
          <a:xfrm>
            <a:off x="3203575" y="4437063"/>
            <a:ext cx="4492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4000">
                <a:effectLst/>
                <a:latin typeface="Times New Roman" pitchFamily="18" charset="0"/>
                <a:sym typeface="Symbol" pitchFamily="18" charset="2"/>
              </a:rPr>
              <a:t></a:t>
            </a:r>
          </a:p>
        </p:txBody>
      </p:sp>
    </p:spTree>
    <p:extLst>
      <p:ext uri="{BB962C8B-B14F-4D97-AF65-F5344CB8AC3E}">
        <p14:creationId xmlns:p14="http://schemas.microsoft.com/office/powerpoint/2010/main" val="181452628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73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73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73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73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73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73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3486" grpId="0" animBg="1"/>
      <p:bldP spid="87348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1091587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0" y="0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2081" name="Image" r:id="rId3" imgW="6374603" imgH="4952381" progId="Photoshop.Image.8">
                  <p:embed/>
                </p:oleObj>
              </mc:Choice>
              <mc:Fallback>
                <p:oleObj name="Image" r:id="rId3" imgW="6374603" imgH="4952381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91589" name="Line 5"/>
          <p:cNvSpPr>
            <a:spLocks noChangeShapeType="1"/>
          </p:cNvSpPr>
          <p:nvPr/>
        </p:nvSpPr>
        <p:spPr bwMode="auto">
          <a:xfrm flipH="1" flipV="1">
            <a:off x="7010400" y="5257800"/>
            <a:ext cx="1981200" cy="11430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1590" name="Line 6"/>
          <p:cNvSpPr>
            <a:spLocks noChangeShapeType="1"/>
          </p:cNvSpPr>
          <p:nvPr/>
        </p:nvSpPr>
        <p:spPr bwMode="auto">
          <a:xfrm flipH="1" flipV="1">
            <a:off x="1828800" y="2209800"/>
            <a:ext cx="5105400" cy="3019425"/>
          </a:xfrm>
          <a:prstGeom prst="line">
            <a:avLst/>
          </a:prstGeom>
          <a:noFill/>
          <a:ln w="38100">
            <a:solidFill>
              <a:srgbClr val="66CCFF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1591" name="AutoShape 7"/>
          <p:cNvSpPr>
            <a:spLocks noChangeArrowheads="1"/>
          </p:cNvSpPr>
          <p:nvPr/>
        </p:nvSpPr>
        <p:spPr bwMode="auto">
          <a:xfrm rot="1556616">
            <a:off x="6477000" y="4953000"/>
            <a:ext cx="609600" cy="381000"/>
          </a:xfrm>
          <a:prstGeom prst="irregularSeal1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594" name="Text Box 10"/>
          <p:cNvSpPr txBox="1">
            <a:spLocks noChangeArrowheads="1"/>
          </p:cNvSpPr>
          <p:nvPr/>
        </p:nvSpPr>
        <p:spPr bwMode="auto">
          <a:xfrm>
            <a:off x="4695825" y="4221163"/>
            <a:ext cx="579438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5400" i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</a:t>
            </a:r>
          </a:p>
        </p:txBody>
      </p:sp>
      <p:sp>
        <p:nvSpPr>
          <p:cNvPr id="1091595" name="Text Box 11"/>
          <p:cNvSpPr txBox="1">
            <a:spLocks noChangeArrowheads="1"/>
          </p:cNvSpPr>
          <p:nvPr/>
        </p:nvSpPr>
        <p:spPr bwMode="auto">
          <a:xfrm>
            <a:off x="7956550" y="4941888"/>
            <a:ext cx="80486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5400" i="1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</a:t>
            </a:r>
            <a:r>
              <a:rPr lang="en-GB" sz="5400" i="1" baseline="-25000">
                <a:effectLst/>
                <a:sym typeface="Symbol" pitchFamily="18" charset="2"/>
              </a:rPr>
              <a:t>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539552" y="-19319"/>
            <a:ext cx="8316416" cy="1008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9pPr>
          </a:lstStyle>
          <a:p>
            <a:r>
              <a:rPr lang="de-DE" sz="3200" dirty="0" smtClean="0"/>
              <a:t>How to detect high energy neutrinos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5295600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107504" y="1052736"/>
            <a:ext cx="8991919" cy="5749909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1403350" y="260350"/>
            <a:ext cx="7543800" cy="531813"/>
          </a:xfrm>
          <a:prstGeom prst="rect">
            <a:avLst/>
          </a:prstGeom>
        </p:spPr>
        <p:txBody>
          <a:bodyPr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9pPr>
          </a:lstStyle>
          <a:p>
            <a:r>
              <a:rPr lang="de-DE" sz="3200" dirty="0" smtClean="0"/>
              <a:t>The IceCube Neutrino Observatory</a:t>
            </a:r>
            <a:endParaRPr lang="en-GB" sz="3200" dirty="0"/>
          </a:p>
        </p:txBody>
      </p:sp>
      <p:pic>
        <p:nvPicPr>
          <p:cNvPr id="1113090" name="Picture 2" descr="X:\IceCube-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53" y="1268760"/>
            <a:ext cx="6915097" cy="53592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5" name="TextBox 4"/>
          <p:cNvSpPr txBox="1"/>
          <p:nvPr/>
        </p:nvSpPr>
        <p:spPr>
          <a:xfrm>
            <a:off x="405439" y="2276872"/>
            <a:ext cx="2454518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>
                <a:solidFill>
                  <a:schemeClr val="bg1"/>
                </a:solidFill>
                <a:effectLst/>
              </a:rPr>
              <a:t>5160 optical sensors</a:t>
            </a:r>
          </a:p>
          <a:p>
            <a:r>
              <a:rPr lang="de-DE" sz="1800" dirty="0">
                <a:solidFill>
                  <a:schemeClr val="bg1"/>
                </a:solidFill>
                <a:effectLst/>
              </a:rPr>
              <a:t>b</a:t>
            </a:r>
            <a:r>
              <a:rPr lang="de-DE" sz="1800" dirty="0" smtClean="0">
                <a:solidFill>
                  <a:schemeClr val="bg1"/>
                </a:solidFill>
                <a:effectLst/>
              </a:rPr>
              <a:t>uried deep in the</a:t>
            </a:r>
          </a:p>
          <a:p>
            <a:r>
              <a:rPr lang="de-DE" sz="1800" dirty="0" smtClean="0">
                <a:solidFill>
                  <a:schemeClr val="bg1"/>
                </a:solidFill>
                <a:effectLst/>
              </a:rPr>
              <a:t>Antarctic ice</a:t>
            </a:r>
          </a:p>
          <a:p>
            <a:endParaRPr lang="de-DE" sz="1800" dirty="0" smtClean="0">
              <a:solidFill>
                <a:schemeClr val="bg1"/>
              </a:solidFill>
              <a:effectLst/>
            </a:endParaRPr>
          </a:p>
          <a:p>
            <a:endParaRPr lang="de-DE" sz="1800" dirty="0" smtClean="0">
              <a:solidFill>
                <a:schemeClr val="bg1"/>
              </a:solidFill>
              <a:effectLst/>
            </a:endParaRPr>
          </a:p>
          <a:p>
            <a:endParaRPr lang="de-DE" sz="1800" dirty="0">
              <a:solidFill>
                <a:schemeClr val="bg1"/>
              </a:solidFill>
              <a:effectLst/>
            </a:endParaRPr>
          </a:p>
          <a:p>
            <a:endParaRPr lang="de-DE" sz="1800" dirty="0" smtClean="0">
              <a:solidFill>
                <a:schemeClr val="bg1"/>
              </a:solidFill>
              <a:effectLst/>
            </a:endParaRPr>
          </a:p>
          <a:p>
            <a:endParaRPr lang="de-DE" sz="1800" dirty="0">
              <a:solidFill>
                <a:schemeClr val="bg1"/>
              </a:solidFill>
              <a:effectLst/>
            </a:endParaRPr>
          </a:p>
          <a:p>
            <a:endParaRPr lang="de-DE" sz="1800" dirty="0" smtClean="0">
              <a:solidFill>
                <a:schemeClr val="bg1"/>
              </a:solidFill>
              <a:effectLst/>
            </a:endParaRPr>
          </a:p>
          <a:p>
            <a:endParaRPr lang="de-DE" sz="1800" dirty="0" smtClean="0">
              <a:solidFill>
                <a:schemeClr val="bg1"/>
              </a:solidFill>
              <a:effectLst/>
            </a:endParaRPr>
          </a:p>
          <a:p>
            <a:endParaRPr lang="de-DE" sz="1800" dirty="0">
              <a:solidFill>
                <a:schemeClr val="bg1"/>
              </a:solidFill>
              <a:effectLst/>
            </a:endParaRPr>
          </a:p>
          <a:p>
            <a:endParaRPr lang="de-DE" sz="1800" dirty="0" smtClean="0">
              <a:solidFill>
                <a:schemeClr val="bg1"/>
              </a:solidFill>
              <a:effectLst/>
            </a:endParaRPr>
          </a:p>
          <a:p>
            <a:endParaRPr lang="de-DE" sz="1800" dirty="0">
              <a:solidFill>
                <a:schemeClr val="bg1"/>
              </a:solidFill>
              <a:effectLst/>
            </a:endParaRPr>
          </a:p>
          <a:p>
            <a:r>
              <a:rPr lang="de-DE" sz="1800" dirty="0" smtClean="0">
                <a:solidFill>
                  <a:schemeClr val="bg1"/>
                </a:solidFill>
                <a:effectLst/>
              </a:rPr>
              <a:t>A full km³ of ice</a:t>
            </a:r>
          </a:p>
          <a:p>
            <a:r>
              <a:rPr lang="de-DE" sz="1800" dirty="0" smtClean="0">
                <a:solidFill>
                  <a:schemeClr val="bg1"/>
                </a:solidFill>
                <a:effectLst/>
              </a:rPr>
              <a:t>instrumented</a:t>
            </a:r>
            <a:r>
              <a:rPr lang="de-DE" sz="2400" dirty="0" smtClean="0">
                <a:solidFill>
                  <a:schemeClr val="bg1"/>
                </a:solidFill>
                <a:effectLst/>
              </a:rPr>
              <a:t>! </a:t>
            </a:r>
            <a:endParaRPr lang="en-US" sz="2400" dirty="0">
              <a:solidFill>
                <a:schemeClr val="bg1"/>
              </a:solidFill>
              <a:effectLst/>
            </a:endParaRPr>
          </a:p>
        </p:txBody>
      </p:sp>
      <p:pic>
        <p:nvPicPr>
          <p:cNvPr id="1114115" name="Picture 3" descr="C:\Documents and Settings\nb166\My Documents\My Pictures\Picture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9"/>
          <a:stretch/>
        </p:blipFill>
        <p:spPr bwMode="auto">
          <a:xfrm>
            <a:off x="474899" y="3323486"/>
            <a:ext cx="2400179" cy="2246422"/>
          </a:xfrm>
          <a:prstGeom prst="rect">
            <a:avLst/>
          </a:prstGeom>
          <a:noFill/>
          <a:ln w="57150">
            <a:solidFill>
              <a:srgbClr val="0033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4899" y="3323486"/>
            <a:ext cx="21611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10´´ photo-multiplier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2470226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107504" y="1052736"/>
            <a:ext cx="8991919" cy="5749909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1403350" y="260350"/>
            <a:ext cx="7543800" cy="531813"/>
          </a:xfrm>
          <a:prstGeom prst="rect">
            <a:avLst/>
          </a:prstGeom>
        </p:spPr>
        <p:txBody>
          <a:bodyPr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9pPr>
          </a:lstStyle>
          <a:p>
            <a:r>
              <a:rPr lang="de-DE" sz="3200" dirty="0" smtClean="0"/>
              <a:t>The IceCube Neutrino Observatory</a:t>
            </a:r>
            <a:endParaRPr lang="en-GB" sz="3200" dirty="0"/>
          </a:p>
        </p:txBody>
      </p:sp>
      <p:pic>
        <p:nvPicPr>
          <p:cNvPr id="1113090" name="Picture 2" descr="X:\IceCube-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53" y="1268760"/>
            <a:ext cx="6915097" cy="53592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5" name="TextBox 4"/>
          <p:cNvSpPr txBox="1"/>
          <p:nvPr/>
        </p:nvSpPr>
        <p:spPr>
          <a:xfrm>
            <a:off x="405439" y="2276872"/>
            <a:ext cx="2454518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>
                <a:solidFill>
                  <a:schemeClr val="bg1"/>
                </a:solidFill>
                <a:effectLst/>
              </a:rPr>
              <a:t>5160 optical sensors</a:t>
            </a:r>
          </a:p>
          <a:p>
            <a:r>
              <a:rPr lang="de-DE" sz="1800" dirty="0">
                <a:solidFill>
                  <a:schemeClr val="bg1"/>
                </a:solidFill>
                <a:effectLst/>
              </a:rPr>
              <a:t>b</a:t>
            </a:r>
            <a:r>
              <a:rPr lang="de-DE" sz="1800" dirty="0" smtClean="0">
                <a:solidFill>
                  <a:schemeClr val="bg1"/>
                </a:solidFill>
                <a:effectLst/>
              </a:rPr>
              <a:t>uried deep in the</a:t>
            </a:r>
          </a:p>
          <a:p>
            <a:r>
              <a:rPr lang="de-DE" sz="1800" dirty="0" smtClean="0">
                <a:solidFill>
                  <a:schemeClr val="bg1"/>
                </a:solidFill>
                <a:effectLst/>
              </a:rPr>
              <a:t>Antarctic ice</a:t>
            </a:r>
          </a:p>
          <a:p>
            <a:endParaRPr lang="de-DE" sz="1800" dirty="0" smtClean="0">
              <a:solidFill>
                <a:schemeClr val="bg1"/>
              </a:solidFill>
              <a:effectLst/>
            </a:endParaRPr>
          </a:p>
          <a:p>
            <a:endParaRPr lang="de-DE" sz="1800" dirty="0" smtClean="0">
              <a:solidFill>
                <a:schemeClr val="bg1"/>
              </a:solidFill>
              <a:effectLst/>
            </a:endParaRPr>
          </a:p>
          <a:p>
            <a:endParaRPr lang="de-DE" sz="1800" dirty="0">
              <a:solidFill>
                <a:schemeClr val="bg1"/>
              </a:solidFill>
              <a:effectLst/>
            </a:endParaRPr>
          </a:p>
          <a:p>
            <a:endParaRPr lang="de-DE" sz="1800" dirty="0" smtClean="0">
              <a:solidFill>
                <a:schemeClr val="bg1"/>
              </a:solidFill>
              <a:effectLst/>
            </a:endParaRPr>
          </a:p>
          <a:p>
            <a:endParaRPr lang="de-DE" sz="1800" dirty="0">
              <a:solidFill>
                <a:schemeClr val="bg1"/>
              </a:solidFill>
              <a:effectLst/>
            </a:endParaRPr>
          </a:p>
          <a:p>
            <a:endParaRPr lang="de-DE" sz="1800" dirty="0" smtClean="0">
              <a:solidFill>
                <a:schemeClr val="bg1"/>
              </a:solidFill>
              <a:effectLst/>
            </a:endParaRPr>
          </a:p>
          <a:p>
            <a:endParaRPr lang="de-DE" sz="1800" dirty="0" smtClean="0">
              <a:solidFill>
                <a:schemeClr val="bg1"/>
              </a:solidFill>
              <a:effectLst/>
            </a:endParaRPr>
          </a:p>
          <a:p>
            <a:endParaRPr lang="de-DE" sz="1800" dirty="0">
              <a:solidFill>
                <a:schemeClr val="bg1"/>
              </a:solidFill>
              <a:effectLst/>
            </a:endParaRPr>
          </a:p>
          <a:p>
            <a:endParaRPr lang="de-DE" sz="1800" dirty="0" smtClean="0">
              <a:solidFill>
                <a:schemeClr val="bg1"/>
              </a:solidFill>
              <a:effectLst/>
            </a:endParaRPr>
          </a:p>
          <a:p>
            <a:endParaRPr lang="de-DE" sz="1800" dirty="0">
              <a:solidFill>
                <a:schemeClr val="bg1"/>
              </a:solidFill>
              <a:effectLst/>
            </a:endParaRPr>
          </a:p>
          <a:p>
            <a:r>
              <a:rPr lang="de-DE" sz="1800" dirty="0" smtClean="0">
                <a:solidFill>
                  <a:schemeClr val="bg1"/>
                </a:solidFill>
                <a:effectLst/>
              </a:rPr>
              <a:t>A full km³ of ice</a:t>
            </a:r>
          </a:p>
          <a:p>
            <a:r>
              <a:rPr lang="de-DE" sz="1800" dirty="0" smtClean="0">
                <a:solidFill>
                  <a:schemeClr val="bg1"/>
                </a:solidFill>
                <a:effectLst/>
              </a:rPr>
              <a:t>instrumented</a:t>
            </a:r>
            <a:r>
              <a:rPr lang="de-DE" sz="2400" dirty="0" smtClean="0">
                <a:solidFill>
                  <a:schemeClr val="bg1"/>
                </a:solidFill>
                <a:effectLst/>
              </a:rPr>
              <a:t>! </a:t>
            </a:r>
            <a:endParaRPr lang="en-US" sz="2400" dirty="0">
              <a:solidFill>
                <a:schemeClr val="bg1"/>
              </a:solidFill>
              <a:effectLst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05439" y="3323486"/>
            <a:ext cx="2469639" cy="2246422"/>
          </a:xfrm>
          <a:prstGeom prst="rect">
            <a:avLst/>
          </a:prstGeom>
          <a:solidFill>
            <a:srgbClr val="333333"/>
          </a:solidFill>
          <a:ln w="57150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0" b="1994"/>
          <a:stretch/>
        </p:blipFill>
        <p:spPr bwMode="auto">
          <a:xfrm>
            <a:off x="588582" y="3388066"/>
            <a:ext cx="2088232" cy="2117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128369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benefits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268760"/>
            <a:ext cx="8100392" cy="5183187"/>
          </a:xfrm>
        </p:spPr>
        <p:txBody>
          <a:bodyPr/>
          <a:lstStyle/>
          <a:p>
            <a:pPr marL="0" indent="0">
              <a:buNone/>
            </a:pPr>
            <a:r>
              <a:rPr lang="de-DE" sz="3600" b="1" dirty="0" smtClean="0"/>
              <a:t>Neutrinos ...</a:t>
            </a:r>
          </a:p>
          <a:p>
            <a:r>
              <a:rPr lang="de-DE" sz="3600" dirty="0" smtClean="0"/>
              <a:t>... can escape dense celestial bodies</a:t>
            </a:r>
          </a:p>
          <a:p>
            <a:pPr lvl="1"/>
            <a:endParaRPr lang="de-DE" sz="800" dirty="0" smtClean="0"/>
          </a:p>
          <a:p>
            <a:pPr lvl="1"/>
            <a:r>
              <a:rPr lang="de-DE" sz="2400" dirty="0" smtClean="0"/>
              <a:t>the Sun</a:t>
            </a:r>
          </a:p>
          <a:p>
            <a:pPr lvl="1"/>
            <a:r>
              <a:rPr lang="de-DE" sz="2400" dirty="0" smtClean="0"/>
              <a:t>fresh neutrons star</a:t>
            </a:r>
          </a:p>
          <a:p>
            <a:pPr lvl="1"/>
            <a:r>
              <a:rPr lang="de-DE" sz="2400" dirty="0" smtClean="0"/>
              <a:t>dense regions close to black holes</a:t>
            </a:r>
          </a:p>
          <a:p>
            <a:pPr lvl="1"/>
            <a:r>
              <a:rPr lang="de-DE" sz="2400" dirty="0" smtClean="0"/>
              <a:t>interior of the Earth</a:t>
            </a:r>
          </a:p>
          <a:p>
            <a:pPr lvl="1"/>
            <a:r>
              <a:rPr lang="de-DE" sz="2400" dirty="0"/>
              <a:t>c</a:t>
            </a:r>
            <a:r>
              <a:rPr lang="de-DE" sz="2400" dirty="0" smtClean="0"/>
              <a:t>ore of nuclear reactors</a:t>
            </a:r>
          </a:p>
          <a:p>
            <a:pPr lvl="1"/>
            <a:endParaRPr lang="de-DE" sz="1000" dirty="0" smtClean="0"/>
          </a:p>
          <a:p>
            <a:r>
              <a:rPr lang="de-DE" sz="3600" dirty="0" smtClean="0"/>
              <a:t>... are not absorbed on their journey</a:t>
            </a:r>
          </a:p>
          <a:p>
            <a:endParaRPr lang="de-DE" sz="1000" dirty="0" smtClean="0"/>
          </a:p>
          <a:p>
            <a:r>
              <a:rPr lang="de-DE" sz="3600" dirty="0" smtClean="0"/>
              <a:t>... travel straight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4183424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42" name="Rectangle 2"/>
          <p:cNvSpPr>
            <a:spLocks noChangeArrowheads="1"/>
          </p:cNvSpPr>
          <p:nvPr/>
        </p:nvSpPr>
        <p:spPr bwMode="auto">
          <a:xfrm>
            <a:off x="3429000" y="1936750"/>
            <a:ext cx="18415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/>
          <a:p>
            <a:pPr algn="ctr" eaLnBrk="1" hangingPunct="1"/>
            <a:endParaRPr lang="en-US" sz="3200" b="0">
              <a:solidFill>
                <a:srgbClr val="000066"/>
              </a:solidFill>
              <a:effectLst/>
              <a:ea typeface="ＭＳ Ｐゴシック" pitchFamily="1" charset="-128"/>
            </a:endParaRPr>
          </a:p>
          <a:p>
            <a:pPr algn="ctr" eaLnBrk="1" hangingPunct="1"/>
            <a:endParaRPr lang="en-US" sz="3200" b="0">
              <a:solidFill>
                <a:srgbClr val="000066"/>
              </a:solidFill>
              <a:effectLst/>
              <a:ea typeface="ＭＳ Ｐゴシック" pitchFamily="1" charset="-128"/>
            </a:endParaRPr>
          </a:p>
        </p:txBody>
      </p:sp>
      <p:pic>
        <p:nvPicPr>
          <p:cNvPr id="1034243" name="Picture 3" descr="1,000 F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244" name="AutoShape 4"/>
          <p:cNvSpPr>
            <a:spLocks noChangeArrowheads="1"/>
          </p:cNvSpPr>
          <p:nvPr/>
        </p:nvSpPr>
        <p:spPr bwMode="auto">
          <a:xfrm rot="21436604" flipV="1">
            <a:off x="3429000" y="3006725"/>
            <a:ext cx="5715000" cy="1905000"/>
          </a:xfrm>
          <a:prstGeom prst="hexagon">
            <a:avLst>
              <a:gd name="adj" fmla="val 75000"/>
              <a:gd name="vf" fmla="val 115470"/>
            </a:avLst>
          </a:prstGeom>
          <a:solidFill>
            <a:srgbClr val="035C96">
              <a:alpha val="9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245" name="Oval 5"/>
          <p:cNvSpPr>
            <a:spLocks noChangeAspect="1" noChangeArrowheads="1"/>
          </p:cNvSpPr>
          <p:nvPr/>
        </p:nvSpPr>
        <p:spPr bwMode="auto">
          <a:xfrm>
            <a:off x="4038600" y="3690938"/>
            <a:ext cx="1371600" cy="561975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 anchor="ctr"/>
          <a:lstStyle/>
          <a:p>
            <a:pPr algn="ctr"/>
            <a:endParaRPr lang="en-GB" sz="2400" b="0">
              <a:solidFill>
                <a:srgbClr val="000066"/>
              </a:solidFill>
              <a:effectLst/>
              <a:ea typeface="ＭＳ Ｐゴシック" pitchFamily="1" charset="-128"/>
            </a:endParaRPr>
          </a:p>
        </p:txBody>
      </p:sp>
      <p:sp>
        <p:nvSpPr>
          <p:cNvPr id="1034246" name="Text Box 6"/>
          <p:cNvSpPr txBox="1">
            <a:spLocks noChangeArrowheads="1"/>
          </p:cNvSpPr>
          <p:nvPr/>
        </p:nvSpPr>
        <p:spPr bwMode="auto">
          <a:xfrm>
            <a:off x="4343400" y="4287838"/>
            <a:ext cx="1176338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>
            <a:spAutoFit/>
          </a:bodyPr>
          <a:lstStyle/>
          <a:p>
            <a:r>
              <a:rPr lang="en-US" sz="1800" b="0">
                <a:solidFill>
                  <a:srgbClr val="000066"/>
                </a:solidFill>
                <a:effectLst/>
                <a:ea typeface="ＭＳ Ｐゴシック" pitchFamily="1" charset="-128"/>
              </a:rPr>
              <a:t>AMANDA</a:t>
            </a:r>
            <a:endParaRPr lang="en-US" sz="2400" b="0">
              <a:solidFill>
                <a:srgbClr val="000066"/>
              </a:solidFill>
              <a:effectLst/>
              <a:ea typeface="ＭＳ Ｐゴシック" pitchFamily="1" charset="-128"/>
            </a:endParaRPr>
          </a:p>
        </p:txBody>
      </p:sp>
      <p:sp>
        <p:nvSpPr>
          <p:cNvPr id="1034247" name="Text Box 7"/>
          <p:cNvSpPr txBox="1">
            <a:spLocks noChangeArrowheads="1"/>
          </p:cNvSpPr>
          <p:nvPr/>
        </p:nvSpPr>
        <p:spPr bwMode="auto">
          <a:xfrm>
            <a:off x="6445250" y="3073400"/>
            <a:ext cx="157162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>
            <a:spAutoFit/>
          </a:bodyPr>
          <a:lstStyle/>
          <a:p>
            <a:r>
              <a:rPr lang="en-US" sz="2800">
                <a:effectLst/>
                <a:ea typeface="ＭＳ Ｐゴシック" pitchFamily="1" charset="-128"/>
              </a:rPr>
              <a:t>IceCube</a:t>
            </a:r>
          </a:p>
        </p:txBody>
      </p:sp>
      <p:sp>
        <p:nvSpPr>
          <p:cNvPr id="1034248" name="Text Box 8"/>
          <p:cNvSpPr txBox="1">
            <a:spLocks noChangeArrowheads="1"/>
          </p:cNvSpPr>
          <p:nvPr/>
        </p:nvSpPr>
        <p:spPr bwMode="auto">
          <a:xfrm>
            <a:off x="469900" y="290513"/>
            <a:ext cx="8224838" cy="77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82" tIns="32141" rIns="64282" bIns="32141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sz="4600">
                <a:effectLst/>
              </a:rPr>
              <a:t>The Amundsen-Scott Station</a:t>
            </a:r>
            <a:endParaRPr lang="en-GB" sz="4600">
              <a:effectLst/>
            </a:endParaRPr>
          </a:p>
        </p:txBody>
      </p:sp>
      <p:sp>
        <p:nvSpPr>
          <p:cNvPr id="1034249" name="Text Box 9"/>
          <p:cNvSpPr txBox="1">
            <a:spLocks noChangeArrowheads="1"/>
          </p:cNvSpPr>
          <p:nvPr/>
        </p:nvSpPr>
        <p:spPr bwMode="auto">
          <a:xfrm>
            <a:off x="419100" y="1455738"/>
            <a:ext cx="7788275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82" tIns="32141" rIns="64282" bIns="32141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sz="2200">
                <a:effectLst/>
              </a:rPr>
              <a:t>South Pole  Station Building                 Astronomy Sector</a:t>
            </a:r>
            <a:endParaRPr lang="en-GB" sz="2200">
              <a:effectLst/>
            </a:endParaRPr>
          </a:p>
        </p:txBody>
      </p:sp>
      <p:sp>
        <p:nvSpPr>
          <p:cNvPr id="1034250" name="Line 10"/>
          <p:cNvSpPr>
            <a:spLocks noChangeShapeType="1"/>
          </p:cNvSpPr>
          <p:nvPr/>
        </p:nvSpPr>
        <p:spPr bwMode="auto">
          <a:xfrm flipH="1">
            <a:off x="1027113" y="1909763"/>
            <a:ext cx="203200" cy="19748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251" name="Line 11"/>
          <p:cNvSpPr>
            <a:spLocks noChangeShapeType="1"/>
          </p:cNvSpPr>
          <p:nvPr/>
        </p:nvSpPr>
        <p:spPr bwMode="auto">
          <a:xfrm flipH="1">
            <a:off x="1938338" y="1909763"/>
            <a:ext cx="862012" cy="17208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252" name="AutoShape 12"/>
          <p:cNvSpPr>
            <a:spLocks/>
          </p:cNvSpPr>
          <p:nvPr/>
        </p:nvSpPr>
        <p:spPr bwMode="auto">
          <a:xfrm rot="-5400000">
            <a:off x="6503988" y="788988"/>
            <a:ext cx="339725" cy="2784475"/>
          </a:xfrm>
          <a:prstGeom prst="rightBrace">
            <a:avLst>
              <a:gd name="adj1" fmla="val 68302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253" name="Text Box 13"/>
          <p:cNvSpPr txBox="1">
            <a:spLocks noChangeArrowheads="1"/>
          </p:cNvSpPr>
          <p:nvPr/>
        </p:nvSpPr>
        <p:spPr bwMode="auto">
          <a:xfrm>
            <a:off x="1382713" y="4795838"/>
            <a:ext cx="1063625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82" tIns="32141" rIns="64282" bIns="32141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sz="2200">
                <a:effectLst/>
              </a:rPr>
              <a:t>skiway</a:t>
            </a:r>
            <a:endParaRPr lang="en-GB" sz="220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3127946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/>
              <a:t>Drill Camp</a:t>
            </a:r>
            <a:endParaRPr lang="en-GB" sz="3200"/>
          </a:p>
        </p:txBody>
      </p:sp>
      <p:pic>
        <p:nvPicPr>
          <p:cNvPr id="445444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1185863"/>
            <a:ext cx="7489825" cy="5567362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45454" name="Text Box 14"/>
          <p:cNvSpPr txBox="1">
            <a:spLocks noChangeArrowheads="1"/>
          </p:cNvSpPr>
          <p:nvPr/>
        </p:nvSpPr>
        <p:spPr bwMode="auto">
          <a:xfrm>
            <a:off x="5651500" y="1268413"/>
            <a:ext cx="3212739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3200" b="0" dirty="0">
                <a:effectLst/>
              </a:rPr>
              <a:t>- 5 MW </a:t>
            </a:r>
            <a:r>
              <a:rPr lang="de-DE" sz="3200" b="0" dirty="0" smtClean="0">
                <a:effectLst/>
              </a:rPr>
              <a:t>power</a:t>
            </a:r>
            <a:endParaRPr lang="de-DE" sz="3200" b="0" dirty="0">
              <a:effectLst/>
            </a:endParaRPr>
          </a:p>
          <a:p>
            <a:r>
              <a:rPr lang="de-DE" sz="3200" b="0" dirty="0">
                <a:effectLst/>
              </a:rPr>
              <a:t>- 16 m³ </a:t>
            </a:r>
            <a:r>
              <a:rPr lang="de-DE" sz="3200" b="0" dirty="0" smtClean="0">
                <a:effectLst/>
              </a:rPr>
              <a:t>Kerosine</a:t>
            </a:r>
            <a:endParaRPr lang="de-DE" sz="3200" b="0" dirty="0">
              <a:effectLst/>
            </a:endParaRPr>
          </a:p>
          <a:p>
            <a:r>
              <a:rPr lang="de-DE" sz="3200" b="0" dirty="0">
                <a:effectLst/>
              </a:rPr>
              <a:t> 	    </a:t>
            </a:r>
            <a:r>
              <a:rPr lang="de-DE" sz="3200" b="0" dirty="0" smtClean="0">
                <a:effectLst/>
              </a:rPr>
              <a:t>per hole</a:t>
            </a:r>
            <a:endParaRPr lang="en-GB" sz="3200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8177098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4038600" y="3581400"/>
            <a:ext cx="4221163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4800" b="1">
                <a:solidFill>
                  <a:schemeClr val="bg1"/>
                </a:solidFill>
                <a:latin typeface="Arial" pitchFamily="34" charset="0"/>
              </a:rPr>
              <a:t>Besseres Bild</a:t>
            </a:r>
            <a:endParaRPr lang="en-US" sz="4800" b="1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17411" name="Picture 3" descr="m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113" y="0"/>
            <a:ext cx="10260013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990600" y="5076825"/>
            <a:ext cx="700877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72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de-DE" dirty="0" smtClean="0">
                <a:latin typeface="Calibri" pitchFamily="34" charset="0"/>
              </a:rPr>
              <a:t>Dec.18, 2010: the last string</a:t>
            </a:r>
            <a:r>
              <a:rPr lang="de-DE" b="1" dirty="0" smtClean="0">
                <a:latin typeface="Calibri" pitchFamily="34" charset="0"/>
              </a:rPr>
              <a:t> </a:t>
            </a:r>
            <a:endParaRPr lang="en-US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50225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ighestNPE_upgoing_shor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176026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-447220" y="1010395"/>
            <a:ext cx="7056784" cy="5805264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Atmospheric Neutrinos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60" y="1256859"/>
            <a:ext cx="5688632" cy="539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1569004" y="3746699"/>
            <a:ext cx="1152128" cy="432048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7" name="Rectangle 25"/>
          <p:cNvSpPr>
            <a:spLocks/>
          </p:cNvSpPr>
          <p:nvPr/>
        </p:nvSpPr>
        <p:spPr bwMode="auto">
          <a:xfrm>
            <a:off x="7540869" y="1609885"/>
            <a:ext cx="81272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2000" dirty="0" smtClean="0">
                <a:latin typeface="Arial Bold" charset="0"/>
                <a:ea typeface="ＭＳ Ｐゴシック" pitchFamily="-84" charset="-128"/>
                <a:sym typeface="Arial Bold" charset="0"/>
              </a:rPr>
              <a:t>proton</a:t>
            </a:r>
            <a:endParaRPr lang="en-US" sz="2000" dirty="0">
              <a:solidFill>
                <a:schemeClr val="tx1"/>
              </a:solidFill>
              <a:latin typeface="Arial Bold" charset="0"/>
              <a:ea typeface="ＭＳ Ｐゴシック" pitchFamily="-84" charset="-128"/>
              <a:sym typeface="Arial Bold" charset="0"/>
            </a:endParaRPr>
          </a:p>
        </p:txBody>
      </p:sp>
      <p:sp>
        <p:nvSpPr>
          <p:cNvPr id="8" name="Rectangle 26"/>
          <p:cNvSpPr>
            <a:spLocks/>
          </p:cNvSpPr>
          <p:nvPr/>
        </p:nvSpPr>
        <p:spPr bwMode="auto">
          <a:xfrm>
            <a:off x="7439369" y="6119389"/>
            <a:ext cx="15821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dirty="0">
                <a:solidFill>
                  <a:srgbClr val="FF3300"/>
                </a:solidFill>
                <a:latin typeface="Arial Bold" charset="0"/>
                <a:ea typeface="ＭＳ Ｐゴシック" pitchFamily="-84" charset="-128"/>
                <a:sym typeface="Arial Bold" charset="0"/>
              </a:rPr>
              <a:t>conventional</a:t>
            </a:r>
          </a:p>
        </p:txBody>
      </p:sp>
      <p:sp>
        <p:nvSpPr>
          <p:cNvPr id="9" name="Line 27"/>
          <p:cNvSpPr>
            <a:spLocks noChangeShapeType="1"/>
          </p:cNvSpPr>
          <p:nvPr/>
        </p:nvSpPr>
        <p:spPr bwMode="auto">
          <a:xfrm rot="10800000" flipH="1">
            <a:off x="7366336" y="1679476"/>
            <a:ext cx="0" cy="665755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" name="Line 28"/>
          <p:cNvSpPr>
            <a:spLocks noChangeShapeType="1"/>
          </p:cNvSpPr>
          <p:nvPr/>
        </p:nvSpPr>
        <p:spPr bwMode="auto">
          <a:xfrm rot="10800000">
            <a:off x="7198074" y="4096607"/>
            <a:ext cx="472388" cy="807257"/>
          </a:xfrm>
          <a:prstGeom prst="line">
            <a:avLst/>
          </a:prstGeom>
          <a:noFill/>
          <a:ln w="38100">
            <a:solidFill>
              <a:srgbClr val="FF0000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" name="Line 29"/>
          <p:cNvSpPr>
            <a:spLocks noChangeShapeType="1"/>
          </p:cNvSpPr>
          <p:nvPr/>
        </p:nvSpPr>
        <p:spPr bwMode="auto">
          <a:xfrm rot="10800000" flipH="1">
            <a:off x="7046533" y="4124444"/>
            <a:ext cx="97195" cy="671554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" name="Rectangle 30"/>
          <p:cNvSpPr>
            <a:spLocks/>
          </p:cNvSpPr>
          <p:nvPr/>
        </p:nvSpPr>
        <p:spPr bwMode="auto">
          <a:xfrm>
            <a:off x="7745710" y="4671894"/>
            <a:ext cx="426404" cy="38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2800">
                <a:solidFill>
                  <a:srgbClr val="FF3300"/>
                </a:solidFill>
                <a:latin typeface="Candara Bold" pitchFamily="34" charset="0"/>
                <a:ea typeface="ＭＳ Ｐゴシック" pitchFamily="-84" charset="-128"/>
                <a:sym typeface="Candara Bold" pitchFamily="34" charset="0"/>
              </a:rPr>
              <a:t>ν</a:t>
            </a:r>
            <a:r>
              <a:rPr lang="en-US" sz="2800" baseline="-6000">
                <a:solidFill>
                  <a:srgbClr val="FF3300"/>
                </a:solidFill>
                <a:latin typeface="Candara Bold" pitchFamily="34" charset="0"/>
                <a:ea typeface="ＭＳ Ｐゴシック" pitchFamily="-84" charset="-128"/>
                <a:sym typeface="Candara Bold" pitchFamily="34" charset="0"/>
              </a:rPr>
              <a:t>μ</a:t>
            </a:r>
          </a:p>
        </p:txBody>
      </p:sp>
      <p:sp>
        <p:nvSpPr>
          <p:cNvPr id="13" name="Rectangle 31"/>
          <p:cNvSpPr>
            <a:spLocks/>
          </p:cNvSpPr>
          <p:nvPr/>
        </p:nvSpPr>
        <p:spPr bwMode="auto">
          <a:xfrm>
            <a:off x="6859459" y="4124444"/>
            <a:ext cx="300991" cy="38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2800">
                <a:solidFill>
                  <a:schemeClr val="tx1"/>
                </a:solidFill>
                <a:latin typeface="Candara Bold" pitchFamily="34" charset="0"/>
                <a:ea typeface="ＭＳ Ｐゴシック" pitchFamily="-84" charset="-128"/>
                <a:sym typeface="Candara Bold" pitchFamily="34" charset="0"/>
              </a:rPr>
              <a:t>μ</a:t>
            </a:r>
          </a:p>
        </p:txBody>
      </p:sp>
      <p:sp>
        <p:nvSpPr>
          <p:cNvPr id="14" name="Line 32"/>
          <p:cNvSpPr>
            <a:spLocks noChangeShapeType="1"/>
          </p:cNvSpPr>
          <p:nvPr/>
        </p:nvSpPr>
        <p:spPr bwMode="auto">
          <a:xfrm rot="10800000" flipH="1">
            <a:off x="6774806" y="4821515"/>
            <a:ext cx="224698" cy="688952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" name="Line 33"/>
          <p:cNvSpPr>
            <a:spLocks noChangeShapeType="1"/>
          </p:cNvSpPr>
          <p:nvPr/>
        </p:nvSpPr>
        <p:spPr bwMode="auto">
          <a:xfrm rot="10800000">
            <a:off x="7099834" y="4820355"/>
            <a:ext cx="446261" cy="881487"/>
          </a:xfrm>
          <a:prstGeom prst="line">
            <a:avLst/>
          </a:prstGeom>
          <a:noFill/>
          <a:ln w="38100">
            <a:solidFill>
              <a:srgbClr val="FF0000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FF3300"/>
              </a:solidFill>
            </a:endParaRPr>
          </a:p>
        </p:txBody>
      </p:sp>
      <p:sp>
        <p:nvSpPr>
          <p:cNvPr id="16" name="Line 34"/>
          <p:cNvSpPr>
            <a:spLocks noChangeShapeType="1"/>
          </p:cNvSpPr>
          <p:nvPr/>
        </p:nvSpPr>
        <p:spPr bwMode="auto">
          <a:xfrm rot="10800000">
            <a:off x="7043398" y="4820355"/>
            <a:ext cx="78383" cy="1094900"/>
          </a:xfrm>
          <a:prstGeom prst="line">
            <a:avLst/>
          </a:prstGeom>
          <a:noFill/>
          <a:ln w="38100">
            <a:solidFill>
              <a:srgbClr val="FF0000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FF3300"/>
              </a:solidFill>
            </a:endParaRPr>
          </a:p>
        </p:txBody>
      </p:sp>
      <p:sp>
        <p:nvSpPr>
          <p:cNvPr id="17" name="Rectangle 35"/>
          <p:cNvSpPr>
            <a:spLocks/>
          </p:cNvSpPr>
          <p:nvPr/>
        </p:nvSpPr>
        <p:spPr bwMode="auto">
          <a:xfrm>
            <a:off x="7570132" y="5506987"/>
            <a:ext cx="426404" cy="38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2800">
                <a:solidFill>
                  <a:srgbClr val="FF3300"/>
                </a:solidFill>
                <a:latin typeface="Candara Bold" pitchFamily="34" charset="0"/>
                <a:ea typeface="ＭＳ Ｐゴシック" pitchFamily="-84" charset="-128"/>
                <a:sym typeface="Candara Bold" pitchFamily="34" charset="0"/>
              </a:rPr>
              <a:t>ν</a:t>
            </a:r>
            <a:r>
              <a:rPr lang="en-US" sz="2800" baseline="-6000">
                <a:solidFill>
                  <a:srgbClr val="FF3300"/>
                </a:solidFill>
                <a:latin typeface="Candara Bold" pitchFamily="34" charset="0"/>
                <a:ea typeface="ＭＳ Ｐゴシック" pitchFamily="-84" charset="-128"/>
                <a:sym typeface="Candara Bold" pitchFamily="34" charset="0"/>
              </a:rPr>
              <a:t>μ</a:t>
            </a:r>
          </a:p>
        </p:txBody>
      </p:sp>
      <p:sp>
        <p:nvSpPr>
          <p:cNvPr id="18" name="Rectangle 36"/>
          <p:cNvSpPr>
            <a:spLocks/>
          </p:cNvSpPr>
          <p:nvPr/>
        </p:nvSpPr>
        <p:spPr bwMode="auto">
          <a:xfrm>
            <a:off x="7168811" y="5738958"/>
            <a:ext cx="326073" cy="38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2800">
                <a:solidFill>
                  <a:srgbClr val="FF3300"/>
                </a:solidFill>
                <a:latin typeface="Candara Bold" pitchFamily="34" charset="0"/>
                <a:ea typeface="ＭＳ Ｐゴシック" pitchFamily="-84" charset="-128"/>
                <a:sym typeface="Candara Bold" pitchFamily="34" charset="0"/>
              </a:rPr>
              <a:t>ν</a:t>
            </a:r>
            <a:r>
              <a:rPr lang="en-US" sz="2800" baseline="-6000">
                <a:solidFill>
                  <a:srgbClr val="FF3300"/>
                </a:solidFill>
                <a:latin typeface="Candara Bold" pitchFamily="34" charset="0"/>
                <a:ea typeface="ＭＳ Ｐゴシック" pitchFamily="-84" charset="-128"/>
                <a:sym typeface="Candara Bold" pitchFamily="34" charset="0"/>
              </a:rPr>
              <a:t>e</a:t>
            </a:r>
          </a:p>
        </p:txBody>
      </p:sp>
      <p:sp>
        <p:nvSpPr>
          <p:cNvPr id="19" name="Rectangle 37"/>
          <p:cNvSpPr>
            <a:spLocks/>
          </p:cNvSpPr>
          <p:nvPr/>
        </p:nvSpPr>
        <p:spPr bwMode="auto">
          <a:xfrm>
            <a:off x="6642077" y="4922422"/>
            <a:ext cx="242465" cy="38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2800">
                <a:solidFill>
                  <a:schemeClr val="tx1"/>
                </a:solidFill>
                <a:latin typeface="Candara Bold" pitchFamily="34" charset="0"/>
                <a:ea typeface="ＭＳ Ｐゴシック" pitchFamily="-84" charset="-128"/>
                <a:sym typeface="Candara Bold" pitchFamily="34" charset="0"/>
              </a:rPr>
              <a:t>e</a:t>
            </a:r>
          </a:p>
        </p:txBody>
      </p:sp>
      <p:sp>
        <p:nvSpPr>
          <p:cNvPr id="20" name="Line 38"/>
          <p:cNvSpPr>
            <a:spLocks noChangeShapeType="1"/>
          </p:cNvSpPr>
          <p:nvPr/>
        </p:nvSpPr>
        <p:spPr bwMode="auto">
          <a:xfrm rot="10800000" flipH="1">
            <a:off x="7149999" y="3578154"/>
            <a:ext cx="60616" cy="483658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" name="Line 39"/>
          <p:cNvSpPr>
            <a:spLocks noChangeShapeType="1"/>
          </p:cNvSpPr>
          <p:nvPr/>
        </p:nvSpPr>
        <p:spPr bwMode="auto">
          <a:xfrm flipH="1">
            <a:off x="7227337" y="2374227"/>
            <a:ext cx="116007" cy="606603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2" name="Line 40"/>
          <p:cNvSpPr>
            <a:spLocks noChangeShapeType="1"/>
          </p:cNvSpPr>
          <p:nvPr/>
        </p:nvSpPr>
        <p:spPr bwMode="auto">
          <a:xfrm flipH="1">
            <a:off x="7210615" y="3035343"/>
            <a:ext cx="28218" cy="541651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" name="Line 41"/>
          <p:cNvSpPr>
            <a:spLocks noChangeShapeType="1"/>
          </p:cNvSpPr>
          <p:nvPr/>
        </p:nvSpPr>
        <p:spPr bwMode="auto">
          <a:xfrm>
            <a:off x="7300494" y="2964592"/>
            <a:ext cx="42849" cy="206454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miter lim="800000"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" name="Line 42"/>
          <p:cNvSpPr>
            <a:spLocks noChangeShapeType="1"/>
          </p:cNvSpPr>
          <p:nvPr/>
        </p:nvSpPr>
        <p:spPr bwMode="auto">
          <a:xfrm flipH="1">
            <a:off x="7119691" y="2973871"/>
            <a:ext cx="82563" cy="185576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miter lim="800000"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" name="Line 43"/>
          <p:cNvSpPr>
            <a:spLocks noChangeShapeType="1"/>
          </p:cNvSpPr>
          <p:nvPr/>
        </p:nvSpPr>
        <p:spPr bwMode="auto">
          <a:xfrm>
            <a:off x="7260780" y="3549157"/>
            <a:ext cx="96150" cy="197175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miter lim="800000"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" name="Line 44"/>
          <p:cNvSpPr>
            <a:spLocks noChangeShapeType="1"/>
          </p:cNvSpPr>
          <p:nvPr/>
        </p:nvSpPr>
        <p:spPr bwMode="auto">
          <a:xfrm>
            <a:off x="7235698" y="3586273"/>
            <a:ext cx="52255" cy="258647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miter lim="800000"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45"/>
          <p:cNvSpPr>
            <a:spLocks/>
          </p:cNvSpPr>
          <p:nvPr/>
        </p:nvSpPr>
        <p:spPr bwMode="auto">
          <a:xfrm>
            <a:off x="6909624" y="3493484"/>
            <a:ext cx="300991" cy="38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2800">
                <a:solidFill>
                  <a:schemeClr val="tx1"/>
                </a:solidFill>
                <a:latin typeface="Candara Bold" pitchFamily="34" charset="0"/>
                <a:ea typeface="ＭＳ Ｐゴシック" pitchFamily="-84" charset="-128"/>
                <a:sym typeface="Candara Bold" pitchFamily="34" charset="0"/>
              </a:rPr>
              <a:t>π</a:t>
            </a:r>
          </a:p>
        </p:txBody>
      </p:sp>
      <p:sp>
        <p:nvSpPr>
          <p:cNvPr id="28" name="Line 46"/>
          <p:cNvSpPr>
            <a:spLocks noChangeShapeType="1"/>
          </p:cNvSpPr>
          <p:nvPr/>
        </p:nvSpPr>
        <p:spPr bwMode="auto">
          <a:xfrm>
            <a:off x="7386193" y="2398584"/>
            <a:ext cx="41804" cy="206454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miter lim="800000"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" name="Rectangle 14"/>
          <p:cNvSpPr>
            <a:spLocks/>
          </p:cNvSpPr>
          <p:nvPr/>
        </p:nvSpPr>
        <p:spPr bwMode="auto">
          <a:xfrm>
            <a:off x="7996536" y="2677433"/>
            <a:ext cx="88325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Arial Bold" charset="0"/>
                <a:ea typeface="ＭＳ Ｐゴシック" pitchFamily="-84" charset="-128"/>
                <a:sym typeface="Arial Bold" charset="0"/>
              </a:rPr>
              <a:t>prompt</a:t>
            </a:r>
          </a:p>
        </p:txBody>
      </p:sp>
      <p:sp>
        <p:nvSpPr>
          <p:cNvPr id="31" name="Line 15"/>
          <p:cNvSpPr>
            <a:spLocks noChangeShapeType="1"/>
          </p:cNvSpPr>
          <p:nvPr/>
        </p:nvSpPr>
        <p:spPr bwMode="auto">
          <a:xfrm rot="10800000">
            <a:off x="7402304" y="2345317"/>
            <a:ext cx="167878" cy="329675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2" name="Line 16"/>
          <p:cNvSpPr>
            <a:spLocks noChangeShapeType="1"/>
          </p:cNvSpPr>
          <p:nvPr/>
        </p:nvSpPr>
        <p:spPr bwMode="auto">
          <a:xfrm rot="10800000">
            <a:off x="7592216" y="2692465"/>
            <a:ext cx="586524" cy="676823"/>
          </a:xfrm>
          <a:prstGeom prst="line">
            <a:avLst/>
          </a:prstGeom>
          <a:noFill/>
          <a:ln w="38100">
            <a:solidFill>
              <a:srgbClr val="FFFF00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3" name="Line 17"/>
          <p:cNvSpPr>
            <a:spLocks noChangeShapeType="1"/>
          </p:cNvSpPr>
          <p:nvPr/>
        </p:nvSpPr>
        <p:spPr bwMode="auto">
          <a:xfrm rot="10800000">
            <a:off x="7560739" y="2715764"/>
            <a:ext cx="112268" cy="520723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4" name="Rectangle 18"/>
          <p:cNvSpPr>
            <a:spLocks/>
          </p:cNvSpPr>
          <p:nvPr/>
        </p:nvSpPr>
        <p:spPr bwMode="auto">
          <a:xfrm>
            <a:off x="7491489" y="2207855"/>
            <a:ext cx="478452" cy="307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2000">
                <a:solidFill>
                  <a:schemeClr val="tx1"/>
                </a:solidFill>
                <a:latin typeface="Arial Bold" charset="0"/>
                <a:ea typeface="ＭＳ Ｐゴシック" pitchFamily="-84" charset="-128"/>
                <a:sym typeface="Arial Bold" charset="0"/>
              </a:rPr>
              <a:t>c,(b)</a:t>
            </a:r>
          </a:p>
        </p:txBody>
      </p:sp>
      <p:sp>
        <p:nvSpPr>
          <p:cNvPr id="35" name="Rectangle 19"/>
          <p:cNvSpPr>
            <a:spLocks/>
          </p:cNvSpPr>
          <p:nvPr/>
        </p:nvSpPr>
        <p:spPr bwMode="auto">
          <a:xfrm>
            <a:off x="8255334" y="3121159"/>
            <a:ext cx="888666" cy="42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2800" dirty="0" err="1">
                <a:solidFill>
                  <a:srgbClr val="FFFF00"/>
                </a:solidFill>
                <a:latin typeface="Candara Bold" pitchFamily="34" charset="0"/>
                <a:ea typeface="ＭＳ Ｐゴシック" pitchFamily="-84" charset="-128"/>
                <a:sym typeface="Candara Bold" pitchFamily="34" charset="0"/>
              </a:rPr>
              <a:t>ν</a:t>
            </a:r>
            <a:r>
              <a:rPr lang="en-US" sz="2800" baseline="-6000" dirty="0" err="1">
                <a:solidFill>
                  <a:srgbClr val="FFFF00"/>
                </a:solidFill>
                <a:latin typeface="Candara Bold" pitchFamily="34" charset="0"/>
                <a:ea typeface="ＭＳ Ｐゴシック" pitchFamily="-84" charset="-128"/>
                <a:sym typeface="Candara Bold" pitchFamily="34" charset="0"/>
              </a:rPr>
              <a:t>e,μ</a:t>
            </a:r>
            <a:endParaRPr lang="en-US" sz="2800" baseline="-6000" dirty="0">
              <a:solidFill>
                <a:srgbClr val="FFFF00"/>
              </a:solidFill>
              <a:latin typeface="Candara Bold" pitchFamily="34" charset="0"/>
              <a:ea typeface="ＭＳ Ｐゴシック" pitchFamily="-84" charset="-128"/>
              <a:sym typeface="Candara Bold" pitchFamily="34" charset="0"/>
            </a:endParaRPr>
          </a:p>
        </p:txBody>
      </p:sp>
      <p:sp>
        <p:nvSpPr>
          <p:cNvPr id="36" name="Rectangle 20"/>
          <p:cNvSpPr>
            <a:spLocks/>
          </p:cNvSpPr>
          <p:nvPr/>
        </p:nvSpPr>
        <p:spPr bwMode="auto">
          <a:xfrm>
            <a:off x="7525065" y="3158436"/>
            <a:ext cx="436483" cy="31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2300">
                <a:solidFill>
                  <a:schemeClr val="tx1"/>
                </a:solidFill>
                <a:latin typeface="Candara Bold" pitchFamily="34" charset="0"/>
                <a:ea typeface="ＭＳ Ｐゴシック" pitchFamily="-84" charset="-128"/>
                <a:sym typeface="Candara Bold" pitchFamily="34" charset="0"/>
              </a:rPr>
              <a:t>e,μ</a:t>
            </a:r>
          </a:p>
        </p:txBody>
      </p:sp>
    </p:spTree>
    <p:extLst>
      <p:ext uri="{BB962C8B-B14F-4D97-AF65-F5344CB8AC3E}">
        <p14:creationId xmlns:p14="http://schemas.microsoft.com/office/powerpoint/2010/main" val="100544987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1259632" y="1052736"/>
            <a:ext cx="7632848" cy="5805264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IceCube Neutrino Sky-Map</a:t>
            </a:r>
            <a:endParaRPr lang="en-US" dirty="0"/>
          </a:p>
        </p:txBody>
      </p:sp>
      <p:pic>
        <p:nvPicPr>
          <p:cNvPr id="5" name="Picture 2" descr="http://wiki.icecube.wisc.edu/images/d/d7/MapIC79_IC59_IC40_AllSky_UNBLINDED_Hybrid_hamm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3" t="3297" r="6593" b="9171"/>
          <a:stretch>
            <a:fillRect/>
          </a:stretch>
        </p:blipFill>
        <p:spPr bwMode="auto">
          <a:xfrm>
            <a:off x="1475656" y="1412776"/>
            <a:ext cx="7200800" cy="5057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2051720" y="1556792"/>
            <a:ext cx="1440160" cy="360040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53288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Point Source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Giant leap: have improved the sensitivity to point sources by a factor 1000 compared to 12 years ago</a:t>
            </a:r>
          </a:p>
          <a:p>
            <a:endParaRPr lang="de-DE" sz="1400" dirty="0" smtClean="0"/>
          </a:p>
          <a:p>
            <a:r>
              <a:rPr lang="de-DE" b="1" dirty="0" smtClean="0">
                <a:solidFill>
                  <a:srgbClr val="FFFF00"/>
                </a:solidFill>
              </a:rPr>
              <a:t>No point sources (yet) identified</a:t>
            </a:r>
          </a:p>
          <a:p>
            <a:endParaRPr lang="de-DE" sz="1400" dirty="0" smtClean="0"/>
          </a:p>
          <a:p>
            <a:r>
              <a:rPr lang="de-DE" dirty="0" smtClean="0"/>
              <a:t>Another factor 10 to come within the next few years. </a:t>
            </a:r>
          </a:p>
          <a:p>
            <a:r>
              <a:rPr lang="de-DE" dirty="0" smtClean="0"/>
              <a:t>Entering region with very high discovery potential</a:t>
            </a:r>
          </a:p>
        </p:txBody>
      </p:sp>
    </p:spTree>
    <p:extLst>
      <p:ext uri="{BB962C8B-B14F-4D97-AF65-F5344CB8AC3E}">
        <p14:creationId xmlns:p14="http://schemas.microsoft.com/office/powerpoint/2010/main" val="122890832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4857" y="4149080"/>
            <a:ext cx="7772400" cy="1362075"/>
          </a:xfrm>
        </p:spPr>
        <p:txBody>
          <a:bodyPr/>
          <a:lstStyle/>
          <a:p>
            <a:r>
              <a:rPr lang="de-DE" dirty="0" smtClean="0"/>
              <a:t>However 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31734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4272" y="260648"/>
            <a:ext cx="7543800" cy="531813"/>
          </a:xfrm>
        </p:spPr>
        <p:txBody>
          <a:bodyPr/>
          <a:lstStyle/>
          <a:p>
            <a:r>
              <a:rPr lang="de-DE" sz="3200" dirty="0" smtClean="0"/>
              <a:t>Tantalizing excesses at high energies</a:t>
            </a:r>
            <a:endParaRPr lang="en-US" sz="3200" dirty="0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755" y="1613560"/>
            <a:ext cx="3246866" cy="30465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" r="6458"/>
          <a:stretch>
            <a:fillRect/>
          </a:stretch>
        </p:blipFill>
        <p:spPr bwMode="auto">
          <a:xfrm>
            <a:off x="4850564" y="1628800"/>
            <a:ext cx="3419426" cy="3031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121123" y="1398772"/>
            <a:ext cx="7967839" cy="1626129"/>
          </a:xfrm>
          <a:prstGeom prst="rect">
            <a:avLst/>
          </a:prstGeom>
        </p:spPr>
        <p:txBody>
          <a:bodyPr lIns="130039" tIns="65020" rIns="130039" bIns="6502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r>
              <a:rPr lang="de-DE" sz="5100" dirty="0"/>
              <a:t>  </a:t>
            </a:r>
            <a:r>
              <a:rPr lang="de-DE" sz="4000" dirty="0"/>
              <a:t>Ernie               </a:t>
            </a:r>
            <a:r>
              <a:rPr lang="de-DE" sz="4000" dirty="0" smtClean="0"/>
              <a:t>Bert</a:t>
            </a:r>
            <a:endParaRPr lang="de-DE" sz="4000" dirty="0"/>
          </a:p>
          <a:p>
            <a:endParaRPr lang="de-DE" sz="4000" dirty="0"/>
          </a:p>
          <a:p>
            <a:endParaRPr lang="de-DE" sz="4000" dirty="0"/>
          </a:p>
          <a:p>
            <a:endParaRPr lang="de-DE" sz="4000" dirty="0"/>
          </a:p>
          <a:p>
            <a:r>
              <a:rPr lang="de-DE" sz="4000" dirty="0"/>
              <a:t>  ~1.1 PeV          </a:t>
            </a:r>
            <a:r>
              <a:rPr lang="de-DE" sz="4000" dirty="0" smtClean="0"/>
              <a:t>~ </a:t>
            </a:r>
            <a:r>
              <a:rPr lang="de-DE" sz="4000" dirty="0"/>
              <a:t>1.3 PeV</a:t>
            </a:r>
            <a:endParaRPr lang="en-US" sz="40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384986" y="5013176"/>
            <a:ext cx="7344816" cy="136815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30000"/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2800">
                <a:solidFill>
                  <a:srgbClr val="00006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sz="2000" dirty="0" smtClean="0">
                <a:solidFill>
                  <a:schemeClr val="tx1"/>
                </a:solidFill>
                <a:effectLst/>
              </a:rPr>
              <a:t>Atmospheric neutrinos from charm decay („prompt neutrinos“) or extraterrestrial neutrinos ??</a:t>
            </a:r>
          </a:p>
          <a:p>
            <a:r>
              <a:rPr lang="de-DE" sz="2000" dirty="0" smtClean="0">
                <a:solidFill>
                  <a:schemeClr val="tx1"/>
                </a:solidFill>
                <a:effectLst/>
              </a:rPr>
              <a:t>More sophisticated analyses underway, more data.</a:t>
            </a:r>
            <a:endParaRPr lang="en-US" sz="200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0256365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5866926" y="1373726"/>
            <a:ext cx="3240360" cy="288089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30000"/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2800">
                <a:solidFill>
                  <a:srgbClr val="00006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sz="2400" dirty="0" smtClean="0">
                <a:solidFill>
                  <a:schemeClr val="tx1"/>
                </a:solidFill>
                <a:effectLst/>
              </a:rPr>
              <a:t>A 200 TeV muon crossing IceCube </a:t>
            </a:r>
          </a:p>
          <a:p>
            <a:pPr marL="0" indent="0">
              <a:buNone/>
            </a:pPr>
            <a:endParaRPr lang="de-DE" sz="2400" dirty="0" smtClean="0">
              <a:solidFill>
                <a:schemeClr val="tx1"/>
              </a:solidFill>
              <a:effectLst/>
            </a:endParaRPr>
          </a:p>
          <a:p>
            <a:pPr marL="0" indent="0">
              <a:buNone/>
            </a:pPr>
            <a:r>
              <a:rPr lang="de-DE" sz="2000" dirty="0" smtClean="0">
                <a:solidFill>
                  <a:schemeClr val="tx1"/>
                </a:solidFill>
                <a:effectLst/>
              </a:rPr>
              <a:t>(</a:t>
            </a:r>
            <a:r>
              <a:rPr lang="de-DE" sz="2000" b="0" dirty="0" smtClean="0">
                <a:solidFill>
                  <a:schemeClr val="tx1"/>
                </a:solidFill>
                <a:effectLst/>
              </a:rPr>
              <a:t>the highest energy muon we have detected)</a:t>
            </a:r>
          </a:p>
        </p:txBody>
      </p:sp>
      <p:pic>
        <p:nvPicPr>
          <p:cNvPr id="12" name="Picture 2" descr="C:\Dokumente und Einstellungen\Wiebusch\Eigene Dateien\Work\Talks\2012\ATP\Diffuse-ApollonAnimation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40768"/>
            <a:ext cx="4607294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424272" y="260648"/>
            <a:ext cx="7543800" cy="531813"/>
          </a:xfrm>
          <a:prstGeom prst="rect">
            <a:avLst/>
          </a:prstGeom>
        </p:spPr>
        <p:txBody>
          <a:bodyPr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9pPr>
          </a:lstStyle>
          <a:p>
            <a:r>
              <a:rPr lang="de-DE" sz="3200" smtClean="0"/>
              <a:t>Tantalizing excesses at high energies</a:t>
            </a:r>
            <a:endParaRPr lang="en-US" sz="32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384986" y="5013176"/>
            <a:ext cx="7344816" cy="136815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30000"/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2800">
                <a:solidFill>
                  <a:srgbClr val="00006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sz="2000" dirty="0" smtClean="0">
                <a:solidFill>
                  <a:schemeClr val="tx1"/>
                </a:solidFill>
                <a:effectLst/>
              </a:rPr>
              <a:t>Atmospheric neutrinos from charm decay („prompt neutrinos“) or extraterrestrial neutrinos ??</a:t>
            </a:r>
          </a:p>
          <a:p>
            <a:r>
              <a:rPr lang="de-DE" sz="2000" dirty="0" smtClean="0">
                <a:solidFill>
                  <a:schemeClr val="tx1"/>
                </a:solidFill>
                <a:effectLst/>
              </a:rPr>
              <a:t>More sophisticated analyses underway, more data.</a:t>
            </a:r>
          </a:p>
          <a:p>
            <a:r>
              <a:rPr lang="de-DE" sz="2800" dirty="0" smtClean="0">
                <a:solidFill>
                  <a:srgbClr val="FFFF00"/>
                </a:solidFill>
                <a:effectLst/>
              </a:rPr>
              <a:t>Stay tuned: 2013 will be interesting!</a:t>
            </a:r>
            <a:endParaRPr lang="en-US" sz="2800" dirty="0"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2562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challenge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196752"/>
            <a:ext cx="7992888" cy="5183187"/>
          </a:xfrm>
        </p:spPr>
        <p:txBody>
          <a:bodyPr/>
          <a:lstStyle/>
          <a:p>
            <a:r>
              <a:rPr lang="de-DE" dirty="0" smtClean="0">
                <a:effectLst/>
                <a:latin typeface="Arial Narrow" pitchFamily="34" charset="0"/>
              </a:rPr>
              <a:t>Neutrinos rarely interact with other matter</a:t>
            </a:r>
          </a:p>
          <a:p>
            <a:r>
              <a:rPr lang="de-DE" dirty="0" smtClean="0">
                <a:effectLst/>
                <a:latin typeface="Arial Narrow" pitchFamily="34" charset="0"/>
                <a:sym typeface="Symbol" pitchFamily="18" charset="2"/>
              </a:rPr>
              <a:t>How often they interact depends on energy:</a:t>
            </a:r>
          </a:p>
          <a:p>
            <a:endParaRPr lang="de-DE" sz="800" dirty="0">
              <a:effectLst/>
              <a:latin typeface="Arial Narrow" pitchFamily="34" charset="0"/>
              <a:sym typeface="Symbol" pitchFamily="18" charset="2"/>
            </a:endParaRPr>
          </a:p>
          <a:p>
            <a:pPr marL="457200" lvl="1" indent="0">
              <a:buNone/>
            </a:pPr>
            <a:r>
              <a:rPr lang="de-DE" dirty="0">
                <a:effectLst/>
                <a:latin typeface="Arial Narrow" pitchFamily="34" charset="0"/>
              </a:rPr>
              <a:t> </a:t>
            </a:r>
            <a:r>
              <a:rPr lang="de-DE" dirty="0" smtClean="0">
                <a:effectLst/>
                <a:latin typeface="Arial Narrow" pitchFamily="34" charset="0"/>
              </a:rPr>
              <a:t>    Interaction probability when crossing the full  Earth</a:t>
            </a:r>
          </a:p>
          <a:p>
            <a:endParaRPr lang="de-DE" sz="1000" dirty="0">
              <a:effectLst/>
              <a:latin typeface="Arial Narrow" pitchFamily="34" charset="0"/>
              <a:sym typeface="Symbol" pitchFamily="18" charset="2"/>
            </a:endParaRPr>
          </a:p>
          <a:p>
            <a:pPr lvl="2"/>
            <a:r>
              <a:rPr lang="de-DE" dirty="0">
                <a:effectLst/>
                <a:latin typeface="Arial Narrow" pitchFamily="34" charset="0"/>
                <a:sym typeface="Symbol" pitchFamily="18" charset="2"/>
              </a:rPr>
              <a:t>s</a:t>
            </a:r>
            <a:r>
              <a:rPr lang="de-DE" dirty="0" smtClean="0">
                <a:effectLst/>
                <a:latin typeface="Arial Narrow" pitchFamily="34" charset="0"/>
                <a:sym typeface="Symbol" pitchFamily="18" charset="2"/>
              </a:rPr>
              <a:t>olar neutrinos (keV range):		</a:t>
            </a:r>
            <a:r>
              <a:rPr lang="de-DE" dirty="0" smtClean="0">
                <a:effectLst/>
                <a:latin typeface="Arial Narrow" pitchFamily="34" charset="0"/>
              </a:rPr>
              <a:t>~ </a:t>
            </a:r>
            <a:r>
              <a:rPr lang="de-DE" dirty="0">
                <a:effectLst/>
                <a:latin typeface="Arial Narrow" pitchFamily="34" charset="0"/>
              </a:rPr>
              <a:t>10</a:t>
            </a:r>
            <a:r>
              <a:rPr lang="de-DE" baseline="30000" dirty="0">
                <a:effectLst/>
                <a:latin typeface="Arial Narrow" pitchFamily="34" charset="0"/>
              </a:rPr>
              <a:t>-10</a:t>
            </a:r>
            <a:endParaRPr lang="de-DE" dirty="0">
              <a:effectLst/>
              <a:latin typeface="Arial Narrow" pitchFamily="34" charset="0"/>
            </a:endParaRPr>
          </a:p>
          <a:p>
            <a:pPr lvl="2"/>
            <a:r>
              <a:rPr lang="de-DE" dirty="0" smtClean="0">
                <a:effectLst/>
                <a:latin typeface="Arial Narrow" pitchFamily="34" charset="0"/>
              </a:rPr>
              <a:t>1 TeV  neutrinos</a:t>
            </a:r>
            <a:r>
              <a:rPr lang="de-DE" dirty="0">
                <a:effectLst/>
                <a:latin typeface="Arial Narrow" pitchFamily="34" charset="0"/>
              </a:rPr>
              <a:t>:                           </a:t>
            </a:r>
            <a:r>
              <a:rPr lang="de-DE" dirty="0" smtClean="0">
                <a:effectLst/>
                <a:latin typeface="Arial Narrow" pitchFamily="34" charset="0"/>
              </a:rPr>
              <a:t>	~ </a:t>
            </a:r>
            <a:r>
              <a:rPr lang="de-DE" dirty="0">
                <a:effectLst/>
                <a:latin typeface="Arial Narrow" pitchFamily="34" charset="0"/>
              </a:rPr>
              <a:t>10</a:t>
            </a:r>
            <a:r>
              <a:rPr lang="de-DE" baseline="30000" dirty="0">
                <a:effectLst/>
                <a:latin typeface="Arial Narrow" pitchFamily="34" charset="0"/>
              </a:rPr>
              <a:t>-2</a:t>
            </a:r>
            <a:r>
              <a:rPr lang="de-DE" dirty="0">
                <a:effectLst/>
                <a:latin typeface="Arial Narrow" pitchFamily="34" charset="0"/>
              </a:rPr>
              <a:t> </a:t>
            </a:r>
          </a:p>
          <a:p>
            <a:pPr lvl="2"/>
            <a:r>
              <a:rPr lang="de-DE" dirty="0" smtClean="0">
                <a:effectLst/>
                <a:latin typeface="Arial Narrow" pitchFamily="34" charset="0"/>
              </a:rPr>
              <a:t>100 TeV neutrinos</a:t>
            </a:r>
            <a:r>
              <a:rPr lang="de-DE" dirty="0">
                <a:effectLst/>
                <a:latin typeface="Arial Narrow" pitchFamily="34" charset="0"/>
              </a:rPr>
              <a:t>:                        </a:t>
            </a:r>
            <a:r>
              <a:rPr lang="de-DE" dirty="0" smtClean="0">
                <a:effectLst/>
                <a:latin typeface="Arial Narrow" pitchFamily="34" charset="0"/>
              </a:rPr>
              <a:t>	~ </a:t>
            </a:r>
            <a:r>
              <a:rPr lang="de-DE" dirty="0">
                <a:effectLst/>
                <a:latin typeface="Arial Narrow" pitchFamily="34" charset="0"/>
              </a:rPr>
              <a:t>0.8</a:t>
            </a:r>
            <a:endParaRPr lang="en-GB" dirty="0">
              <a:effectLst/>
              <a:latin typeface="Arial Narrow" pitchFamily="34" charset="0"/>
            </a:endParaRPr>
          </a:p>
          <a:p>
            <a:endParaRPr lang="de-DE" dirty="0" smtClean="0">
              <a:latin typeface="Arial Narrow" pitchFamily="34" charset="0"/>
            </a:endParaRPr>
          </a:p>
          <a:p>
            <a:endParaRPr lang="de-DE" dirty="0" smtClean="0">
              <a:latin typeface="Arial Narrow" pitchFamily="34" charset="0"/>
            </a:endParaRPr>
          </a:p>
          <a:p>
            <a:endParaRPr lang="de-DE" sz="800" dirty="0" smtClean="0">
              <a:latin typeface="Arial Narrow" pitchFamily="34" charset="0"/>
            </a:endParaRPr>
          </a:p>
          <a:p>
            <a:pPr marL="0" indent="0">
              <a:buNone/>
            </a:pPr>
            <a:r>
              <a:rPr lang="de-DE" dirty="0" smtClean="0">
                <a:latin typeface="Arial Narrow" pitchFamily="34" charset="0"/>
              </a:rPr>
              <a:t>               </a:t>
            </a:r>
            <a:r>
              <a:rPr lang="de-DE" sz="4800" dirty="0" smtClean="0">
                <a:latin typeface="Arial Narrow" pitchFamily="34" charset="0"/>
              </a:rPr>
              <a:t>Need huge detectors! </a:t>
            </a:r>
            <a:endParaRPr lang="en-US" sz="4800" dirty="0">
              <a:latin typeface="Arial Narrow" pitchFamily="34" charset="0"/>
            </a:endParaRPr>
          </a:p>
        </p:txBody>
      </p:sp>
      <p:sp>
        <p:nvSpPr>
          <p:cNvPr id="5" name="Down Arrow 4"/>
          <p:cNvSpPr/>
          <p:nvPr/>
        </p:nvSpPr>
        <p:spPr bwMode="auto">
          <a:xfrm>
            <a:off x="4788024" y="4653136"/>
            <a:ext cx="792088" cy="1122424"/>
          </a:xfrm>
          <a:prstGeom prst="downArrow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691680" y="2492896"/>
            <a:ext cx="6984776" cy="2160240"/>
          </a:xfrm>
          <a:prstGeom prst="rect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69371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2492896"/>
            <a:ext cx="7776864" cy="2808312"/>
          </a:xfrm>
        </p:spPr>
        <p:txBody>
          <a:bodyPr/>
          <a:lstStyle/>
          <a:p>
            <a:r>
              <a:rPr lang="de-DE" sz="7200" dirty="0" smtClean="0"/>
              <a:t>Future mega-projects</a:t>
            </a:r>
            <a:r>
              <a:rPr lang="de-DE" dirty="0"/>
              <a:t/>
            </a:r>
            <a:br>
              <a:rPr lang="de-DE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48872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500" name="Rectangle 4"/>
          <p:cNvSpPr>
            <a:spLocks noChangeArrowheads="1"/>
          </p:cNvSpPr>
          <p:nvPr/>
        </p:nvSpPr>
        <p:spPr bwMode="auto">
          <a:xfrm>
            <a:off x="-849102" y="-721700"/>
            <a:ext cx="10008418" cy="7605464"/>
          </a:xfrm>
          <a:prstGeom prst="rect">
            <a:avLst/>
          </a:prstGeom>
          <a:solidFill>
            <a:schemeClr val="tx1"/>
          </a:soli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74501" name="Picture 5" descr="flux_neutrino_ener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00" y="214403"/>
            <a:ext cx="8101013" cy="651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3171366" y="0"/>
            <a:ext cx="5529078" cy="1898286"/>
            <a:chOff x="3520388" y="-742181"/>
            <a:chExt cx="5529078" cy="1898286"/>
          </a:xfrm>
        </p:grpSpPr>
        <p:sp>
          <p:nvSpPr>
            <p:cNvPr id="3" name="TextBox 2"/>
            <p:cNvSpPr txBox="1"/>
            <p:nvPr/>
          </p:nvSpPr>
          <p:spPr>
            <a:xfrm>
              <a:off x="3520388" y="-742181"/>
              <a:ext cx="5529078" cy="1384995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de-DE" sz="2800" dirty="0" smtClean="0">
                  <a:solidFill>
                    <a:schemeClr val="bg1">
                      <a:lumMod val="60000"/>
                      <a:lumOff val="40000"/>
                    </a:schemeClr>
                  </a:solidFill>
                  <a:effectLst/>
                </a:rPr>
                <a:t>LENA, GLACIER </a:t>
              </a:r>
              <a:r>
                <a:rPr lang="de-DE" sz="1800" dirty="0" smtClean="0">
                  <a:solidFill>
                    <a:schemeClr val="bg1">
                      <a:lumMod val="60000"/>
                      <a:lumOff val="40000"/>
                    </a:schemeClr>
                  </a:solidFill>
                  <a:effectLst/>
                </a:rPr>
                <a:t>Europe</a:t>
              </a:r>
            </a:p>
            <a:p>
              <a:r>
                <a:rPr lang="de-DE" sz="2800" dirty="0" smtClean="0">
                  <a:solidFill>
                    <a:schemeClr val="bg1">
                      <a:lumMod val="60000"/>
                      <a:lumOff val="40000"/>
                    </a:schemeClr>
                  </a:solidFill>
                  <a:effectLst/>
                </a:rPr>
                <a:t>LBNE </a:t>
              </a:r>
              <a:r>
                <a:rPr lang="de-DE" sz="1800" dirty="0" smtClean="0">
                  <a:solidFill>
                    <a:schemeClr val="bg1">
                      <a:lumMod val="60000"/>
                      <a:lumOff val="40000"/>
                    </a:schemeClr>
                  </a:solidFill>
                  <a:effectLst/>
                </a:rPr>
                <a:t>USA</a:t>
              </a:r>
              <a:r>
                <a:rPr lang="de-DE" sz="2800" dirty="0" smtClean="0">
                  <a:solidFill>
                    <a:schemeClr val="bg1">
                      <a:lumMod val="60000"/>
                      <a:lumOff val="40000"/>
                    </a:schemeClr>
                  </a:solidFill>
                  <a:effectLst/>
                </a:rPr>
                <a:t>, Hyper-K </a:t>
              </a:r>
              <a:r>
                <a:rPr lang="de-DE" sz="1800" dirty="0" smtClean="0">
                  <a:solidFill>
                    <a:schemeClr val="bg1">
                      <a:lumMod val="60000"/>
                      <a:lumOff val="40000"/>
                    </a:schemeClr>
                  </a:solidFill>
                  <a:effectLst/>
                </a:rPr>
                <a:t>Japan</a:t>
              </a:r>
            </a:p>
            <a:p>
              <a:r>
                <a:rPr lang="de-DE" sz="2800" dirty="0" smtClean="0">
                  <a:solidFill>
                    <a:schemeClr val="bg1">
                      <a:lumMod val="60000"/>
                      <a:lumOff val="40000"/>
                    </a:schemeClr>
                  </a:solidFill>
                  <a:effectLst/>
                </a:rPr>
                <a:t>Daya-Bay2 </a:t>
              </a:r>
              <a:r>
                <a:rPr lang="de-DE" sz="1800" dirty="0" smtClean="0">
                  <a:solidFill>
                    <a:schemeClr val="bg1">
                      <a:lumMod val="60000"/>
                      <a:lumOff val="40000"/>
                    </a:schemeClr>
                  </a:solidFill>
                  <a:effectLst/>
                </a:rPr>
                <a:t>China , </a:t>
              </a:r>
              <a:r>
                <a:rPr lang="de-DE" sz="2800" dirty="0" smtClean="0">
                  <a:solidFill>
                    <a:schemeClr val="bg1">
                      <a:lumMod val="60000"/>
                      <a:lumOff val="40000"/>
                    </a:schemeClr>
                  </a:solidFill>
                  <a:effectLst/>
                </a:rPr>
                <a:t>Hano-Hano,</a:t>
              </a:r>
              <a:r>
                <a:rPr lang="de-DE" sz="1800" dirty="0" smtClean="0">
                  <a:solidFill>
                    <a:schemeClr val="bg1">
                      <a:lumMod val="60000"/>
                      <a:lumOff val="40000"/>
                    </a:schemeClr>
                  </a:solidFill>
                  <a:effectLst/>
                </a:rPr>
                <a:t> USA</a:t>
              </a:r>
              <a:endParaRPr lang="en-US" sz="1800" dirty="0">
                <a:solidFill>
                  <a:schemeClr val="bg1">
                    <a:lumMod val="60000"/>
                    <a:lumOff val="40000"/>
                  </a:schemeClr>
                </a:solidFill>
                <a:effectLst/>
              </a:endParaRPr>
            </a:p>
          </p:txBody>
        </p:sp>
        <p:sp>
          <p:nvSpPr>
            <p:cNvPr id="4" name="Left Brace 3"/>
            <p:cNvSpPr/>
            <p:nvPr/>
          </p:nvSpPr>
          <p:spPr bwMode="auto">
            <a:xfrm rot="5400000">
              <a:off x="4639390" y="287392"/>
              <a:ext cx="513291" cy="1224136"/>
            </a:xfrm>
            <a:prstGeom prst="leftBrace">
              <a:avLst/>
            </a:prstGeom>
            <a:noFill/>
            <a:ln w="57150" cap="flat" cmpd="sng" algn="ctr">
              <a:solidFill>
                <a:schemeClr val="bg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703624" y="3200021"/>
            <a:ext cx="3436616" cy="2092081"/>
            <a:chOff x="6012158" y="3174258"/>
            <a:chExt cx="3436616" cy="2092081"/>
          </a:xfrm>
        </p:grpSpPr>
        <p:sp>
          <p:nvSpPr>
            <p:cNvPr id="14" name="TextBox 13"/>
            <p:cNvSpPr txBox="1"/>
            <p:nvPr/>
          </p:nvSpPr>
          <p:spPr>
            <a:xfrm>
              <a:off x="6139855" y="3174258"/>
              <a:ext cx="3308919" cy="144655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de-DE" sz="2800" dirty="0" smtClean="0">
                  <a:solidFill>
                    <a:schemeClr val="bg1">
                      <a:lumMod val="60000"/>
                      <a:lumOff val="40000"/>
                    </a:schemeClr>
                  </a:solidFill>
                  <a:effectLst/>
                </a:rPr>
                <a:t> KM3NeT</a:t>
              </a:r>
              <a:r>
                <a:rPr lang="de-DE" sz="3200" dirty="0" smtClean="0">
                  <a:solidFill>
                    <a:schemeClr val="bg1">
                      <a:lumMod val="60000"/>
                      <a:lumOff val="40000"/>
                    </a:schemeClr>
                  </a:solidFill>
                  <a:effectLst/>
                </a:rPr>
                <a:t> </a:t>
              </a:r>
              <a:r>
                <a:rPr lang="de-DE" sz="1800" dirty="0" smtClean="0">
                  <a:solidFill>
                    <a:schemeClr val="bg1">
                      <a:lumMod val="60000"/>
                      <a:lumOff val="40000"/>
                    </a:schemeClr>
                  </a:solidFill>
                  <a:effectLst/>
                </a:rPr>
                <a:t>Med-Terr. Sea</a:t>
              </a:r>
            </a:p>
            <a:p>
              <a:r>
                <a:rPr lang="de-DE" sz="2800" dirty="0" smtClean="0">
                  <a:solidFill>
                    <a:schemeClr val="bg1">
                      <a:lumMod val="60000"/>
                      <a:lumOff val="40000"/>
                    </a:schemeClr>
                  </a:solidFill>
                  <a:effectLst/>
                </a:rPr>
                <a:t>  GVD </a:t>
              </a:r>
              <a:r>
                <a:rPr lang="de-DE" sz="1800" dirty="0" smtClean="0">
                  <a:solidFill>
                    <a:schemeClr val="bg1">
                      <a:lumMod val="60000"/>
                      <a:lumOff val="40000"/>
                    </a:schemeClr>
                  </a:solidFill>
                  <a:effectLst/>
                </a:rPr>
                <a:t>Lake Baikal</a:t>
              </a:r>
            </a:p>
            <a:p>
              <a:r>
                <a:rPr lang="de-DE" sz="2800" dirty="0" smtClean="0">
                  <a:solidFill>
                    <a:schemeClr val="bg1">
                      <a:lumMod val="60000"/>
                      <a:lumOff val="40000"/>
                    </a:schemeClr>
                  </a:solidFill>
                  <a:effectLst/>
                </a:rPr>
                <a:t>IceCube++ </a:t>
              </a:r>
              <a:r>
                <a:rPr lang="de-DE" sz="1800" dirty="0" smtClean="0">
                  <a:solidFill>
                    <a:schemeClr val="bg1">
                      <a:lumMod val="60000"/>
                      <a:lumOff val="40000"/>
                    </a:schemeClr>
                  </a:solidFill>
                  <a:effectLst/>
                </a:rPr>
                <a:t>South Pole</a:t>
              </a:r>
              <a:endParaRPr lang="en-US" sz="1800" dirty="0">
                <a:solidFill>
                  <a:schemeClr val="bg1">
                    <a:lumMod val="60000"/>
                    <a:lumOff val="40000"/>
                  </a:schemeClr>
                </a:solidFill>
                <a:effectLst/>
              </a:endParaRPr>
            </a:p>
          </p:txBody>
        </p:sp>
        <p:sp>
          <p:nvSpPr>
            <p:cNvPr id="12" name="Left Brace 11"/>
            <p:cNvSpPr/>
            <p:nvPr/>
          </p:nvSpPr>
          <p:spPr bwMode="auto">
            <a:xfrm rot="5400000">
              <a:off x="6547600" y="4217604"/>
              <a:ext cx="513293" cy="1584177"/>
            </a:xfrm>
            <a:prstGeom prst="leftBrace">
              <a:avLst/>
            </a:prstGeom>
            <a:noFill/>
            <a:ln w="57150" cap="flat" cmpd="sng" algn="ctr">
              <a:solidFill>
                <a:schemeClr val="bg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279690" y="5560237"/>
            <a:ext cx="2792314" cy="1313511"/>
            <a:chOff x="6588224" y="5534474"/>
            <a:chExt cx="2792314" cy="1313511"/>
          </a:xfrm>
        </p:grpSpPr>
        <p:sp>
          <p:nvSpPr>
            <p:cNvPr id="9" name="Left Brace 8"/>
            <p:cNvSpPr/>
            <p:nvPr/>
          </p:nvSpPr>
          <p:spPr bwMode="auto">
            <a:xfrm rot="16200000" flipV="1">
              <a:off x="7807741" y="5179052"/>
              <a:ext cx="513291" cy="1224136"/>
            </a:xfrm>
            <a:prstGeom prst="leftBrace">
              <a:avLst/>
            </a:prstGeom>
            <a:noFill/>
            <a:ln w="57150" cap="flat" cmpd="sng" algn="ctr">
              <a:solidFill>
                <a:schemeClr val="bg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588224" y="6047766"/>
              <a:ext cx="2792314" cy="80021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de-DE" sz="2800" dirty="0" smtClean="0">
                  <a:solidFill>
                    <a:schemeClr val="bg1">
                      <a:lumMod val="60000"/>
                      <a:lumOff val="40000"/>
                    </a:schemeClr>
                  </a:solidFill>
                  <a:effectLst/>
                </a:rPr>
                <a:t>ARA, ARIANNA </a:t>
              </a:r>
            </a:p>
            <a:p>
              <a:r>
                <a:rPr lang="de-DE" sz="1800" dirty="0" smtClean="0">
                  <a:solidFill>
                    <a:schemeClr val="bg1">
                      <a:lumMod val="60000"/>
                      <a:lumOff val="40000"/>
                    </a:schemeClr>
                  </a:solidFill>
                  <a:effectLst/>
                </a:rPr>
                <a:t>Antarctica</a:t>
              </a:r>
              <a:endParaRPr lang="en-US" sz="1800" dirty="0">
                <a:solidFill>
                  <a:schemeClr val="bg1">
                    <a:lumMod val="60000"/>
                    <a:lumOff val="40000"/>
                  </a:schemeClr>
                </a:solidFill>
                <a:effectLst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367300" y="2878699"/>
            <a:ext cx="3552350" cy="2156757"/>
            <a:chOff x="2675834" y="2852936"/>
            <a:chExt cx="3552350" cy="2156757"/>
          </a:xfrm>
        </p:grpSpPr>
        <p:sp>
          <p:nvSpPr>
            <p:cNvPr id="13" name="TextBox 12"/>
            <p:cNvSpPr txBox="1"/>
            <p:nvPr/>
          </p:nvSpPr>
          <p:spPr>
            <a:xfrm>
              <a:off x="2675834" y="4147919"/>
              <a:ext cx="16081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3200" dirty="0" smtClean="0">
                  <a:solidFill>
                    <a:schemeClr val="bg1">
                      <a:lumMod val="60000"/>
                      <a:lumOff val="40000"/>
                    </a:schemeClr>
                  </a:solidFill>
                  <a:effectLst/>
                </a:rPr>
                <a:t>PINGU </a:t>
              </a:r>
            </a:p>
            <a:p>
              <a:r>
                <a:rPr lang="de-DE" sz="1800" dirty="0" smtClean="0">
                  <a:solidFill>
                    <a:schemeClr val="bg1">
                      <a:lumMod val="60000"/>
                      <a:lumOff val="40000"/>
                    </a:schemeClr>
                  </a:solidFill>
                  <a:effectLst/>
                </a:rPr>
                <a:t>South Pole </a:t>
              </a:r>
              <a:endParaRPr lang="en-US" sz="1800" dirty="0">
                <a:solidFill>
                  <a:schemeClr val="bg1">
                    <a:lumMod val="60000"/>
                    <a:lumOff val="40000"/>
                  </a:schemeClr>
                </a:solidFill>
                <a:effectLst/>
              </a:endParaRPr>
            </a:p>
          </p:txBody>
        </p:sp>
        <p:sp>
          <p:nvSpPr>
            <p:cNvPr id="5" name="Oval 4"/>
            <p:cNvSpPr/>
            <p:nvPr/>
          </p:nvSpPr>
          <p:spPr bwMode="auto">
            <a:xfrm>
              <a:off x="5220072" y="2852936"/>
              <a:ext cx="1008112" cy="1728192"/>
            </a:xfrm>
            <a:prstGeom prst="ellipse">
              <a:avLst/>
            </a:prstGeom>
            <a:noFill/>
            <a:ln w="57150" cap="flat" cmpd="sng" algn="ctr">
              <a:solidFill>
                <a:schemeClr val="bg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 bwMode="auto">
            <a:xfrm flipV="1">
              <a:off x="4283967" y="3897533"/>
              <a:ext cx="792089" cy="395563"/>
            </a:xfrm>
            <a:prstGeom prst="straightConnector1">
              <a:avLst/>
            </a:prstGeom>
            <a:solidFill>
              <a:schemeClr val="accent1"/>
            </a:solidFill>
            <a:ln w="3175" cap="flat" cmpd="sng" algn="ctr">
              <a:solidFill>
                <a:schemeClr val="bg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35677768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6000" dirty="0" smtClean="0">
                <a:solidFill>
                  <a:schemeClr val="tx1"/>
                </a:solidFill>
              </a:rPr>
              <a:t>Example: LENA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sz="1600" dirty="0">
              <a:latin typeface="+mj-lt"/>
            </a:endParaRPr>
          </a:p>
          <a:p>
            <a:endParaRPr lang="en-US" sz="1600" dirty="0">
              <a:latin typeface="+mj-lt"/>
            </a:endParaRPr>
          </a:p>
        </p:txBody>
      </p:sp>
      <p:pic>
        <p:nvPicPr>
          <p:cNvPr id="5" name="Bild 19" descr="lena_201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75212" y="1079516"/>
            <a:ext cx="2993576" cy="5778484"/>
          </a:xfrm>
          <a:prstGeom prst="rect">
            <a:avLst/>
          </a:prstGeom>
        </p:spPr>
      </p:pic>
      <p:sp>
        <p:nvSpPr>
          <p:cNvPr id="7" name="Line 9"/>
          <p:cNvSpPr>
            <a:spLocks noChangeShapeType="1"/>
          </p:cNvSpPr>
          <p:nvPr/>
        </p:nvSpPr>
        <p:spPr bwMode="auto">
          <a:xfrm>
            <a:off x="3075211" y="4169400"/>
            <a:ext cx="810990" cy="0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lIns="99505" tIns="49752" rIns="99505" bIns="49752">
            <a:prstTxWarp prst="textNoShape">
              <a:avLst/>
            </a:prstTxWarp>
          </a:bodyPr>
          <a:lstStyle/>
          <a:p>
            <a:pPr defTabSz="497527">
              <a:defRPr/>
            </a:pPr>
            <a:endParaRPr lang="de-DE" sz="1600">
              <a:latin typeface="+mj-lt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043608" y="2276872"/>
            <a:ext cx="2942471" cy="3547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9505" tIns="49752" rIns="99505" bIns="49752">
            <a:prstTxWarp prst="textNoShape">
              <a:avLst/>
            </a:prstTxWarp>
            <a:spAutoFit/>
          </a:bodyPr>
          <a:lstStyle/>
          <a:p>
            <a:pPr defTabSz="497527">
              <a:spcAft>
                <a:spcPts val="2998"/>
              </a:spcAft>
            </a:pPr>
            <a:r>
              <a:rPr lang="de-DE" sz="1600" b="1" dirty="0" smtClean="0">
                <a:latin typeface="+mj-lt"/>
                <a:ea typeface="ヒラギノ角ゴ Pro W3" charset="-128"/>
                <a:cs typeface="ヒラギノ角ゴ Pro W3" charset="-128"/>
              </a:rPr>
              <a:t>Concrete </a:t>
            </a:r>
            <a:r>
              <a:rPr lang="de-DE" sz="1600" b="1" dirty="0">
                <a:latin typeface="+mj-lt"/>
                <a:ea typeface="ヒラギノ角ゴ Pro W3" charset="-128"/>
                <a:cs typeface="ヒラギノ角ゴ Pro W3" charset="-128"/>
              </a:rPr>
              <a:t>Tank </a:t>
            </a:r>
            <a:r>
              <a:rPr lang="de-DE" sz="1600" dirty="0">
                <a:latin typeface="+mj-lt"/>
                <a:ea typeface="ヒラギノ角ゴ Pro W3" charset="-128"/>
                <a:cs typeface="ヒラギノ角ゴ Pro W3" charset="-128"/>
              </a:rPr>
              <a:t/>
            </a:r>
            <a:br>
              <a:rPr lang="de-DE" sz="1600" dirty="0">
                <a:latin typeface="+mj-lt"/>
                <a:ea typeface="ヒラギノ角ゴ Pro W3" charset="-128"/>
                <a:cs typeface="ヒラギノ角ゴ Pro W3" charset="-128"/>
              </a:rPr>
            </a:br>
            <a:endParaRPr lang="de-DE" sz="1600" dirty="0" smtClean="0">
              <a:latin typeface="+mj-lt"/>
              <a:ea typeface="ヒラギノ角ゴ Pro W3" charset="-128"/>
              <a:cs typeface="ヒラギノ角ゴ Pro W3" charset="-128"/>
            </a:endParaRPr>
          </a:p>
          <a:p>
            <a:pPr defTabSz="497527">
              <a:spcAft>
                <a:spcPts val="1198"/>
              </a:spcAft>
            </a:pPr>
            <a:endParaRPr lang="de-DE" sz="1600" b="1" dirty="0" smtClean="0">
              <a:latin typeface="+mj-lt"/>
              <a:ea typeface="ヒラギノ角ゴ Pro W3" charset="-128"/>
              <a:cs typeface="ヒラギノ角ゴ Pro W3" charset="-128"/>
            </a:endParaRPr>
          </a:p>
          <a:p>
            <a:pPr defTabSz="497527">
              <a:spcAft>
                <a:spcPts val="1198"/>
              </a:spcAft>
            </a:pPr>
            <a:endParaRPr lang="de-DE" sz="1600" dirty="0">
              <a:latin typeface="+mj-lt"/>
              <a:ea typeface="ヒラギノ角ゴ Pro W3" charset="-128"/>
              <a:cs typeface="ヒラギノ角ゴ Pro W3" charset="-128"/>
            </a:endParaRPr>
          </a:p>
          <a:p>
            <a:pPr defTabSz="497527">
              <a:spcAft>
                <a:spcPts val="1198"/>
              </a:spcAft>
            </a:pPr>
            <a:r>
              <a:rPr lang="de-DE" sz="1600" b="1" dirty="0" smtClean="0">
                <a:latin typeface="+mj-lt"/>
                <a:ea typeface="ヒラギノ角ゴ Pro W3" charset="-128"/>
                <a:cs typeface="ヒラギノ角ゴ Pro W3" charset="-128"/>
              </a:rPr>
              <a:t>32,000 </a:t>
            </a:r>
            <a:r>
              <a:rPr lang="de-DE" sz="1600" b="1" dirty="0">
                <a:latin typeface="+mj-lt"/>
                <a:ea typeface="ヒラギノ角ゴ Pro W3" charset="-128"/>
                <a:cs typeface="ヒラギノ角ゴ Pro W3" charset="-128"/>
              </a:rPr>
              <a:t>12‘‘-PMTs</a:t>
            </a:r>
            <a:br>
              <a:rPr lang="de-DE" sz="1600" b="1" dirty="0">
                <a:latin typeface="+mj-lt"/>
                <a:ea typeface="ヒラギノ角ゴ Pro W3" charset="-128"/>
                <a:cs typeface="ヒラギノ角ゴ Pro W3" charset="-128"/>
              </a:rPr>
            </a:br>
            <a:r>
              <a:rPr lang="de-DE" sz="1600" dirty="0" smtClean="0">
                <a:latin typeface="+mj-lt"/>
                <a:ea typeface="ヒラギノ角ゴ Pro W3" charset="-128"/>
                <a:cs typeface="ヒラギノ角ゴ Pro W3" charset="-128"/>
              </a:rPr>
              <a:t>coverage</a:t>
            </a:r>
            <a:r>
              <a:rPr lang="de-DE" sz="1600" dirty="0">
                <a:latin typeface="+mj-lt"/>
                <a:ea typeface="ヒラギノ角ゴ Pro W3" charset="-128"/>
                <a:cs typeface="ヒラギノ角ゴ Pro W3" charset="-128"/>
              </a:rPr>
              <a:t>: 30%</a:t>
            </a:r>
            <a:endParaRPr lang="de-DE" sz="1600" b="1" dirty="0">
              <a:latin typeface="+mj-lt"/>
              <a:ea typeface="Arial Narrow" charset="0"/>
              <a:cs typeface="Arial Narrow" charset="0"/>
            </a:endParaRPr>
          </a:p>
          <a:p>
            <a:pPr defTabSz="497527">
              <a:spcAft>
                <a:spcPts val="2998"/>
              </a:spcAft>
            </a:pPr>
            <a:endParaRPr lang="de-DE" sz="1600" b="1" dirty="0" smtClean="0">
              <a:latin typeface="+mj-lt"/>
              <a:ea typeface="ヒラギノ角ゴ Pro W3" charset="-128"/>
              <a:cs typeface="ヒラギノ角ゴ Pro W3" charset="-128"/>
            </a:endParaRPr>
          </a:p>
          <a:p>
            <a:pPr defTabSz="497527">
              <a:spcAft>
                <a:spcPts val="2998"/>
              </a:spcAft>
            </a:pPr>
            <a:r>
              <a:rPr lang="de-DE" sz="1600" b="1" dirty="0" smtClean="0">
                <a:latin typeface="+mj-lt"/>
                <a:ea typeface="ヒラギノ角ゴ Pro W3" charset="-128"/>
                <a:cs typeface="ヒラギノ角ゴ Pro W3" charset="-128"/>
              </a:rPr>
              <a:t>Active </a:t>
            </a:r>
            <a:r>
              <a:rPr lang="de-DE" sz="1600" b="1" dirty="0">
                <a:latin typeface="+mj-lt"/>
                <a:ea typeface="ヒラギノ角ゴ Pro W3" charset="-128"/>
                <a:cs typeface="ヒラギノ角ゴ Pro W3" charset="-128"/>
              </a:rPr>
              <a:t>volume</a:t>
            </a:r>
            <a:r>
              <a:rPr lang="de-DE" sz="1600" dirty="0">
                <a:latin typeface="+mj-lt"/>
                <a:ea typeface="ヒラギノ角ゴ Pro W3" charset="-128"/>
                <a:cs typeface="ヒラギノ角ゴ Pro W3" charset="-128"/>
              </a:rPr>
              <a:t/>
            </a:r>
            <a:br>
              <a:rPr lang="de-DE" sz="1600" dirty="0">
                <a:latin typeface="+mj-lt"/>
                <a:ea typeface="ヒラギノ角ゴ Pro W3" charset="-128"/>
                <a:cs typeface="ヒラギノ角ゴ Pro W3" charset="-128"/>
              </a:rPr>
            </a:br>
            <a:r>
              <a:rPr lang="de-DE" sz="1600" dirty="0" smtClean="0">
                <a:latin typeface="+mj-lt"/>
                <a:ea typeface="ヒラギノ角ゴ Pro W3" charset="-128"/>
                <a:cs typeface="ヒラギノ角ゴ Pro W3" charset="-128"/>
              </a:rPr>
              <a:t>50kt </a:t>
            </a:r>
            <a:r>
              <a:rPr lang="de-DE" sz="1600" dirty="0">
                <a:latin typeface="+mj-lt"/>
                <a:ea typeface="ヒラギノ角ゴ Pro W3" charset="-128"/>
                <a:cs typeface="ヒラギノ角ゴ Pro W3" charset="-128"/>
              </a:rPr>
              <a:t>of </a:t>
            </a:r>
            <a:r>
              <a:rPr lang="de-DE" sz="1600" dirty="0" smtClean="0">
                <a:latin typeface="+mj-lt"/>
                <a:ea typeface="ヒラギノ角ゴ Pro W3" charset="-128"/>
                <a:cs typeface="ヒラギノ角ゴ Pro W3" charset="-128"/>
              </a:rPr>
              <a:t>scintillator</a:t>
            </a:r>
            <a:endParaRPr lang="de-DE" sz="1600" dirty="0">
              <a:latin typeface="+mj-lt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6506329" y="1295400"/>
            <a:ext cx="2942471" cy="3993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9505" tIns="49752" rIns="99505" bIns="49752">
            <a:prstTxWarp prst="textNoShape">
              <a:avLst/>
            </a:prstTxWarp>
            <a:spAutoFit/>
          </a:bodyPr>
          <a:lstStyle/>
          <a:p>
            <a:pPr defTabSz="497527">
              <a:spcAft>
                <a:spcPts val="2998"/>
              </a:spcAft>
            </a:pPr>
            <a:r>
              <a:rPr lang="de-DE" sz="1600" b="1" dirty="0">
                <a:latin typeface="+mj-lt"/>
                <a:ea typeface="ヒラギノ角ゴ Pro W3" charset="-128"/>
                <a:cs typeface="ヒラギノ角ゴ Pro W3" charset="-128"/>
              </a:rPr>
              <a:t>Electronics Hall</a:t>
            </a:r>
            <a:r>
              <a:rPr lang="de-DE" sz="1600" dirty="0">
                <a:latin typeface="+mj-lt"/>
                <a:ea typeface="ヒラギノ角ゴ Pro W3" charset="-128"/>
                <a:cs typeface="ヒラギノ角ゴ Pro W3" charset="-128"/>
              </a:rPr>
              <a:t/>
            </a:r>
            <a:br>
              <a:rPr lang="de-DE" sz="1600" dirty="0">
                <a:latin typeface="+mj-lt"/>
                <a:ea typeface="ヒラギノ角ゴ Pro W3" charset="-128"/>
                <a:cs typeface="ヒラギノ角ゴ Pro W3" charset="-128"/>
              </a:rPr>
            </a:br>
            <a:r>
              <a:rPr lang="de-DE" sz="1600" dirty="0">
                <a:latin typeface="+mj-lt"/>
                <a:ea typeface="ヒラギノ角ゴ Pro W3" charset="-128"/>
                <a:cs typeface="ヒラギノ角ゴ Pro W3" charset="-128"/>
              </a:rPr>
              <a:t>dome of 15m height</a:t>
            </a:r>
          </a:p>
          <a:p>
            <a:pPr defTabSz="497527">
              <a:spcAft>
                <a:spcPts val="2998"/>
              </a:spcAft>
            </a:pPr>
            <a:r>
              <a:rPr lang="de-DE" sz="1600" b="1" dirty="0" smtClean="0">
                <a:latin typeface="+mj-lt"/>
                <a:ea typeface="ヒラギノ角ゴ Pro W3" charset="-128"/>
                <a:cs typeface="ヒラギノ角ゴ Pro W3" charset="-128"/>
              </a:rPr>
              <a:t>Top </a:t>
            </a:r>
            <a:r>
              <a:rPr lang="de-DE" sz="1600" b="1" dirty="0">
                <a:latin typeface="+mj-lt"/>
                <a:ea typeface="ヒラギノ角ゴ Pro W3" charset="-128"/>
                <a:cs typeface="ヒラギノ角ゴ Pro W3" charset="-128"/>
              </a:rPr>
              <a:t>Muon Veto</a:t>
            </a:r>
            <a:br>
              <a:rPr lang="de-DE" sz="1600" b="1" dirty="0">
                <a:latin typeface="+mj-lt"/>
                <a:ea typeface="ヒラギノ角ゴ Pro W3" charset="-128"/>
                <a:cs typeface="ヒラギノ角ゴ Pro W3" charset="-128"/>
              </a:rPr>
            </a:br>
            <a:endParaRPr lang="de-DE" sz="800" b="1" dirty="0" smtClean="0">
              <a:latin typeface="+mj-lt"/>
              <a:ea typeface="ヒラギノ角ゴ Pro W3" charset="-128"/>
              <a:cs typeface="ヒラギノ角ゴ Pro W3" charset="-128"/>
            </a:endParaRPr>
          </a:p>
          <a:p>
            <a:pPr defTabSz="497527">
              <a:spcAft>
                <a:spcPts val="2998"/>
              </a:spcAft>
            </a:pPr>
            <a:endParaRPr lang="de-DE" sz="800" dirty="0">
              <a:latin typeface="+mj-lt"/>
              <a:ea typeface="Arial Narrow" charset="0"/>
              <a:cs typeface="Arial Narrow" charset="0"/>
              <a:sym typeface="Symbol" charset="2"/>
            </a:endParaRPr>
          </a:p>
          <a:p>
            <a:pPr defTabSz="497527">
              <a:spcAft>
                <a:spcPts val="2998"/>
              </a:spcAft>
            </a:pPr>
            <a:r>
              <a:rPr lang="de-DE" sz="1600" b="1" dirty="0" smtClean="0">
                <a:latin typeface="+mj-lt"/>
                <a:ea typeface="Arial Narrow" charset="0"/>
                <a:cs typeface="Arial Narrow" charset="0"/>
                <a:sym typeface="Symbol" charset="2"/>
              </a:rPr>
              <a:t>Water </a:t>
            </a:r>
            <a:r>
              <a:rPr lang="de-DE" sz="1600" b="1" dirty="0">
                <a:latin typeface="+mj-lt"/>
                <a:ea typeface="Arial Narrow" charset="0"/>
                <a:cs typeface="Arial Narrow" charset="0"/>
                <a:sym typeface="Symbol" charset="2"/>
              </a:rPr>
              <a:t>Cherenkov Veto</a:t>
            </a:r>
            <a:r>
              <a:rPr lang="de-DE" sz="1600" dirty="0">
                <a:latin typeface="+mj-lt"/>
                <a:ea typeface="Arial Narrow" charset="0"/>
                <a:cs typeface="Arial Narrow" charset="0"/>
                <a:sym typeface="Symbol" charset="2"/>
              </a:rPr>
              <a:t/>
            </a:r>
            <a:br>
              <a:rPr lang="de-DE" sz="1600" dirty="0">
                <a:latin typeface="+mj-lt"/>
                <a:ea typeface="Arial Narrow" charset="0"/>
                <a:cs typeface="Arial Narrow" charset="0"/>
                <a:sym typeface="Symbol" charset="2"/>
              </a:rPr>
            </a:br>
            <a:r>
              <a:rPr lang="de-DE" sz="1600" dirty="0">
                <a:latin typeface="+mj-lt"/>
                <a:ea typeface="Arial Narrow" charset="0"/>
                <a:cs typeface="Arial Narrow" charset="0"/>
                <a:sym typeface="Symbol" charset="2"/>
              </a:rPr>
              <a:t>2000 </a:t>
            </a:r>
            <a:r>
              <a:rPr lang="de-DE" sz="1600" dirty="0" smtClean="0">
                <a:latin typeface="+mj-lt"/>
                <a:ea typeface="Arial Narrow" charset="0"/>
                <a:cs typeface="Arial Narrow" charset="0"/>
                <a:sym typeface="Symbol" charset="2"/>
              </a:rPr>
              <a:t>PMTs</a:t>
            </a:r>
            <a:r>
              <a:rPr lang="de-DE" sz="1600" dirty="0">
                <a:latin typeface="+mj-lt"/>
                <a:ea typeface="Arial Narrow" charset="0"/>
                <a:cs typeface="Arial Narrow" charset="0"/>
                <a:sym typeface="Symbol" charset="2"/>
              </a:rPr>
              <a:t/>
            </a:r>
            <a:br>
              <a:rPr lang="de-DE" sz="1600" dirty="0">
                <a:latin typeface="+mj-lt"/>
                <a:ea typeface="Arial Narrow" charset="0"/>
                <a:cs typeface="Arial Narrow" charset="0"/>
                <a:sym typeface="Symbol" charset="2"/>
              </a:rPr>
            </a:br>
            <a:endParaRPr lang="de-DE" sz="800" dirty="0" smtClean="0">
              <a:latin typeface="+mj-lt"/>
              <a:ea typeface="Arial Narrow" charset="0"/>
              <a:cs typeface="Arial Narrow" charset="0"/>
              <a:sym typeface="Symbol" charset="2"/>
            </a:endParaRPr>
          </a:p>
          <a:p>
            <a:pPr defTabSz="497527">
              <a:spcAft>
                <a:spcPts val="2998"/>
              </a:spcAft>
            </a:pPr>
            <a:endParaRPr lang="de-DE" sz="800" b="1" dirty="0" smtClean="0">
              <a:latin typeface="+mj-lt"/>
              <a:ea typeface="Arial Narrow" charset="0"/>
              <a:cs typeface="Arial Narrow" charset="0"/>
              <a:sym typeface="Symbol" charset="2"/>
            </a:endParaRPr>
          </a:p>
          <a:p>
            <a:pPr defTabSz="497527">
              <a:spcAft>
                <a:spcPts val="2998"/>
              </a:spcAft>
            </a:pPr>
            <a:r>
              <a:rPr lang="de-DE" sz="1600" b="1" dirty="0" smtClean="0">
                <a:latin typeface="+mj-lt"/>
                <a:ea typeface="Arial Narrow" charset="0"/>
                <a:cs typeface="Arial Narrow" charset="0"/>
                <a:sym typeface="Symbol" charset="2"/>
              </a:rPr>
              <a:t>Egg-Shaped Cavern</a:t>
            </a:r>
            <a:endParaRPr lang="de-DE" sz="1600" dirty="0">
              <a:latin typeface="+mj-lt"/>
              <a:ea typeface="Arial Narrow" charset="0"/>
              <a:cs typeface="Arial Narrow" charset="0"/>
              <a:sym typeface="Symbol" charset="2"/>
            </a:endParaRP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3075210" y="5638800"/>
            <a:ext cx="1496789" cy="0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lIns="99505" tIns="49752" rIns="99505" bIns="49752">
            <a:prstTxWarp prst="textNoShape">
              <a:avLst/>
            </a:prstTxWarp>
          </a:bodyPr>
          <a:lstStyle/>
          <a:p>
            <a:pPr defTabSz="497527">
              <a:defRPr/>
            </a:pPr>
            <a:endParaRPr lang="de-DE" sz="1600">
              <a:latin typeface="+mj-lt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 flipH="1">
            <a:off x="4753728" y="1531417"/>
            <a:ext cx="1752596" cy="0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lIns="99505" tIns="49752" rIns="99505" bIns="49752">
            <a:prstTxWarp prst="textNoShape">
              <a:avLst/>
            </a:prstTxWarp>
          </a:bodyPr>
          <a:lstStyle/>
          <a:p>
            <a:pPr defTabSz="497527">
              <a:defRPr/>
            </a:pPr>
            <a:endParaRPr lang="de-DE" sz="1600">
              <a:latin typeface="+mj-lt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 flipH="1" flipV="1">
            <a:off x="4572000" y="1930082"/>
            <a:ext cx="1935000" cy="508317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lIns="99505" tIns="49752" rIns="99505" bIns="49752">
            <a:prstTxWarp prst="textNoShape">
              <a:avLst/>
            </a:prstTxWarp>
          </a:bodyPr>
          <a:lstStyle/>
          <a:p>
            <a:pPr defTabSz="497527">
              <a:defRPr/>
            </a:pPr>
            <a:endParaRPr lang="de-DE" sz="1600">
              <a:latin typeface="+mj-lt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 flipH="1" flipV="1">
            <a:off x="5486400" y="3657600"/>
            <a:ext cx="1019926" cy="0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lIns="99505" tIns="49752" rIns="99505" bIns="49752">
            <a:prstTxWarp prst="textNoShape">
              <a:avLst/>
            </a:prstTxWarp>
          </a:bodyPr>
          <a:lstStyle/>
          <a:p>
            <a:pPr defTabSz="497527">
              <a:defRPr/>
            </a:pPr>
            <a:endParaRPr lang="de-DE" sz="1600">
              <a:latin typeface="+mj-lt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 flipH="1" flipV="1">
            <a:off x="5715000" y="5105400"/>
            <a:ext cx="792000" cy="0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lIns="99505" tIns="49752" rIns="99505" bIns="49752">
            <a:prstTxWarp prst="textNoShape">
              <a:avLst/>
            </a:prstTxWarp>
          </a:bodyPr>
          <a:lstStyle/>
          <a:p>
            <a:pPr defTabSz="497527">
              <a:defRPr/>
            </a:pPr>
            <a:endParaRPr lang="de-DE" sz="1600">
              <a:latin typeface="+mj-lt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6" name="Line 9"/>
          <p:cNvSpPr>
            <a:spLocks noChangeShapeType="1"/>
          </p:cNvSpPr>
          <p:nvPr/>
        </p:nvSpPr>
        <p:spPr bwMode="auto">
          <a:xfrm>
            <a:off x="3075211" y="2438399"/>
            <a:ext cx="734789" cy="1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lIns="99505" tIns="49752" rIns="99505" bIns="49752">
            <a:prstTxWarp prst="textNoShape">
              <a:avLst/>
            </a:prstTxWarp>
          </a:bodyPr>
          <a:lstStyle/>
          <a:p>
            <a:pPr defTabSz="497527">
              <a:defRPr/>
            </a:pPr>
            <a:endParaRPr lang="de-DE" sz="1600">
              <a:latin typeface="+mj-lt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88568" y="5638800"/>
            <a:ext cx="28456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Depth: </a:t>
            </a:r>
          </a:p>
          <a:p>
            <a:r>
              <a:rPr lang="de-DE" sz="2000" dirty="0" smtClean="0"/>
              <a:t>4 km water equivalent</a:t>
            </a:r>
          </a:p>
          <a:p>
            <a:r>
              <a:rPr lang="de-DE" sz="2000" dirty="0" smtClean="0"/>
              <a:t>Finnish mine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6356353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5148064" y="1268760"/>
            <a:ext cx="4392662" cy="5183187"/>
          </a:xfrm>
        </p:spPr>
        <p:txBody>
          <a:bodyPr/>
          <a:lstStyle/>
          <a:p>
            <a:pPr marL="0" indent="0">
              <a:buNone/>
            </a:pPr>
            <a:r>
              <a:rPr lang="de-DE" sz="2000" dirty="0" smtClean="0">
                <a:solidFill>
                  <a:srgbClr val="FFFF99"/>
                </a:solidFill>
              </a:rPr>
              <a:t>Test new class of SUSY models</a:t>
            </a:r>
          </a:p>
          <a:p>
            <a:pPr marL="0" indent="0">
              <a:buNone/>
            </a:pPr>
            <a:endParaRPr lang="de-DE" sz="2000" dirty="0" smtClean="0">
              <a:solidFill>
                <a:srgbClr val="FFFF99"/>
              </a:solidFill>
            </a:endParaRPr>
          </a:p>
          <a:p>
            <a:pPr marL="0" indent="0">
              <a:buNone/>
            </a:pPr>
            <a:endParaRPr lang="de-DE" sz="800" dirty="0" smtClean="0">
              <a:solidFill>
                <a:srgbClr val="FFFF99"/>
              </a:solidFill>
            </a:endParaRPr>
          </a:p>
          <a:p>
            <a:pPr marL="0" indent="0">
              <a:buNone/>
            </a:pPr>
            <a:r>
              <a:rPr lang="de-DE" sz="2000" dirty="0" smtClean="0">
                <a:solidFill>
                  <a:srgbClr val="FFFF99"/>
                </a:solidFill>
              </a:rPr>
              <a:t>Bonanza for astro- and particle physics</a:t>
            </a:r>
          </a:p>
          <a:p>
            <a:pPr marL="0" indent="0">
              <a:buNone/>
            </a:pPr>
            <a:endParaRPr lang="de-DE" sz="800" dirty="0" smtClean="0">
              <a:solidFill>
                <a:srgbClr val="FFFF99"/>
              </a:solidFill>
            </a:endParaRPr>
          </a:p>
          <a:p>
            <a:pPr marL="0" indent="0">
              <a:buNone/>
            </a:pPr>
            <a:endParaRPr lang="de-DE" sz="800" dirty="0" smtClean="0">
              <a:solidFill>
                <a:srgbClr val="FFFF99"/>
              </a:solidFill>
            </a:endParaRPr>
          </a:p>
          <a:p>
            <a:pPr marL="0" indent="0">
              <a:buNone/>
            </a:pPr>
            <a:r>
              <a:rPr lang="de-DE" sz="2000" dirty="0" smtClean="0">
                <a:solidFill>
                  <a:srgbClr val="FFFF99"/>
                </a:solidFill>
              </a:rPr>
              <a:t>Understand past supernovas</a:t>
            </a:r>
          </a:p>
          <a:p>
            <a:pPr marL="0" indent="0">
              <a:buNone/>
            </a:pPr>
            <a:endParaRPr lang="de-DE" sz="800" dirty="0" smtClean="0">
              <a:solidFill>
                <a:srgbClr val="FFFF99"/>
              </a:solidFill>
            </a:endParaRPr>
          </a:p>
          <a:p>
            <a:pPr marL="0" indent="0">
              <a:buNone/>
            </a:pPr>
            <a:endParaRPr lang="de-DE" sz="1400" dirty="0">
              <a:solidFill>
                <a:srgbClr val="FFFF99"/>
              </a:solidFill>
            </a:endParaRPr>
          </a:p>
          <a:p>
            <a:pPr marL="0" indent="0">
              <a:buNone/>
            </a:pPr>
            <a:r>
              <a:rPr lang="de-DE" sz="2000" dirty="0" smtClean="0">
                <a:solidFill>
                  <a:srgbClr val="FFFF99"/>
                </a:solidFill>
              </a:rPr>
              <a:t>Test Sun with % accuracy</a:t>
            </a:r>
          </a:p>
          <a:p>
            <a:pPr marL="0" indent="0">
              <a:buNone/>
            </a:pPr>
            <a:r>
              <a:rPr lang="de-DE" sz="2000" dirty="0" smtClean="0">
                <a:solidFill>
                  <a:srgbClr val="FFFF99"/>
                </a:solidFill>
              </a:rPr>
              <a:t>     Resolve remaining puzzles</a:t>
            </a:r>
          </a:p>
          <a:p>
            <a:pPr marL="0" indent="0">
              <a:buNone/>
            </a:pPr>
            <a:r>
              <a:rPr lang="de-DE" sz="1600" dirty="0" smtClean="0">
                <a:solidFill>
                  <a:srgbClr val="FFFF99"/>
                </a:solidFill>
              </a:rPr>
              <a:t>      (Will there be more?)</a:t>
            </a:r>
          </a:p>
          <a:p>
            <a:pPr marL="0" indent="0">
              <a:buNone/>
            </a:pPr>
            <a:endParaRPr lang="de-DE" sz="1000" dirty="0">
              <a:solidFill>
                <a:srgbClr val="FFFF99"/>
              </a:solidFill>
            </a:endParaRPr>
          </a:p>
          <a:p>
            <a:pPr marL="0" indent="0">
              <a:buNone/>
            </a:pPr>
            <a:endParaRPr lang="de-DE" sz="2000" dirty="0" smtClean="0">
              <a:solidFill>
                <a:srgbClr val="FFFF99"/>
              </a:solidFill>
            </a:endParaRPr>
          </a:p>
          <a:p>
            <a:pPr marL="0" indent="0">
              <a:buNone/>
            </a:pPr>
            <a:endParaRPr lang="de-DE" sz="1000" dirty="0">
              <a:solidFill>
                <a:srgbClr val="FFFF99"/>
              </a:solidFill>
            </a:endParaRPr>
          </a:p>
          <a:p>
            <a:pPr marL="0" indent="0">
              <a:buNone/>
            </a:pPr>
            <a:endParaRPr lang="de-DE" sz="1400" dirty="0" smtClean="0">
              <a:solidFill>
                <a:srgbClr val="FFFF99"/>
              </a:solidFill>
            </a:endParaRPr>
          </a:p>
          <a:p>
            <a:pPr marL="0" indent="0">
              <a:buNone/>
            </a:pPr>
            <a:r>
              <a:rPr lang="de-DE" sz="2000" dirty="0" smtClean="0">
                <a:solidFill>
                  <a:srgbClr val="FFFF99"/>
                </a:solidFill>
              </a:rPr>
              <a:t>Understand the energy budget                    of our planet</a:t>
            </a:r>
            <a:endParaRPr lang="en-US" sz="2000" dirty="0">
              <a:solidFill>
                <a:srgbClr val="FFFF9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LENA Science Potential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940586" y="1052736"/>
            <a:ext cx="4032448" cy="518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de-DE" sz="2000" b="0" dirty="0" smtClean="0">
                <a:effectLst/>
              </a:rPr>
              <a:t>Proton decay</a:t>
            </a:r>
            <a:r>
              <a:rPr lang="en-US" sz="2000" b="0" dirty="0" smtClean="0">
                <a:effectLst/>
              </a:rPr>
              <a:t>                   </a:t>
            </a:r>
            <a:r>
              <a:rPr lang="en-US" sz="1600" b="0" dirty="0" smtClean="0">
                <a:effectLst/>
              </a:rPr>
              <a:t>sensitivity 10 years</a:t>
            </a:r>
            <a:r>
              <a:rPr lang="de-DE" sz="1600" b="0" dirty="0">
                <a:effectLst/>
              </a:rPr>
              <a:t> </a:t>
            </a:r>
            <a:r>
              <a:rPr lang="de-DE" sz="1600" b="0" dirty="0" smtClean="0">
                <a:effectLst/>
              </a:rPr>
              <a:t>                            </a:t>
            </a:r>
            <a:r>
              <a:rPr lang="de-DE" sz="2000" b="0" dirty="0" smtClean="0">
                <a:effectLst/>
              </a:rPr>
              <a:t>p </a:t>
            </a:r>
            <a:r>
              <a:rPr lang="de-DE" sz="2000" b="0" dirty="0" smtClean="0">
                <a:effectLst/>
                <a:sym typeface="Symbol"/>
              </a:rPr>
              <a:t>K 	       	  410</a:t>
            </a:r>
            <a:r>
              <a:rPr lang="de-DE" sz="2000" b="0" baseline="30000" dirty="0" smtClean="0">
                <a:effectLst/>
                <a:sym typeface="Symbol"/>
              </a:rPr>
              <a:t>34</a:t>
            </a:r>
            <a:r>
              <a:rPr lang="de-DE" sz="2000" b="0" dirty="0" smtClean="0">
                <a:effectLst/>
                <a:sym typeface="Symbol"/>
              </a:rPr>
              <a:t> y</a:t>
            </a:r>
          </a:p>
          <a:p>
            <a:pPr marL="0" indent="0">
              <a:buNone/>
            </a:pPr>
            <a:r>
              <a:rPr lang="de-DE" sz="800" b="0" dirty="0" smtClean="0">
                <a:effectLst/>
                <a:sym typeface="Symbol"/>
              </a:rPr>
              <a:t> </a:t>
            </a:r>
          </a:p>
          <a:p>
            <a:r>
              <a:rPr lang="de-DE" sz="2000" b="0" dirty="0" smtClean="0">
                <a:effectLst/>
                <a:sym typeface="Symbol"/>
              </a:rPr>
              <a:t>SN at 10 kpc    ~16,000 events</a:t>
            </a:r>
          </a:p>
          <a:p>
            <a:endParaRPr lang="de-DE" sz="2000" b="0" dirty="0" smtClean="0">
              <a:effectLst/>
              <a:sym typeface="Symbol"/>
            </a:endParaRPr>
          </a:p>
          <a:p>
            <a:endParaRPr lang="de-DE" sz="800" b="0" dirty="0" smtClean="0">
              <a:effectLst/>
              <a:sym typeface="Symbol"/>
            </a:endParaRPr>
          </a:p>
          <a:p>
            <a:r>
              <a:rPr lang="de-DE" sz="2000" b="0" dirty="0" smtClean="0">
                <a:effectLst/>
                <a:sym typeface="Symbol"/>
              </a:rPr>
              <a:t>Diffuse SN                        </a:t>
            </a:r>
            <a:r>
              <a:rPr lang="de-DE" sz="1600" b="0" dirty="0" smtClean="0">
                <a:effectLst/>
                <a:sym typeface="Symbol"/>
              </a:rPr>
              <a:t>signal/background 10 years      </a:t>
            </a:r>
            <a:r>
              <a:rPr lang="de-DE" sz="2000" b="0" dirty="0" smtClean="0">
                <a:effectLst/>
                <a:sym typeface="Symbol"/>
              </a:rPr>
              <a:t>60/10</a:t>
            </a:r>
          </a:p>
          <a:p>
            <a:endParaRPr lang="de-DE" sz="1000" b="0" dirty="0" smtClean="0">
              <a:effectLst/>
              <a:sym typeface="Symbol"/>
            </a:endParaRPr>
          </a:p>
          <a:p>
            <a:r>
              <a:rPr lang="de-DE" sz="2000" b="0" dirty="0" smtClean="0">
                <a:effectLst/>
                <a:sym typeface="Symbol"/>
              </a:rPr>
              <a:t>Solar neutrinos                      events/years</a:t>
            </a:r>
          </a:p>
          <a:p>
            <a:pPr lvl="1"/>
            <a:r>
              <a:rPr lang="de-DE" sz="1600" b="0" baseline="30000" dirty="0" smtClean="0">
                <a:effectLst/>
                <a:sym typeface="Symbol"/>
              </a:rPr>
              <a:t>7</a:t>
            </a:r>
            <a:r>
              <a:rPr lang="de-DE" sz="1600" b="0" dirty="0" smtClean="0">
                <a:effectLst/>
                <a:sym typeface="Symbol"/>
              </a:rPr>
              <a:t>Be  		   3,600,000</a:t>
            </a:r>
          </a:p>
          <a:p>
            <a:pPr lvl="1"/>
            <a:r>
              <a:rPr lang="de-DE" sz="1600" b="0" dirty="0">
                <a:effectLst/>
                <a:sym typeface="Symbol"/>
              </a:rPr>
              <a:t>p</a:t>
            </a:r>
            <a:r>
              <a:rPr lang="de-DE" sz="1600" b="0" dirty="0" smtClean="0">
                <a:effectLst/>
                <a:sym typeface="Symbol"/>
              </a:rPr>
              <a:t>ep  		      100,000</a:t>
            </a:r>
          </a:p>
          <a:p>
            <a:pPr lvl="1"/>
            <a:r>
              <a:rPr lang="de-DE" sz="1600" b="0" baseline="30000" dirty="0" smtClean="0">
                <a:effectLst/>
                <a:sym typeface="Symbol"/>
              </a:rPr>
              <a:t>8</a:t>
            </a:r>
            <a:r>
              <a:rPr lang="de-DE" sz="1600" b="0" dirty="0" smtClean="0">
                <a:effectLst/>
                <a:sym typeface="Symbol"/>
              </a:rPr>
              <a:t>B  		        30,000</a:t>
            </a:r>
          </a:p>
          <a:p>
            <a:pPr lvl="1"/>
            <a:r>
              <a:rPr lang="de-DE" sz="1600" b="0" dirty="0" smtClean="0">
                <a:effectLst/>
                <a:sym typeface="Symbol"/>
              </a:rPr>
              <a:t>CNO 		        70,000</a:t>
            </a:r>
          </a:p>
          <a:p>
            <a:endParaRPr lang="de-DE" sz="1000" b="0" dirty="0">
              <a:effectLst/>
              <a:sym typeface="Symbol"/>
            </a:endParaRPr>
          </a:p>
          <a:p>
            <a:r>
              <a:rPr lang="de-DE" sz="2000" b="0" dirty="0" smtClean="0">
                <a:effectLst/>
                <a:sym typeface="Symbol"/>
              </a:rPr>
              <a:t>Geoneutrinos                              </a:t>
            </a:r>
            <a:r>
              <a:rPr lang="de-DE" sz="1600" b="0" dirty="0" smtClean="0">
                <a:effectLst/>
                <a:sym typeface="Symbol"/>
              </a:rPr>
              <a:t>events/year </a:t>
            </a:r>
            <a:r>
              <a:rPr lang="de-DE" sz="2000" b="0" dirty="0" smtClean="0">
                <a:effectLst/>
                <a:sym typeface="Symbol"/>
              </a:rPr>
              <a:t>                          1500</a:t>
            </a:r>
          </a:p>
          <a:p>
            <a:pPr marL="0" indent="0">
              <a:buNone/>
            </a:pPr>
            <a:r>
              <a:rPr lang="de-DE" sz="2000" b="0" dirty="0">
                <a:effectLst/>
                <a:sym typeface="Symbol"/>
              </a:rPr>
              <a:t> </a:t>
            </a:r>
            <a:r>
              <a:rPr lang="de-DE" sz="2000" b="0" dirty="0" smtClean="0">
                <a:effectLst/>
                <a:sym typeface="Symbol"/>
              </a:rPr>
              <a:t>          	</a:t>
            </a:r>
            <a:endParaRPr lang="en-US" sz="2000" b="0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3582820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478" y="2708920"/>
            <a:ext cx="7776864" cy="2808312"/>
          </a:xfrm>
        </p:spPr>
        <p:txBody>
          <a:bodyPr/>
          <a:lstStyle/>
          <a:p>
            <a:r>
              <a:rPr lang="de-DE" sz="8800" dirty="0" smtClean="0"/>
              <a:t>summary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98583738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124744"/>
            <a:ext cx="7992888" cy="5183187"/>
          </a:xfrm>
        </p:spPr>
        <p:txBody>
          <a:bodyPr/>
          <a:lstStyle/>
          <a:p>
            <a:r>
              <a:rPr lang="de-DE" sz="2600" dirty="0" smtClean="0"/>
              <a:t>Neutrinos are unique cosmic messengers.</a:t>
            </a:r>
          </a:p>
          <a:p>
            <a:endParaRPr lang="de-DE" sz="500" dirty="0" smtClean="0"/>
          </a:p>
          <a:p>
            <a:r>
              <a:rPr lang="de-DE" sz="2600" dirty="0" smtClean="0"/>
              <a:t>Rich legacy of gold-plated discoveries:                         solar, supernova and geo-neutrinos. </a:t>
            </a:r>
          </a:p>
          <a:p>
            <a:endParaRPr lang="de-DE" sz="500" dirty="0" smtClean="0"/>
          </a:p>
          <a:p>
            <a:r>
              <a:rPr lang="de-DE" sz="2600" dirty="0" smtClean="0"/>
              <a:t>Neutrino oscillations have been discovered using solar and atmospheric neutrinos  </a:t>
            </a:r>
            <a:r>
              <a:rPr lang="de-DE" sz="1800" dirty="0" smtClean="0"/>
              <a:t>(see the other two talks).</a:t>
            </a:r>
          </a:p>
          <a:p>
            <a:endParaRPr lang="de-DE" sz="500" dirty="0" smtClean="0"/>
          </a:p>
          <a:p>
            <a:r>
              <a:rPr lang="de-DE" sz="2600" dirty="0" smtClean="0"/>
              <a:t>IceCube with tantalizing indications.                            Light at the end of the tunnel?</a:t>
            </a:r>
          </a:p>
          <a:p>
            <a:endParaRPr lang="de-DE" sz="500" dirty="0" smtClean="0"/>
          </a:p>
          <a:p>
            <a:r>
              <a:rPr lang="de-DE" sz="2600" dirty="0" smtClean="0"/>
              <a:t>Much more powerful detectors promise deep understanding of Sun, Earth interior, Supernovae and the origin of cosmic rays.</a:t>
            </a:r>
          </a:p>
          <a:p>
            <a:endParaRPr lang="de-DE" sz="500" dirty="0" smtClean="0"/>
          </a:p>
          <a:p>
            <a:r>
              <a:rPr lang="de-DE" b="1" dirty="0" smtClean="0">
                <a:solidFill>
                  <a:srgbClr val="FFFF00"/>
                </a:solidFill>
              </a:rPr>
              <a:t>There is a fascinating decade ahead!</a:t>
            </a:r>
          </a:p>
          <a:p>
            <a:endParaRPr lang="de-DE" sz="28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30757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3356992"/>
            <a:ext cx="3096344" cy="1362075"/>
          </a:xfrm>
        </p:spPr>
        <p:txBody>
          <a:bodyPr/>
          <a:lstStyle/>
          <a:p>
            <a:r>
              <a:rPr lang="de-DE" sz="9600" dirty="0" smtClean="0"/>
              <a:t>end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255125789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2636912"/>
            <a:ext cx="7772400" cy="1362075"/>
          </a:xfrm>
        </p:spPr>
        <p:txBody>
          <a:bodyPr/>
          <a:lstStyle/>
          <a:p>
            <a:r>
              <a:rPr lang="de-DE" sz="5400" dirty="0" smtClean="0"/>
              <a:t>Cosmic Neutrinos </a:t>
            </a:r>
            <a:br>
              <a:rPr lang="de-DE" sz="5400" dirty="0" smtClean="0"/>
            </a:br>
            <a:r>
              <a:rPr lang="de-DE" sz="5400" dirty="0" smtClean="0"/>
              <a:t/>
            </a:r>
            <a:br>
              <a:rPr lang="de-DE" sz="5400" dirty="0" smtClean="0"/>
            </a:br>
            <a:r>
              <a:rPr lang="de-DE" sz="3600" dirty="0" smtClean="0"/>
              <a:t>a synoptic view</a:t>
            </a:r>
            <a:r>
              <a:rPr lang="de-DE" dirty="0"/>
              <a:t/>
            </a:r>
            <a:br>
              <a:rPr lang="de-DE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24787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500" name="Rectangle 4"/>
          <p:cNvSpPr>
            <a:spLocks noChangeArrowheads="1"/>
          </p:cNvSpPr>
          <p:nvPr/>
        </p:nvSpPr>
        <p:spPr bwMode="auto">
          <a:xfrm>
            <a:off x="6948488" y="1052513"/>
            <a:ext cx="2519362" cy="5805487"/>
          </a:xfrm>
          <a:prstGeom prst="rect">
            <a:avLst/>
          </a:prstGeom>
          <a:solidFill>
            <a:schemeClr val="tx1"/>
          </a:soli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74501" name="Picture 5" descr="flux_neutrino_ener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052513"/>
            <a:ext cx="7200900" cy="579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4502" name="Rectangle 6"/>
          <p:cNvSpPr>
            <a:spLocks noGrp="1" noChangeArrowheads="1"/>
          </p:cNvSpPr>
          <p:nvPr>
            <p:ph type="title"/>
          </p:nvPr>
        </p:nvSpPr>
        <p:spPr>
          <a:xfrm>
            <a:off x="971550" y="260350"/>
            <a:ext cx="7975600" cy="531813"/>
          </a:xfrm>
          <a:noFill/>
          <a:ln/>
        </p:spPr>
        <p:txBody>
          <a:bodyPr/>
          <a:lstStyle/>
          <a:p>
            <a:r>
              <a:rPr lang="de-DE" dirty="0" smtClean="0"/>
              <a:t>Neutrinos are everywhere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85924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1988840"/>
            <a:ext cx="7772400" cy="1362075"/>
          </a:xfrm>
        </p:spPr>
        <p:txBody>
          <a:bodyPr/>
          <a:lstStyle/>
          <a:p>
            <a:r>
              <a:rPr lang="de-DE" sz="6000" dirty="0" smtClean="0"/>
              <a:t>Supernova 1987A </a:t>
            </a:r>
            <a:br>
              <a:rPr lang="de-DE" sz="6000" dirty="0" smtClean="0"/>
            </a:br>
            <a:r>
              <a:rPr lang="de-DE" sz="6000" dirty="0"/>
              <a:t/>
            </a:r>
            <a:br>
              <a:rPr lang="de-DE" sz="6000" dirty="0"/>
            </a:br>
            <a:r>
              <a:rPr lang="de-DE" sz="4800" dirty="0" smtClean="0"/>
              <a:t>The </a:t>
            </a:r>
            <a:r>
              <a:rPr lang="de-DE" sz="4800" dirty="0"/>
              <a:t>birth of neutrino astronomy </a:t>
            </a:r>
            <a:r>
              <a:rPr lang="de-DE" sz="5400" dirty="0" smtClean="0"/>
              <a:t/>
            </a:r>
            <a:br>
              <a:rPr lang="de-DE" sz="5400" dirty="0" smtClean="0"/>
            </a:br>
            <a:r>
              <a:rPr lang="de-DE" sz="5400" dirty="0" smtClean="0"/>
              <a:t/>
            </a:r>
            <a:br>
              <a:rPr lang="de-DE" sz="5400" dirty="0" smtClean="0"/>
            </a:br>
            <a:r>
              <a:rPr lang="de-DE" sz="5400" dirty="0" smtClean="0"/>
              <a:t/>
            </a:r>
            <a:br>
              <a:rPr lang="de-DE" sz="5400" dirty="0" smtClean="0"/>
            </a:br>
            <a:r>
              <a:rPr lang="de-DE" sz="5400" dirty="0" smtClean="0"/>
              <a:t/>
            </a:r>
            <a:br>
              <a:rPr lang="de-DE" sz="5400" dirty="0" smtClean="0"/>
            </a:br>
            <a:r>
              <a:rPr lang="de-DE" dirty="0"/>
              <a:t/>
            </a:r>
            <a:br>
              <a:rPr lang="de-DE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18582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8" name="Picture 2" descr="sn1987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9" r="53971" b="13981"/>
          <a:stretch/>
        </p:blipFill>
        <p:spPr bwMode="auto">
          <a:xfrm>
            <a:off x="226853" y="1412776"/>
            <a:ext cx="4348947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4739" name="Text Box 3"/>
          <p:cNvSpPr txBox="1">
            <a:spLocks noChangeArrowheads="1"/>
          </p:cNvSpPr>
          <p:nvPr/>
        </p:nvSpPr>
        <p:spPr bwMode="auto">
          <a:xfrm>
            <a:off x="4399352" y="-99392"/>
            <a:ext cx="4540024" cy="10156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de-DE" sz="3600" baseline="0" dirty="0" smtClean="0">
                <a:latin typeface="+mj-lt"/>
              </a:rPr>
              <a:t>   </a:t>
            </a:r>
            <a:r>
              <a:rPr lang="de-DE" sz="3200" baseline="0" dirty="0" smtClean="0">
                <a:latin typeface="+mj-lt"/>
              </a:rPr>
              <a:t>Supernova 1987A</a:t>
            </a:r>
            <a:endParaRPr lang="de-DE" sz="3200" baseline="0" dirty="0">
              <a:latin typeface="+mj-lt"/>
            </a:endParaRPr>
          </a:p>
          <a:p>
            <a:pPr algn="r" eaLnBrk="1" hangingPunct="1"/>
            <a:r>
              <a:rPr lang="de-DE" sz="2400" baseline="0" dirty="0">
                <a:latin typeface="+mj-lt"/>
              </a:rPr>
              <a:t>in </a:t>
            </a:r>
            <a:r>
              <a:rPr lang="de-DE" sz="2400" dirty="0" smtClean="0">
                <a:latin typeface="+mj-lt"/>
              </a:rPr>
              <a:t>the Large</a:t>
            </a:r>
            <a:r>
              <a:rPr lang="de-DE" sz="2400" baseline="0" dirty="0" smtClean="0">
                <a:latin typeface="+mj-lt"/>
              </a:rPr>
              <a:t> Magellanic Cloud</a:t>
            </a:r>
            <a:endParaRPr lang="en-US" sz="2400" baseline="0" dirty="0">
              <a:latin typeface="+mj-lt"/>
            </a:endParaRPr>
          </a:p>
        </p:txBody>
      </p:sp>
      <p:pic>
        <p:nvPicPr>
          <p:cNvPr id="5" name="Picture 2" descr="sn1987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72" t="7139" b="13981"/>
          <a:stretch/>
        </p:blipFill>
        <p:spPr bwMode="auto">
          <a:xfrm>
            <a:off x="4599190" y="1412775"/>
            <a:ext cx="4340186" cy="495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4740" name="Text Box 4"/>
          <p:cNvSpPr txBox="1">
            <a:spLocks noChangeArrowheads="1"/>
          </p:cNvSpPr>
          <p:nvPr/>
        </p:nvSpPr>
        <p:spPr bwMode="auto">
          <a:xfrm rot="-498607">
            <a:off x="5821219" y="5827589"/>
            <a:ext cx="2348746" cy="6463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de-DE" sz="3600" baseline="0" dirty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</a:rPr>
              <a:t>23.2.1987</a:t>
            </a:r>
            <a:endParaRPr lang="en-US" sz="3600" baseline="0" dirty="0">
              <a:solidFill>
                <a:schemeClr val="bg1">
                  <a:lumMod val="60000"/>
                  <a:lumOff val="40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60387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himmer design template">
  <a:themeElements>
    <a:clrScheme name="Shimmer design template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Shimmer design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lnDef>
  </a:objectDefaults>
  <a:extraClrSchemeLst>
    <a:extraClrScheme>
      <a:clrScheme name="Shimmer design template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design template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design template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design template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design template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design template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design template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immer design template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immer design template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himmer design template">
  <a:themeElements>
    <a:clrScheme name="1_Shimmer design template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1_Shimmer design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lnDef>
  </a:objectDefaults>
  <a:extraClrSchemeLst>
    <a:extraClrScheme>
      <a:clrScheme name="1_Shimmer design template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himmer design template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himmer design template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himmer design template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himmer design template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himmer design template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himmer design template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himmer design template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himmer design template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Shimmer design template</Template>
  <TotalTime>334</TotalTime>
  <Words>1105</Words>
  <Application>Microsoft Office PowerPoint</Application>
  <PresentationFormat>On-screen Show (4:3)</PresentationFormat>
  <Paragraphs>360</Paragraphs>
  <Slides>56</Slides>
  <Notes>0</Notes>
  <HiddenSlides>3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56</vt:i4>
      </vt:variant>
    </vt:vector>
  </HeadingPairs>
  <TitlesOfParts>
    <vt:vector size="61" baseType="lpstr">
      <vt:lpstr>Shimmer design template</vt:lpstr>
      <vt:lpstr>1_Shimmer design template</vt:lpstr>
      <vt:lpstr>Equation</vt:lpstr>
      <vt:lpstr>CorelPhotoPaint.Image.9</vt:lpstr>
      <vt:lpstr>Image</vt:lpstr>
      <vt:lpstr>CAPTURING  COSMIC NEUTRINOS   Neutrinos as Messengers</vt:lpstr>
      <vt:lpstr>PowerPoint Presentation</vt:lpstr>
      <vt:lpstr>neutrinos                         as messengers  challenges and benefits   </vt:lpstr>
      <vt:lpstr>The benefits</vt:lpstr>
      <vt:lpstr>The challenge</vt:lpstr>
      <vt:lpstr>Cosmic Neutrinos   a synoptic view </vt:lpstr>
      <vt:lpstr>Neutrinos are everywhere</vt:lpstr>
      <vt:lpstr>Supernova 1987A   The birth of neutrino astronomy      </vt:lpstr>
      <vt:lpstr>PowerPoint Presentation</vt:lpstr>
      <vt:lpstr>PowerPoint Presentation</vt:lpstr>
      <vt:lpstr>What happened?</vt:lpstr>
      <vt:lpstr>PowerPoint Presentation</vt:lpstr>
      <vt:lpstr>Neutrinos in Kamiokande</vt:lpstr>
      <vt:lpstr>PowerPoint Presentation</vt:lpstr>
      <vt:lpstr>PowerPoint Presentation</vt:lpstr>
      <vt:lpstr>      Experiments ready to detect a Supernova today</vt:lpstr>
      <vt:lpstr>... and „tomorrow“</vt:lpstr>
      <vt:lpstr>Solar neutrinos  what fuels the Sun?   </vt:lpstr>
      <vt:lpstr>The proton-proton chain</vt:lpstr>
      <vt:lpstr>The proton-proton chain</vt:lpstr>
      <vt:lpstr>The proton-proton chain</vt:lpstr>
      <vt:lpstr>PowerPoint Presentation</vt:lpstr>
      <vt:lpstr>PowerPoint Presentation</vt:lpstr>
      <vt:lpstr>Solar and Supernova Neutrinos:                        </vt:lpstr>
      <vt:lpstr>What do we not know yet?</vt:lpstr>
      <vt:lpstr>Key for discovery: the CNO cycle</vt:lpstr>
      <vt:lpstr>Geo-neutrinos    understanding                                     the interior of the earth   </vt:lpstr>
      <vt:lpstr>Structure of the Earth</vt:lpstr>
      <vt:lpstr>Heat loss of the Earth: 42-48 TW</vt:lpstr>
      <vt:lpstr>Contributions to heat loss</vt:lpstr>
      <vt:lpstr>Expected fluxes of geoneutrinos</vt:lpstr>
      <vt:lpstr>First detection and future needs</vt:lpstr>
      <vt:lpstr>Icecube  and the high-energy universe   </vt:lpstr>
      <vt:lpstr>  A century ago: discovery of cosmic rays</vt:lpstr>
      <vt:lpstr>What do we know about cosmic rays?</vt:lpstr>
      <vt:lpstr>Charged cosmic rays vs. gamma rays vs. neutrinos</vt:lpstr>
      <vt:lpstr>PowerPoint Presentation</vt:lpstr>
      <vt:lpstr>PowerPoint Presentation</vt:lpstr>
      <vt:lpstr>PowerPoint Presentation</vt:lpstr>
      <vt:lpstr>PowerPoint Presentation</vt:lpstr>
      <vt:lpstr>Drill Camp</vt:lpstr>
      <vt:lpstr>PowerPoint Presentation</vt:lpstr>
      <vt:lpstr>PowerPoint Presentation</vt:lpstr>
      <vt:lpstr>Atmospheric Neutrinos</vt:lpstr>
      <vt:lpstr>IceCube Neutrino Sky-Map</vt:lpstr>
      <vt:lpstr>Point Source Summary</vt:lpstr>
      <vt:lpstr>However ...</vt:lpstr>
      <vt:lpstr>Tantalizing excesses at high energies</vt:lpstr>
      <vt:lpstr>PowerPoint Presentation</vt:lpstr>
      <vt:lpstr>Future mega-projects </vt:lpstr>
      <vt:lpstr>PowerPoint Presentation</vt:lpstr>
      <vt:lpstr>Example: LENA</vt:lpstr>
      <vt:lpstr>LENA Science Potential</vt:lpstr>
      <vt:lpstr>summary</vt:lpstr>
      <vt:lpstr>PowerPoint Presentation</vt:lpstr>
      <vt:lpstr>end</vt:lpstr>
    </vt:vector>
  </TitlesOfParts>
  <Manager/>
  <Company>NIKHEF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q33</dc:creator>
  <cp:keywords/>
  <dc:description/>
  <cp:lastModifiedBy>nb166</cp:lastModifiedBy>
  <cp:revision>382</cp:revision>
  <cp:lastPrinted>1601-01-01T00:00:00Z</cp:lastPrinted>
  <dcterms:created xsi:type="dcterms:W3CDTF">2007-06-17T07:36:05Z</dcterms:created>
  <dcterms:modified xsi:type="dcterms:W3CDTF">2013-02-15T19:06:30Z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TC102037921033</vt:lpwstr>
  </property>
</Properties>
</file>