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1" r:id="rId4"/>
    <p:sldId id="260" r:id="rId5"/>
    <p:sldId id="262" r:id="rId6"/>
    <p:sldId id="259" r:id="rId7"/>
    <p:sldId id="258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10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699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0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2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93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65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6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9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2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4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332E-73E7-44BC-9206-0AAE8FD33E4F}" type="datetimeFigureOut">
              <a:rPr lang="ru-RU" smtClean="0"/>
              <a:t>05.09.2012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B6E56-6A5B-41BC-8CF9-AA3BF2FC0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07704" y="188641"/>
            <a:ext cx="5328592" cy="15841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Ivan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Bereziuk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(group: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supervisor: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S. Riemann, F.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Staufenbiel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1803" y="1772816"/>
            <a:ext cx="415370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project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ILC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de-DE" dirty="0" err="1">
                <a:latin typeface="Times New Roman" pitchFamily="18" charset="0"/>
                <a:cs typeface="Times New Roman" pitchFamily="18" charset="0"/>
              </a:rPr>
              <a:t>positron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err="1">
                <a:latin typeface="Times New Roman" pitchFamily="18" charset="0"/>
                <a:cs typeface="Times New Roman" pitchFamily="18" charset="0"/>
              </a:rPr>
              <a:t>production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err="1" smtClean="0">
                <a:latin typeface="Times New Roman" pitchFamily="18" charset="0"/>
                <a:cs typeface="Times New Roman" pitchFamily="18" charset="0"/>
              </a:rPr>
              <a:t>target</a:t>
            </a:r>
            <a:endParaRPr lang="de-DE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latin typeface="Times New Roman" pitchFamily="18" charset="0"/>
                <a:cs typeface="Times New Roman" pitchFamily="18" charset="0"/>
              </a:rPr>
              <a:t>Material </a:t>
            </a:r>
            <a:r>
              <a:rPr lang="de-DE" dirty="0" err="1">
                <a:latin typeface="Times New Roman" pitchFamily="18" charset="0"/>
                <a:cs typeface="Times New Roman" pitchFamily="18" charset="0"/>
              </a:rPr>
              <a:t>science</a:t>
            </a:r>
            <a:endParaRPr lang="de-DE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>
                <a:latin typeface="Times New Roman" pitchFamily="18" charset="0"/>
                <a:cs typeface="Times New Roman" pitchFamily="18" charset="0"/>
              </a:rPr>
              <a:t>Dynamical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err="1"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stress </a:t>
            </a:r>
            <a:r>
              <a:rPr lang="de-DE" dirty="0" err="1" smtClean="0">
                <a:latin typeface="Times New Roman" pitchFamily="18" charset="0"/>
                <a:cs typeface="Times New Roman" pitchFamily="18" charset="0"/>
              </a:rPr>
              <a:t>calculations</a:t>
            </a:r>
            <a:endParaRPr lang="de-DE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>
                <a:latin typeface="Times New Roman" pitchFamily="18" charset="0"/>
                <a:cs typeface="Times New Roman" pitchFamily="18" charset="0"/>
              </a:rPr>
              <a:t>Temperature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err="1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in a </a:t>
            </a:r>
            <a:r>
              <a:rPr lang="de-DE" dirty="0" err="1">
                <a:latin typeface="Times New Roman" pitchFamily="18" charset="0"/>
                <a:cs typeface="Times New Roman" pitchFamily="18" charset="0"/>
              </a:rPr>
              <a:t>test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err="1" smtClean="0">
                <a:latin typeface="Times New Roman" pitchFamily="18" charset="0"/>
                <a:cs typeface="Times New Roman" pitchFamily="18" charset="0"/>
              </a:rPr>
              <a:t>target</a:t>
            </a:r>
            <a:endParaRPr lang="de-DE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628800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Thanks for your attention!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87091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John\Zeuthen\For my project\Images\il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06577" cy="440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16883" y="113343"/>
            <a:ext cx="5688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</a:rPr>
              <a:t>We work for the project</a:t>
            </a:r>
            <a:r>
              <a:rPr lang="uk-UA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smtClean="0">
                <a:solidFill>
                  <a:srgbClr val="7030A0"/>
                </a:solidFill>
              </a:rPr>
              <a:t>ILC</a:t>
            </a:r>
            <a:r>
              <a:rPr lang="en-US" sz="3600" dirty="0" smtClean="0"/>
              <a:t>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508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2612905" y="4554"/>
            <a:ext cx="3975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The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positron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production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target</a:t>
            </a:r>
            <a:endParaRPr lang="de-DE" sz="2000" u="sng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grpSp>
        <p:nvGrpSpPr>
          <p:cNvPr id="26664" name="Group 40"/>
          <p:cNvGrpSpPr>
            <a:grpSpLocks/>
          </p:cNvGrpSpPr>
          <p:nvPr/>
        </p:nvGrpSpPr>
        <p:grpSpPr bwMode="auto">
          <a:xfrm>
            <a:off x="2923356" y="4200921"/>
            <a:ext cx="4487863" cy="1312863"/>
            <a:chOff x="1667" y="2341"/>
            <a:chExt cx="2827" cy="827"/>
          </a:xfrm>
        </p:grpSpPr>
        <p:sp>
          <p:nvSpPr>
            <p:cNvPr id="15384" name="Rectangle 35"/>
            <p:cNvSpPr>
              <a:spLocks noChangeArrowheads="1"/>
            </p:cNvSpPr>
            <p:nvPr/>
          </p:nvSpPr>
          <p:spPr bwMode="auto">
            <a:xfrm>
              <a:off x="4014" y="2976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 Rounded MT Bold" pitchFamily="34" charset="0"/>
                </a:rPr>
                <a:t>r = 1 m</a:t>
              </a:r>
            </a:p>
          </p:txBody>
        </p:sp>
        <p:sp>
          <p:nvSpPr>
            <p:cNvPr id="15385" name="Rectangle 39"/>
            <p:cNvSpPr>
              <a:spLocks noChangeArrowheads="1"/>
            </p:cNvSpPr>
            <p:nvPr/>
          </p:nvSpPr>
          <p:spPr bwMode="auto">
            <a:xfrm>
              <a:off x="1667" y="2341"/>
              <a:ext cx="121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dirty="0" err="1">
                  <a:latin typeface="Arial Rounded MT Bold" pitchFamily="34" charset="0"/>
                </a:rPr>
                <a:t>v</a:t>
              </a:r>
              <a:r>
                <a:rPr lang="de-DE" sz="1400" baseline="-25000" dirty="0" err="1">
                  <a:latin typeface="Arial Rounded MT Bold" pitchFamily="34" charset="0"/>
                </a:rPr>
                <a:t>rim</a:t>
              </a:r>
              <a:r>
                <a:rPr lang="de-DE" sz="1400" dirty="0">
                  <a:latin typeface="Arial Rounded MT Bold" pitchFamily="34" charset="0"/>
                </a:rPr>
                <a:t> = 100 m/s</a:t>
              </a:r>
            </a:p>
            <a:p>
              <a:endParaRPr lang="uk-UA" sz="1400" dirty="0" smtClean="0">
                <a:latin typeface="Arial Rounded MT Bold" pitchFamily="34" charset="0"/>
              </a:endParaRPr>
            </a:p>
          </p:txBody>
        </p:sp>
      </p:grpSp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186506" y="643334"/>
            <a:ext cx="26158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 Rounded MT Bold" pitchFamily="34" charset="0"/>
              </a:rPr>
              <a:t>2*10</a:t>
            </a:r>
            <a:r>
              <a:rPr lang="en-US" sz="1200" b="1" baseline="30000" dirty="0" smtClean="0">
                <a:latin typeface="Arial Rounded MT Bold" pitchFamily="34" charset="0"/>
              </a:rPr>
              <a:t>10</a:t>
            </a:r>
            <a:r>
              <a:rPr lang="en-US" sz="1200" b="1" dirty="0" smtClean="0">
                <a:latin typeface="Arial Rounded MT Bold" pitchFamily="34" charset="0"/>
              </a:rPr>
              <a:t> e</a:t>
            </a:r>
            <a:r>
              <a:rPr lang="en-US" sz="1200" b="1" baseline="30000" dirty="0" smtClean="0">
                <a:latin typeface="Arial Rounded MT Bold" pitchFamily="34" charset="0"/>
              </a:rPr>
              <a:t>-</a:t>
            </a:r>
            <a:r>
              <a:rPr lang="en-US" sz="1200" b="1" dirty="0" smtClean="0">
                <a:latin typeface="Arial Rounded MT Bold" pitchFamily="34" charset="0"/>
              </a:rPr>
              <a:t> / bunch = 3.2 </a:t>
            </a:r>
            <a:r>
              <a:rPr lang="en-US" sz="1200" b="1" dirty="0" err="1" smtClean="0">
                <a:latin typeface="Arial Rounded MT Bold" pitchFamily="34" charset="0"/>
              </a:rPr>
              <a:t>nC</a:t>
            </a:r>
            <a:r>
              <a:rPr lang="en-US" sz="1200" b="1" dirty="0" smtClean="0">
                <a:latin typeface="Arial Rounded MT Bold" pitchFamily="34" charset="0"/>
              </a:rPr>
              <a:t> / bunch</a:t>
            </a:r>
          </a:p>
          <a:p>
            <a:r>
              <a:rPr lang="en-US" sz="1200" b="1" dirty="0" smtClean="0">
                <a:latin typeface="Arial Rounded MT Bold" pitchFamily="34" charset="0"/>
              </a:rPr>
              <a:t>2625 bunch / train (0.97ms)</a:t>
            </a:r>
          </a:p>
          <a:p>
            <a:r>
              <a:rPr lang="en-US" sz="1200" b="1" dirty="0" smtClean="0">
                <a:latin typeface="Arial Rounded MT Bold" pitchFamily="34" charset="0"/>
              </a:rPr>
              <a:t>5 train / s</a:t>
            </a:r>
            <a:endParaRPr lang="en-US" sz="1200" b="1" dirty="0">
              <a:latin typeface="Arial Rounded MT Bold" pitchFamily="34" charset="0"/>
            </a:endParaRPr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186506" y="1267221"/>
            <a:ext cx="18196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800080"/>
                </a:solidFill>
              </a:rPr>
              <a:t>-&gt; 4.6*10</a:t>
            </a:r>
            <a:r>
              <a:rPr lang="en-US" sz="1200" b="1" baseline="30000" dirty="0" smtClean="0">
                <a:solidFill>
                  <a:srgbClr val="800080"/>
                </a:solidFill>
              </a:rPr>
              <a:t>15</a:t>
            </a:r>
            <a:r>
              <a:rPr lang="en-US" sz="1200" b="1" dirty="0" smtClean="0">
                <a:solidFill>
                  <a:srgbClr val="800080"/>
                </a:solidFill>
              </a:rPr>
              <a:t> photon / train</a:t>
            </a:r>
            <a:endParaRPr lang="en-US" sz="1200" b="1" dirty="0">
              <a:solidFill>
                <a:srgbClr val="800080"/>
              </a:solidFill>
            </a:endParaRPr>
          </a:p>
        </p:txBody>
      </p:sp>
      <p:grpSp>
        <p:nvGrpSpPr>
          <p:cNvPr id="26680" name="Group 56"/>
          <p:cNvGrpSpPr>
            <a:grpSpLocks/>
          </p:cNvGrpSpPr>
          <p:nvPr/>
        </p:nvGrpSpPr>
        <p:grpSpPr bwMode="auto">
          <a:xfrm>
            <a:off x="6379344" y="1926034"/>
            <a:ext cx="1801812" cy="349250"/>
            <a:chOff x="3559" y="987"/>
            <a:chExt cx="1135" cy="220"/>
          </a:xfrm>
        </p:grpSpPr>
        <p:sp>
          <p:nvSpPr>
            <p:cNvPr id="15382" name="Line 53"/>
            <p:cNvSpPr>
              <a:spLocks noChangeShapeType="1"/>
            </p:cNvSpPr>
            <p:nvPr/>
          </p:nvSpPr>
          <p:spPr bwMode="auto">
            <a:xfrm flipV="1">
              <a:off x="3561" y="1117"/>
              <a:ext cx="1133" cy="9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54"/>
            <p:cNvSpPr>
              <a:spLocks noChangeArrowheads="1"/>
            </p:cNvSpPr>
            <p:nvPr/>
          </p:nvSpPr>
          <p:spPr bwMode="auto">
            <a:xfrm rot="-210146">
              <a:off x="3559" y="987"/>
              <a:ext cx="8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0000CC"/>
                  </a:solidFill>
                  <a:latin typeface="Arial Rounded MT Bold" pitchFamily="34" charset="0"/>
                </a:rPr>
                <a:t>~ 14.4 MeV e</a:t>
              </a:r>
              <a:r>
                <a:rPr lang="de-DE" sz="1400" baseline="30000">
                  <a:solidFill>
                    <a:srgbClr val="0000CC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grpSp>
        <p:nvGrpSpPr>
          <p:cNvPr id="26689" name="Group 65"/>
          <p:cNvGrpSpPr>
            <a:grpSpLocks/>
          </p:cNvGrpSpPr>
          <p:nvPr/>
        </p:nvGrpSpPr>
        <p:grpSpPr bwMode="auto">
          <a:xfrm>
            <a:off x="3780606" y="1267221"/>
            <a:ext cx="4895850" cy="5618163"/>
            <a:chOff x="2109" y="526"/>
            <a:chExt cx="3084" cy="3539"/>
          </a:xfrm>
        </p:grpSpPr>
        <p:sp>
          <p:nvSpPr>
            <p:cNvPr id="15377" name="Rectangle 66"/>
            <p:cNvSpPr>
              <a:spLocks noChangeArrowheads="1"/>
            </p:cNvSpPr>
            <p:nvPr/>
          </p:nvSpPr>
          <p:spPr bwMode="auto">
            <a:xfrm>
              <a:off x="2611" y="526"/>
              <a:ext cx="25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800080"/>
                  </a:solidFill>
                  <a:latin typeface="Arial Rounded MT Bold" pitchFamily="34" charset="0"/>
                </a:rPr>
                <a:t>Titan target for polarised positron production</a:t>
              </a:r>
              <a:endParaRPr lang="en-US" sz="1400">
                <a:solidFill>
                  <a:srgbClr val="800080"/>
                </a:solidFill>
                <a:latin typeface="Arial Rounded MT Bold" pitchFamily="34" charset="0"/>
              </a:endParaRPr>
            </a:p>
          </p:txBody>
        </p:sp>
        <p:grpSp>
          <p:nvGrpSpPr>
            <p:cNvPr id="15378" name="Group 67"/>
            <p:cNvGrpSpPr>
              <a:grpSpLocks/>
            </p:cNvGrpSpPr>
            <p:nvPr/>
          </p:nvGrpSpPr>
          <p:grpSpPr bwMode="auto">
            <a:xfrm>
              <a:off x="2109" y="845"/>
              <a:ext cx="2404" cy="3220"/>
              <a:chOff x="110" y="164"/>
              <a:chExt cx="2143" cy="2264"/>
            </a:xfrm>
          </p:grpSpPr>
          <p:pic>
            <p:nvPicPr>
              <p:cNvPr id="15379" name="Picture 4" descr="H:\zn\ILC_targetweel&amp;flux.bmp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0" y="164"/>
                <a:ext cx="2143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80" name="TextBox 45"/>
              <p:cNvSpPr txBox="1">
                <a:spLocks noChangeArrowheads="1"/>
              </p:cNvSpPr>
              <p:nvPr/>
            </p:nvSpPr>
            <p:spPr bwMode="auto">
              <a:xfrm rot="1839056">
                <a:off x="1483" y="1458"/>
                <a:ext cx="126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200"/>
                  <a:t>r</a:t>
                </a: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1250" y="1389"/>
                <a:ext cx="451" cy="33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95" name="Oval 71"/>
          <p:cNvSpPr>
            <a:spLocks noChangeArrowheads="1"/>
          </p:cNvSpPr>
          <p:nvPr/>
        </p:nvSpPr>
        <p:spPr bwMode="auto">
          <a:xfrm>
            <a:off x="5804669" y="2200671"/>
            <a:ext cx="144462" cy="28733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368" name="Rectangle 72"/>
          <p:cNvSpPr>
            <a:spLocks noChangeArrowheads="1"/>
          </p:cNvSpPr>
          <p:nvPr/>
        </p:nvSpPr>
        <p:spPr bwMode="auto">
          <a:xfrm rot="-252474">
            <a:off x="42043" y="2634059"/>
            <a:ext cx="2089151" cy="288925"/>
          </a:xfrm>
          <a:prstGeom prst="rect">
            <a:avLst/>
          </a:prstGeom>
          <a:pattFill prst="ltDnDiag">
            <a:fgClr>
              <a:srgbClr val="FF6600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369" name="Rectangle 48"/>
          <p:cNvSpPr>
            <a:spLocks noChangeArrowheads="1"/>
          </p:cNvSpPr>
          <p:nvPr/>
        </p:nvSpPr>
        <p:spPr bwMode="auto">
          <a:xfrm rot="-294425">
            <a:off x="257944" y="2257821"/>
            <a:ext cx="1370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latin typeface="Arial Rounded MT Bold" pitchFamily="34" charset="0"/>
              </a:rPr>
              <a:t>250 GeV e</a:t>
            </a:r>
            <a:r>
              <a:rPr lang="de-DE" sz="1800" baseline="30000">
                <a:latin typeface="Arial Rounded MT Bold" pitchFamily="34" charset="0"/>
              </a:rPr>
              <a:t>-</a:t>
            </a:r>
          </a:p>
        </p:txBody>
      </p:sp>
      <p:sp>
        <p:nvSpPr>
          <p:cNvPr id="26697" name="Line 73"/>
          <p:cNvSpPr>
            <a:spLocks noChangeShapeType="1"/>
          </p:cNvSpPr>
          <p:nvPr/>
        </p:nvSpPr>
        <p:spPr bwMode="auto">
          <a:xfrm flipV="1">
            <a:off x="186506" y="2689621"/>
            <a:ext cx="1871663" cy="14446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Rectangle 80"/>
          <p:cNvSpPr>
            <a:spLocks noChangeArrowheads="1"/>
          </p:cNvSpPr>
          <p:nvPr/>
        </p:nvSpPr>
        <p:spPr bwMode="auto">
          <a:xfrm rot="-294425">
            <a:off x="257944" y="2905521"/>
            <a:ext cx="163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rgbClr val="FF9900"/>
                </a:solidFill>
                <a:latin typeface="Arial Rounded MT Bold" pitchFamily="34" charset="0"/>
              </a:rPr>
              <a:t>helical</a:t>
            </a:r>
            <a:r>
              <a:rPr lang="de-DE" sz="1400" dirty="0">
                <a:solidFill>
                  <a:srgbClr val="FF9900"/>
                </a:solidFill>
                <a:latin typeface="Arial Rounded MT Bold" pitchFamily="34" charset="0"/>
              </a:rPr>
              <a:t> </a:t>
            </a:r>
            <a:r>
              <a:rPr lang="de-DE" sz="1400" dirty="0" err="1">
                <a:solidFill>
                  <a:srgbClr val="FF9900"/>
                </a:solidFill>
                <a:latin typeface="Arial Rounded MT Bold" pitchFamily="34" charset="0"/>
              </a:rPr>
              <a:t>undulator</a:t>
            </a:r>
            <a:endParaRPr lang="de-DE" sz="1400" baseline="30000" dirty="0">
              <a:solidFill>
                <a:srgbClr val="FF9900"/>
              </a:solidFill>
              <a:latin typeface="Arial Rounded MT Bold" pitchFamily="34" charset="0"/>
            </a:endParaRPr>
          </a:p>
        </p:txBody>
      </p:sp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2347095" y="2151456"/>
            <a:ext cx="3421063" cy="481011"/>
            <a:chOff x="975" y="1131"/>
            <a:chExt cx="2155" cy="303"/>
          </a:xfrm>
        </p:grpSpPr>
        <p:sp>
          <p:nvSpPr>
            <p:cNvPr id="15375" name="Line 9"/>
            <p:cNvSpPr>
              <a:spLocks noChangeShapeType="1"/>
            </p:cNvSpPr>
            <p:nvPr/>
          </p:nvSpPr>
          <p:spPr bwMode="auto">
            <a:xfrm flipV="1">
              <a:off x="975" y="1253"/>
              <a:ext cx="2155" cy="181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TextBox 29"/>
            <p:cNvSpPr txBox="1">
              <a:spLocks noChangeArrowheads="1"/>
            </p:cNvSpPr>
            <p:nvPr/>
          </p:nvSpPr>
          <p:spPr bwMode="auto">
            <a:xfrm rot="21284772">
              <a:off x="1248" y="1131"/>
              <a:ext cx="14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800080"/>
                  </a:solidFill>
                  <a:latin typeface="Arial Rounded MT Bold" pitchFamily="34" charset="0"/>
                </a:rPr>
                <a:t>~ 28.8 </a:t>
              </a:r>
              <a:r>
                <a:rPr lang="de-DE" sz="1400" dirty="0" err="1">
                  <a:solidFill>
                    <a:srgbClr val="800080"/>
                  </a:solidFill>
                  <a:latin typeface="Arial Rounded MT Bold" pitchFamily="34" charset="0"/>
                </a:rPr>
                <a:t>MeV</a:t>
              </a:r>
              <a:r>
                <a:rPr lang="de-DE" sz="1400" dirty="0">
                  <a:solidFill>
                    <a:srgbClr val="800080"/>
                  </a:solidFill>
                  <a:latin typeface="Arial Rounded MT Bold" pitchFamily="34" charset="0"/>
                </a:rPr>
                <a:t> </a:t>
              </a:r>
              <a:r>
                <a:rPr lang="de-DE" sz="1400" dirty="0" err="1">
                  <a:solidFill>
                    <a:srgbClr val="800080"/>
                  </a:solidFill>
                  <a:latin typeface="Arial Rounded MT Bold" pitchFamily="34" charset="0"/>
                </a:rPr>
                <a:t>photon</a:t>
              </a:r>
              <a:r>
                <a:rPr lang="de-DE" sz="1400" dirty="0">
                  <a:solidFill>
                    <a:srgbClr val="800080"/>
                  </a:solidFill>
                  <a:latin typeface="Arial Rounded MT Bold" pitchFamily="34" charset="0"/>
                </a:rPr>
                <a:t> beam</a:t>
              </a:r>
            </a:p>
          </p:txBody>
        </p:sp>
      </p:grpSp>
      <p:sp>
        <p:nvSpPr>
          <p:cNvPr id="26709" name="Arc 85"/>
          <p:cNvSpPr>
            <a:spLocks/>
          </p:cNvSpPr>
          <p:nvPr/>
        </p:nvSpPr>
        <p:spPr bwMode="auto">
          <a:xfrm rot="-143405" flipH="1" flipV="1">
            <a:off x="4939481" y="3929459"/>
            <a:ext cx="431800" cy="12239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</a:path>
              <a:path w="43200" h="43200" stroke="0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 rot="-255442">
            <a:off x="5155381" y="2811859"/>
            <a:ext cx="1411288" cy="542925"/>
          </a:xfrm>
          <a:prstGeom prst="rect">
            <a:avLst/>
          </a:prstGeom>
          <a:solidFill>
            <a:srgbClr val="FFFF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 Rounded MT Bold" pitchFamily="34" charset="0"/>
              </a:rPr>
              <a:t>distribution of</a:t>
            </a:r>
          </a:p>
          <a:p>
            <a:pPr algn="ctr"/>
            <a:r>
              <a:rPr lang="en-US" sz="1400" dirty="0">
                <a:latin typeface="Arial Rounded MT Bold" pitchFamily="34" charset="0"/>
              </a:rPr>
              <a:t>heat load !!</a:t>
            </a:r>
          </a:p>
        </p:txBody>
      </p:sp>
    </p:spTree>
    <p:extLst>
      <p:ext uri="{BB962C8B-B14F-4D97-AF65-F5344CB8AC3E}">
        <p14:creationId xmlns:p14="http://schemas.microsoft.com/office/powerpoint/2010/main" val="6643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71" grpId="0"/>
      <p:bldP spid="26676" grpId="0"/>
      <p:bldP spid="26695" grpId="0" animBg="1"/>
      <p:bldP spid="26697" grpId="0" animBg="1"/>
      <p:bldP spid="26709" grpId="0" animBg="1"/>
      <p:bldP spid="143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4680520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dirty="0" smtClean="0"/>
              <a:t>simple geometry </a:t>
            </a:r>
            <a:r>
              <a:rPr lang="en-US" sz="2400" dirty="0"/>
              <a:t>of </a:t>
            </a:r>
            <a:r>
              <a:rPr lang="en-US" sz="2400" dirty="0" smtClean="0"/>
              <a:t>this test target </a:t>
            </a:r>
            <a:r>
              <a:rPr lang="en-US" sz="2400" dirty="0"/>
              <a:t>is </a:t>
            </a:r>
            <a:r>
              <a:rPr lang="en-US" sz="2400" dirty="0" smtClean="0"/>
              <a:t>fixed. The dynamical evolution is studied by rapidly pulsed heating. The original target is a rotating wheel and it`s modeling is the next step of the research.</a:t>
            </a:r>
          </a:p>
          <a:p>
            <a:pPr marL="0" indent="0">
              <a:buNone/>
            </a:pPr>
            <a:endParaRPr lang="uk-UA" sz="2400" dirty="0" smtClean="0"/>
          </a:p>
          <a:p>
            <a:r>
              <a:rPr lang="uk-UA" sz="2400" b="1" dirty="0" smtClean="0"/>
              <a:t>О</a:t>
            </a:r>
            <a:r>
              <a:rPr lang="en-US" sz="2400" b="1" dirty="0" err="1" smtClean="0"/>
              <a:t>ur</a:t>
            </a:r>
            <a:r>
              <a:rPr lang="en-US" sz="2400" b="1" dirty="0" smtClean="0"/>
              <a:t> goal</a:t>
            </a:r>
            <a:r>
              <a:rPr lang="en-US" sz="2400" dirty="0" smtClean="0"/>
              <a:t>: </a:t>
            </a:r>
            <a:r>
              <a:rPr lang="en-US" sz="2400" dirty="0"/>
              <a:t>to check </a:t>
            </a:r>
            <a:r>
              <a:rPr lang="en-US" sz="2400" dirty="0" smtClean="0"/>
              <a:t>target properties and the limits for break down by </a:t>
            </a:r>
            <a:r>
              <a:rPr lang="en-US" sz="2400" dirty="0"/>
              <a:t>using </a:t>
            </a:r>
            <a:r>
              <a:rPr lang="en-US" sz="2400" dirty="0" smtClean="0"/>
              <a:t>ANSYS </a:t>
            </a:r>
            <a:r>
              <a:rPr lang="en-US" sz="2400" dirty="0"/>
              <a:t>- </a:t>
            </a:r>
            <a:r>
              <a:rPr lang="en-US" sz="2400" dirty="0" smtClean="0"/>
              <a:t>software. </a:t>
            </a:r>
            <a:r>
              <a:rPr lang="en-US" sz="2400" dirty="0"/>
              <a:t>That is used to </a:t>
            </a:r>
            <a:r>
              <a:rPr lang="en-US" sz="2400" dirty="0" smtClean="0"/>
              <a:t>solve </a:t>
            </a:r>
            <a:r>
              <a:rPr lang="en-US" sz="2400" dirty="0"/>
              <a:t>the problems </a:t>
            </a:r>
            <a:r>
              <a:rPr lang="en-US" sz="2400" dirty="0" smtClean="0"/>
              <a:t>of time dependent stress (velocity) evolution , deformation ...</a:t>
            </a:r>
          </a:p>
          <a:p>
            <a:pPr marL="0" indent="0">
              <a:buNone/>
            </a:pPr>
            <a:endParaRPr lang="uk-UA" sz="2400" dirty="0" smtClean="0"/>
          </a:p>
          <a:p>
            <a:r>
              <a:rPr lang="en-US" sz="2400" dirty="0"/>
              <a:t>Basic research in ANSYS scheme is as follows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000" dirty="0" smtClean="0"/>
              <a:t>   Geometry		Meshing		       Heating	                Stress analysis</a:t>
            </a:r>
            <a:endParaRPr lang="ru-RU" sz="2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9169" y="5289965"/>
            <a:ext cx="9069335" cy="1511428"/>
            <a:chOff x="39169" y="5289965"/>
            <a:chExt cx="9069335" cy="151142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907704" y="5805264"/>
              <a:ext cx="5544616" cy="236906"/>
              <a:chOff x="2351030" y="4125373"/>
              <a:chExt cx="5544616" cy="236906"/>
            </a:xfrm>
          </p:grpSpPr>
          <p:sp>
            <p:nvSpPr>
              <p:cNvPr id="4" name="Стрелка вправо 3"/>
              <p:cNvSpPr/>
              <p:nvPr/>
            </p:nvSpPr>
            <p:spPr>
              <a:xfrm>
                <a:off x="2351030" y="4125373"/>
                <a:ext cx="612068" cy="21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Стрелка вправо 4"/>
              <p:cNvSpPr/>
              <p:nvPr/>
            </p:nvSpPr>
            <p:spPr>
              <a:xfrm>
                <a:off x="4871310" y="4149080"/>
                <a:ext cx="576064" cy="207493"/>
              </a:xfrm>
              <a:prstGeom prst="rightArrow">
                <a:avLst>
                  <a:gd name="adj1" fmla="val 50570"/>
                  <a:gd name="adj2" fmla="val 391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Стрелка вправо 5"/>
              <p:cNvSpPr/>
              <p:nvPr/>
            </p:nvSpPr>
            <p:spPr>
              <a:xfrm>
                <a:off x="7212096" y="4137002"/>
                <a:ext cx="683550" cy="22527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4" name="Picture 2" descr="E:\John\Zeuthen\For my project\Images\Rectang_full_gemtr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9" y="5289965"/>
              <a:ext cx="1796527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E:\John\Zeuthen\From Ansys\rec_mes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868" y="5308957"/>
              <a:ext cx="1722108" cy="1440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E:\John\Zeuthen\From Ansys\rec_tem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029" y="5344573"/>
              <a:ext cx="1705211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E:\John\Zeuthen\For my project\Images\rectangular_deformaton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699" y="5361393"/>
              <a:ext cx="1650805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304234" y="4554"/>
            <a:ext cx="46165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The </a:t>
            </a:r>
            <a:r>
              <a:rPr lang="de-DE" sz="2000" u="sng" dirty="0" err="1">
                <a:solidFill>
                  <a:srgbClr val="C00000"/>
                </a:solidFill>
                <a:latin typeface="Arial Rounded MT Bold" pitchFamily="34" charset="0"/>
              </a:rPr>
              <a:t>q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uestion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and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method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of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solving</a:t>
            </a:r>
            <a:endParaRPr lang="de-DE" sz="2000" u="sng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6" name="Picture 12" descr="Hook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412776"/>
            <a:ext cx="7777435" cy="54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3"/>
          <p:cNvSpPr>
            <a:spLocks noChangeArrowheads="1"/>
          </p:cNvSpPr>
          <p:nvPr/>
        </p:nvSpPr>
        <p:spPr bwMode="auto">
          <a:xfrm>
            <a:off x="4211638" y="549275"/>
            <a:ext cx="4664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  Thomas Young (* 1773   +1829)</a:t>
            </a:r>
          </a:p>
        </p:txBody>
      </p:sp>
      <p:sp>
        <p:nvSpPr>
          <p:cNvPr id="26629" name="Rectangle 53"/>
          <p:cNvSpPr>
            <a:spLocks noChangeArrowheads="1"/>
          </p:cNvSpPr>
          <p:nvPr/>
        </p:nvSpPr>
        <p:spPr bwMode="auto">
          <a:xfrm>
            <a:off x="38100" y="546100"/>
            <a:ext cx="4406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 dirty="0">
                <a:solidFill>
                  <a:srgbClr val="0070C0"/>
                </a:solidFill>
                <a:latin typeface="Chiller" pitchFamily="82" charset="0"/>
                <a:ea typeface="Arabic Typesetting"/>
                <a:cs typeface="Arabic Typesetting"/>
              </a:rPr>
              <a:t>Robert Hooke (* 1635   +1703)</a:t>
            </a:r>
          </a:p>
        </p:txBody>
      </p:sp>
      <p:grpSp>
        <p:nvGrpSpPr>
          <p:cNvPr id="36952" name="Group 88"/>
          <p:cNvGrpSpPr>
            <a:grpSpLocks/>
          </p:cNvGrpSpPr>
          <p:nvPr/>
        </p:nvGrpSpPr>
        <p:grpSpPr bwMode="auto">
          <a:xfrm>
            <a:off x="4211638" y="2997200"/>
            <a:ext cx="1790700" cy="1077913"/>
            <a:chOff x="2653" y="1888"/>
            <a:chExt cx="1128" cy="679"/>
          </a:xfrm>
        </p:grpSpPr>
        <p:sp>
          <p:nvSpPr>
            <p:cNvPr id="26647" name="Rectangle 53"/>
            <p:cNvSpPr>
              <a:spLocks noChangeArrowheads="1"/>
            </p:cNvSpPr>
            <p:nvPr/>
          </p:nvSpPr>
          <p:spPr bwMode="auto">
            <a:xfrm>
              <a:off x="2653" y="2024"/>
              <a:ext cx="5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4000" b="1" i="1" dirty="0">
                  <a:solidFill>
                    <a:srgbClr val="0070C0"/>
                  </a:solidFill>
                  <a:latin typeface="Chiller" pitchFamily="82" charset="0"/>
                </a:rPr>
                <a:t> E =</a:t>
              </a:r>
              <a:endParaRPr lang="de-DE" b="1" i="1" dirty="0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6648" name="Rectangle 53"/>
            <p:cNvSpPr>
              <a:spLocks noChangeArrowheads="1"/>
            </p:cNvSpPr>
            <p:nvPr/>
          </p:nvSpPr>
          <p:spPr bwMode="auto">
            <a:xfrm>
              <a:off x="3324" y="1888"/>
              <a:ext cx="45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s </a:t>
              </a:r>
            </a:p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e</a:t>
              </a:r>
              <a:endParaRPr lang="de-DE" b="1" i="1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6649" name="Line 91"/>
            <p:cNvSpPr>
              <a:spLocks noChangeShapeType="1"/>
            </p:cNvSpPr>
            <p:nvPr/>
          </p:nvSpPr>
          <p:spPr bwMode="auto">
            <a:xfrm>
              <a:off x="3334" y="2259"/>
              <a:ext cx="408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467014" y="4554"/>
            <a:ext cx="2291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Material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science</a:t>
            </a:r>
            <a:endParaRPr lang="de-DE" sz="2000" u="sng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3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5229200"/>
            <a:ext cx="7632848" cy="11430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- fixed titanium rectangular target for dynamical studies</a:t>
            </a:r>
            <a:br>
              <a:rPr lang="en-US" sz="2000" dirty="0" smtClean="0"/>
            </a:br>
            <a:r>
              <a:rPr lang="en-US" sz="2000" dirty="0" smtClean="0"/>
              <a:t>- gamma rays penetrates it`s and electron-positron pairs are produced</a:t>
            </a:r>
            <a:br>
              <a:rPr lang="en-US" sz="2000" dirty="0" smtClean="0"/>
            </a:br>
            <a:r>
              <a:rPr lang="en-US" sz="2000" dirty="0" smtClean="0"/>
              <a:t>- the heat loads is simulated via FLUKA Monte Carlo code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9114" y="4365104"/>
                <a:ext cx="20882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000" b="1" i="1" smtClean="0">
                          <a:latin typeface="Cambria Math"/>
                        </a:rPr>
                        <m:t>∆</m:t>
                      </m:r>
                      <m:r>
                        <a:rPr lang="en-US" sz="2000" b="1" i="1">
                          <a:latin typeface="Cambria Math"/>
                        </a:rPr>
                        <m:t>𝑻</m:t>
                      </m:r>
                      <m:r>
                        <a:rPr lang="en-US" sz="2000" b="1" i="1">
                          <a:latin typeface="Cambria Math"/>
                        </a:rPr>
                        <m:t>≈</m:t>
                      </m:r>
                      <m:r>
                        <a:rPr lang="en-US" sz="2000" b="1" i="1">
                          <a:latin typeface="Cambria Math"/>
                        </a:rPr>
                        <m:t>𝟏𝟎𝟎</m:t>
                      </m:r>
                      <m:r>
                        <a:rPr lang="en-US" sz="2000" b="1" i="1" smtClean="0">
                          <a:latin typeface="Cambria Math"/>
                        </a:rPr>
                        <m:t> </m:t>
                      </m:r>
                      <m:r>
                        <a:rPr lang="en-US" sz="2000" b="1" i="1">
                          <a:latin typeface="Cambria Math"/>
                        </a:rPr>
                        <m:t>𝑲</m:t>
                      </m:r>
                    </m:oMath>
                  </m:oMathPara>
                </a14:m>
                <a:endParaRPr lang="ru-RU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/>
                        </a:rPr>
                        <m:t>∆</m:t>
                      </m:r>
                      <m:r>
                        <a:rPr lang="en-US" sz="2000" b="1" i="1">
                          <a:latin typeface="Cambria Math"/>
                        </a:rPr>
                        <m:t>𝒕</m:t>
                      </m:r>
                      <m:r>
                        <a:rPr lang="en-US" sz="2000" b="1" i="1">
                          <a:latin typeface="Cambria Math"/>
                        </a:rPr>
                        <m:t>=</m:t>
                      </m:r>
                      <m:r>
                        <a:rPr lang="en-US" sz="2000" b="1" i="0" smtClean="0">
                          <a:latin typeface="Cambria Math"/>
                        </a:rPr>
                        <m:t>𝟏𝟕</m:t>
                      </m:r>
                      <m:r>
                        <a:rPr lang="en-US" sz="2000" b="1" i="0" smtClean="0">
                          <a:latin typeface="Cambria Math"/>
                        </a:rPr>
                        <m:t>,</m:t>
                      </m:r>
                      <m:r>
                        <a:rPr lang="en-US" sz="2000" b="1" i="0" smtClean="0">
                          <a:latin typeface="Cambria Math"/>
                        </a:rPr>
                        <m:t>𝟓</m:t>
                      </m:r>
                      <m:r>
                        <a:rPr lang="en-US" sz="2000" b="1" i="0" smtClean="0">
                          <a:latin typeface="Cambria Math"/>
                        </a:rPr>
                        <m:t> µ</m:t>
                      </m:r>
                      <m:r>
                        <a:rPr lang="en-US" sz="2000" b="1" i="1">
                          <a:latin typeface="Cambria Math"/>
                        </a:rPr>
                        <m:t>𝒔</m:t>
                      </m:r>
                    </m:oMath>
                  </m:oMathPara>
                </a14:m>
                <a:endParaRPr lang="ru-RU" sz="20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4" y="4365104"/>
                <a:ext cx="2088232" cy="707886"/>
              </a:xfrm>
              <a:prstGeom prst="rect">
                <a:avLst/>
              </a:prstGeom>
              <a:blipFill rotWithShape="1"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LC_target_50_Pulses_rec_tem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548680"/>
            <a:ext cx="6372200" cy="4719161"/>
          </a:xfrm>
          <a:prstGeom prst="rect">
            <a:avLst/>
          </a:prstGeom>
        </p:spPr>
      </p:pic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843466" y="3212976"/>
            <a:ext cx="2354860" cy="340271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 rot="21218748">
            <a:off x="737405" y="2913233"/>
            <a:ext cx="2449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800080"/>
                </a:solidFill>
                <a:latin typeface="Arial Rounded MT Bold" pitchFamily="34" charset="0"/>
              </a:rPr>
              <a:t>28.8 </a:t>
            </a:r>
            <a:r>
              <a:rPr lang="de-DE" sz="1600" dirty="0" err="1">
                <a:solidFill>
                  <a:srgbClr val="800080"/>
                </a:solidFill>
                <a:latin typeface="Arial Rounded MT Bold" pitchFamily="34" charset="0"/>
              </a:rPr>
              <a:t>MeV</a:t>
            </a:r>
            <a:r>
              <a:rPr lang="de-DE" sz="1600" dirty="0">
                <a:solidFill>
                  <a:srgbClr val="80008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800080"/>
                </a:solidFill>
                <a:latin typeface="Arial Rounded MT Bold" pitchFamily="34" charset="0"/>
              </a:rPr>
              <a:t>photon</a:t>
            </a:r>
            <a:r>
              <a:rPr lang="de-DE" sz="1600" dirty="0">
                <a:solidFill>
                  <a:srgbClr val="800080"/>
                </a:solidFill>
                <a:latin typeface="Arial Rounded MT Bold" pitchFamily="34" charset="0"/>
              </a:rPr>
              <a:t> beam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2051720" y="4554"/>
            <a:ext cx="51215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Temperature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distribution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in a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test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target</a:t>
            </a:r>
            <a:endParaRPr lang="de-DE" sz="2000" u="sng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1" y="4581128"/>
            <a:ext cx="2287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Fatigue stress (Ti) </a:t>
            </a:r>
            <a:r>
              <a:rPr lang="en-US" sz="1400" dirty="0" smtClean="0"/>
              <a:t>&lt; </a:t>
            </a:r>
            <a:r>
              <a:rPr lang="en-US" sz="1400" dirty="0"/>
              <a:t>400 </a:t>
            </a:r>
            <a:r>
              <a:rPr lang="en-US" sz="1400" dirty="0" err="1"/>
              <a:t>MPa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8027" y="3861048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upper limit of renewable </a:t>
            </a:r>
            <a:r>
              <a:rPr lang="en-US" sz="1200" b="1" dirty="0" smtClean="0"/>
              <a:t>strain(elastic) = 800 </a:t>
            </a:r>
            <a:r>
              <a:rPr lang="en-US" sz="1200" b="1" dirty="0" err="1" smtClean="0"/>
              <a:t>MPa</a:t>
            </a:r>
            <a:endParaRPr lang="ru-RU" sz="1200" b="1" dirty="0"/>
          </a:p>
        </p:txBody>
      </p:sp>
      <p:pic>
        <p:nvPicPr>
          <p:cNvPr id="8" name="ILC_target_50_Pulses_rec_stre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7" y="404664"/>
            <a:ext cx="4627679" cy="3427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03" y="3429000"/>
            <a:ext cx="5175325" cy="3660287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925026" y="4554"/>
            <a:ext cx="53749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Dynamical s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tress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evolution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in a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test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target</a:t>
            </a:r>
            <a:endParaRPr lang="de-DE" sz="2000" u="sng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9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62164" y="548680"/>
            <a:ext cx="7783360" cy="3405092"/>
            <a:chOff x="462164" y="332656"/>
            <a:chExt cx="7783360" cy="340509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754071"/>
              <a:ext cx="3313484" cy="298367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64" y="780856"/>
              <a:ext cx="3389756" cy="29568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763688" y="332656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Dynamic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08949" y="332656"/>
              <a:ext cx="104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Static</a:t>
              </a:r>
              <a:endParaRPr lang="ru-RU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5536" y="4221088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stress maximum </a:t>
            </a:r>
            <a:r>
              <a:rPr lang="en-US" dirty="0" smtClean="0"/>
              <a:t>is induced </a:t>
            </a:r>
            <a:r>
              <a:rPr lang="en-US" dirty="0"/>
              <a:t>by wave superposition. The maximum of the stress area is close to the </a:t>
            </a:r>
            <a:r>
              <a:rPr lang="en-US" dirty="0" smtClean="0"/>
              <a:t>center </a:t>
            </a:r>
            <a:r>
              <a:rPr lang="en-US" dirty="0"/>
              <a:t>of body but not on in  the maximal heated area of the target.  The static stress value is about 50 </a:t>
            </a:r>
            <a:r>
              <a:rPr lang="en-US" dirty="0" err="1"/>
              <a:t>MPa</a:t>
            </a:r>
            <a:r>
              <a:rPr lang="en-US" dirty="0"/>
              <a:t>. This </a:t>
            </a:r>
            <a:r>
              <a:rPr lang="en-US" dirty="0" smtClean="0"/>
              <a:t>is </a:t>
            </a:r>
            <a:r>
              <a:rPr lang="en-US" dirty="0"/>
              <a:t>a </a:t>
            </a:r>
            <a:r>
              <a:rPr lang="en-US" b="1" dirty="0"/>
              <a:t>factor of 4 </a:t>
            </a:r>
            <a:r>
              <a:rPr lang="en-US" dirty="0"/>
              <a:t>less than in the case of the dynamic stress evolution with value of about 200 </a:t>
            </a:r>
            <a:r>
              <a:rPr lang="en-US" dirty="0" err="1"/>
              <a:t>MPa</a:t>
            </a:r>
            <a:r>
              <a:rPr lang="en-US" dirty="0"/>
              <a:t> for 50 bunches at the same place.</a:t>
            </a:r>
            <a:endParaRPr lang="ru-RU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028329" y="4554"/>
            <a:ext cx="51684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Dynamical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and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static</a:t>
            </a:r>
            <a:r>
              <a:rPr lang="de-DE" sz="2000" u="sng" dirty="0" smtClean="0">
                <a:solidFill>
                  <a:srgbClr val="C00000"/>
                </a:solidFill>
                <a:latin typeface="Arial Rounded MT Bold" pitchFamily="34" charset="0"/>
              </a:rPr>
              <a:t> stress </a:t>
            </a:r>
            <a:r>
              <a:rPr lang="de-DE" sz="2000" u="sng" dirty="0" err="1" smtClean="0">
                <a:solidFill>
                  <a:srgbClr val="C00000"/>
                </a:solidFill>
                <a:latin typeface="Arial Rounded MT Bold" pitchFamily="34" charset="0"/>
              </a:rPr>
              <a:t>calculations</a:t>
            </a:r>
            <a:endParaRPr lang="de-DE" sz="2000" u="sng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09" y="4067268"/>
            <a:ext cx="3883803" cy="27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3265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997839"/>
            <a:ext cx="6408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solid Ti target </a:t>
            </a:r>
            <a:r>
              <a:rPr lang="en-US" dirty="0" err="1"/>
              <a:t>hitted</a:t>
            </a:r>
            <a:r>
              <a:rPr lang="en-US" dirty="0"/>
              <a:t> by an intense photon beam with ILC time structure behaves like liquid </a:t>
            </a:r>
            <a:r>
              <a:rPr lang="en-US" dirty="0" smtClean="0"/>
              <a:t>material.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It </a:t>
            </a:r>
            <a:r>
              <a:rPr lang="en-US" dirty="0"/>
              <a:t>seems that depending on the geometry and target material properties, the periodic heat load due to an </a:t>
            </a:r>
            <a:r>
              <a:rPr lang="en-US" b="1" dirty="0"/>
              <a:t>intense beam can produce strong stress waves which easily exceed the elastic </a:t>
            </a:r>
            <a:r>
              <a:rPr lang="en-US" b="1" dirty="0" smtClean="0"/>
              <a:t>limit. It </a:t>
            </a:r>
            <a:r>
              <a:rPr lang="en-US" b="1" dirty="0"/>
              <a:t>could be possible that these waves build up further and could destroy the target.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4739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423</Words>
  <Application>Microsoft Office PowerPoint</Application>
  <PresentationFormat>Экран (4:3)</PresentationFormat>
  <Paragraphs>56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 fixed titanium rectangular target for dynamical studies - gamma rays penetrates it`s and electron-positron pairs are produced - the heat loads is simulated via FLUKA Monte Carlo code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Ivan Bereziuk group: LC su</dc:title>
  <dc:creator>John</dc:creator>
  <cp:lastModifiedBy>John</cp:lastModifiedBy>
  <cp:revision>76</cp:revision>
  <dcterms:created xsi:type="dcterms:W3CDTF">2012-08-05T23:49:56Z</dcterms:created>
  <dcterms:modified xsi:type="dcterms:W3CDTF">2012-09-05T07:26:51Z</dcterms:modified>
</cp:coreProperties>
</file>