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63" r:id="rId2"/>
    <p:sldId id="267" r:id="rId3"/>
    <p:sldId id="269" r:id="rId4"/>
    <p:sldId id="278" r:id="rId5"/>
    <p:sldId id="268" r:id="rId6"/>
    <p:sldId id="271" r:id="rId7"/>
    <p:sldId id="272" r:id="rId8"/>
    <p:sldId id="280" r:id="rId9"/>
    <p:sldId id="273" r:id="rId10"/>
    <p:sldId id="274" r:id="rId11"/>
    <p:sldId id="281" r:id="rId12"/>
    <p:sldId id="275" r:id="rId13"/>
    <p:sldId id="282" r:id="rId14"/>
    <p:sldId id="289" r:id="rId15"/>
    <p:sldId id="285" r:id="rId16"/>
    <p:sldId id="286" r:id="rId17"/>
    <p:sldId id="284" r:id="rId18"/>
    <p:sldId id="287" r:id="rId19"/>
    <p:sldId id="288" r:id="rId20"/>
  </p:sldIdLst>
  <p:sldSz cx="9144000" cy="6858000" type="screen4x3"/>
  <p:notesSz cx="6794500" cy="9906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3300"/>
    <a:srgbClr val="9C9E9F"/>
    <a:srgbClr val="00FF00"/>
    <a:srgbClr val="00CCFF"/>
    <a:srgbClr val="00B000"/>
    <a:srgbClr val="FF6464"/>
    <a:srgbClr val="000000"/>
    <a:srgbClr val="92D050"/>
    <a:srgbClr val="00A5E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3947" autoAdjust="0"/>
    <p:restoredTop sz="97966" autoAdjust="0"/>
  </p:normalViewPr>
  <p:slideViewPr>
    <p:cSldViewPr snapToGrid="0">
      <p:cViewPr varScale="1">
        <p:scale>
          <a:sx n="78" d="100"/>
          <a:sy n="78" d="100"/>
        </p:scale>
        <p:origin x="-864" y="-84"/>
      </p:cViewPr>
      <p:guideLst>
        <p:guide orient="horz" pos="3816"/>
        <p:guide orient="horz" pos="167"/>
        <p:guide orient="horz" pos="616"/>
        <p:guide orient="horz" pos="2672"/>
        <p:guide orient="horz" pos="1165"/>
        <p:guide pos="5551"/>
        <p:guide pos="1551"/>
        <p:guide pos="4178"/>
        <p:guide pos="2927"/>
        <p:guide pos="2809"/>
        <p:guide pos="178"/>
        <p:guide pos="4299"/>
        <p:guide pos="1435"/>
      </p:guideLst>
    </p:cSldViewPr>
  </p:slideViewPr>
  <p:outlineViewPr>
    <p:cViewPr>
      <p:scale>
        <a:sx n="33" d="100"/>
        <a:sy n="33" d="100"/>
      </p:scale>
      <p:origin x="126" y="4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-1944" y="-102"/>
      </p:cViewPr>
      <p:guideLst>
        <p:guide orient="horz" pos="3120"/>
        <p:guide pos="2140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Textmasterformate durch Klicken bearbeiten</a:t>
            </a:r>
          </a:p>
          <a:p>
            <a:pPr lvl="1"/>
            <a:r>
              <a:rPr lang="en-GB" noProof="0" smtClean="0"/>
              <a:t>Zweite Ebene</a:t>
            </a:r>
          </a:p>
          <a:p>
            <a:pPr lvl="2"/>
            <a:r>
              <a:rPr lang="en-GB" noProof="0" smtClean="0"/>
              <a:t>Dritte Ebene</a:t>
            </a:r>
          </a:p>
          <a:p>
            <a:pPr lvl="3"/>
            <a:r>
              <a:rPr lang="en-GB" noProof="0" smtClean="0"/>
              <a:t>Vierte Ebene</a:t>
            </a:r>
          </a:p>
          <a:p>
            <a:pPr lvl="4"/>
            <a:r>
              <a:rPr lang="en-GB" noProof="0" smtClean="0"/>
              <a:t>Fünfte Ebene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A2BBA81-7DF6-4844-A9C1-31F021CA0AE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1254125"/>
          </a:xfrm>
          <a:prstGeom prst="rect">
            <a:avLst/>
          </a:prstGeom>
          <a:solidFill>
            <a:srgbClr val="00A6E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/>
          </a:p>
        </p:txBody>
      </p:sp>
      <p:pic>
        <p:nvPicPr>
          <p:cNvPr id="5" name="Picture 9" descr="DESY-Logo-cyan-RGB_ger"/>
          <p:cNvPicPr>
            <a:picLocks noChangeAspect="1" noChangeArrowheads="1"/>
          </p:cNvPicPr>
          <p:nvPr userDrawn="1"/>
        </p:nvPicPr>
        <p:blipFill>
          <a:blip r:embed="rId2" cstate="print"/>
          <a:srcRect l="-3554" t="-4523" r="-13409"/>
          <a:stretch>
            <a:fillRect/>
          </a:stretch>
        </p:blipFill>
        <p:spPr bwMode="auto">
          <a:xfrm>
            <a:off x="7794625" y="5684838"/>
            <a:ext cx="1149350" cy="102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6"/>
          <p:cNvSpPr txBox="1">
            <a:spLocks noChangeArrowheads="1"/>
          </p:cNvSpPr>
          <p:nvPr userDrawn="1"/>
        </p:nvSpPr>
        <p:spPr bwMode="auto">
          <a:xfrm>
            <a:off x="2003425" y="2481263"/>
            <a:ext cx="2855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dirty="0"/>
          </a:p>
        </p:txBody>
      </p:sp>
      <p:pic>
        <p:nvPicPr>
          <p:cNvPr id="7" name="Picture 21" descr="HG_LOGO_70_ENG_K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425" y="5949950"/>
            <a:ext cx="1473200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2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2100" y="1363663"/>
            <a:ext cx="8520113" cy="485775"/>
          </a:xfrm>
        </p:spPr>
        <p:txBody>
          <a:bodyPr/>
          <a:lstStyle>
            <a:lvl1pPr marL="0" indent="0">
              <a:buFont typeface="Arial Black" pitchFamily="34" charset="0"/>
              <a:buNone/>
              <a:defRPr b="1">
                <a:solidFill>
                  <a:srgbClr val="F28E00"/>
                </a:solidFill>
              </a:defRPr>
            </a:lvl1pPr>
          </a:lstStyle>
          <a:p>
            <a:pPr lvl="0"/>
            <a:r>
              <a:rPr lang="en-GB" noProof="0" smtClean="0"/>
              <a:t>Untertitel durch Klicken bearbeiten</a:t>
            </a:r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82575" y="0"/>
            <a:ext cx="8520113" cy="1266825"/>
          </a:xfrm>
        </p:spPr>
        <p:txBody>
          <a:bodyPr anchor="b"/>
          <a:lstStyle>
            <a:lvl1pPr>
              <a:lnSpc>
                <a:spcPct val="80000"/>
              </a:lnSpc>
              <a:defRPr sz="4000"/>
            </a:lvl1pPr>
          </a:lstStyle>
          <a:p>
            <a:pPr lvl="0"/>
            <a:r>
              <a:rPr lang="en-GB" noProof="0" smtClean="0"/>
              <a:t>TITELMASTER</a:t>
            </a:r>
            <a:br>
              <a:rPr lang="en-GB" noProof="0" smtClean="0"/>
            </a:br>
            <a:r>
              <a:rPr lang="en-GB" noProof="0" smtClean="0"/>
              <a:t>FORMAT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0200" y="103188"/>
            <a:ext cx="2132013" cy="5667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2575" y="103188"/>
            <a:ext cx="6245225" cy="5667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038" y="977900"/>
            <a:ext cx="4184650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744538"/>
          </a:xfrm>
          <a:prstGeom prst="rect">
            <a:avLst/>
          </a:prstGeom>
          <a:solidFill>
            <a:srgbClr val="00A6E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2575" y="977900"/>
            <a:ext cx="8520113" cy="479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282575" y="6280150"/>
            <a:ext cx="75930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Ins="0" anchor="ctr"/>
          <a:lstStyle/>
          <a:p>
            <a:pPr algn="r">
              <a:defRPr/>
            </a:pPr>
            <a:r>
              <a:rPr lang="en-US" sz="900" b="1" dirty="0">
                <a:solidFill>
                  <a:schemeClr val="bg2"/>
                </a:solidFill>
              </a:rPr>
              <a:t>Carmen Li </a:t>
            </a:r>
            <a:r>
              <a:rPr lang="en-GB" sz="900" dirty="0">
                <a:solidFill>
                  <a:schemeClr val="bg2"/>
                </a:solidFill>
              </a:rPr>
              <a:t>| </a:t>
            </a:r>
            <a:r>
              <a:rPr lang="en-GB" sz="900" dirty="0" smtClean="0">
                <a:solidFill>
                  <a:schemeClr val="bg2"/>
                </a:solidFill>
              </a:rPr>
              <a:t> DESY Summer Student 2010</a:t>
            </a:r>
            <a:r>
              <a:rPr lang="en-GB" sz="900" baseline="0" dirty="0" smtClean="0">
                <a:solidFill>
                  <a:schemeClr val="bg2"/>
                </a:solidFill>
              </a:rPr>
              <a:t> |</a:t>
            </a:r>
            <a:r>
              <a:rPr lang="en-GB" sz="900" dirty="0" smtClean="0">
                <a:solidFill>
                  <a:schemeClr val="bg2"/>
                </a:solidFill>
              </a:rPr>
              <a:t> 09.09.2010  </a:t>
            </a:r>
            <a:r>
              <a:rPr lang="en-GB" sz="900" dirty="0">
                <a:solidFill>
                  <a:schemeClr val="bg2"/>
                </a:solidFill>
              </a:rPr>
              <a:t>|  </a:t>
            </a:r>
            <a:r>
              <a:rPr lang="en-GB" sz="900" b="1" dirty="0">
                <a:solidFill>
                  <a:schemeClr val="bg2"/>
                </a:solidFill>
              </a:rPr>
              <a:t>Page </a:t>
            </a:r>
            <a:fld id="{B52A2BBB-E1DB-4F3E-9238-B5DD479AD7C0}" type="slidenum">
              <a:rPr lang="en-GB" sz="900" b="1">
                <a:solidFill>
                  <a:schemeClr val="bg2"/>
                </a:solidFill>
              </a:rPr>
              <a:pPr algn="r">
                <a:defRPr/>
              </a:pPr>
              <a:t>‹#›</a:t>
            </a:fld>
            <a:endParaRPr lang="en-GB" sz="900" b="1" dirty="0">
              <a:solidFill>
                <a:schemeClr val="bg2"/>
              </a:solidFill>
            </a:endParaRPr>
          </a:p>
        </p:txBody>
      </p:sp>
      <p:pic>
        <p:nvPicPr>
          <p:cNvPr id="1030" name="Picture 10" descr="DESY-Logo-cyan-RGB_ger"/>
          <p:cNvPicPr>
            <a:picLocks noChangeAspect="1" noChangeArrowheads="1"/>
          </p:cNvPicPr>
          <p:nvPr/>
        </p:nvPicPr>
        <p:blipFill>
          <a:blip r:embed="rId13" cstate="print"/>
          <a:srcRect l="-9424" t="-7854" r="-18587" b="-12566"/>
          <a:stretch>
            <a:fillRect/>
          </a:stretch>
        </p:blipFill>
        <p:spPr bwMode="auto">
          <a:xfrm>
            <a:off x="8035925" y="6099175"/>
            <a:ext cx="776288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265113" indent="-265113" algn="l" rtl="0" eaLnBrk="0" fontAlgn="base" hangingPunct="0">
        <a:spcBef>
          <a:spcPct val="0"/>
        </a:spcBef>
        <a:spcAft>
          <a:spcPct val="50000"/>
        </a:spcAft>
        <a:buClr>
          <a:srgbClr val="F28E00"/>
        </a:buClr>
        <a:buFont typeface="Arial Black" pitchFamily="34" charset="0"/>
        <a:buChar char="&gt;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84150" algn="l" rtl="0" eaLnBrk="0" fontAlgn="base" hangingPunct="0">
        <a:spcBef>
          <a:spcPct val="0"/>
        </a:spcBef>
        <a:spcAft>
          <a:spcPct val="5000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1236663" indent="-228600" algn="l" rtl="0" eaLnBrk="0" fontAlgn="base" hangingPunct="0">
        <a:spcBef>
          <a:spcPct val="0"/>
        </a:spcBef>
        <a:spcAft>
          <a:spcPct val="0"/>
        </a:spcAft>
        <a:buClr>
          <a:srgbClr val="FF9900"/>
        </a:buClr>
        <a:buFont typeface="Arial Black" pitchFamily="34" charset="0"/>
        <a:defRPr sz="1200">
          <a:solidFill>
            <a:schemeClr val="tx1"/>
          </a:solidFill>
          <a:latin typeface="+mn-lt"/>
        </a:defRPr>
      </a:lvl3pPr>
      <a:lvl4pPr marL="1644650" indent="-228600" algn="l" rtl="0" eaLnBrk="0" fontAlgn="base" hangingPunct="0"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0"/>
          <p:cNvSpPr>
            <a:spLocks noGrp="1" noChangeArrowheads="1"/>
          </p:cNvSpPr>
          <p:nvPr>
            <p:ph type="subTitle" idx="1"/>
          </p:nvPr>
        </p:nvSpPr>
        <p:spPr>
          <a:xfrm>
            <a:off x="282575" y="1363663"/>
            <a:ext cx="8529638" cy="485775"/>
          </a:xfrm>
        </p:spPr>
        <p:txBody>
          <a:bodyPr/>
          <a:lstStyle/>
          <a:p>
            <a:pPr eaLnBrk="1" hangingPunct="1"/>
            <a:r>
              <a:rPr lang="en-US" sz="3600" smtClean="0"/>
              <a:t>Test of the Stefan-Boltzmann behavior for T&gt;0 at tree-level of perturbation theory on the lattice</a:t>
            </a:r>
          </a:p>
        </p:txBody>
      </p:sp>
      <p:sp>
        <p:nvSpPr>
          <p:cNvPr id="3075" name="Rectangle 29"/>
          <p:cNvSpPr>
            <a:spLocks noGrp="1" noChangeArrowheads="1"/>
          </p:cNvSpPr>
          <p:nvPr>
            <p:ph type="ctrTitle" sz="quarter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DESY Summer Student 2010</a:t>
            </a:r>
            <a:endParaRPr lang="en-US" dirty="0" smtClean="0"/>
          </a:p>
        </p:txBody>
      </p:sp>
      <p:sp>
        <p:nvSpPr>
          <p:cNvPr id="3076" name="Text Box 35"/>
          <p:cNvSpPr txBox="1">
            <a:spLocks noChangeArrowheads="1"/>
          </p:cNvSpPr>
          <p:nvPr/>
        </p:nvSpPr>
        <p:spPr bwMode="auto">
          <a:xfrm>
            <a:off x="4230688" y="4356100"/>
            <a:ext cx="45085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dirty="0">
                <a:solidFill>
                  <a:srgbClr val="00A5EB"/>
                </a:solidFill>
              </a:rPr>
              <a:t>Carmen Ka </a:t>
            </a:r>
            <a:r>
              <a:rPr lang="en-US" dirty="0" err="1">
                <a:solidFill>
                  <a:srgbClr val="00A5EB"/>
                </a:solidFill>
              </a:rPr>
              <a:t>Ki</a:t>
            </a:r>
            <a:r>
              <a:rPr lang="en-US" dirty="0">
                <a:solidFill>
                  <a:srgbClr val="00A5EB"/>
                </a:solidFill>
              </a:rPr>
              <a:t> </a:t>
            </a:r>
            <a:r>
              <a:rPr lang="en-US" dirty="0" smtClean="0">
                <a:solidFill>
                  <a:srgbClr val="00A5EB"/>
                </a:solidFill>
              </a:rPr>
              <a:t>Li</a:t>
            </a:r>
          </a:p>
          <a:p>
            <a:pPr eaLnBrk="0" hangingPunct="0"/>
            <a:r>
              <a:rPr lang="en-US" dirty="0" smtClean="0"/>
              <a:t>Imperial College </a:t>
            </a:r>
            <a:r>
              <a:rPr lang="en-US" dirty="0" err="1" smtClean="0"/>
              <a:t>london</a:t>
            </a:r>
            <a:r>
              <a:rPr lang="en-US" dirty="0" smtClean="0"/>
              <a:t> </a:t>
            </a:r>
          </a:p>
          <a:p>
            <a:pPr eaLnBrk="0" hangingPunct="0"/>
            <a:r>
              <a:rPr lang="de-DE" dirty="0" smtClean="0"/>
              <a:t>Supervised by </a:t>
            </a:r>
            <a:r>
              <a:rPr lang="de-DE" dirty="0" smtClean="0">
                <a:solidFill>
                  <a:srgbClr val="00B0F0"/>
                </a:solidFill>
              </a:rPr>
              <a:t>Karl Jansen </a:t>
            </a:r>
            <a:r>
              <a:rPr lang="de-DE" dirty="0" smtClean="0"/>
              <a:t>and</a:t>
            </a:r>
            <a:r>
              <a:rPr lang="de-DE" dirty="0" smtClean="0">
                <a:solidFill>
                  <a:srgbClr val="00B0F0"/>
                </a:solidFill>
              </a:rPr>
              <a:t> Xu Feng</a:t>
            </a:r>
            <a:endParaRPr lang="de-DE" dirty="0">
              <a:solidFill>
                <a:srgbClr val="00B0F0"/>
              </a:solidFill>
            </a:endParaRPr>
          </a:p>
          <a:p>
            <a:pPr eaLnBrk="0" hangingPunct="0"/>
            <a:r>
              <a:rPr lang="de-DE" dirty="0" smtClean="0"/>
              <a:t>John von Neumann-Institut für Computing</a:t>
            </a:r>
          </a:p>
          <a:p>
            <a:pPr eaLnBrk="0" hangingPunct="0"/>
            <a:r>
              <a:rPr lang="de-DE" dirty="0" smtClean="0"/>
              <a:t>09.09.2010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34912" y="5698045"/>
            <a:ext cx="1011936" cy="104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Massless</a:t>
            </a:r>
            <a:r>
              <a:rPr lang="en-US" sz="3200" dirty="0" smtClean="0"/>
              <a:t> Quark</a:t>
            </a:r>
          </a:p>
        </p:txBody>
      </p:sp>
      <p:sp>
        <p:nvSpPr>
          <p:cNvPr id="819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280415" y="745560"/>
            <a:ext cx="7863841" cy="5527223"/>
            <a:chOff x="280415" y="745560"/>
            <a:chExt cx="7863841" cy="5527223"/>
          </a:xfrm>
        </p:grpSpPr>
        <p:pic>
          <p:nvPicPr>
            <p:cNvPr id="9220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6500" t="15080" r="27200" b="10360"/>
            <a:stretch>
              <a:fillRect/>
            </a:stretch>
          </p:blipFill>
          <p:spPr bwMode="auto">
            <a:xfrm>
              <a:off x="280415" y="745560"/>
              <a:ext cx="7863841" cy="5527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51146" t="36333" r="41146" b="58667"/>
            <a:stretch>
              <a:fillRect/>
            </a:stretch>
          </p:blipFill>
          <p:spPr bwMode="auto">
            <a:xfrm>
              <a:off x="4790948" y="6067072"/>
              <a:ext cx="427228" cy="17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Massless</a:t>
            </a:r>
            <a:r>
              <a:rPr lang="en-US" sz="3200" dirty="0" smtClean="0"/>
              <a:t> Quark – Finite Size Effect</a:t>
            </a:r>
          </a:p>
        </p:txBody>
      </p:sp>
      <p:sp>
        <p:nvSpPr>
          <p:cNvPr id="819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454919" y="743712"/>
            <a:ext cx="7707962" cy="5486400"/>
            <a:chOff x="454919" y="743712"/>
            <a:chExt cx="7707962" cy="5486400"/>
          </a:xfrm>
        </p:grpSpPr>
        <p:pic>
          <p:nvPicPr>
            <p:cNvPr id="2867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9479" t="15500" r="15104" b="10000"/>
            <a:stretch>
              <a:fillRect/>
            </a:stretch>
          </p:blipFill>
          <p:spPr bwMode="auto">
            <a:xfrm>
              <a:off x="454919" y="743712"/>
              <a:ext cx="7707962" cy="548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51146" t="36333" r="41146" b="58667"/>
            <a:stretch>
              <a:fillRect/>
            </a:stretch>
          </p:blipFill>
          <p:spPr bwMode="auto">
            <a:xfrm>
              <a:off x="4851908" y="5993920"/>
              <a:ext cx="427228" cy="17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Non-zero Quark Mass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366713" y="1577975"/>
            <a:ext cx="8520112" cy="4792663"/>
          </a:xfrm>
        </p:spPr>
        <p:txBody>
          <a:bodyPr/>
          <a:lstStyle/>
          <a:p>
            <a:pPr>
              <a:lnSpc>
                <a:spcPct val="200000"/>
              </a:lnSpc>
              <a:defRPr/>
            </a:pPr>
            <a:r>
              <a:rPr lang="en-US" dirty="0" smtClean="0">
                <a:latin typeface="+mj-lt"/>
                <a:cs typeface="Times New Roman" pitchFamily="18" charset="0"/>
              </a:rPr>
              <a:t>Free energy density </a:t>
            </a:r>
          </a:p>
          <a:p>
            <a:pPr>
              <a:lnSpc>
                <a:spcPct val="200000"/>
              </a:lnSpc>
              <a:defRPr/>
            </a:pPr>
            <a:r>
              <a:rPr lang="en-US" dirty="0" smtClean="0">
                <a:latin typeface="+mj-lt"/>
                <a:cs typeface="Times New Roman" pitchFamily="18" charset="0"/>
              </a:rPr>
              <a:t>R converges to         instead of 1</a:t>
            </a:r>
          </a:p>
          <a:p>
            <a:pPr>
              <a:lnSpc>
                <a:spcPct val="200000"/>
              </a:lnSpc>
              <a:defRPr/>
            </a:pPr>
            <a:r>
              <a:rPr lang="en-US" dirty="0" smtClean="0"/>
              <a:t>Use </a:t>
            </a:r>
          </a:p>
          <a:p>
            <a:pPr>
              <a:lnSpc>
                <a:spcPct val="200000"/>
              </a:lnSpc>
              <a:defRPr/>
            </a:pPr>
            <a:r>
              <a:rPr lang="en-US" dirty="0" smtClean="0"/>
              <a:t>Compute the new ratio</a:t>
            </a:r>
          </a:p>
          <a:p>
            <a:pPr>
              <a:lnSpc>
                <a:spcPct val="200000"/>
              </a:lnSpc>
              <a:defRPr/>
            </a:pPr>
            <a:r>
              <a:rPr lang="en-US" dirty="0" smtClean="0"/>
              <a:t>Can also look at how cut-off effect changes with quark mass</a:t>
            </a:r>
          </a:p>
        </p:txBody>
      </p:sp>
      <p:sp>
        <p:nvSpPr>
          <p:cNvPr id="819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/>
          <a:srcRect l="10833" t="42167" r="4063" b="48833"/>
          <a:stretch>
            <a:fillRect/>
          </a:stretch>
        </p:blipFill>
        <p:spPr bwMode="auto">
          <a:xfrm>
            <a:off x="686816" y="1812544"/>
            <a:ext cx="51879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18021" t="73333" r="44271" b="18500"/>
          <a:stretch>
            <a:fillRect/>
          </a:stretch>
        </p:blipFill>
        <p:spPr bwMode="auto">
          <a:xfrm>
            <a:off x="1331469" y="3364992"/>
            <a:ext cx="2285562" cy="309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 l="37083" t="56833" r="26875" b="25834"/>
          <a:stretch>
            <a:fillRect/>
          </a:stretch>
        </p:blipFill>
        <p:spPr bwMode="auto">
          <a:xfrm>
            <a:off x="3521456" y="3970930"/>
            <a:ext cx="1940560" cy="583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 l="49029" t="73686" r="44271" b="18500"/>
          <a:stretch>
            <a:fillRect/>
          </a:stretch>
        </p:blipFill>
        <p:spPr bwMode="auto">
          <a:xfrm>
            <a:off x="2572512" y="2615808"/>
            <a:ext cx="390143" cy="284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Non-zero Quark Mass</a:t>
            </a:r>
          </a:p>
        </p:txBody>
      </p:sp>
      <p:sp>
        <p:nvSpPr>
          <p:cNvPr id="819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l="16563" t="11167" r="15833" b="7833"/>
          <a:stretch>
            <a:fillRect/>
          </a:stretch>
        </p:blipFill>
        <p:spPr bwMode="auto">
          <a:xfrm>
            <a:off x="548640" y="764779"/>
            <a:ext cx="7827264" cy="5861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Conclusion</a:t>
            </a:r>
          </a:p>
        </p:txBody>
      </p:sp>
      <p:sp>
        <p:nvSpPr>
          <p:cNvPr id="819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80415" y="745560"/>
            <a:ext cx="7863841" cy="5527223"/>
            <a:chOff x="280415" y="745560"/>
            <a:chExt cx="7863841" cy="5527223"/>
          </a:xfrm>
        </p:grpSpPr>
        <p:pic>
          <p:nvPicPr>
            <p:cNvPr id="9220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6500" t="15080" r="27200" b="10360"/>
            <a:stretch>
              <a:fillRect/>
            </a:stretch>
          </p:blipFill>
          <p:spPr bwMode="auto">
            <a:xfrm>
              <a:off x="280415" y="745560"/>
              <a:ext cx="7863841" cy="5527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51146" t="36333" r="41146" b="58667"/>
            <a:stretch>
              <a:fillRect/>
            </a:stretch>
          </p:blipFill>
          <p:spPr bwMode="auto">
            <a:xfrm>
              <a:off x="4790948" y="6067072"/>
              <a:ext cx="427228" cy="17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282319" y="1197357"/>
            <a:ext cx="5484241" cy="2740660"/>
          </a:xfrm>
        </p:spPr>
        <p:txBody>
          <a:bodyPr/>
          <a:lstStyle/>
          <a:p>
            <a:r>
              <a:rPr lang="en-US" sz="1600" dirty="0" smtClean="0"/>
              <a:t>For              the error from the Wilson formulation is 280% whereas for the GW formulation it is just 18%</a:t>
            </a:r>
          </a:p>
          <a:p>
            <a:r>
              <a:rPr lang="en-US" sz="1600" dirty="0" smtClean="0"/>
              <a:t>So for small      GW is much better </a:t>
            </a:r>
          </a:p>
          <a:p>
            <a:r>
              <a:rPr lang="en-US" sz="1600" dirty="0" smtClean="0"/>
              <a:t>But if you have                both are equally good </a:t>
            </a:r>
            <a:br>
              <a:rPr lang="en-US" sz="1600" dirty="0" smtClean="0"/>
            </a:br>
            <a:r>
              <a:rPr lang="en-US" sz="1600" dirty="0" smtClean="0"/>
              <a:t>(as far as cut-off effects are concerned)</a:t>
            </a:r>
          </a:p>
          <a:p>
            <a:r>
              <a:rPr lang="en-US" sz="1600" dirty="0" smtClean="0"/>
              <a:t>Wilson is much simpler therefore </a:t>
            </a:r>
            <a:br>
              <a:rPr lang="en-US" sz="1600" dirty="0" smtClean="0"/>
            </a:br>
            <a:r>
              <a:rPr lang="en-US" sz="1600" dirty="0" smtClean="0"/>
              <a:t>saves computation time and </a:t>
            </a:r>
            <a:br>
              <a:rPr lang="en-US" sz="1600" dirty="0" smtClean="0"/>
            </a:br>
            <a:r>
              <a:rPr lang="en-US" sz="1600" dirty="0" smtClean="0"/>
              <a:t>hence cost</a:t>
            </a:r>
          </a:p>
          <a:p>
            <a:r>
              <a:rPr lang="en-US" sz="1600" dirty="0" smtClean="0"/>
              <a:t>GW preserves </a:t>
            </a:r>
            <a:r>
              <a:rPr lang="en-US" sz="1600" dirty="0" err="1" smtClean="0"/>
              <a:t>chiral</a:t>
            </a:r>
            <a:r>
              <a:rPr lang="en-US" sz="1600" dirty="0" smtClean="0"/>
              <a:t> symmetry</a:t>
            </a:r>
            <a:endParaRPr lang="en-US" sz="16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2023872" y="1278014"/>
            <a:ext cx="1767840" cy="1192898"/>
            <a:chOff x="1962912" y="1119518"/>
            <a:chExt cx="1767840" cy="1192898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53542" t="62160" r="33854" b="31334"/>
            <a:stretch>
              <a:fillRect/>
            </a:stretch>
          </p:blipFill>
          <p:spPr bwMode="auto">
            <a:xfrm>
              <a:off x="3015688" y="2081704"/>
              <a:ext cx="715064" cy="230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54400" t="45960" r="34800" b="48440"/>
            <a:stretch>
              <a:fillRect/>
            </a:stretch>
          </p:blipFill>
          <p:spPr bwMode="auto">
            <a:xfrm>
              <a:off x="1962912" y="1119518"/>
              <a:ext cx="646176" cy="209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53542" t="62160" r="42090" b="32079"/>
            <a:stretch>
              <a:fillRect/>
            </a:stretch>
          </p:blipFill>
          <p:spPr bwMode="auto">
            <a:xfrm>
              <a:off x="2702660" y="1722040"/>
              <a:ext cx="247804" cy="204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 </a:t>
            </a:r>
          </a:p>
        </p:txBody>
      </p:sp>
      <p:sp>
        <p:nvSpPr>
          <p:cNvPr id="819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087247" y="670560"/>
            <a:ext cx="7300849" cy="3697923"/>
          </a:xfrm>
        </p:spPr>
        <p:txBody>
          <a:bodyPr/>
          <a:lstStyle/>
          <a:p>
            <a:pPr>
              <a:buNone/>
            </a:pPr>
            <a:endParaRPr lang="en-US" sz="8800" dirty="0" smtClean="0"/>
          </a:p>
          <a:p>
            <a:r>
              <a:rPr lang="en-US" sz="8800" dirty="0" smtClean="0">
                <a:solidFill>
                  <a:srgbClr val="FF0000"/>
                </a:solidFill>
              </a:rPr>
              <a:t> Q</a:t>
            </a:r>
            <a:r>
              <a:rPr lang="en-US" sz="8800" dirty="0" smtClean="0">
                <a:solidFill>
                  <a:srgbClr val="00B000"/>
                </a:solidFill>
              </a:rPr>
              <a:t>u</a:t>
            </a:r>
            <a:r>
              <a:rPr lang="en-US" sz="8800" dirty="0" smtClean="0">
                <a:solidFill>
                  <a:schemeClr val="accent1">
                    <a:lumMod val="50000"/>
                  </a:schemeClr>
                </a:solidFill>
              </a:rPr>
              <a:t>e</a:t>
            </a:r>
            <a:r>
              <a:rPr lang="en-US" sz="8800" dirty="0" smtClean="0">
                <a:solidFill>
                  <a:srgbClr val="7030A0"/>
                </a:solidFill>
              </a:rPr>
              <a:t>s</a:t>
            </a:r>
            <a:r>
              <a:rPr lang="en-US" sz="8800" dirty="0" smtClean="0">
                <a:solidFill>
                  <a:schemeClr val="accent6">
                    <a:lumMod val="50000"/>
                  </a:schemeClr>
                </a:solidFill>
              </a:rPr>
              <a:t>t</a:t>
            </a:r>
            <a:r>
              <a:rPr lang="en-US" sz="8800" dirty="0" smtClean="0"/>
              <a:t>i</a:t>
            </a:r>
            <a:r>
              <a:rPr lang="en-US" sz="8800" dirty="0" smtClean="0">
                <a:solidFill>
                  <a:srgbClr val="FFC000"/>
                </a:solidFill>
              </a:rPr>
              <a:t>o</a:t>
            </a:r>
            <a:r>
              <a:rPr lang="en-US" sz="8800" dirty="0" smtClean="0">
                <a:solidFill>
                  <a:srgbClr val="00CCFF"/>
                </a:solidFill>
              </a:rPr>
              <a:t>n</a:t>
            </a:r>
            <a:r>
              <a:rPr lang="en-US" sz="8800" dirty="0" smtClean="0">
                <a:solidFill>
                  <a:srgbClr val="00FF00"/>
                </a:solidFill>
              </a:rPr>
              <a:t>s</a:t>
            </a:r>
            <a:r>
              <a:rPr lang="en-US" sz="8800" dirty="0" smtClean="0">
                <a:solidFill>
                  <a:schemeClr val="bg1">
                    <a:lumMod val="50000"/>
                  </a:schemeClr>
                </a:solidFill>
              </a:rPr>
              <a:t>?</a:t>
            </a:r>
            <a:endParaRPr lang="en-US" sz="8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Erratum</a:t>
            </a:r>
          </a:p>
        </p:txBody>
      </p:sp>
      <p:sp>
        <p:nvSpPr>
          <p:cNvPr id="819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3958" t="46667" r="8438" b="35833"/>
          <a:stretch>
            <a:fillRect/>
          </a:stretch>
        </p:blipFill>
        <p:spPr bwMode="auto">
          <a:xfrm>
            <a:off x="1689608" y="4383901"/>
            <a:ext cx="5832856" cy="822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11100" t="42440" r="6000" b="42360"/>
          <a:stretch>
            <a:fillRect/>
          </a:stretch>
        </p:blipFill>
        <p:spPr bwMode="auto">
          <a:xfrm>
            <a:off x="1633728" y="2353614"/>
            <a:ext cx="6059424" cy="694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29100" t="36040" r="20100" b="49080"/>
          <a:stretch>
            <a:fillRect/>
          </a:stretch>
        </p:blipFill>
        <p:spPr bwMode="auto">
          <a:xfrm>
            <a:off x="2450592" y="1236816"/>
            <a:ext cx="3633216" cy="665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 l="28333" t="47333" r="42709" b="46167"/>
          <a:stretch>
            <a:fillRect/>
          </a:stretch>
        </p:blipFill>
        <p:spPr bwMode="auto">
          <a:xfrm>
            <a:off x="3417824" y="3562078"/>
            <a:ext cx="2592858" cy="363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82575" y="697484"/>
            <a:ext cx="8520113" cy="47926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Page 3 equation 2</a:t>
            </a:r>
          </a:p>
          <a:p>
            <a:pPr>
              <a:lnSpc>
                <a:spcPct val="150000"/>
              </a:lnSpc>
            </a:pP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Page 3 equation 3</a:t>
            </a:r>
            <a:br>
              <a:rPr lang="en-US" dirty="0" smtClean="0"/>
            </a:b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Page 3 second last line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Page 4 equation 14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Page 6 top line	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“The G</a:t>
            </a:r>
            <a:r>
              <a:rPr lang="en-US" dirty="0" smtClean="0">
                <a:solidFill>
                  <a:srgbClr val="FF0000"/>
                </a:solidFill>
              </a:rPr>
              <a:t>W</a:t>
            </a:r>
            <a:r>
              <a:rPr lang="en-US" dirty="0" smtClean="0"/>
              <a:t> propagator kernel is”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References</a:t>
            </a:r>
          </a:p>
        </p:txBody>
      </p:sp>
      <p:sp>
        <p:nvSpPr>
          <p:cNvPr id="819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72847" y="990092"/>
            <a:ext cx="8861425" cy="4792663"/>
          </a:xfrm>
        </p:spPr>
        <p:txBody>
          <a:bodyPr/>
          <a:lstStyle/>
          <a:p>
            <a:pPr>
              <a:lnSpc>
                <a:spcPts val="2400"/>
              </a:lnSpc>
            </a:pPr>
            <a:r>
              <a:rPr lang="en-US" sz="1600" dirty="0" smtClean="0"/>
              <a:t>[1] H. J. </a:t>
            </a:r>
            <a:r>
              <a:rPr lang="en-US" sz="1600" dirty="0" err="1" smtClean="0"/>
              <a:t>Rothe</a:t>
            </a:r>
            <a:r>
              <a:rPr lang="en-US" sz="1600" dirty="0" smtClean="0"/>
              <a:t>, “Lattice gauge theories: An Introduction” World Sci. Lect. Notes Phys. 74</a:t>
            </a:r>
          </a:p>
          <a:p>
            <a:pPr>
              <a:lnSpc>
                <a:spcPts val="2400"/>
              </a:lnSpc>
              <a:buNone/>
            </a:pPr>
            <a:r>
              <a:rPr lang="en-US" sz="1600" dirty="0" smtClean="0"/>
              <a:t>	(2005)</a:t>
            </a:r>
          </a:p>
          <a:p>
            <a:pPr>
              <a:lnSpc>
                <a:spcPts val="2400"/>
              </a:lnSpc>
            </a:pPr>
            <a:r>
              <a:rPr lang="en-US" sz="1600" dirty="0" smtClean="0"/>
              <a:t>[2] K. G. Wilson, “New Phenomena in </a:t>
            </a:r>
            <a:r>
              <a:rPr lang="en-US" sz="1600" dirty="0" err="1" smtClean="0"/>
              <a:t>Subnuclear</a:t>
            </a:r>
            <a:r>
              <a:rPr lang="en-US" sz="1600" dirty="0" smtClean="0"/>
              <a:t> Physics” </a:t>
            </a:r>
            <a:r>
              <a:rPr lang="en-US" sz="1600" dirty="0" err="1" smtClean="0"/>
              <a:t>Erice</a:t>
            </a:r>
            <a:r>
              <a:rPr lang="en-US" sz="1600" dirty="0" smtClean="0"/>
              <a:t> Lecture Notes (1975), ed. A.</a:t>
            </a:r>
          </a:p>
          <a:p>
            <a:pPr>
              <a:lnSpc>
                <a:spcPts val="2400"/>
              </a:lnSpc>
              <a:buNone/>
            </a:pPr>
            <a:r>
              <a:rPr lang="en-US" sz="1600" dirty="0" smtClean="0"/>
              <a:t>	</a:t>
            </a:r>
            <a:r>
              <a:rPr lang="en-US" sz="1600" dirty="0" err="1" smtClean="0"/>
              <a:t>Zichichi</a:t>
            </a:r>
            <a:r>
              <a:rPr lang="en-US" sz="1600" dirty="0" smtClean="0"/>
              <a:t>, Plenum Press (1977)</a:t>
            </a:r>
          </a:p>
          <a:p>
            <a:pPr>
              <a:lnSpc>
                <a:spcPts val="2400"/>
              </a:lnSpc>
            </a:pPr>
            <a:r>
              <a:rPr lang="en-US" sz="1600" dirty="0" smtClean="0"/>
              <a:t>[3] H. B. Nielsen and M. </a:t>
            </a:r>
            <a:r>
              <a:rPr lang="en-US" sz="1600" dirty="0" err="1" smtClean="0"/>
              <a:t>Ninomiya</a:t>
            </a:r>
            <a:r>
              <a:rPr lang="en-US" sz="1600" dirty="0" smtClean="0"/>
              <a:t>, “Absence of Neutrinos on a Lattice. 1. Proof by </a:t>
            </a:r>
            <a:r>
              <a:rPr lang="en-US" sz="1600" dirty="0" err="1" smtClean="0"/>
              <a:t>Homotopy</a:t>
            </a:r>
            <a:endParaRPr lang="en-US" sz="1600" dirty="0" smtClean="0"/>
          </a:p>
          <a:p>
            <a:pPr>
              <a:lnSpc>
                <a:spcPts val="2400"/>
              </a:lnSpc>
              <a:buNone/>
            </a:pPr>
            <a:r>
              <a:rPr lang="en-US" sz="1600" dirty="0" smtClean="0"/>
              <a:t>	Theory” </a:t>
            </a:r>
            <a:r>
              <a:rPr lang="en-US" sz="1600" dirty="0" err="1" smtClean="0"/>
              <a:t>Nucl</a:t>
            </a:r>
            <a:r>
              <a:rPr lang="en-US" sz="1600" dirty="0" smtClean="0"/>
              <a:t>. Phys. B185, 20 (1981)</a:t>
            </a:r>
          </a:p>
          <a:p>
            <a:pPr>
              <a:lnSpc>
                <a:spcPts val="2400"/>
              </a:lnSpc>
            </a:pPr>
            <a:r>
              <a:rPr lang="en-US" sz="1600" dirty="0" smtClean="0"/>
              <a:t>[4] P. </a:t>
            </a:r>
            <a:r>
              <a:rPr lang="en-US" sz="1600" dirty="0" err="1" smtClean="0"/>
              <a:t>Ginsparg</a:t>
            </a:r>
            <a:r>
              <a:rPr lang="en-US" sz="1600" dirty="0" smtClean="0"/>
              <a:t> and K. G. Wilson, Phys. Rev. D25 (1982), p. 2649</a:t>
            </a:r>
          </a:p>
          <a:p>
            <a:pPr>
              <a:lnSpc>
                <a:spcPts val="2400"/>
              </a:lnSpc>
            </a:pPr>
            <a:r>
              <a:rPr lang="en-US" sz="1600" dirty="0" smtClean="0"/>
              <a:t>[5] A. Zee, “Quantum Field Theory in a Nutshell” Princeton University Press (2003)</a:t>
            </a:r>
          </a:p>
          <a:p>
            <a:pPr>
              <a:lnSpc>
                <a:spcPts val="2400"/>
              </a:lnSpc>
            </a:pPr>
            <a:r>
              <a:rPr lang="en-US" sz="1600" dirty="0" smtClean="0"/>
              <a:t>[6] C. </a:t>
            </a:r>
            <a:r>
              <a:rPr lang="en-US" sz="1600" dirty="0" err="1" smtClean="0"/>
              <a:t>Gattringer</a:t>
            </a:r>
            <a:r>
              <a:rPr lang="en-US" sz="1600" dirty="0" smtClean="0"/>
              <a:t> and C. B. Lang, “Quantum </a:t>
            </a:r>
            <a:r>
              <a:rPr lang="en-US" sz="1600" dirty="0" err="1" smtClean="0"/>
              <a:t>Chromodynamics</a:t>
            </a:r>
            <a:r>
              <a:rPr lang="en-US" sz="1600" dirty="0" smtClean="0"/>
              <a:t> on the Lattice: An Introductory</a:t>
            </a:r>
          </a:p>
          <a:p>
            <a:pPr>
              <a:lnSpc>
                <a:spcPts val="2400"/>
              </a:lnSpc>
              <a:buNone/>
            </a:pPr>
            <a:r>
              <a:rPr lang="en-US" sz="1600" dirty="0" smtClean="0"/>
              <a:t>	Presentation (Lecture Notes in Physics)” Springer (2009)</a:t>
            </a:r>
          </a:p>
          <a:p>
            <a:pPr>
              <a:lnSpc>
                <a:spcPts val="2400"/>
              </a:lnSpc>
            </a:pPr>
            <a:r>
              <a:rPr lang="en-US" sz="1600" dirty="0" smtClean="0"/>
              <a:t>[7] U. M. Heller, F. </a:t>
            </a:r>
            <a:r>
              <a:rPr lang="en-US" sz="1600" dirty="0" err="1" smtClean="0"/>
              <a:t>Karsch</a:t>
            </a:r>
            <a:r>
              <a:rPr lang="en-US" sz="1600" dirty="0" smtClean="0"/>
              <a:t> and B. Sturm, “Improved Staggered </a:t>
            </a:r>
            <a:r>
              <a:rPr lang="en-US" sz="1600" dirty="0" err="1" smtClean="0"/>
              <a:t>Fermion</a:t>
            </a:r>
            <a:r>
              <a:rPr lang="en-US" sz="1600" dirty="0" smtClean="0"/>
              <a:t> Actions for QCD</a:t>
            </a:r>
          </a:p>
          <a:p>
            <a:pPr>
              <a:lnSpc>
                <a:spcPts val="2400"/>
              </a:lnSpc>
              <a:buNone/>
            </a:pPr>
            <a:r>
              <a:rPr lang="en-US" sz="1600" dirty="0" smtClean="0"/>
              <a:t>	Thermodynamics” </a:t>
            </a:r>
            <a:r>
              <a:rPr lang="en-US" sz="1600" dirty="0" err="1" smtClean="0"/>
              <a:t>Phys.Rev</a:t>
            </a:r>
            <a:r>
              <a:rPr lang="en-US" sz="1600" dirty="0" smtClean="0"/>
              <a:t>. D60 (1999) 114502 [</a:t>
            </a:r>
            <a:r>
              <a:rPr lang="en-US" sz="1600" dirty="0" err="1" smtClean="0"/>
              <a:t>arXiv:hep</a:t>
            </a:r>
            <a:r>
              <a:rPr lang="en-US" sz="1600" dirty="0" smtClean="0"/>
              <a:t>-lat/9901010v1]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 </a:t>
            </a:r>
          </a:p>
        </p:txBody>
      </p:sp>
      <p:sp>
        <p:nvSpPr>
          <p:cNvPr id="819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58063" y="2450592"/>
            <a:ext cx="7739761" cy="2344611"/>
          </a:xfrm>
        </p:spPr>
        <p:txBody>
          <a:bodyPr/>
          <a:lstStyle/>
          <a:p>
            <a:pPr>
              <a:lnSpc>
                <a:spcPts val="2400"/>
              </a:lnSpc>
              <a:buNone/>
            </a:pPr>
            <a:r>
              <a:rPr lang="en-US" sz="8000" dirty="0" smtClean="0">
                <a:latin typeface="Comic Sans MS" pitchFamily="66" charset="0"/>
              </a:rPr>
              <a:t> </a:t>
            </a:r>
          </a:p>
          <a:p>
            <a:pPr>
              <a:lnSpc>
                <a:spcPts val="2400"/>
              </a:lnSpc>
            </a:pPr>
            <a:r>
              <a:rPr lang="en-US" sz="8000" dirty="0" smtClean="0">
                <a:latin typeface="Comic Sans MS" pitchFamily="66" charset="0"/>
              </a:rPr>
              <a:t> </a:t>
            </a:r>
            <a:r>
              <a:rPr lang="en-US" sz="8000" dirty="0" smtClean="0">
                <a:solidFill>
                  <a:srgbClr val="00CCFF"/>
                </a:solidFill>
                <a:latin typeface="Comic Sans MS" pitchFamily="66" charset="0"/>
              </a:rPr>
              <a:t>T</a:t>
            </a:r>
            <a:r>
              <a:rPr lang="en-US" sz="8000" dirty="0" smtClean="0">
                <a:solidFill>
                  <a:srgbClr val="FF0000"/>
                </a:solidFill>
                <a:latin typeface="Comic Sans MS" pitchFamily="66" charset="0"/>
              </a:rPr>
              <a:t>h</a:t>
            </a:r>
            <a:r>
              <a:rPr lang="en-US" sz="8000" dirty="0" smtClean="0">
                <a:solidFill>
                  <a:srgbClr val="00FF00"/>
                </a:solidFill>
                <a:latin typeface="Comic Sans MS" pitchFamily="66" charset="0"/>
              </a:rPr>
              <a:t>a</a:t>
            </a:r>
            <a:r>
              <a:rPr lang="en-US" sz="8000" dirty="0" smtClean="0">
                <a:solidFill>
                  <a:srgbClr val="9C9E9F"/>
                </a:solidFill>
                <a:latin typeface="Comic Sans MS" pitchFamily="66" charset="0"/>
              </a:rPr>
              <a:t>n</a:t>
            </a:r>
            <a:r>
              <a:rPr lang="en-US" sz="8000" dirty="0" smtClean="0">
                <a:solidFill>
                  <a:srgbClr val="FFFF00"/>
                </a:solidFill>
                <a:latin typeface="Comic Sans MS" pitchFamily="66" charset="0"/>
              </a:rPr>
              <a:t>k</a:t>
            </a:r>
            <a:r>
              <a:rPr lang="en-US" sz="8000" dirty="0" smtClean="0">
                <a:latin typeface="Comic Sans MS" pitchFamily="66" charset="0"/>
              </a:rPr>
              <a:t> </a:t>
            </a:r>
            <a:r>
              <a:rPr lang="en-US" sz="8000" dirty="0" smtClean="0">
                <a:solidFill>
                  <a:srgbClr val="7030A0"/>
                </a:solidFill>
                <a:latin typeface="Comic Sans MS" pitchFamily="66" charset="0"/>
              </a:rPr>
              <a:t>y</a:t>
            </a:r>
            <a:r>
              <a:rPr lang="en-US" sz="8000" dirty="0" smtClean="0">
                <a:solidFill>
                  <a:srgbClr val="92D050"/>
                </a:solidFill>
                <a:latin typeface="Comic Sans MS" pitchFamily="66" charset="0"/>
              </a:rPr>
              <a:t>o</a:t>
            </a:r>
            <a:r>
              <a:rPr lang="en-US" sz="80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u</a:t>
            </a:r>
            <a:r>
              <a:rPr lang="en-US" sz="8000" dirty="0" smtClean="0">
                <a:solidFill>
                  <a:srgbClr val="003300"/>
                </a:solidFill>
                <a:latin typeface="Comic Sans MS" pitchFamily="66" charset="0"/>
              </a:rPr>
              <a:t>!</a:t>
            </a:r>
            <a:r>
              <a:rPr lang="en-US" sz="8000" dirty="0" smtClean="0">
                <a:latin typeface="Comic Sans MS" pitchFamily="66" charset="0"/>
              </a:rPr>
              <a:t> </a:t>
            </a:r>
            <a:r>
              <a:rPr lang="en-US" sz="8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=)</a:t>
            </a:r>
            <a:r>
              <a:rPr lang="en-US" sz="8000" dirty="0" smtClean="0">
                <a:latin typeface="Comic Sans MS" pitchFamily="66" charset="0"/>
              </a:rPr>
              <a:t> </a:t>
            </a:r>
          </a:p>
          <a:p>
            <a:pPr>
              <a:lnSpc>
                <a:spcPts val="2400"/>
              </a:lnSpc>
              <a:buNone/>
            </a:pPr>
            <a:endParaRPr lang="en-US" sz="3200" dirty="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Ginsparg</a:t>
            </a:r>
            <a:r>
              <a:rPr lang="en-US" sz="3200" dirty="0" smtClean="0"/>
              <a:t> Wilson Fermions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366713" y="736727"/>
            <a:ext cx="8520112" cy="4792663"/>
          </a:xfrm>
        </p:spPr>
        <p:txBody>
          <a:bodyPr/>
          <a:lstStyle/>
          <a:p>
            <a:pPr>
              <a:defRPr/>
            </a:pPr>
            <a:endParaRPr lang="en-US" dirty="0" smtClean="0">
              <a:latin typeface="+mj-lt"/>
              <a:cs typeface="Times New Roman" pitchFamily="18" charset="0"/>
            </a:endParaRPr>
          </a:p>
          <a:p>
            <a:pPr>
              <a:buFont typeface="Arial Black" pitchFamily="34" charset="0"/>
              <a:buNone/>
              <a:defRPr/>
            </a:pPr>
            <a:endParaRPr lang="en-US" dirty="0" smtClean="0">
              <a:latin typeface="+mj-lt"/>
            </a:endParaRPr>
          </a:p>
          <a:p>
            <a:pPr>
              <a:defRPr/>
            </a:pPr>
            <a:endParaRPr lang="en-US" dirty="0" smtClean="0">
              <a:latin typeface="+mj-lt"/>
            </a:endParaRPr>
          </a:p>
          <a:p>
            <a:pPr>
              <a:buFont typeface="Arial Black" pitchFamily="34" charset="0"/>
              <a:buNone/>
              <a:defRPr/>
            </a:pPr>
            <a:endParaRPr lang="en-US" dirty="0" smtClean="0"/>
          </a:p>
        </p:txBody>
      </p:sp>
      <p:sp>
        <p:nvSpPr>
          <p:cNvPr id="819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" name="Content Placeholder 21"/>
          <p:cNvSpPr txBox="1">
            <a:spLocks/>
          </p:cNvSpPr>
          <p:nvPr/>
        </p:nvSpPr>
        <p:spPr bwMode="auto">
          <a:xfrm>
            <a:off x="209423" y="843788"/>
            <a:ext cx="8593201" cy="555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65113" marR="0" lvl="0" indent="-265113" algn="l" defTabSz="914400" rtl="0" eaLnBrk="0" fontAlgn="base" latinLnBrk="0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SzTx/>
              <a:buFont typeface="Arial Black" pitchFamily="34" charset="0"/>
              <a:buChar char="&gt;"/>
              <a:tabLst/>
              <a:defRPr/>
            </a:pPr>
            <a:r>
              <a:rPr lang="en-US" sz="2000" kern="0" dirty="0" smtClean="0">
                <a:latin typeface="+mn-lt"/>
                <a:cs typeface="+mn-cs"/>
              </a:rPr>
              <a:t>Choose the positive root of </a:t>
            </a:r>
          </a:p>
          <a:p>
            <a:pPr marL="265113" marR="0" lvl="0" indent="-265113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SzTx/>
              <a:buFont typeface="Arial Black" pitchFamily="34" charset="0"/>
              <a:buChar char="&gt;"/>
              <a:tabLst/>
              <a:defRPr/>
            </a:pPr>
            <a:r>
              <a:rPr lang="en-US" sz="2000" kern="0" dirty="0" smtClean="0">
                <a:latin typeface="+mn-lt"/>
                <a:cs typeface="+mn-cs"/>
              </a:rPr>
              <a:t>Then for any poles to exist it requires that </a:t>
            </a:r>
            <a:br>
              <a:rPr lang="en-US" sz="2000" kern="0" dirty="0" smtClean="0">
                <a:latin typeface="+mn-lt"/>
                <a:cs typeface="+mn-cs"/>
              </a:rPr>
            </a:br>
            <a:endParaRPr lang="en-US" sz="2000" kern="0" dirty="0" smtClean="0">
              <a:latin typeface="+mn-lt"/>
              <a:cs typeface="+mn-cs"/>
            </a:endParaRPr>
          </a:p>
          <a:p>
            <a:pPr marL="265113" marR="0" lvl="0" indent="-265113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SzTx/>
              <a:buFont typeface="Arial Black" pitchFamily="34" charset="0"/>
              <a:buChar char="&gt;"/>
              <a:tabLst/>
              <a:defRPr/>
            </a:pPr>
            <a:r>
              <a:rPr lang="en-US" sz="2000" kern="0" dirty="0" smtClean="0">
                <a:latin typeface="+mn-lt"/>
                <a:cs typeface="+mn-cs"/>
              </a:rPr>
              <a:t>Since                                          </a:t>
            </a:r>
            <a:r>
              <a:rPr lang="en-US" sz="2000" kern="0" dirty="0" smtClean="0">
                <a:latin typeface="+mn-lt"/>
                <a:cs typeface="+mn-cs"/>
                <a:sym typeface="Wingdings" pitchFamily="2" charset="2"/>
              </a:rPr>
              <a:t> </a:t>
            </a:r>
          </a:p>
          <a:p>
            <a:pPr marL="265113" marR="0" lvl="0" indent="-265113" algn="l" defTabSz="914400" rtl="0" eaLnBrk="0" fontAlgn="base" latinLnBrk="0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SzTx/>
              <a:buFont typeface="Arial Black" pitchFamily="34" charset="0"/>
              <a:buChar char="&gt;"/>
              <a:tabLst/>
              <a:defRPr/>
            </a:pPr>
            <a:r>
              <a:rPr lang="en-US" sz="2000" kern="0" dirty="0" smtClean="0">
                <a:latin typeface="+mn-lt"/>
                <a:cs typeface="+mn-cs"/>
              </a:rPr>
              <a:t>By squaring the pole equation and keeping leading terms we recover the physical pole  </a:t>
            </a:r>
          </a:p>
          <a:p>
            <a:pPr marL="265113" marR="0" lvl="0" indent="-265113" algn="l" defTabSz="914400" rtl="0" eaLnBrk="0" fontAlgn="base" latinLnBrk="0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SzTx/>
              <a:buFont typeface="Arial Black" pitchFamily="34" charset="0"/>
              <a:buChar char="&gt;"/>
              <a:tabLst/>
              <a:defRPr/>
            </a:pPr>
            <a:r>
              <a:rPr lang="en-US" sz="2000" kern="0" dirty="0" smtClean="0">
                <a:latin typeface="+mn-lt"/>
                <a:cs typeface="+mn-cs"/>
              </a:rPr>
              <a:t>To eliminate the </a:t>
            </a:r>
            <a:r>
              <a:rPr lang="el-GR" sz="2000" i="1" kern="0" dirty="0" smtClean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sz="2000" i="1" kern="0" dirty="0" smtClean="0">
                <a:latin typeface="Times New Roman" pitchFamily="18" charset="0"/>
                <a:cs typeface="Times New Roman" pitchFamily="18" charset="0"/>
              </a:rPr>
              <a:t>/a </a:t>
            </a:r>
            <a:r>
              <a:rPr lang="en-US" sz="2000" kern="0" dirty="0" smtClean="0">
                <a:latin typeface="+mn-lt"/>
                <a:cs typeface="+mn-cs"/>
              </a:rPr>
              <a:t>shifted solutions in the continuum we need </a:t>
            </a:r>
            <a:br>
              <a:rPr lang="en-US" sz="2000" kern="0" dirty="0" smtClean="0">
                <a:latin typeface="+mn-lt"/>
                <a:cs typeface="+mn-cs"/>
              </a:rPr>
            </a:br>
            <a:r>
              <a:rPr lang="en-US" sz="2000" kern="0" dirty="0" smtClean="0">
                <a:latin typeface="+mn-lt"/>
                <a:cs typeface="+mn-cs"/>
              </a:rPr>
              <a:t/>
            </a:r>
            <a:br>
              <a:rPr lang="en-US" sz="2000" kern="0" dirty="0" smtClean="0">
                <a:latin typeface="+mn-lt"/>
                <a:cs typeface="+mn-cs"/>
              </a:rPr>
            </a:br>
            <a:endParaRPr lang="en-US" sz="2000" kern="0" dirty="0" smtClean="0">
              <a:latin typeface="+mn-lt"/>
              <a:cs typeface="+mn-cs"/>
            </a:endParaRPr>
          </a:p>
          <a:p>
            <a:pPr marL="265113" marR="0" lvl="0" indent="-265113" algn="l" defTabSz="914400" rtl="0" eaLnBrk="0" fontAlgn="base" latinLnBrk="0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SzTx/>
              <a:buFont typeface="Arial Black" pitchFamily="34" charset="0"/>
              <a:buChar char="&gt;"/>
              <a:tabLst/>
              <a:defRPr/>
            </a:pPr>
            <a:r>
              <a:rPr lang="en-US" sz="2000" kern="0" dirty="0" smtClean="0">
                <a:latin typeface="+mn-lt"/>
                <a:cs typeface="+mn-cs"/>
              </a:rPr>
              <a:t>At least one                 =1</a:t>
            </a:r>
          </a:p>
          <a:p>
            <a:pPr marL="265113" marR="0" lvl="0" indent="-265113" algn="l" defTabSz="914400" rtl="0" eaLnBrk="0" fontAlgn="base" latinLnBrk="0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SzTx/>
              <a:buFont typeface="Arial Black" pitchFamily="34" charset="0"/>
              <a:buChar char="&gt;"/>
              <a:tabLst/>
              <a:defRPr/>
            </a:pPr>
            <a:r>
              <a:rPr lang="en-US" sz="2000" kern="0" dirty="0" smtClean="0">
                <a:latin typeface="+mn-lt"/>
                <a:cs typeface="+mn-cs"/>
              </a:rPr>
              <a:t>So we need </a:t>
            </a:r>
          </a:p>
          <a:p>
            <a:pPr marL="265113" marR="0" lvl="0" indent="-265113" algn="l" defTabSz="914400" rtl="0" eaLnBrk="0" fontAlgn="base" latinLnBrk="0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SzTx/>
              <a:buFont typeface="Arial Black" pitchFamily="34" charset="0"/>
              <a:buChar char="&gt;"/>
              <a:tabLst/>
              <a:defRPr/>
            </a:pPr>
            <a:r>
              <a:rPr lang="en-US" sz="2000" kern="0" dirty="0" smtClean="0">
                <a:latin typeface="+mn-lt"/>
                <a:cs typeface="+mn-cs"/>
              </a:rPr>
              <a:t>Hence it requires                                  to eliminate the unphysical poles in the continuum limit </a:t>
            </a:r>
          </a:p>
          <a:p>
            <a:pPr marL="265113" marR="0" lvl="0" indent="-265113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SzTx/>
              <a:buFont typeface="Arial Black" pitchFamily="34" charset="0"/>
              <a:buChar char="&gt;"/>
              <a:tabLst/>
              <a:defRPr/>
            </a:pPr>
            <a:endParaRPr lang="en-US" sz="2000" kern="0" dirty="0" smtClean="0">
              <a:latin typeface="+mn-lt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3100" t="43840" r="51700" b="49120"/>
          <a:stretch>
            <a:fillRect/>
          </a:stretch>
        </p:blipFill>
        <p:spPr bwMode="auto">
          <a:xfrm>
            <a:off x="4572000" y="2560320"/>
            <a:ext cx="1466365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3" cstate="print"/>
          <a:srcRect l="36100" t="54560" r="31500" b="35200"/>
          <a:stretch>
            <a:fillRect/>
          </a:stretch>
        </p:blipFill>
        <p:spPr bwMode="auto">
          <a:xfrm>
            <a:off x="3755136" y="841248"/>
            <a:ext cx="2036824" cy="402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4" cstate="print"/>
          <a:srcRect l="15700" t="57320" r="12500" b="23960"/>
          <a:stretch>
            <a:fillRect/>
          </a:stretch>
        </p:blipFill>
        <p:spPr bwMode="auto">
          <a:xfrm>
            <a:off x="2365247" y="1828800"/>
            <a:ext cx="4169665" cy="679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7696" y="2495674"/>
            <a:ext cx="2548128" cy="366397"/>
          </a:xfrm>
          <a:prstGeom prst="rect">
            <a:avLst/>
          </a:prstGeom>
          <a:noFill/>
        </p:spPr>
      </p:pic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69665" y="2512064"/>
            <a:ext cx="219456" cy="343149"/>
          </a:xfrm>
          <a:prstGeom prst="rect">
            <a:avLst/>
          </a:prstGeom>
          <a:noFill/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 cstate="print"/>
          <a:srcRect l="24000" t="50400" r="13500" b="30880"/>
          <a:stretch>
            <a:fillRect/>
          </a:stretch>
        </p:blipFill>
        <p:spPr bwMode="auto">
          <a:xfrm>
            <a:off x="2926080" y="4147660"/>
            <a:ext cx="3308826" cy="61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9"/>
          <p:cNvPicPr>
            <a:picLocks noChangeAspect="1" noChangeArrowheads="1"/>
          </p:cNvPicPr>
          <p:nvPr/>
        </p:nvPicPr>
        <p:blipFill>
          <a:blip r:embed="rId7" cstate="print"/>
          <a:srcRect l="58429" t="50512" r="21996" b="34012"/>
          <a:stretch>
            <a:fillRect/>
          </a:stretch>
        </p:blipFill>
        <p:spPr bwMode="auto">
          <a:xfrm>
            <a:off x="1975104" y="4779264"/>
            <a:ext cx="1036320" cy="512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8" cstate="print"/>
          <a:srcRect l="39700" t="50400" r="33200" b="42720"/>
          <a:stretch>
            <a:fillRect/>
          </a:stretch>
        </p:blipFill>
        <p:spPr bwMode="auto">
          <a:xfrm>
            <a:off x="2023871" y="5340096"/>
            <a:ext cx="1613593" cy="25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Introduction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282575" y="3559620"/>
            <a:ext cx="8678863" cy="1870075"/>
          </a:xfrm>
        </p:spPr>
        <p:txBody>
          <a:bodyPr/>
          <a:lstStyle/>
          <a:p>
            <a:r>
              <a:rPr lang="en-US" dirty="0" smtClean="0"/>
              <a:t>Need lattice QCD to calculate the critical temperature </a:t>
            </a:r>
          </a:p>
          <a:p>
            <a:r>
              <a:rPr lang="en-US" dirty="0" smtClean="0"/>
              <a:t>Deviation from continuum  </a:t>
            </a:r>
          </a:p>
          <a:p>
            <a:r>
              <a:rPr lang="en-US" dirty="0" smtClean="0"/>
              <a:t>Cost of simulation ~ lattice spacing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-6</a:t>
            </a:r>
            <a:r>
              <a:rPr lang="en-US" dirty="0" smtClean="0"/>
              <a:t> </a:t>
            </a:r>
          </a:p>
          <a:p>
            <a:r>
              <a:rPr lang="en-US" dirty="0" smtClean="0"/>
              <a:t>Need </a:t>
            </a:r>
            <a:r>
              <a:rPr lang="en-US" dirty="0" err="1" smtClean="0"/>
              <a:t>fermion</a:t>
            </a:r>
            <a:r>
              <a:rPr lang="en-US" dirty="0" smtClean="0"/>
              <a:t> action that gives quick convergence to the continuum limit</a:t>
            </a:r>
          </a:p>
          <a:p>
            <a:pPr lvl="1"/>
            <a:r>
              <a:rPr lang="en-US" sz="2000" dirty="0" smtClean="0"/>
              <a:t>Wilson </a:t>
            </a:r>
            <a:r>
              <a:rPr lang="en-US" sz="2000" dirty="0" err="1" smtClean="0"/>
              <a:t>Fermion</a:t>
            </a:r>
            <a:r>
              <a:rPr lang="en-US" sz="2000" dirty="0" smtClean="0"/>
              <a:t> </a:t>
            </a:r>
          </a:p>
          <a:p>
            <a:pPr lvl="1"/>
            <a:r>
              <a:rPr lang="en-US" sz="2000" dirty="0" err="1" smtClean="0"/>
              <a:t>Ginsparg</a:t>
            </a:r>
            <a:r>
              <a:rPr lang="en-US" sz="2000" dirty="0" smtClean="0"/>
              <a:t> Wilson (GW) </a:t>
            </a:r>
            <a:r>
              <a:rPr lang="en-US" sz="2000" dirty="0" err="1" smtClean="0"/>
              <a:t>Fermion</a:t>
            </a:r>
            <a:endParaRPr lang="en-US" sz="2000" dirty="0" smtClean="0"/>
          </a:p>
        </p:txBody>
      </p:sp>
      <p:pic>
        <p:nvPicPr>
          <p:cNvPr id="5124" name="Picture 5"/>
          <p:cNvPicPr>
            <a:picLocks noChangeAspect="1" noChangeArrowheads="1"/>
          </p:cNvPicPr>
          <p:nvPr/>
        </p:nvPicPr>
        <p:blipFill>
          <a:blip r:embed="rId2" cstate="print"/>
          <a:srcRect l="14583" t="28168" r="6250" b="36333"/>
          <a:stretch>
            <a:fillRect/>
          </a:stretch>
        </p:blipFill>
        <p:spPr bwMode="auto">
          <a:xfrm>
            <a:off x="215900" y="934657"/>
            <a:ext cx="8712200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Oval 10"/>
          <p:cNvSpPr>
            <a:spLocks noChangeArrowheads="1"/>
          </p:cNvSpPr>
          <p:nvPr/>
        </p:nvSpPr>
        <p:spPr bwMode="auto">
          <a:xfrm>
            <a:off x="901700" y="1498219"/>
            <a:ext cx="2171700" cy="977900"/>
          </a:xfrm>
          <a:prstGeom prst="ellipse">
            <a:avLst/>
          </a:prstGeom>
          <a:noFill/>
          <a:ln w="57150" algn="ctr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5126" name="Straight Arrow Connector 14"/>
          <p:cNvCxnSpPr>
            <a:cxnSpLocks noChangeShapeType="1"/>
            <a:stCxn id="5127" idx="1"/>
          </p:cNvCxnSpPr>
          <p:nvPr/>
        </p:nvCxnSpPr>
        <p:spPr bwMode="auto">
          <a:xfrm rot="10800000" flipV="1">
            <a:off x="1925638" y="1342644"/>
            <a:ext cx="3586162" cy="681038"/>
          </a:xfrm>
          <a:prstGeom prst="straightConnector1">
            <a:avLst/>
          </a:prstGeom>
          <a:noFill/>
          <a:ln w="38100" algn="ctr">
            <a:solidFill>
              <a:srgbClr val="00FF00"/>
            </a:solidFill>
            <a:round/>
            <a:headEnd/>
            <a:tailEnd type="arrow" w="med" len="med"/>
          </a:ln>
        </p:spPr>
      </p:cxnSp>
      <p:sp>
        <p:nvSpPr>
          <p:cNvPr id="5127" name="TextBox 17"/>
          <p:cNvSpPr txBox="1">
            <a:spLocks noChangeArrowheads="1"/>
          </p:cNvSpPr>
          <p:nvPr/>
        </p:nvSpPr>
        <p:spPr bwMode="auto">
          <a:xfrm>
            <a:off x="5511800" y="1080707"/>
            <a:ext cx="32781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00FF00"/>
                </a:solidFill>
              </a:rPr>
              <a:t>Phase Transition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40288" y="707581"/>
            <a:ext cx="4144962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b="1" dirty="0"/>
              <a:t>Image source: http://www-alice.gsi.de/fsp201/qgp/hist_univ.gif</a:t>
            </a:r>
          </a:p>
        </p:txBody>
      </p:sp>
      <p:sp>
        <p:nvSpPr>
          <p:cNvPr id="513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13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43100" t="36480" r="52400" b="56640"/>
          <a:stretch>
            <a:fillRect/>
          </a:stretch>
        </p:blipFill>
        <p:spPr bwMode="auto">
          <a:xfrm>
            <a:off x="6754367" y="3668979"/>
            <a:ext cx="256033" cy="244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23300" t="58160" r="33125" b="33667"/>
          <a:stretch>
            <a:fillRect/>
          </a:stretch>
        </p:blipFill>
        <p:spPr bwMode="auto">
          <a:xfrm>
            <a:off x="3688080" y="4096512"/>
            <a:ext cx="2504665" cy="293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82575" y="977900"/>
            <a:ext cx="8520113" cy="5678932"/>
          </a:xfrm>
        </p:spPr>
        <p:txBody>
          <a:bodyPr/>
          <a:lstStyle/>
          <a:p>
            <a:r>
              <a:rPr lang="en-US" dirty="0" smtClean="0"/>
              <a:t>The simplest action for the Dirac equation in Euclidean time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err="1" smtClean="0"/>
              <a:t>Discretization</a:t>
            </a:r>
            <a:r>
              <a:rPr lang="en-US" dirty="0" smtClean="0"/>
              <a:t> by substitution with dimensionless variables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action becomes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en-US" dirty="0" smtClean="0"/>
          </a:p>
        </p:txBody>
      </p:sp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Naïve </a:t>
            </a:r>
            <a:r>
              <a:rPr lang="en-US" sz="3200" dirty="0" err="1" smtClean="0"/>
              <a:t>Discretization</a:t>
            </a:r>
            <a:r>
              <a:rPr lang="en-US" sz="3200" dirty="0" smtClean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5800" t="39840" r="19688" b="42167"/>
          <a:stretch>
            <a:fillRect/>
          </a:stretch>
        </p:blipFill>
        <p:spPr bwMode="auto">
          <a:xfrm>
            <a:off x="2877312" y="1414272"/>
            <a:ext cx="3566951" cy="621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841248" y="4815840"/>
            <a:ext cx="6815328" cy="1482168"/>
            <a:chOff x="633984" y="2523744"/>
            <a:chExt cx="6815328" cy="1482168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22900" t="26600" r="18800" b="57240"/>
            <a:stretch>
              <a:fillRect/>
            </a:stretch>
          </p:blipFill>
          <p:spPr bwMode="auto">
            <a:xfrm>
              <a:off x="2894215" y="2523744"/>
              <a:ext cx="3518783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3900" t="54040" r="2600" b="28120"/>
            <a:stretch>
              <a:fillRect/>
            </a:stretch>
          </p:blipFill>
          <p:spPr bwMode="auto">
            <a:xfrm>
              <a:off x="1761743" y="3327661"/>
              <a:ext cx="5687569" cy="678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2145792" y="3413756"/>
              <a:ext cx="536448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DFKai-SB" pitchFamily="65" charset="-120"/>
                  <a:ea typeface="DFKai-SB" pitchFamily="65" charset="-120"/>
                  <a:cs typeface="Angsana New" pitchFamily="18" charset="-34"/>
                </a:rPr>
                <a:t>  ,</a:t>
              </a:r>
              <a:endParaRPr lang="en-US" dirty="0">
                <a:latin typeface="DFKai-SB" pitchFamily="65" charset="-120"/>
                <a:ea typeface="DFKai-SB" pitchFamily="65" charset="-120"/>
                <a:cs typeface="Angsana New" pitchFamily="18" charset="-34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33984" y="3364992"/>
              <a:ext cx="6415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with</a:t>
              </a:r>
              <a:endParaRPr lang="en-US" dirty="0"/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 l="8542" t="15333" r="2500" b="13167"/>
          <a:stretch>
            <a:fillRect/>
          </a:stretch>
        </p:blipFill>
        <p:spPr bwMode="auto">
          <a:xfrm>
            <a:off x="3211576" y="2438400"/>
            <a:ext cx="4652823" cy="2337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903542" y="2560320"/>
            <a:ext cx="2037017" cy="2114550"/>
            <a:chOff x="903542" y="2560320"/>
            <a:chExt cx="2037017" cy="2114550"/>
          </a:xfrm>
        </p:grpSpPr>
        <p:grpSp>
          <p:nvGrpSpPr>
            <p:cNvPr id="24" name="Group 23"/>
            <p:cNvGrpSpPr/>
            <p:nvPr/>
          </p:nvGrpSpPr>
          <p:grpSpPr>
            <a:xfrm>
              <a:off x="903542" y="2560320"/>
              <a:ext cx="2037017" cy="2114550"/>
              <a:chOff x="903542" y="2560320"/>
              <a:chExt cx="2037017" cy="2114550"/>
            </a:xfrm>
          </p:grpSpPr>
          <p:pic>
            <p:nvPicPr>
              <p:cNvPr id="5123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903542" y="2560320"/>
                <a:ext cx="2037017" cy="2114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7" name="Straight Arrow Connector 16"/>
              <p:cNvCxnSpPr/>
              <p:nvPr/>
            </p:nvCxnSpPr>
            <p:spPr bwMode="auto">
              <a:xfrm>
                <a:off x="1255776" y="4096512"/>
                <a:ext cx="1328928" cy="1588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FF00"/>
                </a:solidFill>
                <a:prstDash val="solid"/>
                <a:round/>
                <a:headEnd type="arrow"/>
                <a:tailEnd type="arrow"/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3" name="TextBox 22"/>
              <p:cNvSpPr txBox="1"/>
              <p:nvPr/>
            </p:nvSpPr>
            <p:spPr>
              <a:xfrm>
                <a:off x="1755648" y="3645408"/>
                <a:ext cx="6217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a</a:t>
                </a:r>
                <a:endParaRPr lang="en-US" sz="24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5130" name="Picture 10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36321" y="4242816"/>
              <a:ext cx="393981" cy="243840"/>
            </a:xfrm>
            <a:prstGeom prst="rect">
              <a:avLst/>
            </a:prstGeom>
            <a:noFill/>
          </p:spPr>
        </p:pic>
        <p:pic>
          <p:nvPicPr>
            <p:cNvPr id="5134" name="Picture 14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57985" y="4230624"/>
              <a:ext cx="744598" cy="251459"/>
            </a:xfrm>
            <a:prstGeom prst="rect">
              <a:avLst/>
            </a:prstGeom>
            <a:noFill/>
          </p:spPr>
        </p:pic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 cstate="print"/>
          <a:srcRect l="22455" t="51712" r="56068" b="40401"/>
          <a:stretch>
            <a:fillRect/>
          </a:stretch>
        </p:blipFill>
        <p:spPr bwMode="auto">
          <a:xfrm>
            <a:off x="3755136" y="4413504"/>
            <a:ext cx="1487424" cy="341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8"/>
          <p:cNvSpPr txBox="1">
            <a:spLocks/>
          </p:cNvSpPr>
          <p:nvPr/>
        </p:nvSpPr>
        <p:spPr bwMode="auto">
          <a:xfrm>
            <a:off x="282575" y="941324"/>
            <a:ext cx="8520113" cy="5678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65113" lvl="0" indent="-265113" eaLnBrk="0" hangingPunct="0"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/>
            </a:pPr>
            <a:r>
              <a:rPr lang="en-US" sz="2000" dirty="0" smtClean="0"/>
              <a:t>Fermions obey </a:t>
            </a:r>
            <a:r>
              <a:rPr lang="en-US" sz="2000" dirty="0" err="1" smtClean="0"/>
              <a:t>Grassmann</a:t>
            </a:r>
            <a:r>
              <a:rPr lang="en-US" sz="2000" dirty="0" smtClean="0"/>
              <a:t> Algebra </a:t>
            </a:r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sz="2000" dirty="0" smtClean="0"/>
              <a:t>propagator is given by</a:t>
            </a:r>
          </a:p>
          <a:p>
            <a:pPr marL="265113" lvl="0" indent="-265113" eaLnBrk="0" hangingPunct="0"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/>
            </a:pPr>
            <a:endParaRPr lang="en-US" sz="2000" dirty="0" smtClean="0"/>
          </a:p>
          <a:p>
            <a:pPr marL="265113" lvl="0" indent="-265113" eaLnBrk="0" hangingPunct="0"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/>
            </a:pPr>
            <a:r>
              <a:rPr lang="en-US" sz="2000" dirty="0" smtClean="0"/>
              <a:t>Take the Fourier transform and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000" dirty="0" smtClean="0"/>
              <a:t> </a:t>
            </a:r>
            <a:r>
              <a:rPr lang="en-US" sz="2000" dirty="0" smtClean="0">
                <a:sym typeface="Wingdings" pitchFamily="2" charset="2"/>
              </a:rPr>
              <a:t> 0 </a:t>
            </a:r>
            <a:r>
              <a:rPr lang="en-US" sz="2000" dirty="0" smtClean="0"/>
              <a:t>we recover the familiar form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pPr marL="265113" lvl="0" indent="-265113" eaLnBrk="0" hangingPunct="0"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Poles on the lattice satisfy</a:t>
            </a:r>
            <a:b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5113" marR="0" lvl="0" indent="-265113" algn="l" defTabSz="914400" rtl="0" eaLnBrk="0" fontAlgn="base" latinLnBrk="0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SzTx/>
              <a:buFont typeface="Arial Black" pitchFamily="34" charset="0"/>
              <a:buChar char="&gt;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Setting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i="1" dirty="0" smtClean="0"/>
              <a:t> </a:t>
            </a:r>
            <a:r>
              <a:rPr lang="en-US" sz="2000" dirty="0" smtClean="0"/>
              <a:t>= 0 for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/>
              <a:t>= 1, 2, 3                                           ;   </a:t>
            </a:r>
          </a:p>
          <a:p>
            <a:pPr marL="265113" marR="0" lvl="0" indent="-265113" algn="l" defTabSz="914400" rtl="0" eaLnBrk="0" fontAlgn="base" latinLnBrk="0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SzTx/>
              <a:buFont typeface="Arial Black" pitchFamily="34" charset="0"/>
              <a:buChar char="&gt;"/>
              <a:tabLst/>
              <a:defRPr/>
            </a:pPr>
            <a:r>
              <a:rPr lang="en-US" sz="2000" dirty="0" smtClean="0"/>
              <a:t>In the limit  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000" dirty="0" smtClean="0"/>
              <a:t> </a:t>
            </a:r>
            <a:r>
              <a:rPr lang="en-US" sz="2000" dirty="0" smtClean="0">
                <a:sym typeface="Wingdings" pitchFamily="2" charset="2"/>
              </a:rPr>
              <a:t> 0                  we recover the stationary quark solution </a:t>
            </a:r>
          </a:p>
          <a:p>
            <a:pPr marL="265113" marR="0" lvl="0" indent="-265113" algn="l" defTabSz="914400" rtl="0" eaLnBrk="0" fontAlgn="base" latinLnBrk="0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SzTx/>
              <a:buFont typeface="Arial Black" pitchFamily="34" charset="0"/>
              <a:buChar char="&gt;"/>
              <a:tabLst/>
              <a:defRPr/>
            </a:pPr>
            <a:r>
              <a:rPr lang="en-US" sz="2000" dirty="0" smtClean="0">
                <a:sym typeface="Wingdings" pitchFamily="2" charset="2"/>
              </a:rPr>
              <a:t>But                                               is also a solution </a:t>
            </a:r>
          </a:p>
          <a:p>
            <a:pPr marL="265113" marR="0" lvl="0" indent="-265113" algn="l" defTabSz="914400" rtl="0" eaLnBrk="0" fontAlgn="base" latinLnBrk="0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SzTx/>
              <a:buFont typeface="Arial Black" pitchFamily="34" charset="0"/>
              <a:buChar char="&gt;"/>
              <a:tabLst/>
              <a:defRPr/>
            </a:pPr>
            <a:r>
              <a:rPr lang="en-US" sz="2000" dirty="0" smtClean="0">
                <a:sym typeface="Wingdings" pitchFamily="2" charset="2"/>
              </a:rPr>
              <a:t>Similarly we could have set      </a:t>
            </a:r>
            <a:endParaRPr lang="en-US" sz="2000" dirty="0" smtClean="0"/>
          </a:p>
          <a:p>
            <a:pPr marL="265113" marR="0" lvl="0" indent="-265113" algn="l" defTabSz="914400" rtl="0" eaLnBrk="0" fontAlgn="base" latinLnBrk="0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SzTx/>
              <a:buFont typeface="Arial Black" pitchFamily="34" charset="0"/>
              <a:buChar char="&gt;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16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poles =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16 quarks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the continuum limit!</a:t>
            </a:r>
            <a:b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Naïve </a:t>
            </a:r>
            <a:r>
              <a:rPr lang="en-US" sz="3200" dirty="0" err="1" smtClean="0"/>
              <a:t>Discretization</a:t>
            </a:r>
            <a:r>
              <a:rPr lang="en-US" sz="3200" dirty="0" smtClean="0"/>
              <a:t> –  Poles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446" t="36701" r="27189" b="42235"/>
          <a:stretch>
            <a:fillRect/>
          </a:stretch>
        </p:blipFill>
        <p:spPr bwMode="auto">
          <a:xfrm>
            <a:off x="3377183" y="3304032"/>
            <a:ext cx="2370151" cy="65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28333" t="49833" r="26250" b="41834"/>
          <a:stretch>
            <a:fillRect/>
          </a:stretch>
        </p:blipFill>
        <p:spPr bwMode="auto">
          <a:xfrm>
            <a:off x="3771393" y="4047744"/>
            <a:ext cx="2715438" cy="311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32400" t="66600" r="50200" b="26360"/>
          <a:stretch>
            <a:fillRect/>
          </a:stretch>
        </p:blipFill>
        <p:spPr bwMode="auto">
          <a:xfrm>
            <a:off x="2779776" y="4544672"/>
            <a:ext cx="1024128" cy="2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 l="22400" t="50600" r="27200" b="41240"/>
          <a:stretch>
            <a:fillRect/>
          </a:stretch>
        </p:blipFill>
        <p:spPr bwMode="auto">
          <a:xfrm>
            <a:off x="1182624" y="4962216"/>
            <a:ext cx="3011424" cy="304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14"/>
          <p:cNvGrpSpPr/>
          <p:nvPr/>
        </p:nvGrpSpPr>
        <p:grpSpPr>
          <a:xfrm>
            <a:off x="3852671" y="5352288"/>
            <a:ext cx="2523745" cy="402335"/>
            <a:chOff x="3901439" y="4498848"/>
            <a:chExt cx="2523745" cy="402335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 l="33400" t="60040" r="25600" b="31000"/>
            <a:stretch>
              <a:fillRect/>
            </a:stretch>
          </p:blipFill>
          <p:spPr bwMode="auto">
            <a:xfrm>
              <a:off x="3901439" y="4566427"/>
              <a:ext cx="2523745" cy="334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4735409" y="4498848"/>
              <a:ext cx="49495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for </a:t>
              </a:r>
              <a:endParaRPr lang="en-US" sz="2000" dirty="0"/>
            </a:p>
          </p:txBody>
        </p:sp>
      </p:grp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 cstate="print"/>
          <a:srcRect l="18400" t="48360" r="21500" b="39320"/>
          <a:stretch>
            <a:fillRect/>
          </a:stretch>
        </p:blipFill>
        <p:spPr bwMode="auto">
          <a:xfrm>
            <a:off x="2731008" y="1377674"/>
            <a:ext cx="3425952" cy="438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/>
          <p:cNvGrpSpPr/>
          <p:nvPr/>
        </p:nvGrpSpPr>
        <p:grpSpPr>
          <a:xfrm>
            <a:off x="1475232" y="2245958"/>
            <a:ext cx="6339840" cy="672484"/>
            <a:chOff x="1219200" y="5513414"/>
            <a:chExt cx="6339840" cy="672484"/>
          </a:xfrm>
        </p:grpSpPr>
        <p:pic>
          <p:nvPicPr>
            <p:cNvPr id="12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 l="12604" t="36333" r="10625" b="45000"/>
            <a:stretch>
              <a:fillRect/>
            </a:stretch>
          </p:blipFill>
          <p:spPr bwMode="auto">
            <a:xfrm>
              <a:off x="3133853" y="5513414"/>
              <a:ext cx="4425187" cy="6724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 l="18400" t="48360" r="46896" b="40384"/>
            <a:stretch>
              <a:fillRect/>
            </a:stretch>
          </p:blipFill>
          <p:spPr bwMode="auto">
            <a:xfrm>
              <a:off x="1219200" y="5647701"/>
              <a:ext cx="1780032" cy="360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print"/>
          <a:srcRect l="39063" t="49500" r="41875" b="44167"/>
          <a:stretch>
            <a:fillRect/>
          </a:stretch>
        </p:blipFill>
        <p:spPr bwMode="auto">
          <a:xfrm>
            <a:off x="6810756" y="4035552"/>
            <a:ext cx="1582834" cy="328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87503" y="904748"/>
            <a:ext cx="9056497" cy="5557012"/>
          </a:xfrm>
        </p:spPr>
        <p:txBody>
          <a:bodyPr/>
          <a:lstStyle/>
          <a:p>
            <a:r>
              <a:rPr lang="en-US" dirty="0" smtClean="0"/>
              <a:t>Wilson </a:t>
            </a:r>
            <a:r>
              <a:rPr lang="en-US" dirty="0" err="1" smtClean="0"/>
              <a:t>Fermion</a:t>
            </a:r>
            <a:r>
              <a:rPr lang="en-US" dirty="0" smtClean="0"/>
              <a:t> Action                                          ; </a:t>
            </a:r>
          </a:p>
          <a:p>
            <a:r>
              <a:rPr lang="en-US" dirty="0" smtClean="0"/>
              <a:t>Recover Dirac action in continuum since extra term vanishes linearly with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dirty="0" err="1" smtClean="0"/>
              <a:t>Fermion</a:t>
            </a:r>
            <a:r>
              <a:rPr lang="en-US" dirty="0" smtClean="0"/>
              <a:t> matrix in momentum space </a:t>
            </a:r>
          </a:p>
          <a:p>
            <a:pPr>
              <a:lnSpc>
                <a:spcPct val="150000"/>
              </a:lnSpc>
            </a:pPr>
            <a:endParaRPr lang="en-US" dirty="0" smtClean="0"/>
          </a:p>
          <a:p>
            <a:r>
              <a:rPr lang="en-US" dirty="0" smtClean="0"/>
              <a:t>Take the inverse and 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0 then a</a:t>
            </a:r>
            <a:r>
              <a:rPr lang="en-US" dirty="0" smtClean="0"/>
              <a:t>gain recover continuum propagator </a:t>
            </a:r>
            <a:br>
              <a:rPr lang="en-US" dirty="0" smtClean="0"/>
            </a:br>
            <a:endParaRPr lang="en-US" dirty="0" smtClean="0"/>
          </a:p>
          <a:p>
            <a:pPr>
              <a:lnSpc>
                <a:spcPts val="120"/>
              </a:lnSpc>
            </a:pPr>
            <a:r>
              <a:rPr lang="en-US" dirty="0" smtClean="0"/>
              <a:t>Poles: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A pole exists at</a:t>
            </a:r>
          </a:p>
          <a:p>
            <a:pPr>
              <a:lnSpc>
                <a:spcPct val="150000"/>
              </a:lnSpc>
            </a:pP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smtClean="0">
                <a:cs typeface="Times New Roman" pitchFamily="18" charset="0"/>
              </a:rPr>
              <a:t>phase shift  </a:t>
            </a:r>
            <a:r>
              <a:rPr lang="en-US" dirty="0" smtClean="0">
                <a:cs typeface="Times New Roman" pitchFamily="18" charset="0"/>
                <a:sym typeface="Wingdings" pitchFamily="2" charset="2"/>
              </a:rPr>
              <a:t></a:t>
            </a:r>
            <a:r>
              <a:rPr lang="en-US" dirty="0" smtClean="0">
                <a:cs typeface="Times New Roman" pitchFamily="18" charset="0"/>
              </a:rPr>
              <a:t> poles satisfy </a:t>
            </a:r>
          </a:p>
          <a:p>
            <a:r>
              <a:rPr lang="en-US" dirty="0" smtClean="0">
                <a:cs typeface="Times New Roman" pitchFamily="18" charset="0"/>
              </a:rPr>
              <a:t>Taking the limit 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smtClean="0">
                <a:cs typeface="Times New Roman" pitchFamily="18" charset="0"/>
                <a:sym typeface="Wingdings" pitchFamily="2" charset="2"/>
              </a:rPr>
              <a:t> 0 RHS diverges</a:t>
            </a:r>
          </a:p>
          <a:p>
            <a:r>
              <a:rPr lang="en-US" dirty="0" smtClean="0">
                <a:cs typeface="Times New Roman" pitchFamily="18" charset="0"/>
                <a:sym typeface="Wingdings" pitchFamily="2" charset="2"/>
              </a:rPr>
              <a:t>So                                              is no longer a solution in continuum  </a:t>
            </a:r>
          </a:p>
          <a:p>
            <a:r>
              <a:rPr lang="en-US" dirty="0" smtClean="0">
                <a:cs typeface="Times New Roman" pitchFamily="18" charset="0"/>
                <a:sym typeface="Wingdings" pitchFamily="2" charset="2"/>
              </a:rPr>
              <a:t>Same for  </a:t>
            </a:r>
            <a:endParaRPr lang="en-US" dirty="0" smtClean="0"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Wilson Fermions</a:t>
            </a:r>
          </a:p>
        </p:txBody>
      </p:sp>
      <p:sp>
        <p:nvSpPr>
          <p:cNvPr id="717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7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7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77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81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print"/>
          <a:srcRect l="22032" t="45341" r="26357" b="46067"/>
          <a:stretch>
            <a:fillRect/>
          </a:stretch>
        </p:blipFill>
        <p:spPr bwMode="auto">
          <a:xfrm>
            <a:off x="2419350" y="4071557"/>
            <a:ext cx="3286506" cy="341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3" cstate="print"/>
          <a:srcRect l="33400" t="60040" r="25600" b="31000"/>
          <a:stretch>
            <a:fillRect/>
          </a:stretch>
        </p:blipFill>
        <p:spPr bwMode="auto">
          <a:xfrm>
            <a:off x="1609343" y="6088803"/>
            <a:ext cx="2462785" cy="336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4" cstate="print"/>
          <a:srcRect l="22400" t="50600" r="27200" b="41240"/>
          <a:stretch>
            <a:fillRect/>
          </a:stretch>
        </p:blipFill>
        <p:spPr bwMode="auto">
          <a:xfrm>
            <a:off x="853440" y="5620584"/>
            <a:ext cx="3011424" cy="304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 l="21146" t="72833" r="19583" b="14833"/>
          <a:stretch>
            <a:fillRect/>
          </a:stretch>
        </p:blipFill>
        <p:spPr bwMode="auto">
          <a:xfrm>
            <a:off x="3911600" y="4530618"/>
            <a:ext cx="4419600" cy="574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 l="30525" t="17000" r="27975" b="69327"/>
          <a:stretch>
            <a:fillRect/>
          </a:stretch>
        </p:blipFill>
        <p:spPr bwMode="auto">
          <a:xfrm>
            <a:off x="3113700" y="863600"/>
            <a:ext cx="2629748" cy="54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/>
          <a:srcRect l="17500" t="52333" r="14896" b="29667"/>
          <a:stretch>
            <a:fillRect/>
          </a:stretch>
        </p:blipFill>
        <p:spPr bwMode="auto">
          <a:xfrm>
            <a:off x="1335024" y="3276600"/>
            <a:ext cx="41211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/>
          <a:srcRect l="11875" t="33167" r="11875" b="50000"/>
          <a:stretch>
            <a:fillRect/>
          </a:stretch>
        </p:blipFill>
        <p:spPr bwMode="auto">
          <a:xfrm>
            <a:off x="1854200" y="2171700"/>
            <a:ext cx="515444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print"/>
          <a:srcRect l="26328" t="51994" r="56068" b="40401"/>
          <a:stretch>
            <a:fillRect/>
          </a:stretch>
        </p:blipFill>
        <p:spPr bwMode="auto">
          <a:xfrm>
            <a:off x="6047232" y="975360"/>
            <a:ext cx="1219200" cy="329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Ginsparg</a:t>
            </a:r>
            <a:r>
              <a:rPr lang="en-US" sz="3200" dirty="0" smtClean="0"/>
              <a:t> Wilson Fermions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366713" y="968375"/>
            <a:ext cx="8520112" cy="4792663"/>
          </a:xfrm>
        </p:spPr>
        <p:txBody>
          <a:bodyPr/>
          <a:lstStyle/>
          <a:p>
            <a:pPr>
              <a:defRPr/>
            </a:pPr>
            <a:endParaRPr lang="en-US" dirty="0" smtClean="0">
              <a:latin typeface="+mj-lt"/>
              <a:cs typeface="Times New Roman" pitchFamily="18" charset="0"/>
            </a:endParaRPr>
          </a:p>
          <a:p>
            <a:pPr>
              <a:buFont typeface="Arial Black" pitchFamily="34" charset="0"/>
              <a:buNone/>
              <a:defRPr/>
            </a:pPr>
            <a:endParaRPr lang="en-US" dirty="0" smtClean="0">
              <a:latin typeface="+mj-lt"/>
            </a:endParaRPr>
          </a:p>
          <a:p>
            <a:pPr>
              <a:defRPr/>
            </a:pPr>
            <a:endParaRPr lang="en-US" dirty="0" smtClean="0">
              <a:latin typeface="+mj-lt"/>
            </a:endParaRPr>
          </a:p>
          <a:p>
            <a:pPr>
              <a:buFont typeface="Arial Black" pitchFamily="34" charset="0"/>
              <a:buNone/>
              <a:defRPr/>
            </a:pPr>
            <a:endParaRPr lang="en-US" dirty="0" smtClean="0"/>
          </a:p>
        </p:txBody>
      </p:sp>
      <p:sp>
        <p:nvSpPr>
          <p:cNvPr id="819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" name="Content Placeholder 21"/>
          <p:cNvSpPr txBox="1">
            <a:spLocks/>
          </p:cNvSpPr>
          <p:nvPr/>
        </p:nvSpPr>
        <p:spPr bwMode="auto">
          <a:xfrm>
            <a:off x="282575" y="977900"/>
            <a:ext cx="8678545" cy="555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65113" marR="0" lvl="0" indent="-265113" algn="l" defTabSz="914400" rtl="0" eaLnBrk="0" fontAlgn="base" latinLnBrk="0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SzTx/>
              <a:buFont typeface="Arial Black" pitchFamily="34" charset="0"/>
              <a:buChar char="&gt;"/>
              <a:tabLst/>
              <a:defRPr/>
            </a:pPr>
            <a:r>
              <a:rPr lang="en-US" sz="2000" kern="0" dirty="0" smtClean="0">
                <a:latin typeface="+mn-lt"/>
                <a:cs typeface="+mn-cs"/>
              </a:rPr>
              <a:t>Wilson term gets rid of doublers but breaks </a:t>
            </a:r>
            <a:r>
              <a:rPr lang="en-US" sz="2000" kern="0" dirty="0" err="1" smtClean="0">
                <a:latin typeface="+mn-lt"/>
                <a:cs typeface="+mn-cs"/>
              </a:rPr>
              <a:t>chiral</a:t>
            </a:r>
            <a:r>
              <a:rPr lang="en-US" sz="2000" kern="0" dirty="0" smtClean="0">
                <a:latin typeface="+mn-lt"/>
                <a:cs typeface="+mn-cs"/>
              </a:rPr>
              <a:t> symmetry </a:t>
            </a:r>
          </a:p>
          <a:p>
            <a:pPr marL="265113" indent="-265113" eaLnBrk="0" hangingPunct="0"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/>
            </a:pPr>
            <a:r>
              <a:rPr lang="en-US" sz="2000" dirty="0" err="1" smtClean="0"/>
              <a:t>Chiral</a:t>
            </a:r>
            <a:r>
              <a:rPr lang="en-US" sz="2000" dirty="0" smtClean="0"/>
              <a:t> symmetry – </a:t>
            </a:r>
            <a:r>
              <a:rPr lang="en-US" sz="2000" dirty="0" err="1" smtClean="0"/>
              <a:t>Lagrangian</a:t>
            </a:r>
            <a:r>
              <a:rPr lang="en-US" sz="2000" dirty="0" smtClean="0"/>
              <a:t> remains invariant under the transformation from a left handed </a:t>
            </a:r>
            <a:r>
              <a:rPr lang="en-US" sz="2000" dirty="0" err="1" smtClean="0"/>
              <a:t>massless</a:t>
            </a:r>
            <a:r>
              <a:rPr lang="en-US" sz="2000" dirty="0" smtClean="0"/>
              <a:t> </a:t>
            </a:r>
            <a:r>
              <a:rPr lang="en-US" sz="2000" dirty="0" err="1" smtClean="0"/>
              <a:t>fermion</a:t>
            </a:r>
            <a:r>
              <a:rPr lang="en-US" sz="2000" dirty="0" smtClean="0"/>
              <a:t> to a right handed one </a:t>
            </a:r>
          </a:p>
          <a:p>
            <a:pPr marL="265113" marR="0" lvl="0" indent="-265113" algn="l" defTabSz="914400" rtl="0" eaLnBrk="0" fontAlgn="base" latinLnBrk="0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SzTx/>
              <a:buFont typeface="Arial Black" pitchFamily="34" charset="0"/>
              <a:buChar char="&gt;"/>
              <a:tabLst/>
              <a:defRPr/>
            </a:pPr>
            <a:r>
              <a:rPr lang="en-US" sz="2000" kern="0" dirty="0" smtClean="0">
                <a:latin typeface="+mn-lt"/>
                <a:cs typeface="+mn-cs"/>
              </a:rPr>
              <a:t>Nielsen – </a:t>
            </a:r>
            <a:r>
              <a:rPr lang="en-US" sz="2000" kern="0" dirty="0" err="1" smtClean="0">
                <a:latin typeface="+mn-lt"/>
                <a:cs typeface="+mn-cs"/>
              </a:rPr>
              <a:t>Ninomiya</a:t>
            </a:r>
            <a:r>
              <a:rPr lang="en-US" sz="2000" kern="0" dirty="0" smtClean="0">
                <a:latin typeface="+mn-lt"/>
                <a:cs typeface="+mn-cs"/>
              </a:rPr>
              <a:t> theorem: cannot have no doublers without breaking </a:t>
            </a:r>
            <a:r>
              <a:rPr lang="en-US" sz="2000" kern="0" dirty="0" err="1" smtClean="0">
                <a:latin typeface="+mn-lt"/>
                <a:cs typeface="+mn-cs"/>
              </a:rPr>
              <a:t>chiral</a:t>
            </a:r>
            <a:r>
              <a:rPr lang="en-US" sz="2000" kern="0" dirty="0" smtClean="0">
                <a:latin typeface="+mn-lt"/>
                <a:cs typeface="+mn-cs"/>
              </a:rPr>
              <a:t> symmetry for zero mass quark</a:t>
            </a:r>
          </a:p>
          <a:p>
            <a:pPr marL="265113" marR="0" lvl="0" indent="-265113" algn="l" defTabSz="914400" rtl="0" eaLnBrk="0" fontAlgn="base" latinLnBrk="0" hangingPunct="0">
              <a:lnSpc>
                <a:spcPct val="25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SzTx/>
              <a:buFont typeface="Arial Black" pitchFamily="34" charset="0"/>
              <a:buChar char="&gt;"/>
              <a:tabLst/>
              <a:defRPr/>
            </a:pPr>
            <a:r>
              <a:rPr lang="en-US" sz="2000" kern="0" dirty="0" smtClean="0">
                <a:latin typeface="+mn-lt"/>
                <a:cs typeface="+mn-cs"/>
              </a:rPr>
              <a:t>GW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Fermion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Action</a:t>
            </a:r>
          </a:p>
          <a:p>
            <a:pPr marL="265113" marR="0" lvl="0" indent="-265113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SzTx/>
              <a:buFont typeface="Arial Black" pitchFamily="34" charset="0"/>
              <a:buChar char="&gt;"/>
              <a:tabLst/>
              <a:defRPr/>
            </a:pPr>
            <a:r>
              <a:rPr lang="en-US" sz="2000" kern="0" dirty="0" smtClean="0">
                <a:latin typeface="+mn-lt"/>
                <a:cs typeface="+mn-cs"/>
              </a:rPr>
              <a:t>Lattice </a:t>
            </a:r>
            <a:r>
              <a:rPr lang="en-US" sz="2000" kern="0" dirty="0" err="1" smtClean="0">
                <a:latin typeface="+mn-lt"/>
                <a:cs typeface="+mn-cs"/>
              </a:rPr>
              <a:t>chiral</a:t>
            </a:r>
            <a:r>
              <a:rPr lang="en-US" sz="2000" kern="0" dirty="0" smtClean="0">
                <a:latin typeface="+mn-lt"/>
                <a:cs typeface="+mn-cs"/>
              </a:rPr>
              <a:t> symmetry for any </a:t>
            </a:r>
            <a:r>
              <a:rPr lang="en-US" sz="2000" i="1" kern="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000" kern="0" dirty="0" smtClean="0">
                <a:latin typeface="Times New Roman" pitchFamily="18" charset="0"/>
                <a:cs typeface="Times New Roman" pitchFamily="18" charset="0"/>
              </a:rPr>
              <a:t> &gt; 0 </a:t>
            </a:r>
            <a:r>
              <a:rPr lang="en-US" sz="2000" kern="0" dirty="0" smtClean="0">
                <a:latin typeface="+mj-lt"/>
                <a:cs typeface="Times New Roman" pitchFamily="18" charset="0"/>
              </a:rPr>
              <a:t>such that in continuum limit standard </a:t>
            </a:r>
            <a:r>
              <a:rPr lang="en-US" sz="2000" kern="0" dirty="0" err="1" smtClean="0">
                <a:latin typeface="+mj-lt"/>
                <a:cs typeface="Times New Roman" pitchFamily="18" charset="0"/>
              </a:rPr>
              <a:t>chiral</a:t>
            </a:r>
            <a:r>
              <a:rPr lang="en-US" sz="2000" kern="0" dirty="0" smtClean="0">
                <a:latin typeface="+mj-lt"/>
                <a:cs typeface="Times New Roman" pitchFamily="18" charset="0"/>
              </a:rPr>
              <a:t> symmetry is restored</a:t>
            </a:r>
          </a:p>
          <a:p>
            <a:pPr marL="265113" marR="0" lvl="0" indent="-265113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SzTx/>
              <a:buFont typeface="Arial Black" pitchFamily="34" charset="0"/>
              <a:buChar char="&gt;"/>
              <a:tabLst/>
              <a:defRPr/>
            </a:pPr>
            <a:r>
              <a:rPr lang="en-US" sz="2000" kern="0" dirty="0" smtClean="0">
                <a:latin typeface="+mn-lt"/>
                <a:cs typeface="+mn-cs"/>
              </a:rPr>
              <a:t>To eliminate the unphysical poles it requires</a:t>
            </a:r>
          </a:p>
          <a:p>
            <a:pPr marL="265113" marR="0" lvl="0" indent="-265113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SzTx/>
              <a:buFont typeface="Arial Black" pitchFamily="34" charset="0"/>
              <a:buChar char="&gt;"/>
              <a:tabLst/>
              <a:defRPr/>
            </a:pPr>
            <a:r>
              <a:rPr lang="en-US" sz="2000" kern="0" dirty="0" smtClean="0">
                <a:latin typeface="+mn-lt"/>
                <a:cs typeface="+mn-cs"/>
              </a:rPr>
              <a:t> For calculation we use </a:t>
            </a:r>
          </a:p>
          <a:p>
            <a:pPr marL="265113" marR="0" lvl="0" indent="-265113" algn="l" defTabSz="914400" rtl="0" eaLnBrk="0" fontAlgn="base" latinLnBrk="0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SzTx/>
              <a:buFont typeface="Arial Black" pitchFamily="34" charset="0"/>
              <a:buChar char="&gt;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2" cstate="print"/>
          <a:srcRect l="38600" t="58720" r="25000" b="33760"/>
          <a:stretch>
            <a:fillRect/>
          </a:stretch>
        </p:blipFill>
        <p:spPr bwMode="auto">
          <a:xfrm>
            <a:off x="5705857" y="5082399"/>
            <a:ext cx="2157983" cy="294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3338069" y="5681472"/>
            <a:ext cx="2294635" cy="369332"/>
            <a:chOff x="3338069" y="5681472"/>
            <a:chExt cx="2294635" cy="369332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37292" t="50000" r="34479" b="43833"/>
            <a:stretch>
              <a:fillRect/>
            </a:stretch>
          </p:blipFill>
          <p:spPr bwMode="auto">
            <a:xfrm>
              <a:off x="3338069" y="5692286"/>
              <a:ext cx="2294635" cy="313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840480" y="5681472"/>
              <a:ext cx="20726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/>
                <a:t>1</a:t>
              </a:r>
              <a:endParaRPr lang="en-US" sz="1800" dirty="0"/>
            </a:p>
          </p:txBody>
        </p:sp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54167" t="37226" r="34192" b="57011"/>
            <a:stretch>
              <a:fillRect/>
            </a:stretch>
          </p:blipFill>
          <p:spPr bwMode="auto">
            <a:xfrm>
              <a:off x="4726433" y="5718048"/>
              <a:ext cx="906271" cy="280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l="7917" t="21167" r="16042" b="61166"/>
          <a:stretch>
            <a:fillRect/>
          </a:stretch>
        </p:blipFill>
        <p:spPr bwMode="auto">
          <a:xfrm>
            <a:off x="3048001" y="3100401"/>
            <a:ext cx="5397499" cy="783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743200" y="1040684"/>
            <a:ext cx="2584704" cy="727155"/>
            <a:chOff x="2743200" y="1040684"/>
            <a:chExt cx="2584704" cy="727155"/>
          </a:xfrm>
        </p:grpSpPr>
        <p:pic>
          <p:nvPicPr>
            <p:cNvPr id="11265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l="27100" t="39360" r="31000" b="37120"/>
            <a:stretch>
              <a:fillRect/>
            </a:stretch>
          </p:blipFill>
          <p:spPr bwMode="auto">
            <a:xfrm>
              <a:off x="3255264" y="1040684"/>
              <a:ext cx="2072640" cy="727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2743200" y="1146048"/>
              <a:ext cx="112166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i="1" dirty="0" smtClean="0">
                  <a:latin typeface="Times New Roman" pitchFamily="18" charset="0"/>
                  <a:cs typeface="Times New Roman" pitchFamily="18" charset="0"/>
                </a:rPr>
                <a:t>Z ( Temp )</a:t>
              </a:r>
              <a:endParaRPr lang="en-US" sz="18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Partition Function </a:t>
            </a:r>
          </a:p>
        </p:txBody>
      </p:sp>
      <p:sp>
        <p:nvSpPr>
          <p:cNvPr id="819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 l="15100" t="48200" r="20000" b="34200"/>
          <a:stretch>
            <a:fillRect/>
          </a:stretch>
        </p:blipFill>
        <p:spPr bwMode="auto">
          <a:xfrm>
            <a:off x="2950464" y="2125748"/>
            <a:ext cx="3499104" cy="593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18"/>
          <p:cNvGrpSpPr/>
          <p:nvPr/>
        </p:nvGrpSpPr>
        <p:grpSpPr>
          <a:xfrm>
            <a:off x="2170176" y="5669280"/>
            <a:ext cx="4657343" cy="780288"/>
            <a:chOff x="109728" y="2121408"/>
            <a:chExt cx="6725793" cy="1181100"/>
          </a:xfrm>
        </p:grpSpPr>
        <p:pic>
          <p:nvPicPr>
            <p:cNvPr id="20" name="Picture 8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92096" y="2121408"/>
              <a:ext cx="4543425" cy="1181100"/>
            </a:xfrm>
            <a:prstGeom prst="rect">
              <a:avLst/>
            </a:prstGeom>
            <a:noFill/>
          </p:spPr>
        </p:pic>
        <p:pic>
          <p:nvPicPr>
            <p:cNvPr id="21" name="Picture 12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9728" y="2353056"/>
              <a:ext cx="2057400" cy="571500"/>
            </a:xfrm>
            <a:prstGeom prst="rect">
              <a:avLst/>
            </a:prstGeom>
            <a:noFill/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 l="20000" t="34167" r="17604" b="49000"/>
          <a:stretch>
            <a:fillRect/>
          </a:stretch>
        </p:blipFill>
        <p:spPr bwMode="auto">
          <a:xfrm>
            <a:off x="2450591" y="2804160"/>
            <a:ext cx="3308037" cy="557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82575" y="636524"/>
            <a:ext cx="8520113" cy="47926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In classical mechanics the partition function </a:t>
            </a:r>
            <a:r>
              <a:rPr lang="en-US" i="1" dirty="0" smtClean="0"/>
              <a:t>Z</a:t>
            </a:r>
            <a:r>
              <a:rPr lang="en-US" dirty="0" smtClean="0"/>
              <a:t> is given by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In quantum mechanics it can be written as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en-US" dirty="0" smtClean="0"/>
              <a:t>Path Integral </a:t>
            </a:r>
          </a:p>
          <a:p>
            <a:pPr>
              <a:defRPr/>
            </a:pPr>
            <a:r>
              <a:rPr lang="en-US" dirty="0" smtClean="0"/>
              <a:t>The relation between time and temperature </a:t>
            </a:r>
          </a:p>
          <a:p>
            <a:pPr lvl="1">
              <a:defRPr/>
            </a:pPr>
            <a:r>
              <a:rPr lang="en-US" sz="1800" dirty="0" smtClean="0"/>
              <a:t>Wick Rotation  </a:t>
            </a:r>
            <a:r>
              <a:rPr lang="en-US" sz="1800" i="1" dirty="0" smtClean="0">
                <a:latin typeface="Times New Roman" pitchFamily="18" charset="0"/>
                <a:cs typeface="Times New Roman" pitchFamily="18" charset="0"/>
              </a:rPr>
              <a:t>t = -</a:t>
            </a:r>
            <a:r>
              <a:rPr lang="en-US" sz="1800" i="1" dirty="0" err="1" smtClean="0">
                <a:latin typeface="Times New Roman" pitchFamily="18" charset="0"/>
                <a:cs typeface="Times New Roman" pitchFamily="18" charset="0"/>
              </a:rPr>
              <a:t>iτ</a:t>
            </a:r>
            <a:r>
              <a:rPr lang="en-US" sz="1800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>
              <a:defRPr/>
            </a:pPr>
            <a:r>
              <a:rPr lang="en-US" sz="1800" dirty="0" smtClean="0"/>
              <a:t>Substitute time interval  </a:t>
            </a:r>
            <a:r>
              <a:rPr lang="en-US" sz="1800" i="1" dirty="0" smtClean="0">
                <a:latin typeface="Times New Roman" pitchFamily="18" charset="0"/>
                <a:cs typeface="Times New Roman" pitchFamily="18" charset="0"/>
              </a:rPr>
              <a:t>T = -</a:t>
            </a:r>
            <a:r>
              <a:rPr lang="en-US" sz="1800" i="1" dirty="0" err="1" smtClean="0">
                <a:latin typeface="Times New Roman" pitchFamily="18" charset="0"/>
                <a:cs typeface="Times New Roman" pitchFamily="18" charset="0"/>
              </a:rPr>
              <a:t>iβ</a:t>
            </a:r>
            <a:r>
              <a:rPr lang="en-US" sz="1800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>
              <a:defRPr/>
            </a:pPr>
            <a:r>
              <a:rPr lang="en-US" sz="1800" dirty="0" smtClean="0">
                <a:cs typeface="Times New Roman" pitchFamily="18" charset="0"/>
              </a:rPr>
              <a:t>Impose anti-periodic boundary condition (APBC) in time because fermions anti-commute </a:t>
            </a:r>
          </a:p>
          <a:p>
            <a:pPr>
              <a:defRPr/>
            </a:pPr>
            <a:r>
              <a:rPr lang="en-US" dirty="0" smtClean="0">
                <a:cs typeface="Times New Roman" pitchFamily="18" charset="0"/>
              </a:rPr>
              <a:t>Can evaluate partition function </a:t>
            </a:r>
            <a:r>
              <a:rPr lang="en-US" i="1" dirty="0" smtClean="0">
                <a:cs typeface="Times New Roman" pitchFamily="18" charset="0"/>
              </a:rPr>
              <a:t>Z</a:t>
            </a:r>
            <a:r>
              <a:rPr lang="en-US" dirty="0" smtClean="0">
                <a:cs typeface="Times New Roman" pitchFamily="18" charset="0"/>
              </a:rPr>
              <a:t> using path integral: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2" cstate="print"/>
          <a:srcRect l="6042" t="64396" r="4679" b="23012"/>
          <a:stretch>
            <a:fillRect/>
          </a:stretch>
        </p:blipFill>
        <p:spPr bwMode="auto">
          <a:xfrm>
            <a:off x="747343" y="5635248"/>
            <a:ext cx="7400714" cy="65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2" cstate="print"/>
          <a:srcRect l="6042" t="39167" r="4687" b="44666"/>
          <a:stretch>
            <a:fillRect/>
          </a:stretch>
        </p:blipFill>
        <p:spPr bwMode="auto">
          <a:xfrm>
            <a:off x="773175" y="4628900"/>
            <a:ext cx="7114455" cy="805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82575" y="770636"/>
            <a:ext cx="8520113" cy="4792663"/>
          </a:xfrm>
        </p:spPr>
        <p:txBody>
          <a:bodyPr/>
          <a:lstStyle/>
          <a:p>
            <a:r>
              <a:rPr lang="en-US" dirty="0" smtClean="0"/>
              <a:t>To evaluate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dirty="0" smtClean="0"/>
              <a:t> numerically we need to </a:t>
            </a:r>
            <a:r>
              <a:rPr lang="en-US" dirty="0" err="1" smtClean="0"/>
              <a:t>discretize</a:t>
            </a:r>
            <a:r>
              <a:rPr lang="en-US" dirty="0" smtClean="0"/>
              <a:t> it </a:t>
            </a:r>
          </a:p>
          <a:p>
            <a:r>
              <a:rPr lang="en-US" dirty="0" smtClean="0"/>
              <a:t>Time extent of lattice =         ; spatial extent = </a:t>
            </a:r>
          </a:p>
          <a:p>
            <a:r>
              <a:rPr lang="en-US" dirty="0" smtClean="0"/>
              <a:t>The integral S becomes a matrix multiplication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Fermions represented by </a:t>
            </a:r>
            <a:r>
              <a:rPr lang="en-US" dirty="0" err="1" smtClean="0"/>
              <a:t>Grassmann</a:t>
            </a:r>
            <a:r>
              <a:rPr lang="en-US" dirty="0" smtClean="0"/>
              <a:t> numbers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Use the relation                                                      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Z </a:t>
            </a:r>
            <a:r>
              <a:rPr lang="en-US" dirty="0" smtClean="0"/>
              <a:t>= </a:t>
            </a:r>
            <a:r>
              <a:rPr lang="en-US" dirty="0" err="1" smtClean="0"/>
              <a:t>det</a:t>
            </a:r>
            <a:r>
              <a:rPr lang="en-US" dirty="0" smtClean="0"/>
              <a:t>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dirty="0" smtClean="0"/>
              <a:t> </a:t>
            </a:r>
          </a:p>
          <a:p>
            <a:r>
              <a:rPr lang="en-US" dirty="0" smtClean="0"/>
              <a:t>Fourier Transform –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dirty="0" smtClean="0"/>
              <a:t> is in block diagonal form in momentum space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Wilson Fermions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GW Fermions</a:t>
            </a:r>
            <a:br>
              <a:rPr lang="en-US" dirty="0" smtClean="0"/>
            </a:b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Partition Function on the Lattice </a:t>
            </a:r>
          </a:p>
        </p:txBody>
      </p:sp>
      <p:sp>
        <p:nvSpPr>
          <p:cNvPr id="819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 l="25729" t="59167" r="32917" b="23500"/>
          <a:stretch>
            <a:fillRect/>
          </a:stretch>
        </p:blipFill>
        <p:spPr bwMode="auto">
          <a:xfrm>
            <a:off x="3234435" y="2130123"/>
            <a:ext cx="2398269" cy="62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3260852" y="1303394"/>
            <a:ext cx="2932684" cy="290709"/>
            <a:chOff x="3260852" y="1303394"/>
            <a:chExt cx="2932684" cy="290709"/>
          </a:xfrm>
        </p:grpSpPr>
        <p:pic>
          <p:nvPicPr>
            <p:cNvPr id="16385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 l="53646" t="59333" r="37604" b="33000"/>
            <a:stretch>
              <a:fillRect/>
            </a:stretch>
          </p:blipFill>
          <p:spPr bwMode="auto">
            <a:xfrm>
              <a:off x="3260852" y="1303394"/>
              <a:ext cx="530860" cy="290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8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54375" t="53833" r="38229" b="39167"/>
            <a:stretch>
              <a:fillRect/>
            </a:stretch>
          </p:blipFill>
          <p:spPr bwMode="auto">
            <a:xfrm>
              <a:off x="5763767" y="1318030"/>
              <a:ext cx="429769" cy="254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2499360" y="3201873"/>
            <a:ext cx="3632818" cy="586359"/>
            <a:chOff x="2499360" y="3201873"/>
            <a:chExt cx="3632818" cy="586359"/>
          </a:xfrm>
        </p:grpSpPr>
        <p:pic>
          <p:nvPicPr>
            <p:cNvPr id="27652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 l="18900" t="40520" r="22400" b="42040"/>
            <a:stretch>
              <a:fillRect/>
            </a:stretch>
          </p:blipFill>
          <p:spPr bwMode="auto">
            <a:xfrm>
              <a:off x="2499360" y="3201873"/>
              <a:ext cx="3157728" cy="586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87" name="Picture 3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827777" y="3328416"/>
              <a:ext cx="304401" cy="34899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Free Energy Density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256984" y="956183"/>
            <a:ext cx="8935783" cy="47926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free energy density 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dirty="0" smtClean="0"/>
              <a:t>  is defined by</a:t>
            </a:r>
          </a:p>
          <a:p>
            <a:pPr>
              <a:defRPr/>
            </a:pPr>
            <a:r>
              <a:rPr lang="en-US" dirty="0" smtClean="0">
                <a:latin typeface="+mj-lt"/>
                <a:cs typeface="Times New Roman" pitchFamily="18" charset="0"/>
              </a:rPr>
              <a:t>                  </a:t>
            </a:r>
          </a:p>
          <a:p>
            <a:pPr>
              <a:defRPr/>
            </a:pPr>
            <a:r>
              <a:rPr lang="en-US" dirty="0" smtClean="0">
                <a:latin typeface="+mj-lt"/>
                <a:cs typeface="Times New Roman" pitchFamily="18" charset="0"/>
              </a:rPr>
              <a:t>For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T &gt;0</a:t>
            </a:r>
            <a:r>
              <a:rPr lang="en-US" dirty="0" smtClean="0">
                <a:latin typeface="+mj-lt"/>
                <a:cs typeface="Times New Roman" pitchFamily="18" charset="0"/>
              </a:rPr>
              <a:t> choose                ; 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T =0  </a:t>
            </a:r>
            <a:r>
              <a:rPr lang="en-US" dirty="0" smtClean="0">
                <a:latin typeface="+mj-lt"/>
                <a:cs typeface="Times New Roman" pitchFamily="18" charset="0"/>
              </a:rPr>
              <a:t>when</a:t>
            </a:r>
          </a:p>
          <a:p>
            <a:pPr>
              <a:defRPr/>
            </a:pPr>
            <a:r>
              <a:rPr lang="en-US" dirty="0" smtClean="0">
                <a:latin typeface="+mj-lt"/>
                <a:cs typeface="Times New Roman" pitchFamily="18" charset="0"/>
              </a:rPr>
              <a:t>Fix big enough </a:t>
            </a:r>
            <a:r>
              <a:rPr lang="en-US" i="1" dirty="0" smtClean="0">
                <a:latin typeface="Arial (body)"/>
                <a:cs typeface="Times New Roman" pitchFamily="18" charset="0"/>
              </a:rPr>
              <a:t>g</a:t>
            </a:r>
            <a:r>
              <a:rPr lang="en-US" dirty="0" smtClean="0">
                <a:latin typeface="+mj-lt"/>
                <a:cs typeface="Times New Roman" pitchFamily="18" charset="0"/>
              </a:rPr>
              <a:t> such that for                  finite size effects are negligible</a:t>
            </a:r>
          </a:p>
          <a:p>
            <a:pPr>
              <a:lnSpc>
                <a:spcPct val="150000"/>
              </a:lnSpc>
              <a:defRPr/>
            </a:pPr>
            <a:r>
              <a:rPr lang="en-US" dirty="0" smtClean="0">
                <a:latin typeface="+mj-lt"/>
                <a:cs typeface="Times New Roman" pitchFamily="18" charset="0"/>
              </a:rPr>
              <a:t> Stefan – Boltzmann Law</a:t>
            </a:r>
          </a:p>
          <a:p>
            <a:pPr>
              <a:lnSpc>
                <a:spcPct val="150000"/>
              </a:lnSpc>
              <a:defRPr/>
            </a:pPr>
            <a:r>
              <a:rPr lang="en-US" dirty="0" smtClean="0">
                <a:latin typeface="+mj-lt"/>
                <a:cs typeface="Times New Roman" pitchFamily="18" charset="0"/>
              </a:rPr>
              <a:t>                            </a:t>
            </a:r>
          </a:p>
          <a:p>
            <a:pPr>
              <a:lnSpc>
                <a:spcPct val="150000"/>
              </a:lnSpc>
              <a:defRPr/>
            </a:pPr>
            <a:r>
              <a:rPr lang="en-US" dirty="0" smtClean="0">
                <a:latin typeface="+mj-lt"/>
                <a:cs typeface="Times New Roman" pitchFamily="18" charset="0"/>
              </a:rPr>
              <a:t>    </a:t>
            </a:r>
          </a:p>
          <a:p>
            <a:pPr>
              <a:lnSpc>
                <a:spcPct val="150000"/>
              </a:lnSpc>
              <a:defRPr/>
            </a:pPr>
            <a:r>
              <a:rPr lang="en-US" dirty="0" smtClean="0">
                <a:latin typeface="+mj-lt"/>
                <a:cs typeface="Times New Roman" pitchFamily="18" charset="0"/>
              </a:rPr>
              <a:t>Calculate the ratio</a:t>
            </a:r>
          </a:p>
          <a:p>
            <a:pPr>
              <a:lnSpc>
                <a:spcPct val="150000"/>
              </a:lnSpc>
              <a:defRPr/>
            </a:pPr>
            <a:r>
              <a:rPr lang="en-US" dirty="0" smtClean="0">
                <a:latin typeface="+mj-lt"/>
                <a:cs typeface="Times New Roman" pitchFamily="18" charset="0"/>
              </a:rPr>
              <a:t>See how fast 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dirty="0" smtClean="0">
                <a:latin typeface="+mj-lt"/>
                <a:cs typeface="Times New Roman" pitchFamily="18" charset="0"/>
              </a:rPr>
              <a:t> converges to 1 as       increases</a:t>
            </a:r>
          </a:p>
          <a:p>
            <a:pPr>
              <a:defRPr/>
            </a:pPr>
            <a:r>
              <a:rPr lang="en-US" dirty="0" smtClean="0">
                <a:latin typeface="+mj-lt"/>
                <a:cs typeface="Times New Roman" pitchFamily="18" charset="0"/>
              </a:rPr>
              <a:t>Use                           as   </a:t>
            </a:r>
          </a:p>
          <a:p>
            <a:pPr>
              <a:buFont typeface="Arial Black" pitchFamily="34" charset="0"/>
              <a:buNone/>
              <a:defRPr/>
            </a:pPr>
            <a:endParaRPr lang="en-US" dirty="0" smtClean="0">
              <a:latin typeface="+mj-lt"/>
            </a:endParaRPr>
          </a:p>
          <a:p>
            <a:pPr>
              <a:defRPr/>
            </a:pPr>
            <a:endParaRPr lang="en-US" dirty="0" smtClean="0">
              <a:latin typeface="+mj-lt"/>
            </a:endParaRPr>
          </a:p>
          <a:p>
            <a:pPr>
              <a:buFont typeface="Arial Black" pitchFamily="34" charset="0"/>
              <a:buNone/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</p:txBody>
      </p:sp>
      <p:sp>
        <p:nvSpPr>
          <p:cNvPr id="819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 l="38125" t="45667" r="30417" b="35000"/>
          <a:stretch>
            <a:fillRect/>
          </a:stretch>
        </p:blipFill>
        <p:spPr bwMode="auto">
          <a:xfrm>
            <a:off x="5123688" y="899644"/>
            <a:ext cx="1411224" cy="542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 l="43800" t="45000" r="37800" b="47160"/>
          <a:stretch>
            <a:fillRect/>
          </a:stretch>
        </p:blipFill>
        <p:spPr bwMode="auto">
          <a:xfrm>
            <a:off x="2596896" y="1953501"/>
            <a:ext cx="950976" cy="253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/>
          <a:srcRect l="46200" t="54600" r="34200" b="38200"/>
          <a:stretch>
            <a:fillRect/>
          </a:stretch>
        </p:blipFill>
        <p:spPr bwMode="auto">
          <a:xfrm>
            <a:off x="4035552" y="2426208"/>
            <a:ext cx="1062053" cy="243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 cstate="print"/>
          <a:srcRect l="35400" t="41160" r="36900" b="51640"/>
          <a:stretch>
            <a:fillRect/>
          </a:stretch>
        </p:blipFill>
        <p:spPr bwMode="auto">
          <a:xfrm>
            <a:off x="5120640" y="1952920"/>
            <a:ext cx="1487424" cy="24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 cstate="print"/>
          <a:srcRect l="31458" t="68667" r="31250" b="15500"/>
          <a:stretch>
            <a:fillRect/>
          </a:stretch>
        </p:blipFill>
        <p:spPr bwMode="auto">
          <a:xfrm>
            <a:off x="3603752" y="2779338"/>
            <a:ext cx="2028952" cy="538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7" cstate="print"/>
          <a:srcRect l="15361" t="14159" r="52512" b="77424"/>
          <a:stretch>
            <a:fillRect/>
          </a:stretch>
        </p:blipFill>
        <p:spPr bwMode="auto">
          <a:xfrm>
            <a:off x="609600" y="4187416"/>
            <a:ext cx="1901952" cy="311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8" cstate="print"/>
          <a:srcRect l="32500" t="45333" r="15937" b="36667"/>
          <a:stretch>
            <a:fillRect/>
          </a:stretch>
        </p:blipFill>
        <p:spPr bwMode="auto">
          <a:xfrm>
            <a:off x="2816351" y="4620768"/>
            <a:ext cx="2840559" cy="61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9" cstate="print"/>
          <a:srcRect l="53317" t="45942" r="40625" b="46334"/>
          <a:stretch>
            <a:fillRect/>
          </a:stretch>
        </p:blipFill>
        <p:spPr bwMode="auto">
          <a:xfrm>
            <a:off x="4511040" y="5388864"/>
            <a:ext cx="335280" cy="26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 cstate="print"/>
          <a:srcRect l="44934" t="41184" r="25900" b="49880"/>
          <a:stretch>
            <a:fillRect/>
          </a:stretch>
        </p:blipFill>
        <p:spPr bwMode="auto">
          <a:xfrm>
            <a:off x="1146048" y="5876544"/>
            <a:ext cx="1719072" cy="329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 cstate="print"/>
          <a:srcRect l="7700" t="41480" r="67995" b="50045"/>
          <a:stretch>
            <a:fillRect/>
          </a:stretch>
        </p:blipFill>
        <p:spPr bwMode="auto">
          <a:xfrm>
            <a:off x="3285744" y="5887450"/>
            <a:ext cx="1432560" cy="312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11" cstate="print"/>
          <a:srcRect l="46179" t="34592" r="35687" b="57118"/>
          <a:stretch>
            <a:fillRect/>
          </a:stretch>
        </p:blipFill>
        <p:spPr bwMode="auto">
          <a:xfrm>
            <a:off x="658368" y="1485682"/>
            <a:ext cx="1072896" cy="306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11" cstate="print"/>
          <a:srcRect l="33133" t="53392" r="23567" b="28104"/>
          <a:stretch>
            <a:fillRect/>
          </a:stretch>
        </p:blipFill>
        <p:spPr bwMode="auto">
          <a:xfrm>
            <a:off x="524255" y="3340609"/>
            <a:ext cx="2487753" cy="664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DESY_Vortrag_3-1">
  <a:themeElements>
    <a:clrScheme name="2_DESY_Vortrag_3-1 14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00A5EB"/>
      </a:accent1>
      <a:accent2>
        <a:srgbClr val="F28E00"/>
      </a:accent2>
      <a:accent3>
        <a:srgbClr val="FFFFFF"/>
      </a:accent3>
      <a:accent4>
        <a:srgbClr val="000000"/>
      </a:accent4>
      <a:accent5>
        <a:srgbClr val="AACFF3"/>
      </a:accent5>
      <a:accent6>
        <a:srgbClr val="DB8000"/>
      </a:accent6>
      <a:hlink>
        <a:srgbClr val="00A5EB"/>
      </a:hlink>
      <a:folHlink>
        <a:srgbClr val="808080"/>
      </a:folHlink>
    </a:clrScheme>
    <a:fontScheme name="2_DESY_Vortrag_3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SY_Vortrag_3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14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3977</TotalTime>
  <Words>497</Words>
  <Application>Microsoft Office PowerPoint</Application>
  <PresentationFormat>On-screen Show (4:3)</PresentationFormat>
  <Paragraphs>147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2_DESY_Vortrag_3-1</vt:lpstr>
      <vt:lpstr>DESY Summer Student 2010</vt:lpstr>
      <vt:lpstr>Introduction</vt:lpstr>
      <vt:lpstr>Naïve Discretization </vt:lpstr>
      <vt:lpstr>Naïve Discretization –  Poles</vt:lpstr>
      <vt:lpstr>Wilson Fermions</vt:lpstr>
      <vt:lpstr>Ginsparg Wilson Fermions</vt:lpstr>
      <vt:lpstr>Partition Function </vt:lpstr>
      <vt:lpstr>Partition Function on the Lattice </vt:lpstr>
      <vt:lpstr>Free Energy Density</vt:lpstr>
      <vt:lpstr>Massless Quark</vt:lpstr>
      <vt:lpstr>Massless Quark – Finite Size Effect</vt:lpstr>
      <vt:lpstr>Non-zero Quark Mass</vt:lpstr>
      <vt:lpstr>Non-zero Quark Mass</vt:lpstr>
      <vt:lpstr>Conclusion</vt:lpstr>
      <vt:lpstr> </vt:lpstr>
      <vt:lpstr>Erratum</vt:lpstr>
      <vt:lpstr>References</vt:lpstr>
      <vt:lpstr> </vt:lpstr>
      <vt:lpstr>Ginsparg Wilson Fermions</vt:lpstr>
    </vt:vector>
  </TitlesOfParts>
  <Company>DESY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sommera</dc:creator>
  <cp:lastModifiedBy>Carmen Li</cp:lastModifiedBy>
  <cp:revision>707</cp:revision>
  <dcterms:created xsi:type="dcterms:W3CDTF">2008-04-14T12:45:38Z</dcterms:created>
  <dcterms:modified xsi:type="dcterms:W3CDTF">2010-09-09T07:41:58Z</dcterms:modified>
</cp:coreProperties>
</file>